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33" r:id="rId3"/>
    <p:sldId id="434" r:id="rId4"/>
    <p:sldId id="441" r:id="rId5"/>
    <p:sldId id="442" r:id="rId6"/>
    <p:sldId id="301" r:id="rId7"/>
    <p:sldId id="447" r:id="rId8"/>
    <p:sldId id="448" r:id="rId9"/>
    <p:sldId id="443" r:id="rId10"/>
    <p:sldId id="435" r:id="rId11"/>
    <p:sldId id="436" r:id="rId12"/>
    <p:sldId id="393" r:id="rId13"/>
    <p:sldId id="437" r:id="rId14"/>
    <p:sldId id="438" r:id="rId15"/>
    <p:sldId id="387" r:id="rId16"/>
    <p:sldId id="439" r:id="rId17"/>
    <p:sldId id="388" r:id="rId18"/>
    <p:sldId id="440" r:id="rId19"/>
    <p:sldId id="446" r:id="rId20"/>
    <p:sldId id="381" r:id="rId21"/>
    <p:sldId id="386" r:id="rId22"/>
    <p:sldId id="285" r:id="rId23"/>
    <p:sldId id="459" r:id="rId24"/>
    <p:sldId id="416" r:id="rId25"/>
    <p:sldId id="417" r:id="rId26"/>
    <p:sldId id="419" r:id="rId27"/>
    <p:sldId id="312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327" r:id="rId39"/>
    <p:sldId id="328" r:id="rId40"/>
    <p:sldId id="331" r:id="rId41"/>
    <p:sldId id="333" r:id="rId4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04.10.2018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04.10.2018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6.gif"/><Relationship Id="rId7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71.png"/><Relationship Id="rId4" Type="http://schemas.openxmlformats.org/officeDocument/2006/relationships/hyperlink" Target="http://www.greenpeace.org/international_en/" TargetMode="External"/><Relationship Id="rId9" Type="http://schemas.openxmlformats.org/officeDocument/2006/relationships/image" Target="../media/image7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jpeg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5" Type="http://schemas.openxmlformats.org/officeDocument/2006/relationships/image" Target="../media/image26.gif"/><Relationship Id="rId10" Type="http://schemas.openxmlformats.org/officeDocument/2006/relationships/image" Target="../media/image21.jpeg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smtClean="0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>Part 2 -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HAZARDS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&amp; 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RISK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S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 smtClean="0">
                <a:solidFill>
                  <a:schemeClr val="tx1"/>
                </a:solidFill>
              </a:rPr>
              <a:t>(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Eco</a:t>
            </a:r>
            <a:r>
              <a:rPr lang="cs-CZ" altLang="en-US" sz="3500" dirty="0" smtClean="0">
                <a:solidFill>
                  <a:schemeClr val="tx1"/>
                </a:solidFill>
              </a:rPr>
              <a:t>)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sz="3500" dirty="0" smtClean="0">
                <a:solidFill>
                  <a:schemeClr val="tx1"/>
                </a:solidFill>
              </a:rPr>
              <a:t> – science of „</a:t>
            </a:r>
            <a:r>
              <a:rPr lang="cs-CZ" altLang="en-US" sz="3500" dirty="0" err="1" smtClean="0">
                <a:solidFill>
                  <a:schemeClr val="tx1"/>
                </a:solidFill>
              </a:rPr>
              <a:t>doses</a:t>
            </a:r>
            <a:r>
              <a:rPr lang="cs-CZ" altLang="en-US" sz="3500" dirty="0" smtClean="0">
                <a:solidFill>
                  <a:schemeClr val="tx1"/>
                </a:solidFill>
              </a:rPr>
              <a:t>“</a:t>
            </a:r>
            <a:endParaRPr lang="nl-NL" altLang="en-US" sz="350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24300" y="2133600"/>
            <a:ext cx="5219700" cy="4114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altLang="en-US" sz="2800" i="1" smtClean="0"/>
              <a:t>‘</a:t>
            </a:r>
            <a:r>
              <a:rPr lang="en-GB" altLang="en-US" sz="2800" b="1" i="1" smtClean="0">
                <a:solidFill>
                  <a:schemeClr val="tx1"/>
                </a:solidFill>
              </a:rPr>
              <a:t>What is there which </a:t>
            </a:r>
            <a:br>
              <a:rPr lang="en-GB" altLang="en-US" sz="2800" b="1" i="1" smtClean="0">
                <a:solidFill>
                  <a:schemeClr val="tx1"/>
                </a:solidFill>
              </a:rPr>
            </a:br>
            <a:r>
              <a:rPr lang="en-GB" altLang="en-US" sz="2800" b="1" i="1" smtClean="0">
                <a:solidFill>
                  <a:schemeClr val="tx1"/>
                </a:solidFill>
              </a:rPr>
              <a:t>is not a poison?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800" b="1" i="1" smtClean="0">
                <a:solidFill>
                  <a:schemeClr val="tx1"/>
                </a:solidFill>
              </a:rPr>
              <a:t/>
            </a:r>
            <a:br>
              <a:rPr lang="cs-CZ" altLang="en-US" sz="2800" b="1" i="1" smtClean="0">
                <a:solidFill>
                  <a:schemeClr val="tx1"/>
                </a:solidFill>
              </a:rPr>
            </a:br>
            <a:r>
              <a:rPr lang="cs-CZ" altLang="en-US" sz="2800" b="1" i="1" smtClean="0">
                <a:solidFill>
                  <a:schemeClr val="tx1"/>
                </a:solidFill>
              </a:rPr>
              <a:t>„Cause-effect paradigm“</a:t>
            </a:r>
            <a:endParaRPr lang="en-GB" altLang="en-US" sz="2800" b="1" i="1" smtClean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800" i="1" smtClean="0"/>
              <a:t>All things are poison and nothing without poison. </a:t>
            </a:r>
          </a:p>
          <a:p>
            <a:pPr eaLnBrk="1" hangingPunct="1"/>
            <a:r>
              <a:rPr lang="en-GB" altLang="en-US" sz="2800" i="1" smtClean="0"/>
              <a:t>Solely </a:t>
            </a:r>
            <a:r>
              <a:rPr lang="en-GB" altLang="en-US" sz="2800" i="1" smtClean="0">
                <a:solidFill>
                  <a:srgbClr val="3333FF"/>
                </a:solidFill>
              </a:rPr>
              <a:t>the dose determines</a:t>
            </a:r>
            <a:r>
              <a:rPr lang="en-GB" altLang="en-US" sz="2800" i="1" smtClean="0"/>
              <a:t> that a thing is not a </a:t>
            </a:r>
            <a:r>
              <a:rPr lang="en-GB" altLang="en-US" sz="2800" i="1" smtClean="0">
                <a:solidFill>
                  <a:srgbClr val="3333FF"/>
                </a:solidFill>
              </a:rPr>
              <a:t>poison</a:t>
            </a:r>
            <a:r>
              <a:rPr lang="en-GB" altLang="en-US" sz="2800" i="1" smtClean="0"/>
              <a:t>.</a:t>
            </a:r>
            <a:endParaRPr lang="nl-NL" altLang="en-US" sz="2800" smtClean="0"/>
          </a:p>
          <a:p>
            <a:pPr eaLnBrk="1" hangingPunct="1"/>
            <a:endParaRPr lang="nl-NL" altLang="en-US" sz="2800" smtClean="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28971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11413" y="15573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11413" y="1549400"/>
            <a:ext cx="473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Verdana" pitchFamily="34" charset="0"/>
              </a:rPr>
              <a:t>Paracelsus (1493 - 1541)</a:t>
            </a: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7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dirty="0" smtClean="0">
                <a:solidFill>
                  <a:schemeClr val="tx1"/>
                </a:solidFill>
              </a:rPr>
              <a:t>T</a:t>
            </a:r>
            <a:r>
              <a:rPr lang="nl-BE" altLang="en-US" sz="2800" dirty="0" smtClean="0">
                <a:solidFill>
                  <a:schemeClr val="tx1"/>
                </a:solidFill>
              </a:rPr>
              <a:t>oxicology</a:t>
            </a:r>
            <a:r>
              <a:rPr lang="cs-CZ" altLang="en-US" sz="2800" dirty="0" smtClean="0">
                <a:solidFill>
                  <a:schemeClr val="tx1"/>
                </a:solidFill>
              </a:rPr>
              <a:t> –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ultimate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goal</a:t>
            </a:r>
            <a:r>
              <a:rPr lang="cs-CZ" altLang="en-US" sz="2800" dirty="0" smtClean="0">
                <a:solidFill>
                  <a:schemeClr val="tx1"/>
                </a:solidFill>
              </a:rPr>
              <a:t> ?</a:t>
            </a:r>
            <a:endParaRPr lang="nl-NL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AutoShape 4" descr="Výsledek obrázku pro dru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Skupina 3"/>
          <p:cNvGrpSpPr/>
          <p:nvPr/>
        </p:nvGrpSpPr>
        <p:grpSpPr>
          <a:xfrm>
            <a:off x="-208980" y="1412875"/>
            <a:ext cx="9461500" cy="4707292"/>
            <a:chOff x="-208980" y="1412875"/>
            <a:chExt cx="9461500" cy="4707292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-208980" y="1412875"/>
              <a:ext cx="9461500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dirty="0">
                  <a:solidFill>
                    <a:schemeClr val="tx1"/>
                  </a:solidFill>
                </a:rPr>
                <a:t>To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identify</a:t>
              </a:r>
              <a:r>
                <a:rPr lang="cs-CZ" altLang="en-US" sz="4000" dirty="0">
                  <a:solidFill>
                    <a:schemeClr val="tx1"/>
                  </a:solidFill>
                </a:rPr>
                <a:t> (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or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predict</a:t>
              </a:r>
              <a:r>
                <a:rPr lang="cs-CZ" altLang="en-US" sz="4000" dirty="0">
                  <a:solidFill>
                    <a:schemeClr val="tx1"/>
                  </a:solidFill>
                </a:rPr>
                <a:t>)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b="1" dirty="0" err="1">
                  <a:solidFill>
                    <a:schemeClr val="tx2"/>
                  </a:solidFill>
                </a:rPr>
                <a:t>safe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i="1" dirty="0" err="1">
                  <a:solidFill>
                    <a:schemeClr val="tx2"/>
                  </a:solidFill>
                </a:rPr>
                <a:t>vs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dirty="0" err="1">
                  <a:solidFill>
                    <a:schemeClr val="tx2"/>
                  </a:solidFill>
                </a:rPr>
                <a:t>hazardous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 smtClean="0">
                  <a:solidFill>
                    <a:schemeClr val="tx1"/>
                  </a:solidFill>
                </a:rPr>
                <a:t>levels</a:t>
              </a: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</p:txBody>
        </p:sp>
        <p:pic>
          <p:nvPicPr>
            <p:cNvPr id="257026" name="Picture 2" descr="Výsledek obrázku pro beer drin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84984"/>
              <a:ext cx="5062826" cy="283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84984"/>
              <a:ext cx="3432795" cy="283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5652120" y="5403304"/>
            <a:ext cx="1905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581400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657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990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1090613" y="22098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RETROSPE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978400" y="1676400"/>
            <a:ext cx="1635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1019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3686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3927158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studies</a:t>
            </a:r>
            <a:endParaRPr lang="cs-CZ" altLang="en-US" sz="1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 smtClean="0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5895008" y="5555704"/>
            <a:ext cx="1535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Simulated small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ecosystems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3994150" y="2286000"/>
            <a:ext cx="12033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DISASTERS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5721350" y="2286000"/>
            <a:ext cx="223678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PREDICTIONS for future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2" name="Line 17"/>
          <p:cNvSpPr>
            <a:spLocks noChangeShapeType="1"/>
          </p:cNvSpPr>
          <p:nvPr/>
        </p:nvSpPr>
        <p:spPr bwMode="auto">
          <a:xfrm>
            <a:off x="3886200" y="2133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43434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3657600" y="1101725"/>
            <a:ext cx="14160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Time: NOW !</a:t>
            </a:r>
          </a:p>
        </p:txBody>
      </p:sp>
      <p:sp>
        <p:nvSpPr>
          <p:cNvPr id="50195" name="Rectangle 20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/>
              <a:t>Ecotoxicology:</a:t>
            </a:r>
            <a:r>
              <a:rPr lang="cs-CZ" altLang="en-US" dirty="0" smtClean="0"/>
              <a:t> </a:t>
            </a:r>
            <a:r>
              <a:rPr lang="nl-BE" altLang="en-US" dirty="0" smtClean="0"/>
              <a:t> </a:t>
            </a:r>
            <a:r>
              <a:rPr lang="cs-CZ" altLang="en-US" dirty="0" err="1" smtClean="0"/>
              <a:t>what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approaches</a:t>
            </a:r>
            <a:r>
              <a:rPr lang="cs-CZ" altLang="en-US" dirty="0" smtClean="0"/>
              <a:t> are </a:t>
            </a:r>
            <a:r>
              <a:rPr lang="cs-CZ" altLang="en-US" dirty="0" err="1" smtClean="0"/>
              <a:t>available</a:t>
            </a:r>
            <a:r>
              <a:rPr lang="cs-CZ" altLang="en-US" dirty="0" smtClean="0"/>
              <a:t>?</a:t>
            </a:r>
            <a:endParaRPr lang="nl-NL" altLang="en-US" dirty="0" smtClean="0"/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71438" y="4365625"/>
            <a:ext cx="3492500" cy="647700"/>
          </a:xfrm>
          <a:prstGeom prst="rightArrow">
            <a:avLst>
              <a:gd name="adj1" fmla="val 50000"/>
              <a:gd name="adj2" fmla="val 13480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Most common in practice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661025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006783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studies</a:t>
            </a:r>
            <a:endParaRPr lang="cs-CZ" altLang="en-US" sz="1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 smtClean="0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4224536"/>
            <a:ext cx="4824536" cy="136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/>
      <p:bldP spid="50181" grpId="0" animBg="1"/>
      <p:bldP spid="50182" grpId="0" animBg="1"/>
      <p:bldP spid="50185" grpId="0"/>
      <p:bldP spid="50186" grpId="0"/>
      <p:bldP spid="50187" grpId="0"/>
      <p:bldP spid="50189" grpId="0"/>
      <p:bldP spid="50193" grpId="0" animBg="1"/>
      <p:bldP spid="89109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6937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2014969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654929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2014969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9025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9772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6791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10" y="1654929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Effects</a:t>
            </a:r>
          </a:p>
          <a:p>
            <a:pPr algn="ctr"/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Altered Reproduction</a:t>
            </a:r>
            <a:endParaRPr lang="cs-CZ" sz="1400" i="1" dirty="0" smtClean="0"/>
          </a:p>
          <a:p>
            <a:pPr algn="ctr"/>
            <a:r>
              <a:rPr lang="en-US" sz="1400" i="1" dirty="0"/>
              <a:t>Inhibition of </a:t>
            </a:r>
            <a:r>
              <a:rPr lang="en-US" sz="1400" i="1" dirty="0" smtClean="0"/>
              <a:t>Growth</a:t>
            </a:r>
            <a:endParaRPr lang="cs-CZ" sz="1400" i="1" dirty="0" smtClean="0"/>
          </a:p>
          <a:p>
            <a:pPr algn="ctr"/>
            <a:endParaRPr lang="en-US" sz="1400" i="1" dirty="0" smtClean="0"/>
          </a:p>
          <a:p>
            <a:pPr algn="ctr"/>
            <a:r>
              <a:rPr lang="en-US" sz="1400" i="1" dirty="0" smtClean="0"/>
              <a:t>Tumor</a:t>
            </a:r>
            <a:r>
              <a:rPr lang="cs-CZ" sz="1400" i="1" dirty="0" err="1" smtClean="0"/>
              <a:t>igenicity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582921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8520" y="11154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Hazard </a:t>
            </a:r>
            <a:r>
              <a:rPr lang="cs-CZ" sz="2800" dirty="0" err="1" smtClean="0">
                <a:solidFill>
                  <a:schemeClr val="tx1"/>
                </a:solidFill>
              </a:rPr>
              <a:t>assessment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13" y="5517232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907361" y="3342183"/>
            <a:ext cx="2838347" cy="1526977"/>
            <a:chOff x="5907361" y="3342183"/>
            <a:chExt cx="2838347" cy="1526977"/>
          </a:xfrm>
        </p:grpSpPr>
        <p:sp>
          <p:nvSpPr>
            <p:cNvPr id="2" name="TextovéPole 1"/>
            <p:cNvSpPr txBox="1"/>
            <p:nvPr/>
          </p:nvSpPr>
          <p:spPr>
            <a:xfrm>
              <a:off x="6043109" y="4222829"/>
              <a:ext cx="2702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 err="1" smtClean="0">
                  <a:solidFill>
                    <a:srgbClr val="FF0000"/>
                  </a:solidFill>
                </a:rPr>
                <a:t>REGULATORY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r>
                <a:rPr lang="cs-CZ" b="1" dirty="0" err="1" smtClean="0">
                  <a:solidFill>
                    <a:srgbClr val="FF0000"/>
                  </a:solidFill>
                </a:rPr>
                <a:t>FOCUS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br>
                <a:rPr lang="cs-CZ" b="1" dirty="0" smtClean="0">
                  <a:solidFill>
                    <a:srgbClr val="FF0000"/>
                  </a:solidFill>
                </a:rPr>
              </a:br>
              <a:r>
                <a:rPr lang="cs-CZ" dirty="0" smtClean="0">
                  <a:solidFill>
                    <a:srgbClr val="FF0000"/>
                  </a:solidFill>
                </a:rPr>
                <a:t>(</a:t>
              </a:r>
              <a:r>
                <a:rPr lang="cs-CZ" dirty="0" err="1" smtClean="0">
                  <a:solidFill>
                    <a:srgbClr val="FF0000"/>
                  </a:solidFill>
                </a:rPr>
                <a:t>APICAL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err="1" smtClean="0">
                  <a:solidFill>
                    <a:srgbClr val="FF0000"/>
                  </a:solidFill>
                </a:rPr>
                <a:t>ENDPOINTS</a:t>
              </a:r>
              <a:r>
                <a:rPr lang="cs-CZ" dirty="0" smtClean="0">
                  <a:solidFill>
                    <a:srgbClr val="FF0000"/>
                  </a:solidFill>
                </a:rPr>
                <a:t>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" name="Šipka doprava 2"/>
            <p:cNvSpPr/>
            <p:nvPr/>
          </p:nvSpPr>
          <p:spPr>
            <a:xfrm rot="16200000">
              <a:off x="6932693" y="3471391"/>
              <a:ext cx="633975" cy="605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pic>
          <p:nvPicPr>
            <p:cNvPr id="16" name="Picture 9" descr="Výsledek obrázku pro governmen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361" y="3342183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ravá složená závorka 3"/>
          <p:cNvSpPr/>
          <p:nvPr/>
        </p:nvSpPr>
        <p:spPr>
          <a:xfrm rot="16200000">
            <a:off x="1940397" y="2916499"/>
            <a:ext cx="1445720" cy="1166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Výsledek obrázku pro cyp1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18774" y="4302755"/>
            <a:ext cx="1164014" cy="9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Výsledek obrázku pro caco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9" y="4377317"/>
            <a:ext cx="859482" cy="8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á složená závorka 19"/>
          <p:cNvSpPr/>
          <p:nvPr/>
        </p:nvSpPr>
        <p:spPr>
          <a:xfrm rot="16200000" flipH="1">
            <a:off x="4168714" y="1305886"/>
            <a:ext cx="718069" cy="81533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AcuteToxScheme_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6259"/>
          <a:stretch>
            <a:fillRect/>
          </a:stretch>
        </p:blipFill>
        <p:spPr bwMode="auto">
          <a:xfrm>
            <a:off x="5060950" y="2060575"/>
            <a:ext cx="4083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971600" y="2959893"/>
            <a:ext cx="3513088" cy="3348831"/>
            <a:chOff x="163513" y="1700213"/>
            <a:chExt cx="4321175" cy="4608512"/>
          </a:xfrm>
        </p:grpSpPr>
        <p:sp>
          <p:nvSpPr>
            <p:cNvPr id="51202" name="Rectangle 2"/>
            <p:cNvSpPr>
              <a:spLocks noChangeArrowheads="1"/>
            </p:cNvSpPr>
            <p:nvPr/>
          </p:nvSpPr>
          <p:spPr bwMode="auto">
            <a:xfrm>
              <a:off x="163513" y="4795838"/>
              <a:ext cx="4321175" cy="1512887"/>
            </a:xfrm>
            <a:prstGeom prst="rect">
              <a:avLst/>
            </a:prstGeom>
            <a:solidFill>
              <a:srgbClr val="FFCC66">
                <a:alpha val="5215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163513" y="1700213"/>
              <a:ext cx="4321175" cy="2952750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204" name="Picture 4" descr="auto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3068638"/>
              <a:ext cx="1793875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HaF-adul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013325"/>
              <a:ext cx="17208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7" descr="arenic~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5013325"/>
              <a:ext cx="1871663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8" descr="Daphn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8" y="2205038"/>
              <a:ext cx="1379537" cy="15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9" descr="Dania pic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463" y="1916113"/>
              <a:ext cx="15843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95936" y="1085835"/>
            <a:ext cx="5040312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400" dirty="0" err="1" smtClean="0">
                <a:latin typeface="Tahoma" pitchFamily="34" charset="0"/>
              </a:rPr>
              <a:t>Exposure</a:t>
            </a:r>
            <a:r>
              <a:rPr lang="cs-CZ" altLang="en-US" sz="2400" dirty="0" smtClean="0">
                <a:latin typeface="Tahoma" pitchFamily="34" charset="0"/>
              </a:rPr>
              <a:t/>
            </a:r>
            <a:br>
              <a:rPr lang="cs-CZ" altLang="en-US" sz="2400" dirty="0" smtClean="0">
                <a:latin typeface="Tahoma" pitchFamily="34" charset="0"/>
              </a:rPr>
            </a:br>
            <a:r>
              <a:rPr lang="cs-CZ" altLang="en-US" sz="2400" dirty="0" smtClean="0">
                <a:latin typeface="Tahoma" pitchFamily="34" charset="0"/>
              </a:rPr>
              <a:t>to </a:t>
            </a:r>
            <a:r>
              <a:rPr lang="cs-CZ" altLang="en-US" sz="2400" dirty="0" err="1" smtClean="0">
                <a:latin typeface="Tahoma" pitchFamily="34" charset="0"/>
              </a:rPr>
              <a:t>toxicant</a:t>
            </a:r>
            <a:r>
              <a:rPr lang="cs-CZ" altLang="en-US" sz="2400" dirty="0" smtClean="0">
                <a:latin typeface="Tahoma" pitchFamily="34" charset="0"/>
              </a:rPr>
              <a:t> (</a:t>
            </a:r>
            <a:r>
              <a:rPr lang="cs-CZ" altLang="en-US" sz="2400" dirty="0" err="1" smtClean="0">
                <a:latin typeface="Tahoma" pitchFamily="34" charset="0"/>
              </a:rPr>
              <a:t>for</a:t>
            </a:r>
            <a:r>
              <a:rPr lang="cs-CZ" altLang="en-US" sz="2400" dirty="0" smtClean="0">
                <a:latin typeface="Tahoma" pitchFamily="34" charset="0"/>
              </a:rPr>
              <a:t> </a:t>
            </a:r>
            <a:r>
              <a:rPr lang="cs-CZ" altLang="en-US" sz="2400" dirty="0" err="1" smtClean="0">
                <a:latin typeface="Tahoma" pitchFamily="34" charset="0"/>
              </a:rPr>
              <a:t>defined</a:t>
            </a:r>
            <a:r>
              <a:rPr lang="cs-CZ" altLang="en-US" sz="2400" dirty="0" smtClean="0">
                <a:latin typeface="Tahoma" pitchFamily="34" charset="0"/>
              </a:rPr>
              <a:t> </a:t>
            </a:r>
            <a:r>
              <a:rPr lang="cs-CZ" altLang="en-US" sz="2400" dirty="0" err="1" smtClean="0">
                <a:latin typeface="Tahoma" pitchFamily="34" charset="0"/>
              </a:rPr>
              <a:t>time</a:t>
            </a:r>
            <a:r>
              <a:rPr lang="cs-CZ" altLang="en-US" sz="2400" dirty="0" smtClean="0">
                <a:latin typeface="Tahoma" pitchFamily="34" charset="0"/>
              </a:rPr>
              <a:t>)</a:t>
            </a:r>
            <a:endParaRPr lang="en-US" altLang="en-US" sz="2400" dirty="0">
              <a:latin typeface="Tahoma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060950" y="4508500"/>
            <a:ext cx="3744913" cy="10156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000" dirty="0" smtClean="0">
                <a:latin typeface="Tahoma" pitchFamily="34" charset="0"/>
              </a:rPr>
              <a:t>Effect</a:t>
            </a:r>
            <a:r>
              <a:rPr lang="cs-CZ" altLang="en-US" sz="2000" dirty="0" err="1" smtClean="0">
                <a:latin typeface="Tahoma" pitchFamily="34" charset="0"/>
              </a:rPr>
              <a:t>ive</a:t>
            </a:r>
            <a:r>
              <a:rPr lang="fr-BE" altLang="en-US" sz="2000" dirty="0" smtClean="0">
                <a:latin typeface="Tahoma" pitchFamily="34" charset="0"/>
              </a:rPr>
              <a:t> </a:t>
            </a:r>
            <a:r>
              <a:rPr lang="cs-CZ" altLang="en-US" sz="2000" dirty="0" err="1" smtClean="0">
                <a:latin typeface="Tahoma" pitchFamily="34" charset="0"/>
              </a:rPr>
              <a:t>doses</a:t>
            </a:r>
            <a:r>
              <a:rPr lang="cs-CZ" altLang="en-US" sz="2000" dirty="0" smtClean="0">
                <a:latin typeface="Tahoma" pitchFamily="34" charset="0"/>
              </a:rPr>
              <a:t/>
            </a:r>
            <a:br>
              <a:rPr lang="cs-CZ" altLang="en-US" sz="2000" dirty="0" smtClean="0">
                <a:latin typeface="Tahoma" pitchFamily="34" charset="0"/>
              </a:rPr>
            </a:br>
            <a:r>
              <a:rPr lang="cs-CZ" altLang="en-US" sz="2000" dirty="0" err="1" smtClean="0">
                <a:latin typeface="Tahoma" pitchFamily="34" charset="0"/>
              </a:rPr>
              <a:t>Effective</a:t>
            </a:r>
            <a:r>
              <a:rPr lang="cs-CZ" altLang="en-US" sz="2000" dirty="0" smtClean="0">
                <a:latin typeface="Tahoma" pitchFamily="34" charset="0"/>
              </a:rPr>
              <a:t> </a:t>
            </a:r>
            <a:r>
              <a:rPr lang="fr-BE" altLang="en-US" sz="2000" dirty="0" smtClean="0">
                <a:latin typeface="Tahoma" pitchFamily="34" charset="0"/>
              </a:rPr>
              <a:t>concentrations </a:t>
            </a:r>
            <a:r>
              <a:rPr lang="cs-CZ" altLang="en-US" sz="2000" dirty="0" smtClean="0">
                <a:latin typeface="Tahoma" pitchFamily="34" charset="0"/>
              </a:rPr>
              <a:t/>
            </a:r>
            <a:br>
              <a:rPr lang="cs-CZ" altLang="en-US" sz="2000" dirty="0" smtClean="0">
                <a:latin typeface="Tahoma" pitchFamily="34" charset="0"/>
              </a:rPr>
            </a:b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3665139" y="3860799"/>
            <a:ext cx="1322786" cy="936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845591" y="1916832"/>
            <a:ext cx="2215359" cy="12232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6716713" y="2132013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6716713" y="5637077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8" name="Rectangle 1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cs-CZ" altLang="en-US" dirty="0" err="1" smtClean="0">
                <a:solidFill>
                  <a:schemeClr val="tx1"/>
                </a:solidFill>
              </a:rPr>
              <a:t>Eco</a:t>
            </a:r>
            <a:r>
              <a:rPr lang="cs-CZ" altLang="en-US" dirty="0" smtClean="0">
                <a:solidFill>
                  <a:schemeClr val="tx1"/>
                </a:solidFill>
              </a:rPr>
              <a:t>)</a:t>
            </a:r>
            <a:r>
              <a:rPr lang="cs-CZ" altLang="en-US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methods</a:t>
            </a:r>
            <a:r>
              <a:rPr lang="cs-CZ" altLang="en-US" dirty="0" smtClean="0">
                <a:solidFill>
                  <a:schemeClr val="tx1"/>
                </a:solidFill>
              </a:rPr>
              <a:t> 1  - </a:t>
            </a:r>
            <a:r>
              <a:rPr lang="cs-CZ" altLang="en-US" dirty="0" err="1" smtClean="0">
                <a:solidFill>
                  <a:schemeClr val="tx1"/>
                </a:solidFill>
              </a:rPr>
              <a:t>standardized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2" y="1232731"/>
            <a:ext cx="1690911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7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smtClean="0"/>
              <a:t>Ecotoxicology in current practice</a:t>
            </a:r>
            <a:endParaRPr lang="en-GB" altLang="en-US" sz="3500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92392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Most legislations on chemicals)</a:t>
            </a:r>
            <a:br>
              <a:rPr lang="cs-CZ" altLang="en-US" smtClean="0">
                <a:solidFill>
                  <a:schemeClr val="tx1"/>
                </a:solidFill>
              </a:rPr>
            </a:br>
            <a:r>
              <a:rPr lang="cs-CZ" altLang="en-US" smtClean="0">
                <a:solidFill>
                  <a:schemeClr val="tx1"/>
                </a:solidFill>
              </a:rPr>
              <a:t>(e.g. REACH, Pharmaceuticals, Pesticides)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3200" smtClean="0">
                <a:solidFill>
                  <a:schemeClr val="tx1"/>
                </a:solidFill>
              </a:rPr>
              <a:t>have very simple (basic) requirements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EC50 from acute toxicity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tx1"/>
                </a:solidFill>
              </a:rPr>
              <a:t>Of 3 basic assays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Algae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Daphnia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Fish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32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Ecotox database</a:t>
            </a:r>
            <a:r>
              <a:rPr lang="cs-CZ" altLang="en-US" sz="2400" smtClean="0">
                <a:solidFill>
                  <a:srgbClr val="FF0000"/>
                </a:solidFill>
              </a:rPr>
              <a:t>: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>
                <a:solidFill>
                  <a:srgbClr val="FF0000"/>
                </a:solidFill>
              </a:rPr>
              <a:t>www.epa.gov</a:t>
            </a:r>
            <a:r>
              <a:rPr lang="en-US" altLang="en-US" sz="2400" smtClean="0">
                <a:solidFill>
                  <a:srgbClr val="FF0000"/>
                </a:solidFill>
              </a:rPr>
              <a:t>/ecotox</a:t>
            </a:r>
            <a:endParaRPr lang="cs-CZ" altLang="en-US" sz="2400" smtClean="0">
              <a:solidFill>
                <a:srgbClr val="FF0000"/>
              </a:solidFill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55403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755650" y="2060848"/>
            <a:ext cx="3247754" cy="1935088"/>
            <a:chOff x="756" y="1248"/>
            <a:chExt cx="4438" cy="2640"/>
          </a:xfrm>
        </p:grpSpPr>
        <p:pic>
          <p:nvPicPr>
            <p:cNvPr id="52245" name="Picture 3" descr="Daphn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98"/>
              <a:ext cx="125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4" descr="auto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304"/>
              <a:ext cx="1195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5" descr="Dania pic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248"/>
              <a:ext cx="1750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6" descr="algen kwee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2880"/>
              <a:ext cx="136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65250" y="3657600"/>
            <a:ext cx="7778750" cy="2820988"/>
            <a:chOff x="748" y="2434"/>
            <a:chExt cx="4900" cy="1777"/>
          </a:xfrm>
        </p:grpSpPr>
        <p:sp>
          <p:nvSpPr>
            <p:cNvPr id="52229" name="Freeform 8"/>
            <p:cNvSpPr>
              <a:spLocks/>
            </p:cNvSpPr>
            <p:nvPr/>
          </p:nvSpPr>
          <p:spPr bwMode="auto">
            <a:xfrm>
              <a:off x="2699" y="2434"/>
              <a:ext cx="1951" cy="1451"/>
            </a:xfrm>
            <a:custGeom>
              <a:avLst/>
              <a:gdLst>
                <a:gd name="T0" fmla="*/ 0 w 1951"/>
                <a:gd name="T1" fmla="*/ 0 h 1451"/>
                <a:gd name="T2" fmla="*/ 0 w 1951"/>
                <a:gd name="T3" fmla="*/ 1451 h 1451"/>
                <a:gd name="T4" fmla="*/ 1951 w 1951"/>
                <a:gd name="T5" fmla="*/ 1451 h 1451"/>
                <a:gd name="T6" fmla="*/ 0 60000 65536"/>
                <a:gd name="T7" fmla="*/ 0 60000 65536"/>
                <a:gd name="T8" fmla="*/ 0 60000 65536"/>
                <a:gd name="T9" fmla="*/ 0 w 1951"/>
                <a:gd name="T10" fmla="*/ 0 h 1451"/>
                <a:gd name="T11" fmla="*/ 1951 w 1951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" h="1451">
                  <a:moveTo>
                    <a:pt x="0" y="0"/>
                  </a:moveTo>
                  <a:lnTo>
                    <a:pt x="0" y="1451"/>
                  </a:lnTo>
                  <a:lnTo>
                    <a:pt x="1951" y="145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Freeform 9"/>
            <p:cNvSpPr>
              <a:spLocks/>
            </p:cNvSpPr>
            <p:nvPr/>
          </p:nvSpPr>
          <p:spPr bwMode="auto">
            <a:xfrm>
              <a:off x="2835" y="2524"/>
              <a:ext cx="1587" cy="1270"/>
            </a:xfrm>
            <a:custGeom>
              <a:avLst/>
              <a:gdLst>
                <a:gd name="T0" fmla="*/ 0 w 1769"/>
                <a:gd name="T1" fmla="*/ 1270 h 1270"/>
                <a:gd name="T2" fmla="*/ 171 w 1769"/>
                <a:gd name="T3" fmla="*/ 1089 h 1270"/>
                <a:gd name="T4" fmla="*/ 266 w 1769"/>
                <a:gd name="T5" fmla="*/ 817 h 1270"/>
                <a:gd name="T6" fmla="*/ 342 w 1769"/>
                <a:gd name="T7" fmla="*/ 499 h 1270"/>
                <a:gd name="T8" fmla="*/ 419 w 1769"/>
                <a:gd name="T9" fmla="*/ 272 h 1270"/>
                <a:gd name="T10" fmla="*/ 514 w 1769"/>
                <a:gd name="T11" fmla="*/ 136 h 1270"/>
                <a:gd name="T12" fmla="*/ 608 w 1769"/>
                <a:gd name="T13" fmla="*/ 45 h 1270"/>
                <a:gd name="T14" fmla="*/ 742 w 1769"/>
                <a:gd name="T15" fmla="*/ 0 h 1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9"/>
                <a:gd name="T25" fmla="*/ 0 h 1270"/>
                <a:gd name="T26" fmla="*/ 1769 w 1769"/>
                <a:gd name="T27" fmla="*/ 1270 h 1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9" h="1270">
                  <a:moveTo>
                    <a:pt x="0" y="1270"/>
                  </a:moveTo>
                  <a:cubicBezTo>
                    <a:pt x="151" y="1217"/>
                    <a:pt x="302" y="1164"/>
                    <a:pt x="408" y="1089"/>
                  </a:cubicBezTo>
                  <a:cubicBezTo>
                    <a:pt x="514" y="1014"/>
                    <a:pt x="567" y="915"/>
                    <a:pt x="635" y="817"/>
                  </a:cubicBezTo>
                  <a:cubicBezTo>
                    <a:pt x="703" y="719"/>
                    <a:pt x="756" y="590"/>
                    <a:pt x="816" y="499"/>
                  </a:cubicBezTo>
                  <a:cubicBezTo>
                    <a:pt x="876" y="408"/>
                    <a:pt x="930" y="333"/>
                    <a:pt x="998" y="272"/>
                  </a:cubicBezTo>
                  <a:cubicBezTo>
                    <a:pt x="1066" y="211"/>
                    <a:pt x="1150" y="174"/>
                    <a:pt x="1225" y="136"/>
                  </a:cubicBezTo>
                  <a:cubicBezTo>
                    <a:pt x="1300" y="98"/>
                    <a:pt x="1360" y="68"/>
                    <a:pt x="1451" y="45"/>
                  </a:cubicBezTo>
                  <a:cubicBezTo>
                    <a:pt x="1542" y="22"/>
                    <a:pt x="1655" y="11"/>
                    <a:pt x="1769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Freeform 10"/>
            <p:cNvSpPr>
              <a:spLocks/>
            </p:cNvSpPr>
            <p:nvPr/>
          </p:nvSpPr>
          <p:spPr bwMode="auto">
            <a:xfrm>
              <a:off x="2699" y="3205"/>
              <a:ext cx="771" cy="680"/>
            </a:xfrm>
            <a:custGeom>
              <a:avLst/>
              <a:gdLst>
                <a:gd name="T0" fmla="*/ 0 w 907"/>
                <a:gd name="T1" fmla="*/ 0 h 680"/>
                <a:gd name="T2" fmla="*/ 247 w 907"/>
                <a:gd name="T3" fmla="*/ 0 h 680"/>
                <a:gd name="T4" fmla="*/ 247 w 907"/>
                <a:gd name="T5" fmla="*/ 680 h 680"/>
                <a:gd name="T6" fmla="*/ 0 60000 65536"/>
                <a:gd name="T7" fmla="*/ 0 60000 65536"/>
                <a:gd name="T8" fmla="*/ 0 60000 65536"/>
                <a:gd name="T9" fmla="*/ 0 w 907"/>
                <a:gd name="T10" fmla="*/ 0 h 680"/>
                <a:gd name="T11" fmla="*/ 907 w 907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680">
                  <a:moveTo>
                    <a:pt x="0" y="0"/>
                  </a:moveTo>
                  <a:lnTo>
                    <a:pt x="907" y="0"/>
                  </a:lnTo>
                  <a:lnTo>
                    <a:pt x="907" y="6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Text Box 11"/>
            <p:cNvSpPr txBox="1">
              <a:spLocks noChangeArrowheads="1"/>
            </p:cNvSpPr>
            <p:nvPr/>
          </p:nvSpPr>
          <p:spPr bwMode="auto">
            <a:xfrm>
              <a:off x="2472" y="3113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50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3" name="Text Box 12"/>
            <p:cNvSpPr txBox="1">
              <a:spLocks noChangeArrowheads="1"/>
            </p:cNvSpPr>
            <p:nvPr/>
          </p:nvSpPr>
          <p:spPr bwMode="auto">
            <a:xfrm>
              <a:off x="2382" y="2434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100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3222" y="3865"/>
              <a:ext cx="9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L</a:t>
              </a:r>
              <a: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</a:t>
              </a:r>
              <a:r>
                <a:rPr lang="nl-BE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50</a:t>
              </a:r>
              <a: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br>
                <a:rPr lang="cs-CZ" alt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</a:br>
              <a:r>
                <a:rPr lang="cs-CZ" altLang="en-US" sz="1400" b="1" dirty="0" smtClean="0">
                  <a:solidFill>
                    <a:srgbClr val="FF0000"/>
                  </a:solidFill>
                  <a:latin typeface="Verdana" pitchFamily="34" charset="0"/>
                </a:rPr>
                <a:t>LC50</a:t>
              </a:r>
              <a:endParaRPr lang="nl-NL" altLang="en-US" sz="14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52235" name="Text Box 14"/>
            <p:cNvSpPr txBox="1">
              <a:spLocks noChangeArrowheads="1"/>
            </p:cNvSpPr>
            <p:nvPr/>
          </p:nvSpPr>
          <p:spPr bwMode="auto">
            <a:xfrm>
              <a:off x="4241" y="3885"/>
              <a:ext cx="14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[concentration]                                    in mg/L </a:t>
              </a:r>
              <a:r>
                <a:rPr lang="nl-BE" altLang="en-US" sz="1400" b="1">
                  <a:latin typeface="Verdana" pitchFamily="34" charset="0"/>
                </a:rPr>
                <a:t>or</a:t>
              </a:r>
              <a:r>
                <a:rPr lang="nl-BE" altLang="en-US" sz="1400">
                  <a:latin typeface="Verdana" pitchFamily="34" charset="0"/>
                </a:rPr>
                <a:t> % effluent</a:t>
              </a:r>
              <a:endParaRPr lang="nl-NL" altLang="en-US" sz="1400">
                <a:latin typeface="Verdana" pitchFamily="34" charset="0"/>
              </a:endParaRPr>
            </a:p>
          </p:txBody>
        </p:sp>
        <p:grpSp>
          <p:nvGrpSpPr>
            <p:cNvPr id="52236" name="Group 15"/>
            <p:cNvGrpSpPr>
              <a:grpSpLocks/>
            </p:cNvGrpSpPr>
            <p:nvPr/>
          </p:nvGrpSpPr>
          <p:grpSpPr bwMode="auto">
            <a:xfrm>
              <a:off x="3107" y="2478"/>
              <a:ext cx="1316" cy="1225"/>
              <a:chOff x="2653" y="1207"/>
              <a:chExt cx="1316" cy="1225"/>
            </a:xfrm>
          </p:grpSpPr>
          <p:sp>
            <p:nvSpPr>
              <p:cNvPr id="191504" name="AutoShape 16"/>
              <p:cNvSpPr>
                <a:spLocks noChangeArrowheads="1"/>
              </p:cNvSpPr>
              <p:nvPr/>
            </p:nvSpPr>
            <p:spPr bwMode="auto">
              <a:xfrm>
                <a:off x="2653" y="2341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5" name="AutoShape 17"/>
              <p:cNvSpPr>
                <a:spLocks noChangeArrowheads="1"/>
              </p:cNvSpPr>
              <p:nvPr/>
            </p:nvSpPr>
            <p:spPr bwMode="auto">
              <a:xfrm>
                <a:off x="2925" y="202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6" name="AutoShape 18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7" name="AutoShape 19"/>
              <p:cNvSpPr>
                <a:spLocks noChangeArrowheads="1"/>
              </p:cNvSpPr>
              <p:nvPr/>
            </p:nvSpPr>
            <p:spPr bwMode="auto">
              <a:xfrm>
                <a:off x="3470" y="134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8" name="AutoShape 20"/>
              <p:cNvSpPr>
                <a:spLocks noChangeArrowheads="1"/>
              </p:cNvSpPr>
              <p:nvPr/>
            </p:nvSpPr>
            <p:spPr bwMode="auto">
              <a:xfrm>
                <a:off x="3878" y="1207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2237" name="Group 21"/>
            <p:cNvGrpSpPr>
              <a:grpSpLocks/>
            </p:cNvGrpSpPr>
            <p:nvPr/>
          </p:nvGrpSpPr>
          <p:grpSpPr bwMode="auto">
            <a:xfrm>
              <a:off x="748" y="2880"/>
              <a:ext cx="2132" cy="1144"/>
              <a:chOff x="249" y="1473"/>
              <a:chExt cx="2132" cy="1144"/>
            </a:xfrm>
          </p:grpSpPr>
          <p:sp>
            <p:nvSpPr>
              <p:cNvPr id="52238" name="Text Box 22"/>
              <p:cNvSpPr txBox="1">
                <a:spLocks noChangeArrowheads="1"/>
              </p:cNvSpPr>
              <p:nvPr/>
            </p:nvSpPr>
            <p:spPr bwMode="auto">
              <a:xfrm>
                <a:off x="249" y="1473"/>
                <a:ext cx="1542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en-US" sz="1400" dirty="0">
                    <a:latin typeface="Verdana" pitchFamily="34" charset="0"/>
                  </a:rPr>
                  <a:t>Threshold: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TOXICOLOGY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No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Obervable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Adverse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/>
                </a:r>
                <a:b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</a:b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Effect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Level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(</a:t>
                </a:r>
                <a:r>
                  <a:rPr lang="cs-CZ" altLang="en-US" sz="1400" dirty="0" err="1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NOAEL</a:t>
                </a:r>
                <a:r>
                  <a:rPr lang="cs-CZ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smtClean="0">
                    <a:latin typeface="Verdana" pitchFamily="34" charset="0"/>
                  </a:rPr>
                  <a:t>ECOTOXICOLOGY </a:t>
                </a:r>
                <a:r>
                  <a:rPr lang="nl-BE" altLang="en-US" sz="1400" b="1" dirty="0" smtClean="0">
                    <a:latin typeface="Verdana" pitchFamily="34" charset="0"/>
                  </a:rPr>
                  <a:t>No </a:t>
                </a:r>
                <a:r>
                  <a:rPr lang="nl-BE" altLang="en-US" sz="1400" b="1" dirty="0">
                    <a:latin typeface="Verdana" pitchFamily="34" charset="0"/>
                  </a:rPr>
                  <a:t>Observed Effect Concentration (</a:t>
                </a:r>
                <a:r>
                  <a:rPr lang="nl-BE" altLang="en-US" sz="1400" b="1" dirty="0">
                    <a:solidFill>
                      <a:srgbClr val="FF0000"/>
                    </a:solidFill>
                    <a:latin typeface="Verdana" pitchFamily="34" charset="0"/>
                  </a:rPr>
                  <a:t>NOEC</a:t>
                </a:r>
                <a:r>
                  <a:rPr lang="nl-BE" altLang="en-US" sz="1400" b="1" dirty="0">
                    <a:latin typeface="Verdana" pitchFamily="34" charset="0"/>
                  </a:rPr>
                  <a:t>)</a:t>
                </a:r>
                <a:endParaRPr lang="nl-NL" altLang="en-US" sz="1400" b="1" dirty="0">
                  <a:latin typeface="Verdana" pitchFamily="34" charset="0"/>
                </a:endParaRPr>
              </a:p>
            </p:txBody>
          </p:sp>
          <p:sp>
            <p:nvSpPr>
              <p:cNvPr id="52239" name="Line 23"/>
              <p:cNvSpPr>
                <a:spLocks noChangeShapeType="1"/>
              </p:cNvSpPr>
              <p:nvPr/>
            </p:nvSpPr>
            <p:spPr bwMode="auto">
              <a:xfrm>
                <a:off x="1655" y="2115"/>
                <a:ext cx="726" cy="226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28" name="Rectangle 2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Laboratory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</a:rPr>
              <a:t>data and </a:t>
            </a:r>
            <a:r>
              <a:rPr lang="cs-CZ" altLang="en-US" dirty="0" err="1" smtClean="0">
                <a:solidFill>
                  <a:schemeClr val="tx1"/>
                </a:solidFill>
              </a:rPr>
              <a:t>results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25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0" y="1223355"/>
            <a:ext cx="1690911" cy="792088"/>
          </a:xfrm>
          <a:prstGeom prst="rect">
            <a:avLst/>
          </a:prstGeom>
          <a:noFill/>
        </p:spPr>
      </p:pic>
      <p:sp>
        <p:nvSpPr>
          <p:cNvPr id="2" name="Šipka doprava 1"/>
          <p:cNvSpPr/>
          <p:nvPr/>
        </p:nvSpPr>
        <p:spPr>
          <a:xfrm>
            <a:off x="6227192" y="2015443"/>
            <a:ext cx="577056" cy="837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6701783" y="1844824"/>
            <a:ext cx="2291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are</a:t>
            </a:r>
            <a:b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LC50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ecotox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75000"/>
                  </a:schemeClr>
                </a:solidFill>
              </a:rPr>
              <a:t>assays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used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4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smtClean="0"/>
              <a:t>Ecotoxicology in current practice</a:t>
            </a:r>
            <a:endParaRPr lang="en-GB" altLang="en-US" sz="350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5915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solidFill>
                  <a:schemeClr val="tx1"/>
                </a:solidFill>
              </a:rPr>
              <a:t>How to extrapolate 3 (or few more) EC50 values to get legally binding safe concentration, which is protecting virtually all organisms?</a:t>
            </a:r>
            <a:r>
              <a:rPr lang="cs-CZ" altLang="en-US" smtClean="0">
                <a:solidFill>
                  <a:schemeClr val="tx1"/>
                </a:solidFill>
              </a:rPr>
              <a:t/>
            </a:r>
            <a:br>
              <a:rPr lang="cs-CZ" altLang="en-US" smtClean="0">
                <a:solidFill>
                  <a:schemeClr val="tx1"/>
                </a:solidFill>
              </a:rPr>
            </a:br>
            <a:endParaRPr lang="cs-CZ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 smtClean="0">
                <a:solidFill>
                  <a:srgbClr val="FF0000"/>
                </a:solidFill>
              </a:rPr>
              <a:t>	</a:t>
            </a:r>
            <a:r>
              <a:rPr lang="cs-CZ" altLang="en-US" sz="2000" b="1" smtClean="0">
                <a:solidFill>
                  <a:srgbClr val="FF0000"/>
                </a:solidFill>
              </a:rPr>
              <a:t>PNEC</a:t>
            </a:r>
            <a:r>
              <a:rPr lang="cs-CZ" altLang="en-US" sz="2000" b="1" smtClean="0">
                <a:solidFill>
                  <a:schemeClr val="tx1"/>
                </a:solidFill>
              </a:rPr>
              <a:t> </a:t>
            </a:r>
            <a:endParaRPr lang="en-GB" altLang="en-US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cs-CZ" altLang="en-US" sz="2000" smtClean="0">
                <a:solidFill>
                  <a:schemeClr val="tx1"/>
                </a:solidFill>
              </a:rPr>
              <a:t>(Predicted No Effect Concentration)</a:t>
            </a:r>
            <a:r>
              <a:rPr lang="en-GB" altLang="en-US" sz="20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en-GB" altLang="en-US" sz="2000" i="1" smtClean="0">
                <a:solidFill>
                  <a:schemeClr val="tx1"/>
                </a:solidFill>
              </a:rPr>
              <a:t> “value recommended by scientists”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 smtClean="0">
                <a:solidFill>
                  <a:srgbClr val="FF0000"/>
                </a:solidFill>
              </a:rPr>
              <a:t>	</a:t>
            </a:r>
            <a:r>
              <a:rPr lang="cs-CZ" altLang="en-US" sz="2000" b="1" smtClean="0">
                <a:solidFill>
                  <a:srgbClr val="FF0000"/>
                </a:solidFill>
              </a:rPr>
              <a:t>EQS</a:t>
            </a:r>
            <a:endParaRPr lang="en-GB" alt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 	</a:t>
            </a:r>
            <a:r>
              <a:rPr lang="cs-CZ" altLang="en-US" sz="2000" smtClean="0">
                <a:solidFill>
                  <a:schemeClr val="tx1"/>
                </a:solidFill>
              </a:rPr>
              <a:t>(Environmental Quality Standard)</a:t>
            </a:r>
            <a:endParaRPr lang="en-GB" altLang="en-US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smtClean="0">
                <a:solidFill>
                  <a:schemeClr val="tx1"/>
                </a:solidFill>
              </a:rPr>
              <a:t>	</a:t>
            </a:r>
            <a:r>
              <a:rPr lang="en-GB" altLang="en-US" sz="2000" i="1" smtClean="0">
                <a:solidFill>
                  <a:schemeClr val="tx1"/>
                </a:solidFill>
              </a:rPr>
              <a:t> “value that occurs in legislation”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smtClean="0">
              <a:solidFill>
                <a:schemeClr val="tx1"/>
              </a:solidFill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94113"/>
            <a:ext cx="40338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1692275" y="2781300"/>
            <a:ext cx="1008063" cy="5762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1692275" y="4437063"/>
            <a:ext cx="1008063" cy="5762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Extrapolation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Risk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84213" y="1268437"/>
            <a:ext cx="9217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782638" y="2492399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BE" altLang="en-US" sz="1400"/>
              <a:t>Data</a:t>
            </a:r>
            <a:endParaRPr lang="nl-NL" altLang="en-US" sz="1400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2855913" y="2420962"/>
            <a:ext cx="1366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BE" altLang="en-US" sz="1400"/>
              <a:t>Assessment factor</a:t>
            </a:r>
            <a:endParaRPr lang="nl-NL" altLang="en-US" sz="1400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265113" y="2924199"/>
            <a:ext cx="37433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144463" y="3087712"/>
            <a:ext cx="2716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L(E)C50 short-term toxicity tests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144463" y="3494112"/>
            <a:ext cx="282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1 long-term toxicity test</a:t>
            </a:r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128588" y="3902099"/>
            <a:ext cx="2579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</a:t>
            </a:r>
          </a:p>
          <a:p>
            <a:r>
              <a:rPr lang="nl-NL" altLang="en-US" sz="1400"/>
              <a:t>toxicity tests of 2 trophic levels</a:t>
            </a:r>
          </a:p>
        </p:txBody>
      </p:sp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107950" y="4595837"/>
            <a:ext cx="2608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 </a:t>
            </a:r>
          </a:p>
          <a:p>
            <a:r>
              <a:rPr lang="nl-NL" altLang="en-US" sz="1400"/>
              <a:t>toxicity tests of 3 species of 3 </a:t>
            </a:r>
          </a:p>
          <a:p>
            <a:r>
              <a:rPr lang="nl-NL" altLang="en-US" sz="1400"/>
              <a:t>trophic levels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928938" y="2492399"/>
            <a:ext cx="0" cy="27368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3"/>
          <p:cNvSpPr>
            <a:spLocks noChangeArrowheads="1"/>
          </p:cNvSpPr>
          <p:nvPr/>
        </p:nvSpPr>
        <p:spPr bwMode="auto">
          <a:xfrm>
            <a:off x="3071813" y="314168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1000</a:t>
            </a:r>
          </a:p>
        </p:txBody>
      </p:sp>
      <p:sp>
        <p:nvSpPr>
          <p:cNvPr id="61453" name="Rectangle 14"/>
          <p:cNvSpPr>
            <a:spLocks noChangeArrowheads="1"/>
          </p:cNvSpPr>
          <p:nvPr/>
        </p:nvSpPr>
        <p:spPr bwMode="auto">
          <a:xfrm>
            <a:off x="3170238" y="3548087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</a:t>
            </a:r>
          </a:p>
        </p:txBody>
      </p:sp>
      <p:sp>
        <p:nvSpPr>
          <p:cNvPr id="61454" name="Rectangle 15"/>
          <p:cNvSpPr>
            <a:spLocks noChangeArrowheads="1"/>
          </p:cNvSpPr>
          <p:nvPr/>
        </p:nvSpPr>
        <p:spPr bwMode="auto">
          <a:xfrm>
            <a:off x="3268663" y="40148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50</a:t>
            </a:r>
          </a:p>
        </p:txBody>
      </p:sp>
      <p:sp>
        <p:nvSpPr>
          <p:cNvPr id="61455" name="Rectangle 16"/>
          <p:cNvSpPr>
            <a:spLocks noChangeArrowheads="1"/>
          </p:cNvSpPr>
          <p:nvPr/>
        </p:nvSpPr>
        <p:spPr bwMode="auto">
          <a:xfrm>
            <a:off x="3268663" y="470696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5992813" y="4713312"/>
            <a:ext cx="276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BE" altLang="en-US" sz="1600" b="1"/>
              <a:t>Protection level: 95%</a:t>
            </a:r>
            <a:endParaRPr lang="nl-NL" altLang="en-US" sz="1600" b="1"/>
          </a:p>
        </p:txBody>
      </p:sp>
      <p:sp>
        <p:nvSpPr>
          <p:cNvPr id="61457" name="Rectangle 18"/>
          <p:cNvSpPr>
            <a:spLocks noChangeArrowheads="1"/>
          </p:cNvSpPr>
          <p:nvPr/>
        </p:nvSpPr>
        <p:spPr bwMode="auto">
          <a:xfrm>
            <a:off x="2713038" y="1268437"/>
            <a:ext cx="3911600" cy="469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2400" b="1" dirty="0" smtClean="0"/>
              <a:t>(</a:t>
            </a:r>
            <a:r>
              <a:rPr lang="en-US" altLang="en-US" sz="2400" b="1" dirty="0" smtClean="0"/>
              <a:t>Eco</a:t>
            </a:r>
            <a:r>
              <a:rPr lang="cs-CZ" altLang="en-US" sz="2400" b="1" dirty="0" smtClean="0"/>
              <a:t>)T</a:t>
            </a:r>
            <a:r>
              <a:rPr lang="en-US" altLang="en-US" sz="2400" b="1" dirty="0" err="1" smtClean="0"/>
              <a:t>oxicological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data</a:t>
            </a:r>
            <a:endParaRPr lang="en-US" altLang="en-US" sz="2400" b="1" dirty="0">
              <a:latin typeface="Optimum" charset="0"/>
            </a:endParaRPr>
          </a:p>
        </p:txBody>
      </p:sp>
      <p:sp>
        <p:nvSpPr>
          <p:cNvPr id="61458" name="Rectangle 19"/>
          <p:cNvSpPr>
            <a:spLocks noChangeArrowheads="1"/>
          </p:cNvSpPr>
          <p:nvPr/>
        </p:nvSpPr>
        <p:spPr bwMode="auto">
          <a:xfrm>
            <a:off x="4870450" y="2060599"/>
            <a:ext cx="3846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600" b="1"/>
              <a:t>Species sensitivity distribution (SSD) </a:t>
            </a:r>
            <a:endParaRPr lang="en-GB" altLang="en-US" sz="1600" b="1"/>
          </a:p>
        </p:txBody>
      </p:sp>
      <p:pic>
        <p:nvPicPr>
          <p:cNvPr id="6145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52762"/>
            <a:ext cx="439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Line 21"/>
          <p:cNvSpPr>
            <a:spLocks noChangeShapeType="1"/>
          </p:cNvSpPr>
          <p:nvPr/>
        </p:nvSpPr>
        <p:spPr bwMode="auto">
          <a:xfrm flipV="1">
            <a:off x="5305425" y="4579962"/>
            <a:ext cx="1008063" cy="14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1" name="Line 22"/>
          <p:cNvSpPr>
            <a:spLocks noChangeShapeType="1"/>
          </p:cNvSpPr>
          <p:nvPr/>
        </p:nvSpPr>
        <p:spPr bwMode="auto">
          <a:xfrm>
            <a:off x="6313488" y="4567262"/>
            <a:ext cx="0" cy="2301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Rectangle 23"/>
          <p:cNvSpPr>
            <a:spLocks noChangeArrowheads="1"/>
          </p:cNvSpPr>
          <p:nvPr/>
        </p:nvSpPr>
        <p:spPr bwMode="auto">
          <a:xfrm>
            <a:off x="5089525" y="4868887"/>
            <a:ext cx="38512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3" name="Rectangle 24"/>
          <p:cNvSpPr>
            <a:spLocks noChangeArrowheads="1"/>
          </p:cNvSpPr>
          <p:nvPr/>
        </p:nvSpPr>
        <p:spPr bwMode="auto">
          <a:xfrm>
            <a:off x="5448300" y="4868887"/>
            <a:ext cx="2454275" cy="3048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 b="1">
                <a:solidFill>
                  <a:srgbClr val="FF0000"/>
                </a:solidFill>
              </a:rPr>
              <a:t>HC5 = 95% protection level</a:t>
            </a:r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8329613" y="4724424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en-US" sz="1200">
                <a:latin typeface="Verdana" pitchFamily="34" charset="0"/>
              </a:rPr>
              <a:t>[C]</a:t>
            </a:r>
            <a:endParaRPr lang="nl-NL" altLang="en-US" sz="1200">
              <a:latin typeface="Verdana" pitchFamily="34" charset="0"/>
            </a:endParaRPr>
          </a:p>
        </p:txBody>
      </p:sp>
      <p:sp>
        <p:nvSpPr>
          <p:cNvPr id="61465" name="Rectangle 26"/>
          <p:cNvSpPr>
            <a:spLocks noChangeArrowheads="1"/>
          </p:cNvSpPr>
          <p:nvPr/>
        </p:nvSpPr>
        <p:spPr bwMode="auto">
          <a:xfrm>
            <a:off x="1055688" y="1917724"/>
            <a:ext cx="2274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1600" b="1"/>
              <a:t>Assessment </a:t>
            </a:r>
            <a:r>
              <a:rPr lang="en-US" altLang="en-US" sz="1600" b="1"/>
              <a:t>/</a:t>
            </a:r>
            <a:br>
              <a:rPr lang="en-US" altLang="en-US" sz="1600" b="1"/>
            </a:br>
            <a:r>
              <a:rPr lang="nl-NL" altLang="en-US" sz="1600" b="1"/>
              <a:t>Extrapolation factors </a:t>
            </a:r>
            <a:endParaRPr lang="en-GB" altLang="en-US" sz="1600" b="1"/>
          </a:p>
        </p:txBody>
      </p:sp>
      <p:sp>
        <p:nvSpPr>
          <p:cNvPr id="61466" name="Rectangle 27"/>
          <p:cNvSpPr>
            <a:spLocks noChangeArrowheads="1"/>
          </p:cNvSpPr>
          <p:nvPr/>
        </p:nvSpPr>
        <p:spPr bwMode="auto">
          <a:xfrm>
            <a:off x="2784475" y="5661049"/>
            <a:ext cx="3673475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61467" name="Rectangle 28"/>
          <p:cNvSpPr>
            <a:spLocks noChangeArrowheads="1"/>
          </p:cNvSpPr>
          <p:nvPr/>
        </p:nvSpPr>
        <p:spPr bwMode="auto">
          <a:xfrm>
            <a:off x="2700338" y="5767412"/>
            <a:ext cx="3911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</a:rPr>
              <a:t>PNEC</a:t>
            </a:r>
            <a:endParaRPr lang="en-US" altLang="en-US" sz="2400" b="1" dirty="0">
              <a:solidFill>
                <a:srgbClr val="FF0000"/>
              </a:solidFill>
              <a:latin typeface="Optimum" charset="0"/>
            </a:endParaRPr>
          </a:p>
        </p:txBody>
      </p:sp>
      <p:sp>
        <p:nvSpPr>
          <p:cNvPr id="61468" name="AutoShape 29"/>
          <p:cNvSpPr>
            <a:spLocks noChangeArrowheads="1"/>
          </p:cNvSpPr>
          <p:nvPr/>
        </p:nvSpPr>
        <p:spPr bwMode="auto">
          <a:xfrm flipV="1">
            <a:off x="6600825" y="1412899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AutoShape 30"/>
          <p:cNvSpPr>
            <a:spLocks noChangeArrowheads="1"/>
          </p:cNvSpPr>
          <p:nvPr/>
        </p:nvSpPr>
        <p:spPr bwMode="auto">
          <a:xfrm flipH="1" flipV="1">
            <a:off x="1992313" y="1484337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AutoShape 31"/>
          <p:cNvSpPr>
            <a:spLocks noChangeArrowheads="1"/>
          </p:cNvSpPr>
          <p:nvPr/>
        </p:nvSpPr>
        <p:spPr bwMode="auto">
          <a:xfrm rot="5400000" flipV="1">
            <a:off x="6638132" y="5480868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AutoShape 32"/>
          <p:cNvSpPr>
            <a:spLocks noChangeArrowheads="1"/>
          </p:cNvSpPr>
          <p:nvPr/>
        </p:nvSpPr>
        <p:spPr bwMode="auto">
          <a:xfrm rot="-5400000" flipH="1" flipV="1">
            <a:off x="1958182" y="5409430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 smtClean="0">
                  <a:solidFill>
                    <a:srgbClr val="00B050"/>
                  </a:solidFill>
                </a:rPr>
                <a:t>MIXTURES</a:t>
              </a:r>
              <a:r>
                <a:rPr lang="cs-CZ" sz="1200" b="1" dirty="0" smtClean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Industrial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Cosmetics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PPP (</a:t>
              </a:r>
              <a:r>
                <a:rPr lang="cs-CZ" sz="1400" dirty="0" err="1" smtClean="0"/>
                <a:t>pesticides</a:t>
              </a:r>
              <a:r>
                <a:rPr lang="cs-CZ" sz="1400" dirty="0" smtClean="0"/>
                <a:t>)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Biocides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 smtClean="0"/>
                <a:t>Human</a:t>
              </a:r>
              <a:r>
                <a:rPr lang="cs-CZ" sz="1400" dirty="0" smtClean="0"/>
                <a:t> </a:t>
              </a:r>
              <a:br>
                <a:rPr lang="cs-CZ" sz="1400" dirty="0" smtClean="0"/>
              </a:br>
              <a:r>
                <a:rPr lang="cs-CZ" sz="1400" dirty="0" smtClean="0"/>
                <a:t>  </a:t>
              </a:r>
              <a:r>
                <a:rPr lang="cs-CZ" sz="1400" dirty="0" err="1" smtClean="0"/>
                <a:t>pharmaceuticals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Veterinary</a:t>
              </a:r>
              <a:r>
                <a:rPr lang="cs-CZ" sz="1400" dirty="0" smtClean="0"/>
                <a:t/>
              </a:r>
              <a:br>
                <a:rPr lang="cs-CZ" sz="1400" dirty="0" smtClean="0"/>
              </a:br>
              <a:r>
                <a:rPr lang="cs-CZ" sz="1400" dirty="0" smtClean="0"/>
                <a:t>   </a:t>
              </a:r>
              <a:r>
                <a:rPr lang="cs-CZ" sz="1400" dirty="0" err="1" smtClean="0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Chemical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laws</a:t>
            </a:r>
            <a:r>
              <a:rPr lang="cs-CZ" sz="1200" b="1" dirty="0" smtClean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surface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ground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 smtClean="0">
                  <a:solidFill>
                    <a:schemeClr val="tx2"/>
                  </a:solidFill>
                </a:rPr>
                <a:t>qualit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err="1" smtClean="0">
                  <a:solidFill>
                    <a:schemeClr val="tx2"/>
                  </a:solidFill>
                </a:rPr>
                <a:t>Soil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</a:rPr>
                <a:t>&amp; Sediments</a:t>
              </a: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/>
              </a:r>
              <a:br>
                <a:rPr lang="cs-CZ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Wastes</a:t>
              </a:r>
              <a:endParaRPr lang="cs-CZ" sz="1200" b="1" dirty="0" smtClean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 smtClean="0"/>
              <a:t>Two</a:t>
            </a:r>
            <a:r>
              <a:rPr lang="cs-CZ" sz="1600" b="1" dirty="0" smtClean="0"/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§§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/>
              <a:t>approaches</a:t>
            </a:r>
            <a:r>
              <a:rPr lang="cs-CZ" sz="1600" b="1" dirty="0" smtClean="0"/>
              <a:t>:</a:t>
            </a:r>
          </a:p>
          <a:p>
            <a:endParaRPr lang="cs-CZ" sz="1600" b="1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Prospective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(c</a:t>
            </a:r>
            <a:r>
              <a:rPr lang="en-US" sz="1600" dirty="0" err="1" smtClean="0"/>
              <a:t>hemicals</a:t>
            </a:r>
            <a:r>
              <a:rPr lang="cs-CZ" sz="1600" dirty="0" smtClean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Retrospective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 err="1" smtClean="0"/>
              <a:t>mixtures</a:t>
            </a:r>
            <a:r>
              <a:rPr lang="cs-CZ" sz="1600" dirty="0" smtClean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32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219200" y="3870325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800" b="1">
                <a:solidFill>
                  <a:schemeClr val="tx2"/>
                </a:solidFill>
              </a:rPr>
              <a:t>Ecotoxicology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Science of doses / concentrations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HAZARDS vs RISKS</a:t>
            </a:r>
            <a:endParaRPr lang="nl-NL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 smtClean="0"/>
              <a:t>Notes on practical testing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09575" y="1423988"/>
            <a:ext cx="8915400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solidFill>
                  <a:schemeClr val="tx1"/>
                </a:solidFill>
              </a:rPr>
              <a:t>Testing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chemeClr val="tx1"/>
                </a:solidFill>
              </a:rPr>
              <a:t>Traditional</a:t>
            </a:r>
            <a:r>
              <a:rPr lang="cs-CZ" altLang="en-US" sz="2000" smtClean="0">
                <a:solidFill>
                  <a:schemeClr val="tx1"/>
                </a:solidFill>
              </a:rPr>
              <a:t> </a:t>
            </a:r>
            <a:r>
              <a:rPr lang="en-US" altLang="en-US" sz="2000" smtClean="0">
                <a:solidFill>
                  <a:schemeClr val="tx1"/>
                </a:solidFill>
              </a:rPr>
              <a:t>/ </a:t>
            </a:r>
            <a:r>
              <a:rPr lang="en-GB" altLang="en-US" sz="2000" smtClean="0">
                <a:solidFill>
                  <a:schemeClr val="tx1"/>
                </a:solidFill>
              </a:rPr>
              <a:t>bioassa</a:t>
            </a:r>
            <a:r>
              <a:rPr lang="cs-CZ" altLang="en-US" sz="2000" smtClean="0">
                <a:solidFill>
                  <a:schemeClr val="tx1"/>
                </a:solidFill>
              </a:rPr>
              <a:t>ys developed to assess </a:t>
            </a:r>
            <a:r>
              <a:rPr lang="cs-CZ" altLang="en-US" sz="2000" b="1" smtClean="0">
                <a:solidFill>
                  <a:srgbClr val="FF0000"/>
                </a:solidFill>
              </a:rPr>
              <a:t>individual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rgbClr val="00B0F0"/>
                </a:solidFill>
              </a:rPr>
              <a:t>Advantage</a:t>
            </a:r>
            <a:r>
              <a:rPr lang="en-GB" altLang="en-US" sz="2000" smtClean="0">
                <a:solidFill>
                  <a:srgbClr val="00B0F0"/>
                </a:solidFill>
              </a:rPr>
              <a:t>s</a:t>
            </a:r>
            <a:r>
              <a:rPr lang="en-GB" altLang="en-US" sz="2000" smtClean="0">
                <a:solidFill>
                  <a:schemeClr val="tx1"/>
                </a:solidFill>
              </a:rPr>
              <a:t>:</a:t>
            </a:r>
            <a:r>
              <a:rPr lang="cs-CZ" altLang="en-US" sz="2000" smtClean="0">
                <a:solidFill>
                  <a:schemeClr val="tx1"/>
                </a:solidFill>
              </a:rPr>
              <a:t> Standardized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rgbClr val="00B0F0"/>
                </a:solidFill>
              </a:rPr>
              <a:t>Disadvantage</a:t>
            </a:r>
            <a:r>
              <a:rPr lang="cs-CZ" altLang="en-US" sz="2000" smtClean="0">
                <a:solidFill>
                  <a:schemeClr val="tx1"/>
                </a:solidFill>
              </a:rPr>
              <a:t>: Limited ecological relevance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often </a:t>
            </a:r>
            <a:r>
              <a:rPr lang="cs-CZ" altLang="en-US" sz="1800" b="1" smtClean="0">
                <a:solidFill>
                  <a:srgbClr val="FF0000"/>
                </a:solidFill>
              </a:rPr>
              <a:t>acute</a:t>
            </a:r>
            <a:r>
              <a:rPr lang="cs-CZ" altLang="en-US" sz="1800" b="1" smtClean="0">
                <a:solidFill>
                  <a:schemeClr val="tx1"/>
                </a:solidFill>
              </a:rPr>
              <a:t> </a:t>
            </a:r>
            <a:r>
              <a:rPr lang="en-US" altLang="en-US" sz="1800" smtClean="0">
                <a:solidFill>
                  <a:schemeClr val="tx1"/>
                </a:solidFill>
              </a:rPr>
              <a:t>tests </a:t>
            </a:r>
            <a:r>
              <a:rPr lang="cs-CZ" altLang="en-US" sz="1800" smtClean="0">
                <a:solidFill>
                  <a:schemeClr val="tx1"/>
                </a:solidFill>
              </a:rPr>
              <a:t>only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„too standardized…“</a:t>
            </a:r>
            <a:r>
              <a:rPr lang="en-US" altLang="en-US" sz="1800" smtClean="0">
                <a:solidFill>
                  <a:schemeClr val="tx1"/>
                </a:solidFill>
              </a:rPr>
              <a:t> </a:t>
            </a:r>
            <a:r>
              <a:rPr lang="cs-CZ" altLang="en-US" sz="1800" smtClean="0">
                <a:solidFill>
                  <a:schemeClr val="tx1"/>
                </a:solidFill>
              </a:rPr>
              <a:t>(? Less representative ?)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does not assess</a:t>
            </a:r>
            <a:r>
              <a:rPr lang="en-US" altLang="en-US" sz="1800" smtClean="0">
                <a:solidFill>
                  <a:schemeClr val="tx1"/>
                </a:solidFill>
              </a:rPr>
              <a:t>/consider</a:t>
            </a:r>
            <a:r>
              <a:rPr lang="cs-CZ" altLang="en-US" sz="1800" smtClean="0">
                <a:solidFill>
                  <a:schemeClr val="tx1"/>
                </a:solidFill>
              </a:rPr>
              <a:t> bioavailability</a:t>
            </a:r>
            <a:endParaRPr lang="en-US" altLang="en-US" sz="18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>
                <a:solidFill>
                  <a:schemeClr val="tx1"/>
                </a:solidFill>
              </a:rPr>
              <a:t>no </a:t>
            </a:r>
            <a:r>
              <a:rPr lang="cs-CZ" altLang="en-US" sz="1800" smtClean="0">
                <a:solidFill>
                  <a:schemeClr val="tx1"/>
                </a:solidFill>
              </a:rPr>
              <a:t>consideration of mixture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smtClean="0">
                <a:solidFill>
                  <a:schemeClr val="tx1"/>
                </a:solidFill>
              </a:rPr>
              <a:t>no </a:t>
            </a:r>
            <a:r>
              <a:rPr lang="cs-CZ" altLang="en-US" sz="1800" smtClean="0">
                <a:solidFill>
                  <a:schemeClr val="tx1"/>
                </a:solidFill>
              </a:rPr>
              <a:t>consideration of specific modes of action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no consideration of ecological situation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tx1"/>
                </a:solidFill>
              </a:rPr>
              <a:t>Example:</a:t>
            </a:r>
            <a:r>
              <a:rPr lang="cs-CZ" altLang="en-US" sz="2400" smtClean="0">
                <a:solidFill>
                  <a:schemeClr val="tx1"/>
                </a:solidFill>
              </a:rPr>
              <a:t> Acute (96h) fish </a:t>
            </a:r>
            <a:r>
              <a:rPr lang="en-US" altLang="en-US" sz="2400" smtClean="0">
                <a:solidFill>
                  <a:schemeClr val="tx1"/>
                </a:solidFill>
              </a:rPr>
              <a:t>toxicit</a:t>
            </a:r>
            <a:r>
              <a:rPr lang="cs-CZ" altLang="en-US" sz="2400" smtClean="0">
                <a:solidFill>
                  <a:schemeClr val="tx1"/>
                </a:solidFill>
              </a:rPr>
              <a:t>y</a:t>
            </a:r>
            <a:r>
              <a:rPr lang="en-US" altLang="en-US" sz="2400" smtClean="0">
                <a:solidFill>
                  <a:schemeClr val="tx1"/>
                </a:solidFill>
              </a:rPr>
              <a:t> </a:t>
            </a:r>
            <a:r>
              <a:rPr lang="cs-CZ" altLang="en-US" sz="2400" smtClean="0">
                <a:solidFill>
                  <a:schemeClr val="tx1"/>
                </a:solidFill>
              </a:rPr>
              <a:t>assay with ethanol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No deaths (but fish are passive – slow swimming)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 smtClean="0">
                <a:solidFill>
                  <a:schemeClr val="tx1"/>
                </a:solidFill>
                <a:sym typeface="Wingdings" pitchFamily="2" charset="2"/>
              </a:rPr>
              <a:t> OK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Real life: easy prey </a:t>
            </a:r>
            <a:r>
              <a:rPr lang="cs-CZ" altLang="en-US" sz="200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 smtClean="0">
                <a:solidFill>
                  <a:schemeClr val="tx1"/>
                </a:solidFill>
                <a:sym typeface="Wingdings" pitchFamily="2" charset="2"/>
              </a:rPr>
              <a:t> population decline</a:t>
            </a:r>
            <a:endParaRPr lang="cs-CZ" altLang="en-US" sz="16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1400" smtClean="0">
                <a:solidFill>
                  <a:schemeClr val="tx1"/>
                </a:solidFill>
              </a:rPr>
              <a:t> </a:t>
            </a:r>
            <a:endParaRPr lang="en-GB" altLang="en-US" sz="1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 smtClean="0"/>
              <a:t>Notes on practical testing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915400" cy="4668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>
                <a:solidFill>
                  <a:schemeClr val="tx1"/>
                </a:solidFill>
              </a:rPr>
              <a:t>Testing toxicity of natural </a:t>
            </a:r>
            <a:r>
              <a:rPr lang="en-US" altLang="en-US" sz="2400" b="1" smtClean="0">
                <a:solidFill>
                  <a:srgbClr val="FF0000"/>
                </a:solidFill>
              </a:rPr>
              <a:t>contaminated </a:t>
            </a:r>
            <a:r>
              <a:rPr lang="cs-CZ" altLang="en-US" sz="2400" b="1" smtClean="0">
                <a:solidFill>
                  <a:srgbClr val="FF0000"/>
                </a:solidFill>
              </a:rPr>
              <a:t>matrices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Rather new in ecotoxicology – many open challenges</a:t>
            </a:r>
            <a:endParaRPr lang="en-US" altLang="en-US" sz="200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 smtClean="0">
                <a:solidFill>
                  <a:schemeClr val="tx1"/>
                </a:solidFill>
              </a:rPr>
              <a:t>Whole effluent toxicity testing (WET)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 smtClean="0">
                <a:solidFill>
                  <a:schemeClr val="tx1"/>
                </a:solidFill>
              </a:rPr>
              <a:t>Contact s</a:t>
            </a:r>
            <a:r>
              <a:rPr lang="en-US" altLang="en-US" sz="1600" smtClean="0">
                <a:solidFill>
                  <a:schemeClr val="tx1"/>
                </a:solidFill>
              </a:rPr>
              <a:t>oil toxicit</a:t>
            </a:r>
            <a:r>
              <a:rPr lang="cs-CZ" altLang="en-US" sz="1600" smtClean="0">
                <a:solidFill>
                  <a:schemeClr val="tx1"/>
                </a:solidFill>
              </a:rPr>
              <a:t>y assays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smtClean="0">
                <a:solidFill>
                  <a:schemeClr val="tx1"/>
                </a:solidFill>
              </a:rPr>
              <a:t>More complex and more complicated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smtClean="0">
                <a:solidFill>
                  <a:schemeClr val="tx1"/>
                </a:solidFill>
              </a:rPr>
              <a:t>„cause-effects“ often not clear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 smtClean="0">
                <a:solidFill>
                  <a:schemeClr val="tx1"/>
                </a:solidFill>
              </a:rPr>
              <a:t>N</a:t>
            </a:r>
            <a:r>
              <a:rPr lang="cs-CZ" altLang="en-US" sz="1400" smtClean="0">
                <a:solidFill>
                  <a:schemeClr val="tx1"/>
                </a:solidFill>
              </a:rPr>
              <a:t>atural variability in matrices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 smtClean="0">
                <a:solidFill>
                  <a:schemeClr val="tx1"/>
                </a:solidFill>
              </a:rPr>
              <a:t>Algal tests </a:t>
            </a:r>
            <a:r>
              <a:rPr lang="cs-CZ" altLang="en-US" sz="1400" smtClean="0">
                <a:solidFill>
                  <a:schemeClr val="tx1"/>
                </a:solidFill>
              </a:rPr>
              <a:t>- nutrients (Nitrogen, Phosporus) </a:t>
            </a:r>
            <a:r>
              <a:rPr lang="en-US" altLang="en-US" sz="1400" smtClean="0">
                <a:solidFill>
                  <a:schemeClr val="tx1"/>
                </a:solidFill>
              </a:rPr>
              <a:t>&gt;&gt; Toxic compounds</a:t>
            </a:r>
            <a:endParaRPr lang="cs-CZ" altLang="en-US" sz="1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1000" y="685800"/>
            <a:ext cx="822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500">
                <a:solidFill>
                  <a:schemeClr val="tx2"/>
                </a:solidFill>
              </a:rPr>
              <a:t>Results of e</a:t>
            </a:r>
            <a:r>
              <a:rPr lang="cs-CZ" altLang="en-US" sz="4500">
                <a:solidFill>
                  <a:schemeClr val="tx2"/>
                </a:solidFill>
              </a:rPr>
              <a:t>cotoxicology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500">
                <a:solidFill>
                  <a:schemeClr val="tx2"/>
                </a:solidFill>
              </a:rPr>
              <a:t>WHAT IS </a:t>
            </a:r>
            <a:r>
              <a:rPr lang="en-US" altLang="en-US" sz="4500">
                <a:solidFill>
                  <a:schemeClr val="tx2"/>
                </a:solidFill>
              </a:rPr>
              <a:t>IT </a:t>
            </a:r>
            <a:r>
              <a:rPr lang="cs-CZ" altLang="en-US" sz="4500">
                <a:solidFill>
                  <a:schemeClr val="tx2"/>
                </a:solidFill>
              </a:rPr>
              <a:t>GOOD FOR</a:t>
            </a:r>
            <a:r>
              <a:rPr lang="en-US" altLang="en-US" sz="4500">
                <a:solidFill>
                  <a:schemeClr val="tx2"/>
                </a:solidFill>
              </a:rPr>
              <a:t> ?</a:t>
            </a: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500">
              <a:solidFill>
                <a:schemeClr val="tx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00200" y="3751263"/>
            <a:ext cx="769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4500" b="1">
                <a:solidFill>
                  <a:schemeClr val="tx1"/>
                </a:solidFill>
                <a:latin typeface="Verdana" pitchFamily="34" charset="0"/>
              </a:rPr>
              <a:t>SOLVING PRACTICAL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14096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dirty="0" err="1" smtClean="0">
                <a:solidFill>
                  <a:schemeClr val="tx2"/>
                </a:solidFill>
              </a:rPr>
              <a:t>Example</a:t>
            </a:r>
            <a:r>
              <a:rPr lang="cs-CZ" altLang="en-US" sz="4400" dirty="0" smtClean="0">
                <a:solidFill>
                  <a:schemeClr val="tx2"/>
                </a:solidFill>
              </a:rPr>
              <a:t>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 smtClean="0">
                <a:solidFill>
                  <a:schemeClr val="tx2"/>
                </a:solidFill>
              </a:rPr>
              <a:t>Application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of </a:t>
            </a:r>
            <a:r>
              <a:rPr lang="cs-CZ" altLang="en-US" sz="4400" b="1" dirty="0" err="1" smtClean="0">
                <a:solidFill>
                  <a:schemeClr val="tx2"/>
                </a:solidFill>
              </a:rPr>
              <a:t>ecotoxicity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</a:t>
            </a:r>
            <a:br>
              <a:rPr lang="cs-CZ" altLang="en-US" sz="4400" b="1" dirty="0" smtClean="0">
                <a:solidFill>
                  <a:schemeClr val="tx2"/>
                </a:solidFill>
              </a:rPr>
            </a:br>
            <a:r>
              <a:rPr lang="cs-CZ" altLang="en-US" sz="4400" b="1" dirty="0" err="1" smtClean="0">
                <a:solidFill>
                  <a:schemeClr val="tx2"/>
                </a:solidFill>
              </a:rPr>
              <a:t>results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(</a:t>
            </a:r>
            <a:r>
              <a:rPr lang="cs-CZ" altLang="en-US" sz="4400" b="1" dirty="0" err="1" smtClean="0">
                <a:solidFill>
                  <a:schemeClr val="tx2"/>
                </a:solidFill>
              </a:rPr>
              <a:t>ECx</a:t>
            </a:r>
            <a:r>
              <a:rPr lang="cs-CZ" altLang="en-US" sz="4400" b="1" dirty="0" smtClean="0">
                <a:solidFill>
                  <a:schemeClr val="tx2"/>
                </a:solidFill>
              </a:rPr>
              <a:t> 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EQs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4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regulatory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context</a:t>
            </a:r>
            <a:endParaRPr lang="cs-CZ" altLang="en-US" sz="4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European </a:t>
            </a:r>
            <a:b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Water</a:t>
            </a:r>
            <a:r>
              <a:rPr lang="cs-CZ" altLang="en-US" sz="4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FrameworkDIRECTIVE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ttp://www.scotland.gov.uk/Resource/Img/237458/0069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4580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3375"/>
            <a:ext cx="9144000" cy="63182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EQS in reality – example EU Water Framework Directive</a:t>
            </a:r>
            <a:endParaRPr lang="nl-NL" altLang="en-US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List of priority compounds </a:t>
            </a:r>
            <a:r>
              <a:rPr lang="cs-CZ" altLang="en-US" smtClean="0"/>
              <a:t>EU WFD</a:t>
            </a:r>
            <a:r>
              <a:rPr lang="en-GB" altLang="en-US" smtClean="0"/>
              <a:t> </a:t>
            </a:r>
            <a:r>
              <a:rPr lang="cs-CZ" altLang="en-US" smtClean="0"/>
              <a:t>(</a:t>
            </a:r>
            <a:r>
              <a:rPr lang="en-GB" altLang="en-US" smtClean="0"/>
              <a:t>selection/examples)</a:t>
            </a:r>
          </a:p>
        </p:txBody>
      </p:sp>
      <p:sp>
        <p:nvSpPr>
          <p:cNvPr id="65539" name="TextovéPole 6"/>
          <p:cNvSpPr txBox="1">
            <a:spLocks noChangeArrowheads="1"/>
          </p:cNvSpPr>
          <p:nvPr/>
        </p:nvSpPr>
        <p:spPr bwMode="auto">
          <a:xfrm>
            <a:off x="-180975" y="765175"/>
            <a:ext cx="80930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Most recent</a:t>
            </a:r>
            <a:r>
              <a:rPr lang="en-US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(2015)</a:t>
            </a:r>
            <a:r>
              <a:rPr lang="cs-CZ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44 </a:t>
            </a:r>
            <a:r>
              <a:rPr lang="en-GB" altLang="en-US" sz="2000" b="1">
                <a:solidFill>
                  <a:srgbClr val="FF0000"/>
                </a:solidFill>
              </a:rPr>
              <a:t>priority compounds </a:t>
            </a:r>
            <a:r>
              <a:rPr lang="cs-CZ" altLang="en-US" sz="2000" b="1">
                <a:solidFill>
                  <a:schemeClr val="tx2"/>
                </a:solidFill>
              </a:rPr>
              <a:t>(</a:t>
            </a:r>
            <a:r>
              <a:rPr lang="en-GB" altLang="en-US" sz="2000" b="1">
                <a:solidFill>
                  <a:schemeClr val="tx2"/>
                </a:solidFill>
              </a:rPr>
              <a:t>table here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  <a:br>
              <a:rPr lang="cs-CZ" altLang="en-US" sz="2000" b="1">
                <a:solidFill>
                  <a:schemeClr val="tx2"/>
                </a:solidFill>
              </a:rPr>
            </a:b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			</a:t>
            </a:r>
            <a:r>
              <a:rPr lang="cs-CZ" altLang="en-US" sz="2000">
                <a:solidFill>
                  <a:schemeClr val="tx2"/>
                </a:solidFill>
              </a:rPr>
              <a:t>+ </a:t>
            </a:r>
            <a:r>
              <a:rPr lang="en-GB" altLang="en-US" sz="2000">
                <a:solidFill>
                  <a:schemeClr val="tx2"/>
                </a:solidFill>
              </a:rPr>
              <a:t>additional “</a:t>
            </a:r>
            <a:r>
              <a:rPr lang="cs-CZ" altLang="en-US" sz="2000">
                <a:solidFill>
                  <a:schemeClr val="tx2"/>
                </a:solidFill>
              </a:rPr>
              <a:t>watch list</a:t>
            </a:r>
            <a:r>
              <a:rPr lang="en-GB" altLang="en-US" sz="2000">
                <a:solidFill>
                  <a:schemeClr val="tx2"/>
                </a:solidFill>
              </a:rPr>
              <a:t>” </a:t>
            </a:r>
            <a:r>
              <a:rPr lang="en-GB" altLang="en-US" sz="2000">
                <a:solidFill>
                  <a:schemeClr val="tx2"/>
                </a:solidFill>
                <a:sym typeface="Wingdings" pitchFamily="2" charset="2"/>
              </a:rPr>
              <a:t> see further</a:t>
            </a:r>
            <a:endParaRPr lang="en-GB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b="1">
              <a:solidFill>
                <a:schemeClr val="tx2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7281" r="24179" b="34035"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0" y="170080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PRACTICE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Chemical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measurements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limits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EQs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17599" r="18279" b="9682"/>
          <a:stretch>
            <a:fillRect/>
          </a:stretch>
        </p:blipFill>
        <p:spPr bwMode="auto">
          <a:xfrm>
            <a:off x="468313" y="692150"/>
            <a:ext cx="831532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ovéPole 3"/>
          <p:cNvSpPr txBox="1">
            <a:spLocks noChangeArrowheads="1"/>
          </p:cNvSpPr>
          <p:nvPr/>
        </p:nvSpPr>
        <p:spPr bwMode="auto">
          <a:xfrm>
            <a:off x="755650" y="26035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http://eur-lex.europa.eu/legal-content/EN/TXT/PDF/?uri=uriserv:OJ.L_.2015.078.01.0040.01.ENG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26548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chemeClr val="tx2"/>
                </a:solidFill>
              </a:rPr>
              <a:t>Another</a:t>
            </a:r>
            <a:r>
              <a:rPr lang="cs-CZ" altLang="en-US" sz="4400" dirty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example </a:t>
            </a:r>
            <a:r>
              <a:rPr lang="en-GB" altLang="en-US" sz="4400" dirty="0">
                <a:solidFill>
                  <a:schemeClr val="tx2"/>
                </a:solidFill>
              </a:rPr>
              <a:t>where </a:t>
            </a:r>
            <a:br>
              <a:rPr lang="en-GB" altLang="en-US" sz="4400" dirty="0">
                <a:solidFill>
                  <a:schemeClr val="tx2"/>
                </a:solidFill>
              </a:rPr>
            </a:br>
            <a:r>
              <a:rPr lang="en-GB" altLang="en-US" sz="4400" dirty="0">
                <a:solidFill>
                  <a:schemeClr val="tx2"/>
                </a:solidFill>
              </a:rPr>
              <a:t>ecotoxicology results are used</a:t>
            </a: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European strategy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h</a:t>
            </a:r>
            <a:r>
              <a:rPr lang="cs-CZ" altLang="en-US" sz="4400" b="1" dirty="0" err="1">
                <a:solidFill>
                  <a:schemeClr val="tx2"/>
                </a:solidFill>
              </a:rPr>
              <a:t>ow</a:t>
            </a:r>
            <a:r>
              <a:rPr lang="cs-CZ" altLang="en-US" sz="4400" b="1" dirty="0">
                <a:solidFill>
                  <a:schemeClr val="tx2"/>
                </a:solidFill>
              </a:rPr>
              <a:t> to </a:t>
            </a:r>
            <a:r>
              <a:rPr lang="cs-CZ" altLang="en-US" sz="4400" b="1" dirty="0" err="1">
                <a:solidFill>
                  <a:schemeClr val="tx2"/>
                </a:solidFill>
              </a:rPr>
              <a:t>deal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with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chemicals</a:t>
            </a:r>
            <a:endParaRPr lang="cs-CZ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>
                <a:solidFill>
                  <a:schemeClr val="tx2"/>
                </a:solidFill>
              </a:rPr>
              <a:t>REACH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endParaRPr lang="en-US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44450"/>
            <a:ext cx="8736013" cy="48244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cs-CZ" altLang="en-US" sz="3100" b="1" smtClean="0"/>
              <a:t>REACH</a:t>
            </a:r>
            <a:br>
              <a:rPr lang="cs-CZ" altLang="en-US" sz="3100" b="1" smtClean="0"/>
            </a:br>
            <a:r>
              <a:rPr lang="nl-BE" altLang="en-US" sz="3100" b="1" smtClean="0"/>
              <a:t>Registration, Evaluation and Authorisation </a:t>
            </a:r>
            <a:endParaRPr lang="cs-CZ" altLang="en-US" sz="3100" b="1" smtClean="0"/>
          </a:p>
          <a:p>
            <a:pPr algn="ctr" eaLnBrk="1" hangingPunct="1">
              <a:buFont typeface="Arial" pitchFamily="34" charset="0"/>
              <a:buNone/>
            </a:pPr>
            <a:r>
              <a:rPr lang="nl-BE" altLang="en-US" sz="3100" b="1" smtClean="0"/>
              <a:t>of Chemicals</a:t>
            </a:r>
            <a:r>
              <a:rPr lang="nl-BE" altLang="en-US" sz="2700" b="1" smtClean="0"/>
              <a:t> </a:t>
            </a:r>
          </a:p>
          <a:p>
            <a:pPr lvl="1" eaLnBrk="1" hangingPunct="1"/>
            <a:r>
              <a:rPr lang="nl-BE" altLang="en-US" sz="2300" smtClean="0"/>
              <a:t>27-2-2001: White Paper on the Strategy for Future Chemicals Policy</a:t>
            </a:r>
          </a:p>
          <a:p>
            <a:pPr lvl="1" eaLnBrk="1" hangingPunct="1"/>
            <a:r>
              <a:rPr lang="nl-BE" altLang="en-US" sz="2300" smtClean="0"/>
              <a:t>23-10-2003: Commission’s proposal REACH</a:t>
            </a:r>
            <a:endParaRPr lang="cs-CZ" altLang="en-US" sz="2300" smtClean="0"/>
          </a:p>
          <a:p>
            <a:pPr lvl="1" eaLnBrk="1" hangingPunct="1"/>
            <a:r>
              <a:rPr lang="cs-CZ" altLang="en-US" sz="2300" smtClean="0"/>
              <a:t>December 2008: Pre-registration mandatory (all chemicals in EU must be registered at ECHA</a:t>
            </a:r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5429250" y="4433888"/>
            <a:ext cx="3714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cs-CZ" altLang="en-US" sz="2000">
                <a:latin typeface="Verdana" pitchFamily="34" charset="0"/>
              </a:rPr>
              <a:t>European Chemicals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Agency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(http:</a:t>
            </a:r>
            <a:r>
              <a:rPr lang="en-US" altLang="en-US" sz="2000">
                <a:latin typeface="Verdana" pitchFamily="34" charset="0"/>
              </a:rPr>
              <a:t>//</a:t>
            </a:r>
            <a:r>
              <a:rPr lang="cs-CZ" altLang="en-US" sz="2000">
                <a:latin typeface="Verdana" pitchFamily="34" charset="0"/>
              </a:rPr>
              <a:t>echa.europa.eu)</a:t>
            </a:r>
            <a:endParaRPr lang="nl-NL" altLang="en-US" sz="2000">
              <a:latin typeface="Verdana" pitchFamily="34" charset="0"/>
            </a:endParaRPr>
          </a:p>
          <a:p>
            <a:pPr algn="r" eaLnBrk="1" hangingPunct="1"/>
            <a:endParaRPr lang="cs-CZ" altLang="en-US" b="1">
              <a:latin typeface="Verdana" pitchFamily="34" charset="0"/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1966" r="37228" b="29715"/>
          <a:stretch>
            <a:fillRect/>
          </a:stretch>
        </p:blipFill>
        <p:spPr bwMode="auto">
          <a:xfrm>
            <a:off x="107950" y="3644900"/>
            <a:ext cx="46132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4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-252536" y="981075"/>
            <a:ext cx="5328592" cy="2303909"/>
          </a:xfrm>
        </p:spPr>
        <p:txBody>
          <a:bodyPr/>
          <a:lstStyle/>
          <a:p>
            <a:pPr lvl="1" eaLnBrk="1" hangingPunct="1">
              <a:buFont typeface="Arial" pitchFamily="34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&gt; </a:t>
            </a:r>
            <a:r>
              <a:rPr lang="cs-CZ" altLang="en-US" sz="2000" dirty="0" smtClean="0">
                <a:solidFill>
                  <a:schemeClr val="tx1"/>
                </a:solidFill>
              </a:rPr>
              <a:t>95,</a:t>
            </a:r>
            <a:r>
              <a:rPr lang="en-US" altLang="en-US" sz="2000" dirty="0" smtClean="0">
                <a:solidFill>
                  <a:schemeClr val="tx1"/>
                </a:solidFill>
              </a:rPr>
              <a:t>000,000 known chemicals 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1600" dirty="0" smtClean="0">
                <a:solidFill>
                  <a:schemeClr val="tx1"/>
                </a:solidFill>
              </a:rPr>
              <a:t>(…and counting http://www.cas.org/</a:t>
            </a:r>
            <a:r>
              <a:rPr lang="en-GB" altLang="en-US" sz="1600" dirty="0" smtClean="0">
                <a:solidFill>
                  <a:schemeClr val="tx1"/>
                </a:solidFill>
              </a:rPr>
              <a:t>)</a:t>
            </a:r>
            <a:endParaRPr lang="cs-CZ" altLang="en-US" sz="16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nl-BE" altLang="en-US" sz="2000" dirty="0" smtClean="0">
                <a:solidFill>
                  <a:schemeClr val="tx1"/>
                </a:solidFill>
              </a:rPr>
              <a:t>100,000 substances in EINECS (i.e. commercial use)</a:t>
            </a:r>
            <a:endParaRPr lang="cs-CZ" alt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30,000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relevant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REACH</a:t>
            </a:r>
            <a:endParaRPr lang="nl-BE" alt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err="1" smtClean="0">
                <a:solidFill>
                  <a:schemeClr val="tx1"/>
                </a:solidFill>
              </a:rPr>
              <a:t>cc</a:t>
            </a:r>
            <a:r>
              <a:rPr lang="cs-CZ" altLang="en-US" sz="2000" dirty="0" smtClean="0">
                <a:solidFill>
                  <a:schemeClr val="tx1"/>
                </a:solidFill>
              </a:rPr>
              <a:t> 3000 </a:t>
            </a:r>
            <a:r>
              <a:rPr lang="nl-BE" altLang="en-US" sz="2000" dirty="0" smtClean="0">
                <a:solidFill>
                  <a:schemeClr val="tx1"/>
                </a:solidFill>
              </a:rPr>
              <a:t>HPVCs</a:t>
            </a:r>
            <a:r>
              <a:rPr lang="cs-CZ" altLang="en-US" sz="2000" dirty="0" smtClean="0">
                <a:solidFill>
                  <a:schemeClr val="tx1"/>
                </a:solidFill>
              </a:rPr>
              <a:t> (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High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Production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Volume</a:t>
            </a:r>
            <a:r>
              <a:rPr lang="cs-CZ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Chemicals</a:t>
            </a:r>
            <a:r>
              <a:rPr lang="cs-CZ" altLang="en-US" sz="2000" dirty="0" smtClean="0">
                <a:solidFill>
                  <a:schemeClr val="tx1"/>
                </a:solidFill>
              </a:rPr>
              <a:t>) </a:t>
            </a:r>
            <a:endParaRPr lang="nl-BE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Existing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substances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REACH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www.sigmaaldrich.com/content/dam/sigma-aldrich/safc/safc-reach-time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0" y="2085779"/>
            <a:ext cx="6480076" cy="46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6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47638" y="2636838"/>
            <a:ext cx="881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Assessment of chemical hazards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…to…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       Humans       	   	            Other organisms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(</a:t>
            </a:r>
            <a:r>
              <a:rPr lang="cs-CZ" altLang="en-US" sz="2400" b="1">
                <a:solidFill>
                  <a:schemeClr val="tx2"/>
                </a:solidFill>
              </a:rPr>
              <a:t>TOXICOLOGY</a:t>
            </a:r>
            <a:r>
              <a:rPr lang="cs-CZ" altLang="en-US" sz="2400">
                <a:solidFill>
                  <a:schemeClr val="tx2"/>
                </a:solidFill>
              </a:rPr>
              <a:t>) 			 (</a:t>
            </a:r>
            <a:r>
              <a:rPr lang="cs-CZ" altLang="en-US" sz="2400" b="1">
                <a:solidFill>
                  <a:schemeClr val="tx2"/>
                </a:solidFill>
              </a:rPr>
              <a:t>ECO</a:t>
            </a:r>
            <a:r>
              <a:rPr lang="cs-CZ" altLang="en-US" sz="2400">
                <a:solidFill>
                  <a:schemeClr val="tx2"/>
                </a:solidFill>
              </a:rPr>
              <a:t>toxicology)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000">
              <a:solidFill>
                <a:schemeClr val="tx2"/>
              </a:solidFill>
            </a:endParaRPr>
          </a:p>
        </p:txBody>
      </p:sp>
      <p:pic>
        <p:nvPicPr>
          <p:cNvPr id="21507" name="Picture 2" descr="https://encrypted-tbn1.google.com/images?q=tbn:ANd9GcTE7qm7tLqavKV1VUwQpKDwC6XUksMmHXLKvoBzqHIKaqjvq_mA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9" y="3429000"/>
            <a:ext cx="3394869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s://encrypted-tbn2.google.com/images?q=tbn:ANd9GcRorg12adBHNbxSdT8AiWMQmO7b7vltAdBZohD_pqfDehNnre7f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40" y="5185664"/>
            <a:ext cx="1261120" cy="8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s://encrypted-tbn1.google.com/images?q=tbn:ANd9GcQvHwZACb-TU516T7ZMDFe-QBU598rfeCvHryOWorunBunHoi4z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05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43" y="5455600"/>
            <a:ext cx="817373" cy="925728"/>
          </a:xfrm>
          <a:prstGeom prst="rect">
            <a:avLst/>
          </a:prstGeom>
          <a:noFill/>
        </p:spPr>
      </p:pic>
      <p:pic>
        <p:nvPicPr>
          <p:cNvPr id="7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9917"/>
            <a:ext cx="777430" cy="747017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5699389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REACH legislation in EU</a:t>
            </a:r>
            <a:endParaRPr lang="cs-CZ" altLang="en-US" smtClean="0">
              <a:solidFill>
                <a:schemeClr val="tx1"/>
              </a:solidFill>
            </a:endParaRPr>
          </a:p>
        </p:txBody>
      </p:sp>
      <p:pic>
        <p:nvPicPr>
          <p:cNvPr id="716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7650"/>
            <a:ext cx="7086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-180975" y="981075"/>
            <a:ext cx="9648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Registration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,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Evaluation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and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Authorisation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kumimoji="1" lang="en-GB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and Restriction 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of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Chemicals</a:t>
            </a:r>
            <a:endParaRPr kumimoji="1" lang="cs-CZ" sz="2000" b="1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REACH: </a:t>
            </a:r>
            <a:r>
              <a:rPr lang="cs-CZ" altLang="en-US" dirty="0" err="1" smtClean="0">
                <a:solidFill>
                  <a:schemeClr val="tx1"/>
                </a:solidFill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nl-BE" altLang="en-US" dirty="0" smtClean="0">
                <a:solidFill>
                  <a:schemeClr val="tx1"/>
                </a:solidFill>
              </a:rPr>
              <a:t>data type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must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be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registered</a:t>
            </a:r>
            <a:r>
              <a:rPr lang="nl-BE" altLang="en-US" dirty="0" smtClean="0">
                <a:solidFill>
                  <a:schemeClr val="tx1"/>
                </a:solidFill>
              </a:rPr>
              <a:t>?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74755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/>
          </p:cNvSpPr>
          <p:nvPr>
            <p:ph type="body" idx="4294967295"/>
          </p:nvPr>
        </p:nvSpPr>
        <p:spPr>
          <a:xfrm>
            <a:off x="179388" y="1341438"/>
            <a:ext cx="8497887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Physico-chemical properties,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Vapour pressure, boiling point, Kow,…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Human </a:t>
            </a:r>
            <a:r>
              <a:rPr lang="nl-BE" altLang="en-US" sz="2600" b="1" dirty="0" smtClean="0">
                <a:solidFill>
                  <a:schemeClr val="tx2"/>
                </a:solidFill>
              </a:rPr>
              <a:t>toxicology</a:t>
            </a:r>
            <a:r>
              <a:rPr lang="nl-BE" altLang="en-US" sz="2600" b="1" dirty="0" smtClean="0">
                <a:solidFill>
                  <a:schemeClr val="tx1"/>
                </a:solidFill>
              </a:rPr>
              <a:t>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Acute and chronic toxicity, skin irritation, carcinogenity,…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 smtClean="0">
                <a:solidFill>
                  <a:schemeClr val="tx1"/>
                </a:solidFill>
              </a:rPr>
              <a:t>Environment/ </a:t>
            </a:r>
            <a:r>
              <a:rPr lang="nl-BE" altLang="en-US" sz="2600" b="1" dirty="0" smtClean="0">
                <a:solidFill>
                  <a:schemeClr val="tx2"/>
                </a:solidFill>
              </a:rPr>
              <a:t>Ecotoxicological</a:t>
            </a:r>
            <a:r>
              <a:rPr lang="nl-BE" altLang="en-US" sz="2600" b="1" dirty="0" smtClean="0">
                <a:solidFill>
                  <a:schemeClr val="tx1"/>
                </a:solidFill>
              </a:rPr>
              <a:t> information,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 smtClean="0">
                <a:solidFill>
                  <a:schemeClr val="tx1"/>
                </a:solidFill>
              </a:rPr>
              <a:t>Acute and/or chronic toxicity for aquatic organisms, biodegradation, …</a:t>
            </a:r>
          </a:p>
          <a:p>
            <a:pPr eaLnBrk="1" hangingPunct="1">
              <a:lnSpc>
                <a:spcPct val="90000"/>
              </a:lnSpc>
            </a:pPr>
            <a:endParaRPr lang="nl-BE" altLang="en-US" sz="2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9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>
                <a:solidFill>
                  <a:schemeClr val="tx1"/>
                </a:solidFill>
              </a:rPr>
              <a:t>REACH: </a:t>
            </a:r>
            <a:r>
              <a:rPr lang="cs-CZ" altLang="en-US" dirty="0" err="1" smtClean="0">
                <a:solidFill>
                  <a:schemeClr val="tx1"/>
                </a:solidFill>
              </a:rPr>
              <a:t>testing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75779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179388" y="908720"/>
            <a:ext cx="8780462" cy="4856162"/>
            <a:chOff x="179388" y="908720"/>
            <a:chExt cx="8780462" cy="4856162"/>
          </a:xfrm>
        </p:grpSpPr>
        <p:pic>
          <p:nvPicPr>
            <p:cNvPr id="7578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08720"/>
              <a:ext cx="869950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Přímá spojnice 2"/>
            <p:cNvCxnSpPr/>
            <p:nvPr/>
          </p:nvCxnSpPr>
          <p:spPr>
            <a:xfrm>
              <a:off x="179388" y="4437112"/>
              <a:ext cx="878046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4"/>
          <p:cNvSpPr txBox="1">
            <a:spLocks/>
          </p:cNvSpPr>
          <p:nvPr/>
        </p:nvSpPr>
        <p:spPr bwMode="auto">
          <a:xfrm>
            <a:off x="2123728" y="5877272"/>
            <a:ext cx="8424863" cy="9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BE" altLang="en-US" sz="2000" dirty="0" smtClean="0">
                <a:solidFill>
                  <a:srgbClr val="FF0000"/>
                </a:solidFill>
              </a:rPr>
              <a:t>Total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cs-CZ" altLang="en-US" sz="2000" dirty="0" err="1" smtClean="0">
                <a:solidFill>
                  <a:srgbClr val="FF0000"/>
                </a:solidFill>
              </a:rPr>
              <a:t>costs</a:t>
            </a:r>
            <a:r>
              <a:rPr lang="nl-BE" altLang="en-US" sz="2000" dirty="0" smtClean="0">
                <a:solidFill>
                  <a:srgbClr val="FF0000"/>
                </a:solidFill>
              </a:rPr>
              <a:t>: 2,8 to 5,6 billion €</a:t>
            </a:r>
            <a:r>
              <a:rPr lang="cs-CZ" altLang="en-US" sz="2000" dirty="0" smtClean="0">
                <a:solidFill>
                  <a:srgbClr val="FF0000"/>
                </a:solidFill>
              </a:rPr>
              <a:t> (i</a:t>
            </a:r>
            <a:r>
              <a:rPr lang="nl-BE" altLang="en-US" sz="2000" dirty="0" smtClean="0">
                <a:solidFill>
                  <a:srgbClr val="FF0000"/>
                </a:solidFill>
              </a:rPr>
              <a:t>ndustry pays</a:t>
            </a:r>
            <a:r>
              <a:rPr lang="cs-CZ" altLang="en-US" sz="2000" dirty="0" smtClean="0">
                <a:solidFill>
                  <a:srgbClr val="FF0000"/>
                </a:solidFill>
              </a:rPr>
              <a:t>)</a:t>
            </a:r>
            <a:endParaRPr lang="nl-BE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err="1" smtClean="0">
                <a:solidFill>
                  <a:srgbClr val="FF0000"/>
                </a:solidFill>
              </a:rPr>
              <a:t>Testing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2000" dirty="0" smtClean="0">
                <a:solidFill>
                  <a:srgbClr val="FF0000"/>
                </a:solidFill>
              </a:rPr>
              <a:t>costs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2000" dirty="0" smtClean="0">
                <a:solidFill>
                  <a:srgbClr val="FF0000"/>
                </a:solidFill>
              </a:rPr>
              <a:t>(50-60% of total):</a:t>
            </a:r>
            <a:r>
              <a:rPr lang="cs-CZ" altLang="en-US" sz="2000" dirty="0" smtClean="0">
                <a:solidFill>
                  <a:srgbClr val="FF0000"/>
                </a:solidFill>
              </a:rPr>
              <a:t> </a:t>
            </a:r>
            <a:r>
              <a:rPr lang="nl-BE" altLang="en-US" sz="1800" dirty="0" smtClean="0">
                <a:solidFill>
                  <a:srgbClr val="FF0000"/>
                </a:solidFill>
              </a:rPr>
              <a:t>86% for H</a:t>
            </a:r>
            <a:r>
              <a:rPr lang="cs-CZ" altLang="en-US" sz="1800" dirty="0" err="1" smtClean="0">
                <a:solidFill>
                  <a:srgbClr val="FF0000"/>
                </a:solidFill>
              </a:rPr>
              <a:t>uman</a:t>
            </a:r>
            <a:r>
              <a:rPr lang="cs-CZ" altLang="en-US" sz="1800" dirty="0" smtClean="0">
                <a:solidFill>
                  <a:srgbClr val="FF0000"/>
                </a:solidFill>
              </a:rPr>
              <a:t>, </a:t>
            </a:r>
            <a:r>
              <a:rPr lang="nl-BE" altLang="en-US" sz="1800" dirty="0" smtClean="0">
                <a:solidFill>
                  <a:srgbClr val="FF0000"/>
                </a:solidFill>
              </a:rPr>
              <a:t>14% </a:t>
            </a:r>
            <a:r>
              <a:rPr lang="cs-CZ" altLang="en-US" sz="1800" dirty="0" err="1" smtClean="0">
                <a:solidFill>
                  <a:srgbClr val="FF0000"/>
                </a:solidFill>
              </a:rPr>
              <a:t>Ecotox</a:t>
            </a:r>
            <a:endParaRPr lang="nl-BE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4867"/>
            <a:ext cx="8640762" cy="48244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Depends</a:t>
            </a:r>
            <a:r>
              <a:rPr lang="cs-CZ" altLang="en-US" sz="2800" dirty="0" smtClean="0">
                <a:solidFill>
                  <a:schemeClr val="tx1"/>
                </a:solidFill>
              </a:rPr>
              <a:t> on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legislation</a:t>
            </a:r>
            <a:r>
              <a:rPr lang="cs-CZ" altLang="en-US" sz="2800" dirty="0" smtClean="0">
                <a:solidFill>
                  <a:schemeClr val="tx1"/>
                </a:solidFill>
              </a:rPr>
              <a:t> (… of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course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smtClean="0">
                <a:solidFill>
                  <a:schemeClr val="tx1"/>
                </a:solidFill>
              </a:rPr>
              <a:t>!)</a:t>
            </a: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smtClean="0">
                <a:solidFill>
                  <a:schemeClr val="tx1"/>
                </a:solidFill>
              </a:rPr>
              <a:t>… but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current</a:t>
            </a:r>
            <a:r>
              <a:rPr lang="cs-CZ" altLang="en-US" sz="2800" dirty="0" smtClean="0">
                <a:solidFill>
                  <a:schemeClr val="tx1"/>
                </a:solidFill>
              </a:rPr>
              <a:t> EU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legislations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tend</a:t>
            </a:r>
            <a:r>
              <a:rPr lang="cs-CZ" altLang="en-US" sz="2800" dirty="0" smtClean="0">
                <a:solidFill>
                  <a:schemeClr val="tx1"/>
                </a:solidFill>
              </a:rPr>
              <a:t> to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be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harmonized</a:t>
            </a:r>
            <a:r>
              <a:rPr lang="cs-CZ" altLang="en-US" sz="2800" dirty="0" smtClean="0">
                <a:solidFill>
                  <a:schemeClr val="tx1"/>
                </a:solidFill>
              </a:rPr>
              <a:t/>
            </a:r>
            <a:br>
              <a:rPr lang="cs-CZ" altLang="en-US" sz="2800" dirty="0" smtClean="0">
                <a:solidFill>
                  <a:schemeClr val="tx1"/>
                </a:solidFill>
              </a:rPr>
            </a:br>
            <a:r>
              <a:rPr lang="cs-CZ" altLang="en-US" sz="2800" dirty="0" smtClean="0">
                <a:solidFill>
                  <a:schemeClr val="tx1"/>
                </a:solidFill>
              </a:rPr>
              <a:t>(use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similar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approaches</a:t>
            </a:r>
            <a:r>
              <a:rPr lang="cs-CZ" altLang="en-US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</a:t>
            </a:r>
            <a:r>
              <a:rPr lang="cs-CZ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example of REACH</a:t>
            </a:r>
            <a:endParaRPr lang="cs-CZ" altLang="en-US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must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be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2"/>
                </a:solidFill>
              </a:rPr>
              <a:t>STANDARDIZED</a:t>
            </a:r>
            <a:r>
              <a:rPr lang="cs-CZ" altLang="en-US" sz="2800" dirty="0" smtClean="0">
                <a:solidFill>
                  <a:schemeClr val="tx1"/>
                </a:solidFill>
              </a:rPr>
              <a:t/>
            </a:r>
            <a:br>
              <a:rPr lang="cs-CZ" altLang="en-US" sz="2800" dirty="0" smtClean="0">
                <a:solidFill>
                  <a:schemeClr val="tx1"/>
                </a:solidFill>
              </a:rPr>
            </a:br>
            <a:r>
              <a:rPr lang="cs-CZ" altLang="en-US" sz="2800" dirty="0" err="1" smtClean="0">
                <a:solidFill>
                  <a:schemeClr val="tx1"/>
                </a:solidFill>
              </a:rPr>
              <a:t>for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REACH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should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follow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b="1" dirty="0" smtClean="0">
                <a:solidFill>
                  <a:srgbClr val="FF0000"/>
                </a:solidFill>
              </a:rPr>
              <a:t>OECD </a:t>
            </a:r>
            <a:r>
              <a:rPr lang="cs-CZ" altLang="en-US" sz="2800" b="1" dirty="0" err="1" smtClean="0">
                <a:solidFill>
                  <a:srgbClr val="FF0000"/>
                </a:solidFill>
              </a:rPr>
              <a:t>Guidelines</a:t>
            </a:r>
            <a:endParaRPr lang="cs-CZ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altLang="en-US" sz="2200" dirty="0" err="1" smtClean="0">
                <a:solidFill>
                  <a:schemeClr val="tx2"/>
                </a:solidFill>
              </a:rPr>
              <a:t>Other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standardization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agencies</a:t>
            </a:r>
            <a:r>
              <a:rPr lang="cs-CZ" altLang="en-US" sz="2200" dirty="0" smtClean="0">
                <a:solidFill>
                  <a:schemeClr val="tx2"/>
                </a:solidFill>
              </a:rPr>
              <a:t/>
            </a:r>
            <a:br>
              <a:rPr lang="cs-CZ" altLang="en-US" sz="2200" dirty="0" smtClean="0">
                <a:solidFill>
                  <a:schemeClr val="tx2"/>
                </a:solidFill>
              </a:rPr>
            </a:br>
            <a:r>
              <a:rPr lang="cs-CZ" altLang="en-US" sz="2200" dirty="0" smtClean="0">
                <a:solidFill>
                  <a:schemeClr val="tx2"/>
                </a:solidFill>
              </a:rPr>
              <a:t>(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also</a:t>
            </a:r>
            <a:r>
              <a:rPr lang="cs-CZ" altLang="en-US" sz="2200" dirty="0" smtClean="0">
                <a:solidFill>
                  <a:schemeClr val="tx2"/>
                </a:solidFill>
              </a:rPr>
              <a:t>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include</a:t>
            </a:r>
            <a:r>
              <a:rPr lang="cs-CZ" altLang="en-US" sz="2200" dirty="0" smtClean="0">
                <a:solidFill>
                  <a:schemeClr val="tx2"/>
                </a:solidFill>
              </a:rPr>
              <a:t> toxicity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tests</a:t>
            </a:r>
            <a:r>
              <a:rPr lang="cs-CZ" altLang="en-US" sz="2200" dirty="0" smtClean="0">
                <a:solidFill>
                  <a:schemeClr val="tx2"/>
                </a:solidFill>
              </a:rPr>
              <a:t>)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e.g</a:t>
            </a:r>
            <a:r>
              <a:rPr lang="cs-CZ" altLang="en-US" sz="2200" dirty="0" smtClean="0">
                <a:solidFill>
                  <a:schemeClr val="tx2"/>
                </a:solidFill>
              </a:rPr>
              <a:t>. ISO, </a:t>
            </a:r>
            <a:r>
              <a:rPr lang="cs-CZ" altLang="en-US" sz="2200" dirty="0" err="1" smtClean="0">
                <a:solidFill>
                  <a:schemeClr val="tx2"/>
                </a:solidFill>
              </a:rPr>
              <a:t>ASTM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assays</a:t>
            </a:r>
            <a:r>
              <a:rPr lang="cs-CZ" altLang="en-US" dirty="0" smtClean="0">
                <a:solidFill>
                  <a:schemeClr val="tx1"/>
                </a:solidFill>
              </a:rPr>
              <a:t> and h</a:t>
            </a:r>
            <a:r>
              <a:rPr lang="nl-BE" altLang="en-US" dirty="0" smtClean="0">
                <a:solidFill>
                  <a:schemeClr val="tx1"/>
                </a:solidFill>
              </a:rPr>
              <a:t>ow exactl</a:t>
            </a:r>
            <a:r>
              <a:rPr lang="cs-CZ" altLang="en-US" dirty="0" smtClean="0">
                <a:solidFill>
                  <a:schemeClr val="tx1"/>
                </a:solidFill>
              </a:rPr>
              <a:t>y?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740352" y="4716165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3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testing</a:t>
            </a:r>
            <a:r>
              <a:rPr lang="cs-CZ" b="1" dirty="0" smtClean="0"/>
              <a:t> of </a:t>
            </a:r>
            <a:r>
              <a:rPr lang="cs-CZ" b="1" dirty="0" err="1" smtClean="0"/>
              <a:t>chemicals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cs-CZ" dirty="0" smtClean="0"/>
              <a:t>5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sections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1: Physical Chemical </a:t>
            </a:r>
            <a:r>
              <a:rPr lang="en-GB" dirty="0" smtClean="0"/>
              <a:t>Properties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2: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Effects on Biotic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Systems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Ecotoxicity</a:t>
            </a:r>
            <a:r>
              <a:rPr lang="cs-CZ" dirty="0" smtClean="0"/>
              <a:t>)</a:t>
            </a:r>
          </a:p>
          <a:p>
            <a:pPr lvl="1"/>
            <a:r>
              <a:rPr lang="en-GB" dirty="0" smtClean="0"/>
              <a:t>Section </a:t>
            </a:r>
            <a:r>
              <a:rPr lang="en-GB" dirty="0"/>
              <a:t>3: Degradation and </a:t>
            </a:r>
            <a:r>
              <a:rPr lang="en-GB" dirty="0" smtClean="0"/>
              <a:t>Accumulation</a:t>
            </a:r>
            <a:endParaRPr lang="cs-CZ" dirty="0" smtClean="0"/>
          </a:p>
          <a:p>
            <a:pPr lvl="1"/>
            <a:r>
              <a:rPr lang="en-GB" dirty="0" smtClean="0"/>
              <a:t>Section </a:t>
            </a:r>
            <a:r>
              <a:rPr lang="en-GB" dirty="0"/>
              <a:t>4: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Health Effects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Toxicity)</a:t>
            </a:r>
          </a:p>
          <a:p>
            <a:pPr lvl="1"/>
            <a:r>
              <a:rPr lang="en-GB" dirty="0" smtClean="0"/>
              <a:t>Section </a:t>
            </a:r>
            <a:r>
              <a:rPr lang="en-GB" dirty="0"/>
              <a:t>5: Other Test </a:t>
            </a:r>
            <a:r>
              <a:rPr lang="en-GB" dirty="0" smtClean="0"/>
              <a:t>Guidelines</a:t>
            </a:r>
            <a:r>
              <a:rPr lang="cs-CZ" dirty="0" smtClean="0"/>
              <a:t> </a:t>
            </a:r>
            <a:br>
              <a:rPr lang="cs-CZ" dirty="0" smtClean="0"/>
            </a:br>
            <a:endParaRPr lang="en-US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563888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Organization for Economic Cooperation Development</a:t>
            </a:r>
            <a:endParaRPr lang="cs-CZ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 smtClean="0"/>
              <a:t>(</a:t>
            </a:r>
            <a:r>
              <a:rPr lang="cs-CZ" b="1" dirty="0" err="1" smtClean="0"/>
              <a:t>examples</a:t>
            </a:r>
            <a:r>
              <a:rPr lang="cs-CZ" b="1" dirty="0"/>
              <a:t> </a:t>
            </a:r>
            <a:r>
              <a:rPr lang="cs-CZ" b="1" dirty="0" smtClean="0"/>
              <a:t>– </a:t>
            </a:r>
            <a:r>
              <a:rPr lang="cs-CZ" b="1" dirty="0" err="1" smtClean="0"/>
              <a:t>selection</a:t>
            </a:r>
            <a:r>
              <a:rPr lang="cs-CZ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19934"/>
              </p:ext>
            </p:extLst>
          </p:nvPr>
        </p:nvGraphicFramePr>
        <p:xfrm>
          <a:off x="539552" y="1412776"/>
          <a:ext cx="8208912" cy="4517872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Test No. 201: Alga, Growth Inhibition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11 July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Test No. 221: Lemna sp. Growth Inhabition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11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July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202: Daphnia sp. Acute </a:t>
                      </a:r>
                      <a:r>
                        <a:rPr lang="en-US" sz="1800" b="1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Immobilisation</a:t>
                      </a:r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23 Nov 2004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211: Daphnia magna Reproduction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16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203: Fish, Acute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204: Fish, Prolonged Toxicity Test: 14-Day Study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04 Apr 1984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210: Fish, Early-Life Stage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212: Fish, Short-term Toxicity Test on Embryo and Sac-Fry Stages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Sep 1998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215: Fish, Juvenile Growth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Jan 2000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229: Fish Short Term Reproduction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08 Sep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230: 21-day Fish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231: Amphibian Metamorphosis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SECTION 2 - </a:t>
            </a:r>
            <a:r>
              <a:rPr lang="en-US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Aquatic organisms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OECD guidelines </a:t>
            </a:r>
            <a:r>
              <a:rPr lang="cs-CZ" b="1" dirty="0"/>
              <a:t>(</a:t>
            </a:r>
            <a:r>
              <a:rPr lang="cs-CZ" b="1" dirty="0" err="1"/>
              <a:t>examples</a:t>
            </a:r>
            <a:r>
              <a:rPr lang="cs-CZ" b="1" dirty="0"/>
              <a:t> – </a:t>
            </a:r>
            <a:r>
              <a:rPr lang="cs-CZ" b="1" dirty="0" err="1"/>
              <a:t>selection</a:t>
            </a:r>
            <a:r>
              <a:rPr lang="cs-CZ" b="1" dirty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66229"/>
              </p:ext>
            </p:extLst>
          </p:nvPr>
        </p:nvGraphicFramePr>
        <p:xfrm>
          <a:off x="179511" y="1445860"/>
          <a:ext cx="9073009" cy="4503420"/>
        </p:xfrm>
        <a:graphic>
          <a:graphicData uri="http://schemas.openxmlformats.org/drawingml/2006/table">
            <a:tbl>
              <a:tblPr/>
              <a:tblGrid>
                <a:gridCol w="907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401: Acute Oral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402: Acute Dermal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403: Acute Inhalation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404: Acute Dermal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405: Acute Eye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406: Skin Sensitisation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407: Repeated Dose 28-day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408: Repeated Dose 90-Day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409: Repeated Dose 90-Day Oral Toxicity Study in Non-Rodents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410: Repeated Dose Dermal Toxicity: 21/28-day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411: Subchronic Dermal Toxicity: 90-day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412: Subacute Inhalation Toxicity: 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SECTION 4 –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Human</a:t>
            </a: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health</a:t>
            </a:r>
            <a:r>
              <a:rPr lang="cs-CZ" sz="2000" b="1" kern="0" dirty="0" smtClean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 smtClean="0">
                <a:solidFill>
                  <a:srgbClr val="4D4D4D"/>
                </a:solidFill>
                <a:latin typeface="+mn-lt"/>
                <a:cs typeface="Arial" pitchFamily="34" charset="0"/>
              </a:rPr>
              <a:t>effects</a:t>
            </a:r>
            <a:endParaRPr lang="en-US" sz="2000" b="1" kern="0" dirty="0" smtClean="0">
              <a:solidFill>
                <a:srgbClr val="4D4D4D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0833" r="11566" b="4166"/>
          <a:stretch/>
        </p:blipFill>
        <p:spPr bwMode="auto">
          <a:xfrm>
            <a:off x="107504" y="188640"/>
            <a:ext cx="9036109" cy="4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202513" y="4653136"/>
            <a:ext cx="5689967" cy="1873543"/>
            <a:chOff x="3202513" y="4653136"/>
            <a:chExt cx="5689967" cy="1873543"/>
          </a:xfrm>
        </p:grpSpPr>
        <p:cxnSp>
          <p:nvCxnSpPr>
            <p:cNvPr id="5" name="Přímá spojnice se šipkou 4"/>
            <p:cNvCxnSpPr/>
            <p:nvPr/>
          </p:nvCxnSpPr>
          <p:spPr>
            <a:xfrm flipH="1">
              <a:off x="6444208" y="4653136"/>
              <a:ext cx="129614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4566616" y="5589240"/>
              <a:ext cx="43258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Try</a:t>
              </a:r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it!</a:t>
              </a:r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dirty="0" smtClean="0">
                  <a:solidFill>
                    <a:schemeClr val="tx2"/>
                  </a:solidFill>
                </a:rPr>
                <a:t>…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download</a:t>
              </a:r>
              <a:r>
                <a:rPr lang="cs-CZ" sz="2400" dirty="0" smtClean="0">
                  <a:solidFill>
                    <a:schemeClr val="tx2"/>
                  </a:solidFill>
                </a:rPr>
                <a:t> and study </a:t>
              </a:r>
              <a:br>
                <a:rPr lang="cs-CZ" sz="2400" dirty="0" smtClean="0">
                  <a:solidFill>
                    <a:schemeClr val="tx2"/>
                  </a:solidFill>
                </a:rPr>
              </a:br>
              <a:r>
                <a:rPr lang="cs-CZ" sz="2400" dirty="0" err="1" smtClean="0">
                  <a:solidFill>
                    <a:schemeClr val="tx2"/>
                  </a:solidFill>
                </a:rPr>
                <a:t>your</a:t>
              </a:r>
              <a:r>
                <a:rPr lang="cs-CZ" sz="2400" dirty="0" smtClean="0">
                  <a:solidFill>
                    <a:schemeClr val="tx2"/>
                  </a:solidFill>
                </a:rPr>
                <a:t>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guideline</a:t>
              </a:r>
              <a:r>
                <a:rPr lang="cs-CZ" sz="2400" dirty="0" smtClean="0">
                  <a:solidFill>
                    <a:schemeClr val="tx2"/>
                  </a:solidFill>
                </a:rPr>
                <a:t> </a:t>
              </a:r>
              <a:r>
                <a:rPr lang="cs-CZ" sz="2400" dirty="0" err="1" smtClean="0">
                  <a:solidFill>
                    <a:schemeClr val="tx2"/>
                  </a:solidFill>
                </a:rPr>
                <a:t>for</a:t>
              </a:r>
              <a:r>
                <a:rPr lang="cs-CZ" sz="2400" dirty="0" smtClean="0">
                  <a:solidFill>
                    <a:schemeClr val="tx2"/>
                  </a:solidFill>
                </a:rPr>
                <a:t> free!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2560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513" y="5229200"/>
              <a:ext cx="1297479" cy="129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1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0" y="469900"/>
            <a:ext cx="9144000" cy="31750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Risks of chemicals: a balancing act </a:t>
            </a:r>
            <a:r>
              <a:rPr lang="cs-CZ" altLang="en-US" sz="3600" b="1" smtClean="0">
                <a:solidFill>
                  <a:schemeClr val="tx1"/>
                </a:solidFill>
              </a:rPr>
              <a:t>….</a:t>
            </a:r>
            <a:br>
              <a:rPr lang="cs-CZ" altLang="en-US" sz="3600" b="1" smtClean="0">
                <a:solidFill>
                  <a:schemeClr val="tx1"/>
                </a:solidFill>
              </a:rPr>
            </a:br>
            <a:r>
              <a:rPr lang="cs-CZ" altLang="en-US" sz="3600" b="1" smtClean="0">
                <a:solidFill>
                  <a:schemeClr val="tx1"/>
                </a:solidFill>
              </a:rPr>
              <a:t/>
            </a:r>
            <a:br>
              <a:rPr lang="cs-CZ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>between perception</a:t>
            </a:r>
            <a:r>
              <a:rPr lang="cs-CZ" altLang="en-US" sz="3600" b="1" smtClean="0">
                <a:solidFill>
                  <a:schemeClr val="tx1"/>
                </a:solidFill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</a:rPr>
              <a:t>uncertainties</a:t>
            </a:r>
            <a:r>
              <a:rPr lang="cs-CZ" altLang="en-US" sz="3600" b="1" smtClean="0">
                <a:solidFill>
                  <a:schemeClr val="tx1"/>
                </a:solidFill>
              </a:rPr>
              <a:t>, </a:t>
            </a:r>
            <a:r>
              <a:rPr lang="en-US" altLang="en-US" sz="3600" b="1" smtClean="0">
                <a:solidFill>
                  <a:schemeClr val="tx1"/>
                </a:solidFill>
              </a:rPr>
              <a:t>science </a:t>
            </a:r>
            <a:r>
              <a:rPr lang="cs-CZ" altLang="en-US" sz="3600" b="1" smtClean="0">
                <a:solidFill>
                  <a:schemeClr val="tx1"/>
                </a:solidFill>
              </a:rPr>
              <a:t>and </a:t>
            </a:r>
            <a:r>
              <a:rPr lang="en-US" altLang="en-US" sz="3600" b="1" smtClean="0">
                <a:solidFill>
                  <a:schemeClr val="tx1"/>
                </a:solidFill>
              </a:rPr>
              <a:t>pragmatism?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subTitle" idx="4294967295"/>
          </p:nvPr>
        </p:nvSpPr>
        <p:spPr>
          <a:xfrm>
            <a:off x="1592263" y="3959225"/>
            <a:ext cx="5221287" cy="16557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5200" smtClean="0"/>
              <a:t>Final considerations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l-BE" altLang="en-US" smtClean="0"/>
          </a:p>
          <a:p>
            <a:pPr lvl="1" eaLnBrk="1" hangingPunct="1"/>
            <a:endParaRPr lang="nl-NL" altLang="en-US" smtClean="0"/>
          </a:p>
        </p:txBody>
      </p:sp>
      <p:sp>
        <p:nvSpPr>
          <p:cNvPr id="70659" name="Freeform 21"/>
          <p:cNvSpPr>
            <a:spLocks/>
          </p:cNvSpPr>
          <p:nvPr/>
        </p:nvSpPr>
        <p:spPr bwMode="auto">
          <a:xfrm>
            <a:off x="1547813" y="1773238"/>
            <a:ext cx="7127875" cy="3887787"/>
          </a:xfrm>
          <a:custGeom>
            <a:avLst/>
            <a:gdLst>
              <a:gd name="T0" fmla="*/ 0 w 4490"/>
              <a:gd name="T1" fmla="*/ 0 h 2449"/>
              <a:gd name="T2" fmla="*/ 0 w 4490"/>
              <a:gd name="T3" fmla="*/ 2147483647 h 2449"/>
              <a:gd name="T4" fmla="*/ 2147483647 w 4490"/>
              <a:gd name="T5" fmla="*/ 2147483647 h 2449"/>
              <a:gd name="T6" fmla="*/ 0 60000 65536"/>
              <a:gd name="T7" fmla="*/ 0 60000 65536"/>
              <a:gd name="T8" fmla="*/ 0 60000 65536"/>
              <a:gd name="T9" fmla="*/ 0 w 4490"/>
              <a:gd name="T10" fmla="*/ 0 h 2449"/>
              <a:gd name="T11" fmla="*/ 4490 w 4490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0" h="2449">
                <a:moveTo>
                  <a:pt x="0" y="0"/>
                </a:moveTo>
                <a:lnTo>
                  <a:pt x="0" y="2449"/>
                </a:lnTo>
                <a:lnTo>
                  <a:pt x="4490" y="2449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Oval 22"/>
          <p:cNvSpPr>
            <a:spLocks noChangeArrowheads="1"/>
          </p:cNvSpPr>
          <p:nvPr/>
        </p:nvSpPr>
        <p:spPr bwMode="auto">
          <a:xfrm>
            <a:off x="1619250" y="3716338"/>
            <a:ext cx="1946275" cy="18732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1" name="Oval 23"/>
          <p:cNvSpPr>
            <a:spLocks noChangeArrowheads="1"/>
          </p:cNvSpPr>
          <p:nvPr/>
        </p:nvSpPr>
        <p:spPr bwMode="auto">
          <a:xfrm rot="-1654419">
            <a:off x="2555875" y="3068638"/>
            <a:ext cx="453707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2" name="AutoShape 24"/>
          <p:cNvSpPr>
            <a:spLocks noChangeArrowheads="1"/>
          </p:cNvSpPr>
          <p:nvPr/>
        </p:nvSpPr>
        <p:spPr bwMode="auto">
          <a:xfrm>
            <a:off x="6443663" y="1557338"/>
            <a:ext cx="1584325" cy="1079500"/>
          </a:xfrm>
          <a:prstGeom prst="wedgeEllipseCallout">
            <a:avLst>
              <a:gd name="adj1" fmla="val -315231"/>
              <a:gd name="adj2" fmla="val 2779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3" name="Text Box 25"/>
          <p:cNvSpPr txBox="1">
            <a:spLocks noChangeArrowheads="1"/>
          </p:cNvSpPr>
          <p:nvPr/>
        </p:nvSpPr>
        <p:spPr bwMode="auto">
          <a:xfrm>
            <a:off x="190817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Local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4" name="Text Box 26"/>
          <p:cNvSpPr txBox="1">
            <a:spLocks noChangeArrowheads="1"/>
          </p:cNvSpPr>
          <p:nvPr/>
        </p:nvSpPr>
        <p:spPr bwMode="auto">
          <a:xfrm>
            <a:off x="723582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Global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4643438" y="58769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Value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6" name="Text Box 28"/>
          <p:cNvSpPr txBox="1">
            <a:spLocks noChangeArrowheads="1"/>
          </p:cNvSpPr>
          <p:nvPr/>
        </p:nvSpPr>
        <p:spPr bwMode="auto">
          <a:xfrm rot="-5400000">
            <a:off x="-31750" y="3497263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Time to benifit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7" name="Text Box 29"/>
          <p:cNvSpPr txBox="1">
            <a:spLocks noChangeArrowheads="1"/>
          </p:cNvSpPr>
          <p:nvPr/>
        </p:nvSpPr>
        <p:spPr bwMode="auto">
          <a:xfrm rot="-1620096">
            <a:off x="4356100" y="36449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Technology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8" name="Text Box 30"/>
          <p:cNvSpPr txBox="1">
            <a:spLocks noChangeArrowheads="1"/>
          </p:cNvSpPr>
          <p:nvPr/>
        </p:nvSpPr>
        <p:spPr bwMode="auto">
          <a:xfrm rot="-1620096">
            <a:off x="6443663" y="191611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Science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9" name="Text Box 31"/>
          <p:cNvSpPr txBox="1">
            <a:spLocks noChangeArrowheads="1"/>
          </p:cNvSpPr>
          <p:nvPr/>
        </p:nvSpPr>
        <p:spPr bwMode="auto">
          <a:xfrm rot="-1620096">
            <a:off x="2484438" y="486886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Practice 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0" name="Text Box 32"/>
          <p:cNvSpPr txBox="1">
            <a:spLocks noChangeArrowheads="1"/>
          </p:cNvSpPr>
          <p:nvPr/>
        </p:nvSpPr>
        <p:spPr bwMode="auto">
          <a:xfrm>
            <a:off x="6300788" y="4365625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Technologies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1" name="Text Box 33"/>
          <p:cNvSpPr txBox="1">
            <a:spLocks noChangeArrowheads="1"/>
          </p:cNvSpPr>
          <p:nvPr/>
        </p:nvSpPr>
        <p:spPr bwMode="auto">
          <a:xfrm>
            <a:off x="4427538" y="5229225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Laws and Regulations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2" name="Line 34"/>
          <p:cNvSpPr>
            <a:spLocks noChangeShapeType="1"/>
          </p:cNvSpPr>
          <p:nvPr/>
        </p:nvSpPr>
        <p:spPr bwMode="auto">
          <a:xfrm rot="-5400000">
            <a:off x="3887788" y="490537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5"/>
          <p:cNvSpPr>
            <a:spLocks noChangeShapeType="1"/>
          </p:cNvSpPr>
          <p:nvPr/>
        </p:nvSpPr>
        <p:spPr bwMode="auto">
          <a:xfrm rot="-2815649">
            <a:off x="5903119" y="3753644"/>
            <a:ext cx="1587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6"/>
          <p:cNvSpPr>
            <a:spLocks noChangeShapeType="1"/>
          </p:cNvSpPr>
          <p:nvPr/>
        </p:nvSpPr>
        <p:spPr bwMode="auto">
          <a:xfrm rot="-5400000">
            <a:off x="6911976" y="28162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37"/>
          <p:cNvSpPr txBox="1">
            <a:spLocks noChangeArrowheads="1"/>
          </p:cNvSpPr>
          <p:nvPr/>
        </p:nvSpPr>
        <p:spPr bwMode="auto">
          <a:xfrm>
            <a:off x="2051050" y="1844675"/>
            <a:ext cx="324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rgbClr val="0066FF"/>
                </a:solidFill>
                <a:latin typeface="Verdana" pitchFamily="34" charset="0"/>
              </a:rPr>
              <a:t>Other Social Needs</a:t>
            </a:r>
            <a:endParaRPr lang="nl-NL" altLang="en-US" sz="160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70676" name="Line 38"/>
          <p:cNvSpPr>
            <a:spLocks noChangeShapeType="1"/>
          </p:cNvSpPr>
          <p:nvPr/>
        </p:nvSpPr>
        <p:spPr bwMode="auto">
          <a:xfrm rot="10800000">
            <a:off x="2411413" y="2565400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39"/>
          <p:cNvSpPr>
            <a:spLocks noChangeShapeType="1"/>
          </p:cNvSpPr>
          <p:nvPr/>
        </p:nvSpPr>
        <p:spPr bwMode="auto">
          <a:xfrm rot="-2815649">
            <a:off x="4031457" y="2240756"/>
            <a:ext cx="1588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40"/>
          <p:cNvSpPr>
            <a:spLocks noChangeShapeType="1"/>
          </p:cNvSpPr>
          <p:nvPr/>
        </p:nvSpPr>
        <p:spPr bwMode="auto">
          <a:xfrm rot="-5400000">
            <a:off x="5472113" y="1592262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79" name="Picture 41" descr="j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2223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0" name="Text Box 42"/>
          <p:cNvSpPr txBox="1">
            <a:spLocks noChangeArrowheads="1"/>
          </p:cNvSpPr>
          <p:nvPr/>
        </p:nvSpPr>
        <p:spPr bwMode="auto">
          <a:xfrm>
            <a:off x="7380288" y="3141663"/>
            <a:ext cx="212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Sciences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81" name="Rectangle 4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smtClean="0"/>
              <a:t>SOCIETY – </a:t>
            </a:r>
            <a:r>
              <a:rPr lang="cs-CZ" altLang="en-US" dirty="0" err="1" smtClean="0"/>
              <a:t>RISKS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vs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BENEFITS</a:t>
            </a:r>
            <a:r>
              <a:rPr lang="cs-CZ" altLang="en-US" dirty="0" smtClean="0"/>
              <a:t> (!)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 smtClean="0"/>
              <a:t>ASSESSMENT and MANAGEMENT of RISKS</a:t>
            </a:r>
            <a:endParaRPr lang="cs-CZ" sz="2500" b="1" dirty="0" smtClean="0"/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63" y="1295400"/>
            <a:ext cx="67833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43350" y="4114800"/>
            <a:ext cx="35052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ovéPole 13"/>
          <p:cNvSpPr txBox="1">
            <a:spLocks noChangeArrowheads="1"/>
          </p:cNvSpPr>
          <p:nvPr/>
        </p:nvSpPr>
        <p:spPr bwMode="auto">
          <a:xfrm>
            <a:off x="323528" y="1916832"/>
            <a:ext cx="25196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</a:t>
            </a:r>
            <a:r>
              <a:rPr lang="en-US" b="1" dirty="0" err="1" smtClean="0">
                <a:solidFill>
                  <a:srgbClr val="00B050"/>
                </a:solidFill>
              </a:rPr>
              <a:t>isk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ASSESSMENT </a:t>
            </a:r>
            <a:r>
              <a:rPr lang="cs-CZ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 smtClean="0">
              <a:solidFill>
                <a:srgbClr val="00B050"/>
              </a:solidFill>
            </a:endParaRP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MANAGEMENT </a:t>
            </a:r>
            <a:r>
              <a:rPr lang="cs-CZ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0" descr="j01739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21590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1" descr="Greenpeace Internation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5975"/>
            <a:ext cx="13287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2" descr="faCTORY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5613"/>
            <a:ext cx="1081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23" descr="EU%2520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32040" y="2571129"/>
            <a:ext cx="3960639" cy="3234135"/>
            <a:chOff x="2971" y="1026"/>
            <a:chExt cx="3175" cy="2763"/>
          </a:xfrm>
        </p:grpSpPr>
        <p:pic>
          <p:nvPicPr>
            <p:cNvPr id="71688" name="Picture 25" descr="pe03635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26"/>
              <a:ext cx="2094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9" name="Text Box 26"/>
            <p:cNvSpPr txBox="1">
              <a:spLocks noChangeArrowheads="1"/>
            </p:cNvSpPr>
            <p:nvPr/>
          </p:nvSpPr>
          <p:spPr bwMode="auto">
            <a:xfrm>
              <a:off x="2971" y="3385"/>
              <a:ext cx="317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      S</a:t>
              </a:r>
              <a:r>
                <a:rPr lang="nl-BE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cientists</a:t>
              </a:r>
              <a:endParaRPr lang="nl-NL" altLang="en-US" sz="3600" b="1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71687" name="Rectangle 2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smtClean="0">
                <a:solidFill>
                  <a:schemeClr val="tx1"/>
                </a:solidFill>
              </a:rPr>
              <a:t>Society </a:t>
            </a:r>
            <a:r>
              <a:rPr lang="en-GB" altLang="en-US" sz="3200" smtClean="0">
                <a:solidFill>
                  <a:schemeClr val="tx1"/>
                </a:solidFill>
              </a:rPr>
              <a:t>is a </a:t>
            </a:r>
            <a:r>
              <a:rPr lang="cs-CZ" altLang="en-US" sz="3200" smtClean="0">
                <a:solidFill>
                  <a:schemeClr val="tx1"/>
                </a:solidFill>
              </a:rPr>
              <a:t>balancing act …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04425" y="1353542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Scientists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contribute</a:t>
            </a:r>
            <a:r>
              <a:rPr lang="cs-CZ" dirty="0" smtClean="0"/>
              <a:t> (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valid</a:t>
            </a:r>
            <a:r>
              <a:rPr lang="cs-CZ" dirty="0" smtClean="0"/>
              <a:t> data)</a:t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/>
              <a:t>WRAP</a:t>
            </a:r>
            <a:r>
              <a:rPr lang="cs-CZ" altLang="en-US" dirty="0" smtClean="0"/>
              <a:t> UP and </a:t>
            </a:r>
            <a:r>
              <a:rPr lang="cs-CZ" altLang="en-US" dirty="0" err="1" smtClean="0"/>
              <a:t>take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home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message</a:t>
            </a:r>
            <a:r>
              <a:rPr lang="cs-CZ" altLang="en-US" dirty="0" smtClean="0"/>
              <a:t> – part 2</a:t>
            </a:r>
            <a:endParaRPr lang="nl-NL" altLang="en-US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What are hazards vs risks?</a:t>
            </a:r>
          </a:p>
          <a:p>
            <a:pPr lvl="1"/>
            <a:r>
              <a:rPr lang="en-GB" dirty="0"/>
              <a:t>Risk assessment and management?</a:t>
            </a:r>
          </a:p>
          <a:p>
            <a:pPr lvl="1"/>
            <a:r>
              <a:rPr lang="en-GB" dirty="0"/>
              <a:t>IMPACTS of risks? Risks vs benefits?</a:t>
            </a:r>
          </a:p>
          <a:p>
            <a:r>
              <a:rPr lang="en-GB" dirty="0"/>
              <a:t>How are the risks calculated</a:t>
            </a:r>
          </a:p>
          <a:p>
            <a:pPr lvl="1"/>
            <a:r>
              <a:rPr lang="en-GB" dirty="0"/>
              <a:t>By comparing EXPOSURES (PEC) with HAZARDS (</a:t>
            </a:r>
            <a:r>
              <a:rPr lang="en-GB" dirty="0" err="1"/>
              <a:t>PNEC</a:t>
            </a:r>
            <a:r>
              <a:rPr lang="en-GB" dirty="0"/>
              <a:t>)</a:t>
            </a:r>
          </a:p>
          <a:p>
            <a:r>
              <a:rPr lang="en-GB" dirty="0"/>
              <a:t>How are hazards assessed? </a:t>
            </a:r>
          </a:p>
          <a:p>
            <a:pPr lvl="1"/>
            <a:r>
              <a:rPr lang="en-GB" dirty="0"/>
              <a:t>By toxicity assays </a:t>
            </a:r>
          </a:p>
          <a:p>
            <a:pPr lvl="2"/>
            <a:r>
              <a:rPr lang="en-GB" dirty="0"/>
              <a:t>there are 3 most widely used!</a:t>
            </a:r>
          </a:p>
          <a:p>
            <a:pPr lvl="2"/>
            <a:r>
              <a:rPr lang="en-GB" dirty="0"/>
              <a:t>They must be done by standardized approaches (OECD guidelines)</a:t>
            </a:r>
          </a:p>
          <a:p>
            <a:pPr lvl="1"/>
            <a:r>
              <a:rPr lang="en-GB" dirty="0"/>
              <a:t>What are results of toxicity assays (</a:t>
            </a:r>
            <a:r>
              <a:rPr lang="en-GB" dirty="0" err="1"/>
              <a:t>ICx</a:t>
            </a:r>
            <a:r>
              <a:rPr lang="en-GB" dirty="0"/>
              <a:t>, </a:t>
            </a:r>
            <a:r>
              <a:rPr lang="en-GB" dirty="0" err="1"/>
              <a:t>NOEC</a:t>
            </a:r>
            <a:r>
              <a:rPr lang="en-GB" dirty="0"/>
              <a:t>, </a:t>
            </a:r>
            <a:r>
              <a:rPr lang="en-GB" dirty="0" err="1"/>
              <a:t>LOEC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How are the results used?</a:t>
            </a:r>
          </a:p>
          <a:p>
            <a:pPr lvl="2"/>
            <a:r>
              <a:rPr lang="en-GB" dirty="0"/>
              <a:t>Predictions of </a:t>
            </a:r>
            <a:r>
              <a:rPr lang="en-GB" dirty="0" err="1"/>
              <a:t>PNEC</a:t>
            </a:r>
            <a:r>
              <a:rPr lang="en-GB" dirty="0"/>
              <a:t> (by application of AFs)</a:t>
            </a:r>
          </a:p>
          <a:p>
            <a:pPr lvl="2"/>
            <a:r>
              <a:rPr lang="en-GB" dirty="0"/>
              <a:t>Regulatory acceptance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/>
              <a:t>EQS</a:t>
            </a:r>
            <a:endParaRPr lang="en-GB" dirty="0"/>
          </a:p>
          <a:p>
            <a:r>
              <a:rPr lang="en-GB" dirty="0"/>
              <a:t>Know examples of </a:t>
            </a:r>
            <a:r>
              <a:rPr lang="en-GB" dirty="0" err="1"/>
              <a:t>ecotox</a:t>
            </a:r>
            <a:r>
              <a:rPr lang="en-GB" dirty="0"/>
              <a:t> applications</a:t>
            </a:r>
          </a:p>
          <a:p>
            <a:pPr lvl="1"/>
            <a:r>
              <a:rPr lang="en-GB" dirty="0" err="1" smtClean="0"/>
              <a:t>PNEC</a:t>
            </a:r>
            <a:r>
              <a:rPr lang="en-GB" dirty="0" smtClean="0"/>
              <a:t> </a:t>
            </a:r>
            <a:r>
              <a:rPr lang="cs-CZ" dirty="0"/>
              <a:t>(</a:t>
            </a:r>
            <a:r>
              <a:rPr lang="en-GB" dirty="0" err="1" smtClean="0"/>
              <a:t>EQs</a:t>
            </a:r>
            <a:r>
              <a:rPr lang="cs-CZ" dirty="0" smtClean="0"/>
              <a:t>)</a:t>
            </a:r>
            <a:r>
              <a:rPr lang="en-GB" dirty="0" smtClean="0"/>
              <a:t> </a:t>
            </a:r>
            <a:r>
              <a:rPr lang="en-GB" dirty="0"/>
              <a:t>in Water framework directive</a:t>
            </a:r>
          </a:p>
          <a:p>
            <a:pPr lvl="1"/>
            <a:r>
              <a:rPr lang="en-GB" dirty="0"/>
              <a:t>Predictive risk assessment </a:t>
            </a:r>
            <a:r>
              <a:rPr lang="cs-CZ" dirty="0" smtClean="0"/>
              <a:t>in </a:t>
            </a:r>
            <a:r>
              <a:rPr lang="en-GB" dirty="0" smtClean="0"/>
              <a:t>REACH regulation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 smtClean="0"/>
              <a:t>WHAT IS HA</a:t>
            </a:r>
            <a:r>
              <a:rPr lang="cs-CZ" sz="2500" b="1" dirty="0" err="1" smtClean="0"/>
              <a:t>ZARD</a:t>
            </a:r>
            <a:r>
              <a:rPr lang="cs-CZ" sz="2500" b="1" dirty="0" smtClean="0"/>
              <a:t> ? RISK? </a:t>
            </a:r>
          </a:p>
        </p:txBody>
      </p:sp>
      <p:pic>
        <p:nvPicPr>
          <p:cNvPr id="12292" name="Picture 3" descr="risk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" r="2550"/>
          <a:stretch>
            <a:fillRect/>
          </a:stretch>
        </p:blipFill>
        <p:spPr bwMode="auto">
          <a:xfrm>
            <a:off x="217488" y="2178050"/>
            <a:ext cx="89789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Oval 5"/>
          <p:cNvSpPr>
            <a:spLocks noChangeArrowheads="1"/>
          </p:cNvSpPr>
          <p:nvPr/>
        </p:nvSpPr>
        <p:spPr bwMode="auto">
          <a:xfrm>
            <a:off x="4852989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1652588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292080" y="908720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HAZARDS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Inherited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properties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of </a:t>
            </a:r>
            <a:br>
              <a:rPr lang="cs-CZ" dirty="0" smtClean="0"/>
            </a:br>
            <a:r>
              <a:rPr lang="cs-CZ" dirty="0" err="1" smtClean="0"/>
              <a:t>stressors</a:t>
            </a:r>
            <a:r>
              <a:rPr lang="cs-CZ" dirty="0" smtClean="0"/>
              <a:t> …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chemicals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932527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RISKS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b="1" dirty="0" smtClean="0">
                <a:solidFill>
                  <a:srgbClr val="00B050"/>
                </a:solidFill>
              </a:rPr>
              <a:t>Probability </a:t>
            </a:r>
            <a:r>
              <a:rPr lang="cs-CZ" dirty="0" smtClean="0"/>
              <a:t>of </a:t>
            </a:r>
            <a:r>
              <a:rPr lang="cs-CZ" dirty="0" err="1" smtClean="0"/>
              <a:t>the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actual</a:t>
            </a:r>
            <a:r>
              <a:rPr lang="cs-CZ" dirty="0" smtClean="0"/>
              <a:t> </a:t>
            </a:r>
            <a:r>
              <a:rPr lang="cs-CZ" dirty="0" err="1" smtClean="0"/>
              <a:t>occurrence</a:t>
            </a:r>
            <a:r>
              <a:rPr lang="cs-CZ" dirty="0" smtClean="0"/>
              <a:t> of hazard</a:t>
            </a:r>
            <a:br>
              <a:rPr lang="cs-CZ" dirty="0" smtClean="0"/>
            </a:br>
            <a:r>
              <a:rPr lang="cs-CZ" b="1" dirty="0" err="1" smtClean="0">
                <a:solidFill>
                  <a:srgbClr val="00B050"/>
                </a:solidFill>
              </a:rPr>
              <a:t>under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specific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situation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81000" y="1989138"/>
            <a:ext cx="3962400" cy="312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395" name="Freeform 5"/>
          <p:cNvSpPr>
            <a:spLocks/>
          </p:cNvSpPr>
          <p:nvPr/>
        </p:nvSpPr>
        <p:spPr bwMode="auto">
          <a:xfrm>
            <a:off x="381000" y="2909888"/>
            <a:ext cx="3963988" cy="2203450"/>
          </a:xfrm>
          <a:custGeom>
            <a:avLst/>
            <a:gdLst>
              <a:gd name="T0" fmla="*/ 0 w 2497"/>
              <a:gd name="T1" fmla="*/ 0 h 1388"/>
              <a:gd name="T2" fmla="*/ 0 w 2497"/>
              <a:gd name="T3" fmla="*/ 2147483647 h 1388"/>
              <a:gd name="T4" fmla="*/ 2147483647 w 2497"/>
              <a:gd name="T5" fmla="*/ 2147483647 h 1388"/>
              <a:gd name="T6" fmla="*/ 2147483647 w 2497"/>
              <a:gd name="T7" fmla="*/ 2147483647 h 1388"/>
              <a:gd name="T8" fmla="*/ 2147483647 w 2497"/>
              <a:gd name="T9" fmla="*/ 2147483647 h 1388"/>
              <a:gd name="T10" fmla="*/ 2147483647 w 2497"/>
              <a:gd name="T11" fmla="*/ 2147483647 h 1388"/>
              <a:gd name="T12" fmla="*/ 2147483647 w 2497"/>
              <a:gd name="T13" fmla="*/ 2147483647 h 1388"/>
              <a:gd name="T14" fmla="*/ 2147483647 w 2497"/>
              <a:gd name="T15" fmla="*/ 2147483647 h 1388"/>
              <a:gd name="T16" fmla="*/ 2147483647 w 2497"/>
              <a:gd name="T17" fmla="*/ 2147483647 h 1388"/>
              <a:gd name="T18" fmla="*/ 2147483647 w 2497"/>
              <a:gd name="T19" fmla="*/ 2147483647 h 1388"/>
              <a:gd name="T20" fmla="*/ 2147483647 w 2497"/>
              <a:gd name="T21" fmla="*/ 2147483647 h 1388"/>
              <a:gd name="T22" fmla="*/ 2147483647 w 2497"/>
              <a:gd name="T23" fmla="*/ 2147483647 h 1388"/>
              <a:gd name="T24" fmla="*/ 2147483647 w 2497"/>
              <a:gd name="T25" fmla="*/ 2147483647 h 1388"/>
              <a:gd name="T26" fmla="*/ 2147483647 w 2497"/>
              <a:gd name="T27" fmla="*/ 2147483647 h 1388"/>
              <a:gd name="T28" fmla="*/ 2147483647 w 2497"/>
              <a:gd name="T29" fmla="*/ 2147483647 h 1388"/>
              <a:gd name="T30" fmla="*/ 2147483647 w 2497"/>
              <a:gd name="T31" fmla="*/ 2147483647 h 1388"/>
              <a:gd name="T32" fmla="*/ 2147483647 w 2497"/>
              <a:gd name="T33" fmla="*/ 2147483647 h 1388"/>
              <a:gd name="T34" fmla="*/ 2147483647 w 2497"/>
              <a:gd name="T35" fmla="*/ 2147483647 h 1388"/>
              <a:gd name="T36" fmla="*/ 2147483647 w 2497"/>
              <a:gd name="T37" fmla="*/ 2147483647 h 1388"/>
              <a:gd name="T38" fmla="*/ 2147483647 w 2497"/>
              <a:gd name="T39" fmla="*/ 2147483647 h 1388"/>
              <a:gd name="T40" fmla="*/ 2147483647 w 2497"/>
              <a:gd name="T41" fmla="*/ 2147483647 h 1388"/>
              <a:gd name="T42" fmla="*/ 2147483647 w 2497"/>
              <a:gd name="T43" fmla="*/ 2147483647 h 1388"/>
              <a:gd name="T44" fmla="*/ 2147483647 w 2497"/>
              <a:gd name="T45" fmla="*/ 2147483647 h 1388"/>
              <a:gd name="T46" fmla="*/ 2147483647 w 2497"/>
              <a:gd name="T47" fmla="*/ 2147483647 h 1388"/>
              <a:gd name="T48" fmla="*/ 0 w 2497"/>
              <a:gd name="T49" fmla="*/ 0 h 1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97"/>
              <a:gd name="T76" fmla="*/ 0 h 1388"/>
              <a:gd name="T77" fmla="*/ 2497 w 2497"/>
              <a:gd name="T78" fmla="*/ 1388 h 1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97" h="1388">
                <a:moveTo>
                  <a:pt x="0" y="0"/>
                </a:moveTo>
                <a:lnTo>
                  <a:pt x="0" y="1388"/>
                </a:lnTo>
                <a:lnTo>
                  <a:pt x="2496" y="1388"/>
                </a:lnTo>
                <a:lnTo>
                  <a:pt x="2497" y="27"/>
                </a:lnTo>
                <a:cubicBezTo>
                  <a:pt x="2421" y="4"/>
                  <a:pt x="2397" y="16"/>
                  <a:pt x="2350" y="27"/>
                </a:cubicBezTo>
                <a:cubicBezTo>
                  <a:pt x="2325" y="63"/>
                  <a:pt x="2259" y="25"/>
                  <a:pt x="2212" y="30"/>
                </a:cubicBezTo>
                <a:cubicBezTo>
                  <a:pt x="2019" y="21"/>
                  <a:pt x="1827" y="11"/>
                  <a:pt x="1634" y="7"/>
                </a:cubicBezTo>
                <a:cubicBezTo>
                  <a:pt x="1622" y="13"/>
                  <a:pt x="1611" y="21"/>
                  <a:pt x="1599" y="24"/>
                </a:cubicBezTo>
                <a:cubicBezTo>
                  <a:pt x="1580" y="30"/>
                  <a:pt x="1556" y="23"/>
                  <a:pt x="1540" y="35"/>
                </a:cubicBezTo>
                <a:cubicBezTo>
                  <a:pt x="1525" y="46"/>
                  <a:pt x="1514" y="74"/>
                  <a:pt x="1485" y="95"/>
                </a:cubicBezTo>
                <a:cubicBezTo>
                  <a:pt x="1467" y="92"/>
                  <a:pt x="1469" y="103"/>
                  <a:pt x="1453" y="97"/>
                </a:cubicBezTo>
                <a:cubicBezTo>
                  <a:pt x="1431" y="91"/>
                  <a:pt x="1418" y="65"/>
                  <a:pt x="1401" y="52"/>
                </a:cubicBezTo>
                <a:cubicBezTo>
                  <a:pt x="1371" y="54"/>
                  <a:pt x="1341" y="51"/>
                  <a:pt x="1312" y="58"/>
                </a:cubicBezTo>
                <a:cubicBezTo>
                  <a:pt x="1306" y="59"/>
                  <a:pt x="1308" y="71"/>
                  <a:pt x="1301" y="75"/>
                </a:cubicBezTo>
                <a:cubicBezTo>
                  <a:pt x="1281" y="84"/>
                  <a:pt x="1258" y="85"/>
                  <a:pt x="1237" y="92"/>
                </a:cubicBezTo>
                <a:cubicBezTo>
                  <a:pt x="1196" y="94"/>
                  <a:pt x="1179" y="90"/>
                  <a:pt x="1147" y="90"/>
                </a:cubicBezTo>
                <a:cubicBezTo>
                  <a:pt x="1122" y="90"/>
                  <a:pt x="1107" y="87"/>
                  <a:pt x="1089" y="90"/>
                </a:cubicBezTo>
                <a:cubicBezTo>
                  <a:pt x="1084" y="92"/>
                  <a:pt x="1042" y="104"/>
                  <a:pt x="1039" y="109"/>
                </a:cubicBezTo>
                <a:cubicBezTo>
                  <a:pt x="1026" y="129"/>
                  <a:pt x="1008" y="144"/>
                  <a:pt x="986" y="154"/>
                </a:cubicBezTo>
                <a:cubicBezTo>
                  <a:pt x="906" y="142"/>
                  <a:pt x="893" y="144"/>
                  <a:pt x="788" y="149"/>
                </a:cubicBezTo>
                <a:cubicBezTo>
                  <a:pt x="745" y="210"/>
                  <a:pt x="698" y="174"/>
                  <a:pt x="606" y="171"/>
                </a:cubicBezTo>
                <a:cubicBezTo>
                  <a:pt x="549" y="164"/>
                  <a:pt x="496" y="154"/>
                  <a:pt x="437" y="149"/>
                </a:cubicBezTo>
                <a:cubicBezTo>
                  <a:pt x="349" y="154"/>
                  <a:pt x="344" y="153"/>
                  <a:pt x="245" y="143"/>
                </a:cubicBezTo>
                <a:cubicBezTo>
                  <a:pt x="224" y="140"/>
                  <a:pt x="175" y="110"/>
                  <a:pt x="163" y="97"/>
                </a:cubicBezTo>
                <a:cubicBezTo>
                  <a:pt x="110" y="43"/>
                  <a:pt x="74" y="16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263650" y="3181350"/>
            <a:ext cx="1081088" cy="1931988"/>
          </a:xfrm>
          <a:custGeom>
            <a:avLst/>
            <a:gdLst>
              <a:gd name="T0" fmla="*/ 2147483647 w 681"/>
              <a:gd name="T1" fmla="*/ 2147483647 h 1119"/>
              <a:gd name="T2" fmla="*/ 2147483647 w 681"/>
              <a:gd name="T3" fmla="*/ 2147483647 h 1119"/>
              <a:gd name="T4" fmla="*/ 2147483647 w 681"/>
              <a:gd name="T5" fmla="*/ 2147483647 h 1119"/>
              <a:gd name="T6" fmla="*/ 2147483647 w 681"/>
              <a:gd name="T7" fmla="*/ 2147483647 h 1119"/>
              <a:gd name="T8" fmla="*/ 2147483647 w 681"/>
              <a:gd name="T9" fmla="*/ 2147483647 h 1119"/>
              <a:gd name="T10" fmla="*/ 2147483647 w 681"/>
              <a:gd name="T11" fmla="*/ 2147483647 h 1119"/>
              <a:gd name="T12" fmla="*/ 2147483647 w 681"/>
              <a:gd name="T13" fmla="*/ 2147483647 h 1119"/>
              <a:gd name="T14" fmla="*/ 2147483647 w 681"/>
              <a:gd name="T15" fmla="*/ 2147483647 h 1119"/>
              <a:gd name="T16" fmla="*/ 2147483647 w 681"/>
              <a:gd name="T17" fmla="*/ 2147483647 h 1119"/>
              <a:gd name="T18" fmla="*/ 2147483647 w 681"/>
              <a:gd name="T19" fmla="*/ 2147483647 h 1119"/>
              <a:gd name="T20" fmla="*/ 2147483647 w 681"/>
              <a:gd name="T21" fmla="*/ 2147483647 h 1119"/>
              <a:gd name="T22" fmla="*/ 2147483647 w 681"/>
              <a:gd name="T23" fmla="*/ 2147483647 h 1119"/>
              <a:gd name="T24" fmla="*/ 2147483647 w 681"/>
              <a:gd name="T25" fmla="*/ 2147483647 h 1119"/>
              <a:gd name="T26" fmla="*/ 2147483647 w 681"/>
              <a:gd name="T27" fmla="*/ 2147483647 h 1119"/>
              <a:gd name="T28" fmla="*/ 2147483647 w 681"/>
              <a:gd name="T29" fmla="*/ 2147483647 h 1119"/>
              <a:gd name="T30" fmla="*/ 2147483647 w 681"/>
              <a:gd name="T31" fmla="*/ 2147483647 h 1119"/>
              <a:gd name="T32" fmla="*/ 2147483647 w 681"/>
              <a:gd name="T33" fmla="*/ 2147483647 h 1119"/>
              <a:gd name="T34" fmla="*/ 2147483647 w 681"/>
              <a:gd name="T35" fmla="*/ 2147483647 h 1119"/>
              <a:gd name="T36" fmla="*/ 2147483647 w 681"/>
              <a:gd name="T37" fmla="*/ 2147483647 h 1119"/>
              <a:gd name="T38" fmla="*/ 2147483647 w 681"/>
              <a:gd name="T39" fmla="*/ 2147483647 h 1119"/>
              <a:gd name="T40" fmla="*/ 2147483647 w 681"/>
              <a:gd name="T41" fmla="*/ 2147483647 h 1119"/>
              <a:gd name="T42" fmla="*/ 2147483647 w 681"/>
              <a:gd name="T43" fmla="*/ 2147483647 h 1119"/>
              <a:gd name="T44" fmla="*/ 2147483647 w 681"/>
              <a:gd name="T45" fmla="*/ 2147483647 h 1119"/>
              <a:gd name="T46" fmla="*/ 2147483647 w 681"/>
              <a:gd name="T47" fmla="*/ 2147483647 h 1119"/>
              <a:gd name="T48" fmla="*/ 2147483647 w 681"/>
              <a:gd name="T49" fmla="*/ 2147483647 h 1119"/>
              <a:gd name="T50" fmla="*/ 2147483647 w 681"/>
              <a:gd name="T51" fmla="*/ 2147483647 h 1119"/>
              <a:gd name="T52" fmla="*/ 2147483647 w 681"/>
              <a:gd name="T53" fmla="*/ 2147483647 h 1119"/>
              <a:gd name="T54" fmla="*/ 2147483647 w 681"/>
              <a:gd name="T55" fmla="*/ 2147483647 h 1119"/>
              <a:gd name="T56" fmla="*/ 2147483647 w 681"/>
              <a:gd name="T57" fmla="*/ 2147483647 h 1119"/>
              <a:gd name="T58" fmla="*/ 2147483647 w 681"/>
              <a:gd name="T59" fmla="*/ 2147483647 h 1119"/>
              <a:gd name="T60" fmla="*/ 2147483647 w 681"/>
              <a:gd name="T61" fmla="*/ 2147483647 h 1119"/>
              <a:gd name="T62" fmla="*/ 2147483647 w 681"/>
              <a:gd name="T63" fmla="*/ 2147483647 h 1119"/>
              <a:gd name="T64" fmla="*/ 2147483647 w 681"/>
              <a:gd name="T65" fmla="*/ 2147483647 h 1119"/>
              <a:gd name="T66" fmla="*/ 2147483647 w 681"/>
              <a:gd name="T67" fmla="*/ 2147483647 h 1119"/>
              <a:gd name="T68" fmla="*/ 2147483647 w 681"/>
              <a:gd name="T69" fmla="*/ 2147483647 h 1119"/>
              <a:gd name="T70" fmla="*/ 2147483647 w 681"/>
              <a:gd name="T71" fmla="*/ 2147483647 h 1119"/>
              <a:gd name="T72" fmla="*/ 2147483647 w 681"/>
              <a:gd name="T73" fmla="*/ 2147483647 h 1119"/>
              <a:gd name="T74" fmla="*/ 2147483647 w 681"/>
              <a:gd name="T75" fmla="*/ 2147483647 h 1119"/>
              <a:gd name="T76" fmla="*/ 2147483647 w 681"/>
              <a:gd name="T77" fmla="*/ 2147483647 h 1119"/>
              <a:gd name="T78" fmla="*/ 2147483647 w 681"/>
              <a:gd name="T79" fmla="*/ 2147483647 h 1119"/>
              <a:gd name="T80" fmla="*/ 2147483647 w 681"/>
              <a:gd name="T81" fmla="*/ 2147483647 h 1119"/>
              <a:gd name="T82" fmla="*/ 2147483647 w 681"/>
              <a:gd name="T83" fmla="*/ 2147483647 h 1119"/>
              <a:gd name="T84" fmla="*/ 2147483647 w 681"/>
              <a:gd name="T85" fmla="*/ 2147483647 h 1119"/>
              <a:gd name="T86" fmla="*/ 2147483647 w 681"/>
              <a:gd name="T87" fmla="*/ 2147483647 h 1119"/>
              <a:gd name="T88" fmla="*/ 2147483647 w 681"/>
              <a:gd name="T89" fmla="*/ 2147483647 h 1119"/>
              <a:gd name="T90" fmla="*/ 2147483647 w 681"/>
              <a:gd name="T91" fmla="*/ 2147483647 h 1119"/>
              <a:gd name="T92" fmla="*/ 2147483647 w 681"/>
              <a:gd name="T93" fmla="*/ 2147483647 h 1119"/>
              <a:gd name="T94" fmla="*/ 2147483647 w 681"/>
              <a:gd name="T95" fmla="*/ 2147483647 h 1119"/>
              <a:gd name="T96" fmla="*/ 2147483647 w 681"/>
              <a:gd name="T97" fmla="*/ 2147483647 h 1119"/>
              <a:gd name="T98" fmla="*/ 2147483647 w 681"/>
              <a:gd name="T99" fmla="*/ 2147483647 h 1119"/>
              <a:gd name="T100" fmla="*/ 2147483647 w 681"/>
              <a:gd name="T101" fmla="*/ 2147483647 h 1119"/>
              <a:gd name="T102" fmla="*/ 2147483647 w 681"/>
              <a:gd name="T103" fmla="*/ 2147483647 h 1119"/>
              <a:gd name="T104" fmla="*/ 2147483647 w 681"/>
              <a:gd name="T105" fmla="*/ 2147483647 h 1119"/>
              <a:gd name="T106" fmla="*/ 2147483647 w 681"/>
              <a:gd name="T107" fmla="*/ 2147483647 h 1119"/>
              <a:gd name="T108" fmla="*/ 2147483647 w 681"/>
              <a:gd name="T109" fmla="*/ 2147483647 h 1119"/>
              <a:gd name="T110" fmla="*/ 2147483647 w 681"/>
              <a:gd name="T111" fmla="*/ 2147483647 h 1119"/>
              <a:gd name="T112" fmla="*/ 2147483647 w 681"/>
              <a:gd name="T113" fmla="*/ 2147483647 h 1119"/>
              <a:gd name="T114" fmla="*/ 2147483647 w 681"/>
              <a:gd name="T115" fmla="*/ 2147483647 h 1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1"/>
              <a:gd name="T175" fmla="*/ 0 h 1119"/>
              <a:gd name="T176" fmla="*/ 681 w 681"/>
              <a:gd name="T177" fmla="*/ 1119 h 11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1" h="1119">
                <a:moveTo>
                  <a:pt x="84" y="4"/>
                </a:moveTo>
                <a:lnTo>
                  <a:pt x="82" y="1"/>
                </a:lnTo>
                <a:lnTo>
                  <a:pt x="93" y="17"/>
                </a:lnTo>
                <a:lnTo>
                  <a:pt x="105" y="26"/>
                </a:lnTo>
                <a:lnTo>
                  <a:pt x="115" y="39"/>
                </a:lnTo>
                <a:lnTo>
                  <a:pt x="135" y="65"/>
                </a:lnTo>
                <a:lnTo>
                  <a:pt x="156" y="76"/>
                </a:lnTo>
                <a:lnTo>
                  <a:pt x="166" y="93"/>
                </a:lnTo>
                <a:lnTo>
                  <a:pt x="167" y="93"/>
                </a:lnTo>
                <a:lnTo>
                  <a:pt x="188" y="107"/>
                </a:lnTo>
                <a:lnTo>
                  <a:pt x="206" y="123"/>
                </a:lnTo>
                <a:lnTo>
                  <a:pt x="225" y="137"/>
                </a:lnTo>
                <a:lnTo>
                  <a:pt x="226" y="136"/>
                </a:lnTo>
                <a:lnTo>
                  <a:pt x="242" y="145"/>
                </a:lnTo>
                <a:lnTo>
                  <a:pt x="250" y="161"/>
                </a:lnTo>
                <a:lnTo>
                  <a:pt x="266" y="166"/>
                </a:lnTo>
                <a:lnTo>
                  <a:pt x="280" y="177"/>
                </a:lnTo>
                <a:lnTo>
                  <a:pt x="295" y="194"/>
                </a:lnTo>
                <a:lnTo>
                  <a:pt x="310" y="210"/>
                </a:lnTo>
                <a:lnTo>
                  <a:pt x="324" y="221"/>
                </a:lnTo>
                <a:lnTo>
                  <a:pt x="340" y="238"/>
                </a:lnTo>
                <a:lnTo>
                  <a:pt x="349" y="255"/>
                </a:lnTo>
                <a:lnTo>
                  <a:pt x="359" y="271"/>
                </a:lnTo>
                <a:lnTo>
                  <a:pt x="369" y="288"/>
                </a:lnTo>
                <a:lnTo>
                  <a:pt x="379" y="305"/>
                </a:lnTo>
                <a:lnTo>
                  <a:pt x="388" y="321"/>
                </a:lnTo>
                <a:lnTo>
                  <a:pt x="398" y="343"/>
                </a:lnTo>
                <a:lnTo>
                  <a:pt x="408" y="360"/>
                </a:lnTo>
                <a:lnTo>
                  <a:pt x="423" y="371"/>
                </a:lnTo>
                <a:lnTo>
                  <a:pt x="428" y="388"/>
                </a:lnTo>
                <a:lnTo>
                  <a:pt x="437" y="404"/>
                </a:lnTo>
                <a:lnTo>
                  <a:pt x="447" y="421"/>
                </a:lnTo>
                <a:lnTo>
                  <a:pt x="447" y="437"/>
                </a:lnTo>
                <a:lnTo>
                  <a:pt x="453" y="454"/>
                </a:lnTo>
                <a:lnTo>
                  <a:pt x="458" y="476"/>
                </a:lnTo>
                <a:lnTo>
                  <a:pt x="458" y="493"/>
                </a:lnTo>
                <a:lnTo>
                  <a:pt x="458" y="509"/>
                </a:lnTo>
                <a:lnTo>
                  <a:pt x="458" y="532"/>
                </a:lnTo>
                <a:lnTo>
                  <a:pt x="458" y="554"/>
                </a:lnTo>
                <a:lnTo>
                  <a:pt x="458" y="576"/>
                </a:lnTo>
                <a:lnTo>
                  <a:pt x="458" y="593"/>
                </a:lnTo>
                <a:lnTo>
                  <a:pt x="458" y="609"/>
                </a:lnTo>
                <a:lnTo>
                  <a:pt x="458" y="626"/>
                </a:lnTo>
                <a:lnTo>
                  <a:pt x="453" y="642"/>
                </a:lnTo>
                <a:lnTo>
                  <a:pt x="443" y="665"/>
                </a:lnTo>
                <a:lnTo>
                  <a:pt x="433" y="687"/>
                </a:lnTo>
                <a:lnTo>
                  <a:pt x="423" y="703"/>
                </a:lnTo>
                <a:lnTo>
                  <a:pt x="418" y="720"/>
                </a:lnTo>
                <a:lnTo>
                  <a:pt x="408" y="737"/>
                </a:lnTo>
                <a:lnTo>
                  <a:pt x="394" y="753"/>
                </a:lnTo>
                <a:lnTo>
                  <a:pt x="388" y="770"/>
                </a:lnTo>
                <a:lnTo>
                  <a:pt x="379" y="786"/>
                </a:lnTo>
                <a:lnTo>
                  <a:pt x="364" y="798"/>
                </a:lnTo>
                <a:lnTo>
                  <a:pt x="349" y="809"/>
                </a:lnTo>
                <a:lnTo>
                  <a:pt x="334" y="820"/>
                </a:lnTo>
                <a:lnTo>
                  <a:pt x="320" y="831"/>
                </a:lnTo>
                <a:lnTo>
                  <a:pt x="305" y="842"/>
                </a:lnTo>
                <a:lnTo>
                  <a:pt x="290" y="847"/>
                </a:lnTo>
                <a:lnTo>
                  <a:pt x="275" y="858"/>
                </a:lnTo>
                <a:lnTo>
                  <a:pt x="256" y="870"/>
                </a:lnTo>
                <a:lnTo>
                  <a:pt x="241" y="886"/>
                </a:lnTo>
                <a:lnTo>
                  <a:pt x="221" y="903"/>
                </a:lnTo>
                <a:lnTo>
                  <a:pt x="206" y="914"/>
                </a:lnTo>
                <a:lnTo>
                  <a:pt x="192" y="930"/>
                </a:lnTo>
                <a:lnTo>
                  <a:pt x="177" y="942"/>
                </a:lnTo>
                <a:lnTo>
                  <a:pt x="157" y="953"/>
                </a:lnTo>
                <a:lnTo>
                  <a:pt x="142" y="964"/>
                </a:lnTo>
                <a:lnTo>
                  <a:pt x="128" y="975"/>
                </a:lnTo>
                <a:lnTo>
                  <a:pt x="113" y="986"/>
                </a:lnTo>
                <a:lnTo>
                  <a:pt x="103" y="1002"/>
                </a:lnTo>
                <a:lnTo>
                  <a:pt x="89" y="1019"/>
                </a:lnTo>
                <a:lnTo>
                  <a:pt x="68" y="1041"/>
                </a:lnTo>
                <a:lnTo>
                  <a:pt x="48" y="1057"/>
                </a:lnTo>
                <a:lnTo>
                  <a:pt x="29" y="1074"/>
                </a:lnTo>
                <a:lnTo>
                  <a:pt x="15" y="1091"/>
                </a:lnTo>
                <a:lnTo>
                  <a:pt x="0" y="1118"/>
                </a:lnTo>
                <a:lnTo>
                  <a:pt x="19" y="1118"/>
                </a:lnTo>
                <a:lnTo>
                  <a:pt x="34" y="1118"/>
                </a:lnTo>
                <a:lnTo>
                  <a:pt x="39" y="1118"/>
                </a:lnTo>
                <a:lnTo>
                  <a:pt x="64" y="1118"/>
                </a:lnTo>
                <a:lnTo>
                  <a:pt x="83" y="1118"/>
                </a:lnTo>
                <a:lnTo>
                  <a:pt x="98" y="1118"/>
                </a:lnTo>
                <a:lnTo>
                  <a:pt x="118" y="1118"/>
                </a:lnTo>
                <a:lnTo>
                  <a:pt x="137" y="1118"/>
                </a:lnTo>
                <a:lnTo>
                  <a:pt x="157" y="1118"/>
                </a:lnTo>
                <a:lnTo>
                  <a:pt x="177" y="1118"/>
                </a:lnTo>
                <a:lnTo>
                  <a:pt x="196" y="1118"/>
                </a:lnTo>
                <a:lnTo>
                  <a:pt x="216" y="1118"/>
                </a:lnTo>
                <a:lnTo>
                  <a:pt x="236" y="1118"/>
                </a:lnTo>
                <a:lnTo>
                  <a:pt x="256" y="1118"/>
                </a:lnTo>
                <a:lnTo>
                  <a:pt x="275" y="1118"/>
                </a:lnTo>
                <a:lnTo>
                  <a:pt x="315" y="1118"/>
                </a:lnTo>
                <a:lnTo>
                  <a:pt x="334" y="1118"/>
                </a:lnTo>
                <a:lnTo>
                  <a:pt x="354" y="1118"/>
                </a:lnTo>
                <a:lnTo>
                  <a:pt x="373" y="1118"/>
                </a:lnTo>
                <a:lnTo>
                  <a:pt x="394" y="1118"/>
                </a:lnTo>
                <a:lnTo>
                  <a:pt x="413" y="1118"/>
                </a:lnTo>
                <a:lnTo>
                  <a:pt x="433" y="1118"/>
                </a:lnTo>
                <a:lnTo>
                  <a:pt x="453" y="1118"/>
                </a:lnTo>
                <a:lnTo>
                  <a:pt x="354" y="1118"/>
                </a:lnTo>
                <a:lnTo>
                  <a:pt x="492" y="1118"/>
                </a:lnTo>
                <a:lnTo>
                  <a:pt x="507" y="1096"/>
                </a:lnTo>
                <a:lnTo>
                  <a:pt x="517" y="1080"/>
                </a:lnTo>
                <a:lnTo>
                  <a:pt x="526" y="1063"/>
                </a:lnTo>
                <a:lnTo>
                  <a:pt x="536" y="1046"/>
                </a:lnTo>
                <a:lnTo>
                  <a:pt x="546" y="1025"/>
                </a:lnTo>
                <a:lnTo>
                  <a:pt x="551" y="1008"/>
                </a:lnTo>
                <a:lnTo>
                  <a:pt x="556" y="991"/>
                </a:lnTo>
                <a:lnTo>
                  <a:pt x="561" y="975"/>
                </a:lnTo>
                <a:lnTo>
                  <a:pt x="581" y="958"/>
                </a:lnTo>
                <a:lnTo>
                  <a:pt x="590" y="942"/>
                </a:lnTo>
                <a:lnTo>
                  <a:pt x="610" y="925"/>
                </a:lnTo>
                <a:lnTo>
                  <a:pt x="615" y="908"/>
                </a:lnTo>
                <a:lnTo>
                  <a:pt x="620" y="892"/>
                </a:lnTo>
                <a:lnTo>
                  <a:pt x="630" y="875"/>
                </a:lnTo>
                <a:lnTo>
                  <a:pt x="639" y="858"/>
                </a:lnTo>
                <a:lnTo>
                  <a:pt x="645" y="836"/>
                </a:lnTo>
                <a:lnTo>
                  <a:pt x="655" y="820"/>
                </a:lnTo>
                <a:lnTo>
                  <a:pt x="659" y="803"/>
                </a:lnTo>
                <a:lnTo>
                  <a:pt x="664" y="781"/>
                </a:lnTo>
                <a:lnTo>
                  <a:pt x="669" y="764"/>
                </a:lnTo>
                <a:lnTo>
                  <a:pt x="669" y="748"/>
                </a:lnTo>
                <a:lnTo>
                  <a:pt x="674" y="726"/>
                </a:lnTo>
                <a:lnTo>
                  <a:pt x="680" y="709"/>
                </a:lnTo>
                <a:lnTo>
                  <a:pt x="680" y="692"/>
                </a:lnTo>
                <a:lnTo>
                  <a:pt x="680" y="670"/>
                </a:lnTo>
                <a:lnTo>
                  <a:pt x="680" y="653"/>
                </a:lnTo>
                <a:lnTo>
                  <a:pt x="680" y="637"/>
                </a:lnTo>
                <a:lnTo>
                  <a:pt x="680" y="620"/>
                </a:lnTo>
                <a:lnTo>
                  <a:pt x="680" y="604"/>
                </a:lnTo>
                <a:lnTo>
                  <a:pt x="680" y="587"/>
                </a:lnTo>
                <a:lnTo>
                  <a:pt x="674" y="570"/>
                </a:lnTo>
                <a:lnTo>
                  <a:pt x="674" y="548"/>
                </a:lnTo>
                <a:lnTo>
                  <a:pt x="664" y="532"/>
                </a:lnTo>
                <a:lnTo>
                  <a:pt x="655" y="515"/>
                </a:lnTo>
                <a:lnTo>
                  <a:pt x="645" y="493"/>
                </a:lnTo>
                <a:lnTo>
                  <a:pt x="630" y="476"/>
                </a:lnTo>
                <a:lnTo>
                  <a:pt x="620" y="460"/>
                </a:lnTo>
                <a:lnTo>
                  <a:pt x="606" y="437"/>
                </a:lnTo>
                <a:lnTo>
                  <a:pt x="590" y="415"/>
                </a:lnTo>
                <a:lnTo>
                  <a:pt x="575" y="399"/>
                </a:lnTo>
                <a:lnTo>
                  <a:pt x="566" y="382"/>
                </a:lnTo>
                <a:lnTo>
                  <a:pt x="551" y="365"/>
                </a:lnTo>
                <a:lnTo>
                  <a:pt x="546" y="349"/>
                </a:lnTo>
                <a:lnTo>
                  <a:pt x="536" y="332"/>
                </a:lnTo>
                <a:lnTo>
                  <a:pt x="526" y="316"/>
                </a:lnTo>
                <a:lnTo>
                  <a:pt x="517" y="299"/>
                </a:lnTo>
                <a:lnTo>
                  <a:pt x="507" y="282"/>
                </a:lnTo>
                <a:lnTo>
                  <a:pt x="492" y="271"/>
                </a:lnTo>
                <a:lnTo>
                  <a:pt x="477" y="255"/>
                </a:lnTo>
                <a:lnTo>
                  <a:pt x="458" y="238"/>
                </a:lnTo>
                <a:lnTo>
                  <a:pt x="443" y="233"/>
                </a:lnTo>
                <a:lnTo>
                  <a:pt x="428" y="221"/>
                </a:lnTo>
                <a:lnTo>
                  <a:pt x="408" y="210"/>
                </a:lnTo>
                <a:lnTo>
                  <a:pt x="394" y="199"/>
                </a:lnTo>
                <a:lnTo>
                  <a:pt x="384" y="183"/>
                </a:lnTo>
                <a:lnTo>
                  <a:pt x="373" y="166"/>
                </a:lnTo>
                <a:lnTo>
                  <a:pt x="364" y="149"/>
                </a:lnTo>
                <a:lnTo>
                  <a:pt x="349" y="138"/>
                </a:lnTo>
                <a:lnTo>
                  <a:pt x="334" y="127"/>
                </a:lnTo>
                <a:lnTo>
                  <a:pt x="320" y="116"/>
                </a:lnTo>
                <a:lnTo>
                  <a:pt x="299" y="111"/>
                </a:lnTo>
                <a:lnTo>
                  <a:pt x="285" y="105"/>
                </a:lnTo>
                <a:lnTo>
                  <a:pt x="266" y="94"/>
                </a:lnTo>
                <a:lnTo>
                  <a:pt x="250" y="89"/>
                </a:lnTo>
                <a:lnTo>
                  <a:pt x="236" y="77"/>
                </a:lnTo>
                <a:lnTo>
                  <a:pt x="228" y="80"/>
                </a:lnTo>
                <a:lnTo>
                  <a:pt x="208" y="69"/>
                </a:lnTo>
                <a:lnTo>
                  <a:pt x="186" y="61"/>
                </a:lnTo>
                <a:lnTo>
                  <a:pt x="177" y="58"/>
                </a:lnTo>
                <a:lnTo>
                  <a:pt x="160" y="51"/>
                </a:lnTo>
                <a:lnTo>
                  <a:pt x="146" y="37"/>
                </a:lnTo>
                <a:lnTo>
                  <a:pt x="124" y="25"/>
                </a:lnTo>
                <a:lnTo>
                  <a:pt x="105" y="12"/>
                </a:lnTo>
                <a:lnTo>
                  <a:pt x="87" y="0"/>
                </a:lnTo>
                <a:lnTo>
                  <a:pt x="84" y="4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 flipH="1">
            <a:off x="2214563" y="3741738"/>
            <a:ext cx="176212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Freeform 8"/>
          <p:cNvSpPr>
            <a:spLocks/>
          </p:cNvSpPr>
          <p:nvPr/>
        </p:nvSpPr>
        <p:spPr bwMode="auto">
          <a:xfrm>
            <a:off x="2122488" y="3821113"/>
            <a:ext cx="166687" cy="173037"/>
          </a:xfrm>
          <a:custGeom>
            <a:avLst/>
            <a:gdLst>
              <a:gd name="T0" fmla="*/ 0 w 105"/>
              <a:gd name="T1" fmla="*/ 2147483647 h 109"/>
              <a:gd name="T2" fmla="*/ 2147483647 w 105"/>
              <a:gd name="T3" fmla="*/ 2147483647 h 109"/>
              <a:gd name="T4" fmla="*/ 2147483647 w 105"/>
              <a:gd name="T5" fmla="*/ 0 h 109"/>
              <a:gd name="T6" fmla="*/ 0 w 105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9"/>
              <a:gd name="T14" fmla="*/ 105 w 105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9">
                <a:moveTo>
                  <a:pt x="0" y="108"/>
                </a:moveTo>
                <a:lnTo>
                  <a:pt x="104" y="55"/>
                </a:lnTo>
                <a:lnTo>
                  <a:pt x="61" y="0"/>
                </a:lnTo>
                <a:lnTo>
                  <a:pt x="0" y="10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609600" y="2141538"/>
            <a:ext cx="889000" cy="3063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0" name="Oval 10"/>
          <p:cNvSpPr>
            <a:spLocks noChangeArrowheads="1"/>
          </p:cNvSpPr>
          <p:nvPr/>
        </p:nvSpPr>
        <p:spPr bwMode="auto">
          <a:xfrm>
            <a:off x="920750" y="2359025"/>
            <a:ext cx="1014413" cy="2301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1" name="Oval 11"/>
          <p:cNvSpPr>
            <a:spLocks noChangeArrowheads="1"/>
          </p:cNvSpPr>
          <p:nvPr/>
        </p:nvSpPr>
        <p:spPr bwMode="auto">
          <a:xfrm>
            <a:off x="1233488" y="2141538"/>
            <a:ext cx="1233487" cy="3413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754063" y="2141538"/>
            <a:ext cx="1352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Atmospheric</a:t>
            </a:r>
          </a:p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Deposition</a:t>
            </a:r>
            <a:endParaRPr lang="en-US" sz="13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9403" name="Group 13"/>
          <p:cNvGrpSpPr>
            <a:grpSpLocks/>
          </p:cNvGrpSpPr>
          <p:nvPr/>
        </p:nvGrpSpPr>
        <p:grpSpPr bwMode="auto">
          <a:xfrm>
            <a:off x="808038" y="2592388"/>
            <a:ext cx="187325" cy="352425"/>
            <a:chOff x="3293" y="2618"/>
            <a:chExt cx="118" cy="222"/>
          </a:xfrm>
        </p:grpSpPr>
        <p:sp>
          <p:nvSpPr>
            <p:cNvPr id="59461" name="Line 14"/>
            <p:cNvSpPr>
              <a:spLocks noChangeShapeType="1"/>
            </p:cNvSpPr>
            <p:nvPr/>
          </p:nvSpPr>
          <p:spPr bwMode="auto">
            <a:xfrm flipH="1">
              <a:off x="3293" y="2618"/>
              <a:ext cx="11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Line 15"/>
            <p:cNvSpPr>
              <a:spLocks noChangeShapeType="1"/>
            </p:cNvSpPr>
            <p:nvPr/>
          </p:nvSpPr>
          <p:spPr bwMode="auto">
            <a:xfrm flipV="1">
              <a:off x="3293" y="2751"/>
              <a:ext cx="2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3" name="Line 16"/>
            <p:cNvSpPr>
              <a:spLocks noChangeShapeType="1"/>
            </p:cNvSpPr>
            <p:nvPr/>
          </p:nvSpPr>
          <p:spPr bwMode="auto">
            <a:xfrm flipV="1">
              <a:off x="3293" y="2779"/>
              <a:ext cx="5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4" name="Group 17"/>
          <p:cNvGrpSpPr>
            <a:grpSpLocks/>
          </p:cNvGrpSpPr>
          <p:nvPr/>
        </p:nvGrpSpPr>
        <p:grpSpPr bwMode="auto">
          <a:xfrm>
            <a:off x="917575" y="2584450"/>
            <a:ext cx="187325" cy="350838"/>
            <a:chOff x="3362" y="2613"/>
            <a:chExt cx="118" cy="221"/>
          </a:xfrm>
        </p:grpSpPr>
        <p:sp>
          <p:nvSpPr>
            <p:cNvPr id="59458" name="Line 18"/>
            <p:cNvSpPr>
              <a:spLocks noChangeShapeType="1"/>
            </p:cNvSpPr>
            <p:nvPr/>
          </p:nvSpPr>
          <p:spPr bwMode="auto">
            <a:xfrm flipH="1">
              <a:off x="3362" y="2613"/>
              <a:ext cx="118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9" name="Line 19"/>
            <p:cNvSpPr>
              <a:spLocks noChangeShapeType="1"/>
            </p:cNvSpPr>
            <p:nvPr/>
          </p:nvSpPr>
          <p:spPr bwMode="auto">
            <a:xfrm flipV="1">
              <a:off x="3362" y="2746"/>
              <a:ext cx="19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Line 20"/>
            <p:cNvSpPr>
              <a:spLocks noChangeShapeType="1"/>
            </p:cNvSpPr>
            <p:nvPr/>
          </p:nvSpPr>
          <p:spPr bwMode="auto">
            <a:xfrm flipV="1">
              <a:off x="3362" y="2773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5" name="Group 21"/>
          <p:cNvGrpSpPr>
            <a:grpSpLocks/>
          </p:cNvGrpSpPr>
          <p:nvPr/>
        </p:nvGrpSpPr>
        <p:grpSpPr bwMode="auto">
          <a:xfrm>
            <a:off x="1042988" y="2609850"/>
            <a:ext cx="185737" cy="352425"/>
            <a:chOff x="3441" y="2629"/>
            <a:chExt cx="117" cy="222"/>
          </a:xfrm>
        </p:grpSpPr>
        <p:sp>
          <p:nvSpPr>
            <p:cNvPr id="59455" name="Line 22"/>
            <p:cNvSpPr>
              <a:spLocks noChangeShapeType="1"/>
            </p:cNvSpPr>
            <p:nvPr/>
          </p:nvSpPr>
          <p:spPr bwMode="auto">
            <a:xfrm flipH="1">
              <a:off x="3441" y="2629"/>
              <a:ext cx="117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Line 23"/>
            <p:cNvSpPr>
              <a:spLocks noChangeShapeType="1"/>
            </p:cNvSpPr>
            <p:nvPr/>
          </p:nvSpPr>
          <p:spPr bwMode="auto">
            <a:xfrm flipV="1">
              <a:off x="3441" y="2762"/>
              <a:ext cx="19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Line 24"/>
            <p:cNvSpPr>
              <a:spLocks noChangeShapeType="1"/>
            </p:cNvSpPr>
            <p:nvPr/>
          </p:nvSpPr>
          <p:spPr bwMode="auto">
            <a:xfrm flipV="1">
              <a:off x="3441" y="2790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6" name="Oval 25"/>
          <p:cNvSpPr>
            <a:spLocks noChangeArrowheads="1"/>
          </p:cNvSpPr>
          <p:nvPr/>
        </p:nvSpPr>
        <p:spPr bwMode="auto">
          <a:xfrm>
            <a:off x="2176463" y="2674938"/>
            <a:ext cx="109537" cy="539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7" name="Oval 26"/>
          <p:cNvSpPr>
            <a:spLocks noChangeArrowheads="1"/>
          </p:cNvSpPr>
          <p:nvPr/>
        </p:nvSpPr>
        <p:spPr bwMode="auto">
          <a:xfrm>
            <a:off x="2057400" y="2509838"/>
            <a:ext cx="234950" cy="88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59408" name="Group 27"/>
          <p:cNvGrpSpPr>
            <a:grpSpLocks/>
          </p:cNvGrpSpPr>
          <p:nvPr/>
        </p:nvGrpSpPr>
        <p:grpSpPr bwMode="auto">
          <a:xfrm>
            <a:off x="457200" y="3436938"/>
            <a:ext cx="1371600" cy="1196975"/>
            <a:chOff x="288" y="1728"/>
            <a:chExt cx="864" cy="754"/>
          </a:xfrm>
        </p:grpSpPr>
        <p:sp>
          <p:nvSpPr>
            <p:cNvPr id="59444" name="Arc 28"/>
            <p:cNvSpPr>
              <a:spLocks/>
            </p:cNvSpPr>
            <p:nvPr/>
          </p:nvSpPr>
          <p:spPr bwMode="auto">
            <a:xfrm>
              <a:off x="855" y="2112"/>
              <a:ext cx="297" cy="133"/>
            </a:xfrm>
            <a:custGeom>
              <a:avLst/>
              <a:gdLst>
                <a:gd name="T0" fmla="*/ 0 w 17134"/>
                <a:gd name="T1" fmla="*/ 0 h 21475"/>
                <a:gd name="T2" fmla="*/ 0 w 17134"/>
                <a:gd name="T3" fmla="*/ 0 h 21475"/>
                <a:gd name="T4" fmla="*/ 0 w 17134"/>
                <a:gd name="T5" fmla="*/ 0 h 21475"/>
                <a:gd name="T6" fmla="*/ 0 60000 65536"/>
                <a:gd name="T7" fmla="*/ 0 60000 65536"/>
                <a:gd name="T8" fmla="*/ 0 60000 65536"/>
                <a:gd name="T9" fmla="*/ 0 w 17134"/>
                <a:gd name="T10" fmla="*/ 0 h 21475"/>
                <a:gd name="T11" fmla="*/ 17134 w 17134"/>
                <a:gd name="T12" fmla="*/ 21475 h 2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34" h="21475" fill="none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</a:path>
                <a:path w="17134" h="21475" stroke="0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  <a:lnTo>
                    <a:pt x="17134" y="0"/>
                  </a:lnTo>
                  <a:lnTo>
                    <a:pt x="14813" y="2147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29"/>
            <p:cNvGrpSpPr>
              <a:grpSpLocks/>
            </p:cNvGrpSpPr>
            <p:nvPr/>
          </p:nvGrpSpPr>
          <p:grpSpPr bwMode="auto">
            <a:xfrm>
              <a:off x="288" y="1728"/>
              <a:ext cx="860" cy="754"/>
              <a:chOff x="288" y="1728"/>
              <a:chExt cx="860" cy="754"/>
            </a:xfrm>
          </p:grpSpPr>
          <p:sp>
            <p:nvSpPr>
              <p:cNvPr id="59446" name="Freeform 30"/>
              <p:cNvSpPr>
                <a:spLocks/>
              </p:cNvSpPr>
              <p:nvPr/>
            </p:nvSpPr>
            <p:spPr bwMode="auto">
              <a:xfrm>
                <a:off x="1094" y="2225"/>
                <a:ext cx="54" cy="34"/>
              </a:xfrm>
              <a:custGeom>
                <a:avLst/>
                <a:gdLst>
                  <a:gd name="T0" fmla="*/ 53 w 54"/>
                  <a:gd name="T1" fmla="*/ 18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8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Arc 31"/>
              <p:cNvSpPr>
                <a:spLocks/>
              </p:cNvSpPr>
              <p:nvPr/>
            </p:nvSpPr>
            <p:spPr bwMode="auto">
              <a:xfrm>
                <a:off x="864" y="2304"/>
                <a:ext cx="240" cy="82"/>
              </a:xfrm>
              <a:custGeom>
                <a:avLst/>
                <a:gdLst>
                  <a:gd name="T0" fmla="*/ 0 w 18775"/>
                  <a:gd name="T1" fmla="*/ 0 h 21476"/>
                  <a:gd name="T2" fmla="*/ 0 w 18775"/>
                  <a:gd name="T3" fmla="*/ 0 h 21476"/>
                  <a:gd name="T4" fmla="*/ 0 w 18775"/>
                  <a:gd name="T5" fmla="*/ 0 h 21476"/>
                  <a:gd name="T6" fmla="*/ 0 60000 65536"/>
                  <a:gd name="T7" fmla="*/ 0 60000 65536"/>
                  <a:gd name="T8" fmla="*/ 0 60000 65536"/>
                  <a:gd name="T9" fmla="*/ 0 w 18775"/>
                  <a:gd name="T10" fmla="*/ 0 h 21476"/>
                  <a:gd name="T11" fmla="*/ 18775 w 18775"/>
                  <a:gd name="T12" fmla="*/ 21476 h 21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75" h="21476" fill="none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</a:path>
                  <a:path w="18775" h="21476" stroke="0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  <a:lnTo>
                      <a:pt x="18775" y="0"/>
                    </a:lnTo>
                    <a:lnTo>
                      <a:pt x="16461" y="2147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Freeform 32"/>
              <p:cNvSpPr>
                <a:spLocks/>
              </p:cNvSpPr>
              <p:nvPr/>
            </p:nvSpPr>
            <p:spPr bwMode="auto">
              <a:xfrm>
                <a:off x="1046" y="2366"/>
                <a:ext cx="56" cy="34"/>
              </a:xfrm>
              <a:custGeom>
                <a:avLst/>
                <a:gdLst>
                  <a:gd name="T0" fmla="*/ 55 w 56"/>
                  <a:gd name="T1" fmla="*/ 17 h 34"/>
                  <a:gd name="T2" fmla="*/ 0 w 56"/>
                  <a:gd name="T3" fmla="*/ 0 h 34"/>
                  <a:gd name="T4" fmla="*/ 0 w 56"/>
                  <a:gd name="T5" fmla="*/ 33 h 34"/>
                  <a:gd name="T6" fmla="*/ 55 w 56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34"/>
                  <a:gd name="T14" fmla="*/ 56 w 5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34">
                    <a:moveTo>
                      <a:pt x="55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5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Arc 33"/>
              <p:cNvSpPr>
                <a:spLocks/>
              </p:cNvSpPr>
              <p:nvPr/>
            </p:nvSpPr>
            <p:spPr bwMode="auto">
              <a:xfrm>
                <a:off x="574" y="2352"/>
                <a:ext cx="434" cy="111"/>
              </a:xfrm>
              <a:custGeom>
                <a:avLst/>
                <a:gdLst>
                  <a:gd name="T0" fmla="*/ 0 w 19836"/>
                  <a:gd name="T1" fmla="*/ 0 h 21513"/>
                  <a:gd name="T2" fmla="*/ 0 w 19836"/>
                  <a:gd name="T3" fmla="*/ 0 h 21513"/>
                  <a:gd name="T4" fmla="*/ 0 w 19836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19836"/>
                  <a:gd name="T10" fmla="*/ 0 h 21513"/>
                  <a:gd name="T11" fmla="*/ 19836 w 19836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6" h="21513" fill="none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</a:path>
                  <a:path w="19836" h="21513" stroke="0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  <a:lnTo>
                      <a:pt x="19836" y="0"/>
                    </a:lnTo>
                    <a:lnTo>
                      <a:pt x="17899" y="2151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Freeform 34"/>
              <p:cNvSpPr>
                <a:spLocks/>
              </p:cNvSpPr>
              <p:nvPr/>
            </p:nvSpPr>
            <p:spPr bwMode="auto">
              <a:xfrm>
                <a:off x="951" y="2448"/>
                <a:ext cx="54" cy="34"/>
              </a:xfrm>
              <a:custGeom>
                <a:avLst/>
                <a:gdLst>
                  <a:gd name="T0" fmla="*/ 53 w 54"/>
                  <a:gd name="T1" fmla="*/ 17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Rectangle 35"/>
              <p:cNvSpPr>
                <a:spLocks noChangeArrowheads="1"/>
              </p:cNvSpPr>
              <p:nvPr/>
            </p:nvSpPr>
            <p:spPr bwMode="auto">
              <a:xfrm>
                <a:off x="355" y="2112"/>
                <a:ext cx="63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Erosion</a:t>
                </a:r>
              </a:p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&amp; Runoff</a:t>
                </a:r>
                <a:endParaRPr lang="en-US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grpSp>
            <p:nvGrpSpPr>
              <p:cNvPr id="59452" name="Group 36"/>
              <p:cNvGrpSpPr>
                <a:grpSpLocks/>
              </p:cNvGrpSpPr>
              <p:nvPr/>
            </p:nvGrpSpPr>
            <p:grpSpPr bwMode="auto">
              <a:xfrm>
                <a:off x="288" y="1728"/>
                <a:ext cx="672" cy="288"/>
                <a:chOff x="288" y="1728"/>
                <a:chExt cx="672" cy="288"/>
              </a:xfrm>
            </p:grpSpPr>
            <p:pic>
              <p:nvPicPr>
                <p:cNvPr id="59453" name="Picture 37" descr="TRACTO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1728"/>
                  <a:ext cx="480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54" name="Picture 38" descr="pois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776"/>
                  <a:ext cx="1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9409" name="Group 39"/>
          <p:cNvGrpSpPr>
            <a:grpSpLocks/>
          </p:cNvGrpSpPr>
          <p:nvPr/>
        </p:nvGrpSpPr>
        <p:grpSpPr bwMode="auto">
          <a:xfrm>
            <a:off x="1828800" y="2217738"/>
            <a:ext cx="2438400" cy="2819400"/>
            <a:chOff x="1152" y="960"/>
            <a:chExt cx="1536" cy="1776"/>
          </a:xfrm>
        </p:grpSpPr>
        <p:pic>
          <p:nvPicPr>
            <p:cNvPr id="59429" name="Picture 40" descr="CITY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91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0" name="Freeform 41"/>
            <p:cNvSpPr>
              <a:spLocks/>
            </p:cNvSpPr>
            <p:nvPr/>
          </p:nvSpPr>
          <p:spPr bwMode="auto">
            <a:xfrm>
              <a:off x="1584" y="1460"/>
              <a:ext cx="370" cy="421"/>
            </a:xfrm>
            <a:custGeom>
              <a:avLst/>
              <a:gdLst>
                <a:gd name="T0" fmla="*/ 369 w 370"/>
                <a:gd name="T1" fmla="*/ 0 h 421"/>
                <a:gd name="T2" fmla="*/ 353 w 370"/>
                <a:gd name="T3" fmla="*/ 279 h 421"/>
                <a:gd name="T4" fmla="*/ 0 w 370"/>
                <a:gd name="T5" fmla="*/ 420 h 421"/>
                <a:gd name="T6" fmla="*/ 0 w 370"/>
                <a:gd name="T7" fmla="*/ 328 h 421"/>
                <a:gd name="T8" fmla="*/ 317 w 370"/>
                <a:gd name="T9" fmla="*/ 250 h 421"/>
                <a:gd name="T10" fmla="*/ 346 w 370"/>
                <a:gd name="T11" fmla="*/ 4 h 421"/>
                <a:gd name="T12" fmla="*/ 369 w 370"/>
                <a:gd name="T13" fmla="*/ 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0"/>
                <a:gd name="T22" fmla="*/ 0 h 421"/>
                <a:gd name="T23" fmla="*/ 370 w 37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0" h="421">
                  <a:moveTo>
                    <a:pt x="369" y="0"/>
                  </a:moveTo>
                  <a:lnTo>
                    <a:pt x="353" y="279"/>
                  </a:lnTo>
                  <a:lnTo>
                    <a:pt x="0" y="420"/>
                  </a:lnTo>
                  <a:lnTo>
                    <a:pt x="0" y="328"/>
                  </a:lnTo>
                  <a:lnTo>
                    <a:pt x="317" y="250"/>
                  </a:lnTo>
                  <a:lnTo>
                    <a:pt x="346" y="4"/>
                  </a:lnTo>
                  <a:lnTo>
                    <a:pt x="369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31" name="Picture 42" descr="HOUS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160"/>
              <a:ext cx="91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2" name="AutoShape 43"/>
            <p:cNvSpPr>
              <a:spLocks noChangeArrowheads="1"/>
            </p:cNvSpPr>
            <p:nvPr/>
          </p:nvSpPr>
          <p:spPr bwMode="auto">
            <a:xfrm rot="-6003695">
              <a:off x="1534" y="2258"/>
              <a:ext cx="102" cy="481"/>
            </a:xfrm>
            <a:prstGeom prst="can">
              <a:avLst>
                <a:gd name="adj" fmla="val 77765"/>
              </a:avLst>
            </a:prstGeom>
            <a:solidFill>
              <a:schemeClr val="bg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9433" name="Line 44"/>
            <p:cNvSpPr>
              <a:spLocks noChangeShapeType="1"/>
            </p:cNvSpPr>
            <p:nvPr/>
          </p:nvSpPr>
          <p:spPr bwMode="auto">
            <a:xfrm flipH="1">
              <a:off x="1210" y="2525"/>
              <a:ext cx="174" cy="4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Freeform 45"/>
            <p:cNvSpPr>
              <a:spLocks/>
            </p:cNvSpPr>
            <p:nvPr/>
          </p:nvSpPr>
          <p:spPr bwMode="auto">
            <a:xfrm>
              <a:off x="1152" y="2522"/>
              <a:ext cx="119" cy="70"/>
            </a:xfrm>
            <a:custGeom>
              <a:avLst/>
              <a:gdLst>
                <a:gd name="T0" fmla="*/ 0 w 119"/>
                <a:gd name="T1" fmla="*/ 64 h 70"/>
                <a:gd name="T2" fmla="*/ 118 w 119"/>
                <a:gd name="T3" fmla="*/ 69 h 70"/>
                <a:gd name="T4" fmla="*/ 101 w 119"/>
                <a:gd name="T5" fmla="*/ 0 h 70"/>
                <a:gd name="T6" fmla="*/ 0 w 119"/>
                <a:gd name="T7" fmla="*/ 64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70"/>
                <a:gd name="T14" fmla="*/ 119 w 11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70">
                  <a:moveTo>
                    <a:pt x="0" y="64"/>
                  </a:moveTo>
                  <a:lnTo>
                    <a:pt x="118" y="69"/>
                  </a:lnTo>
                  <a:lnTo>
                    <a:pt x="101" y="0"/>
                  </a:lnTo>
                  <a:lnTo>
                    <a:pt x="0" y="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Rectangle 46"/>
            <p:cNvSpPr>
              <a:spLocks noChangeArrowheads="1"/>
            </p:cNvSpPr>
            <p:nvPr/>
          </p:nvSpPr>
          <p:spPr bwMode="auto">
            <a:xfrm>
              <a:off x="1295" y="2553"/>
              <a:ext cx="136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Verdana" pitchFamily="34" charset="0"/>
                </a:rPr>
                <a:t>Untreated discharges</a:t>
              </a: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59436" name="Group 47"/>
            <p:cNvGrpSpPr>
              <a:grpSpLocks/>
            </p:cNvGrpSpPr>
            <p:nvPr/>
          </p:nvGrpSpPr>
          <p:grpSpPr bwMode="auto">
            <a:xfrm>
              <a:off x="1968" y="1296"/>
              <a:ext cx="720" cy="912"/>
              <a:chOff x="1968" y="1296"/>
              <a:chExt cx="720" cy="912"/>
            </a:xfrm>
          </p:grpSpPr>
          <p:sp>
            <p:nvSpPr>
              <p:cNvPr id="59437" name="AutoShape 4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720" cy="5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38" name="Picture 49" descr="CLEAN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19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50" descr="PAINT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19"/>
                <a:ext cx="38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51" descr="PILL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877"/>
                <a:ext cx="416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41" name="AutoShape 52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2" name="AutoShape 5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3" name="AutoShape 54"/>
              <p:cNvSpPr>
                <a:spLocks noChangeArrowheads="1"/>
              </p:cNvSpPr>
              <p:nvPr/>
            </p:nvSpPr>
            <p:spPr bwMode="auto">
              <a:xfrm flipV="1">
                <a:off x="2112" y="20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410" name="Rectangle 55"/>
          <p:cNvSpPr>
            <a:spLocks noChangeArrowheads="1"/>
          </p:cNvSpPr>
          <p:nvPr/>
        </p:nvSpPr>
        <p:spPr bwMode="auto">
          <a:xfrm>
            <a:off x="-252413" y="5661025"/>
            <a:ext cx="40671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P</a:t>
            </a:r>
            <a:r>
              <a:rPr lang="en-US" altLang="en-US" sz="1700" b="1">
                <a:solidFill>
                  <a:schemeClr val="tx1"/>
                </a:solidFill>
              </a:rPr>
              <a:t>redicted </a:t>
            </a:r>
            <a:r>
              <a:rPr lang="en-US" altLang="en-US" sz="1700" b="1" u="sng">
                <a:solidFill>
                  <a:schemeClr val="tx1"/>
                </a:solidFill>
              </a:rPr>
              <a:t>E</a:t>
            </a:r>
            <a:r>
              <a:rPr lang="cs-CZ" altLang="en-US" sz="1700" b="1">
                <a:solidFill>
                  <a:schemeClr val="tx1"/>
                </a:solidFill>
              </a:rPr>
              <a:t>nvironmental </a:t>
            </a:r>
            <a:endParaRPr lang="en-US" altLang="en-US" sz="17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C</a:t>
            </a:r>
            <a:r>
              <a:rPr lang="en-US" altLang="en-US" sz="1700" b="1">
                <a:solidFill>
                  <a:schemeClr val="tx1"/>
                </a:solidFill>
              </a:rPr>
              <a:t>oncentration (</a:t>
            </a:r>
            <a:r>
              <a:rPr lang="en-US" altLang="en-US" sz="1700" b="1">
                <a:solidFill>
                  <a:srgbClr val="FF0000"/>
                </a:solidFill>
              </a:rPr>
              <a:t>PEC</a:t>
            </a:r>
            <a:r>
              <a:rPr lang="en-US" altLang="en-US" sz="17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9411" name="AutoShape 56"/>
          <p:cNvSpPr>
            <a:spLocks noChangeArrowheads="1"/>
          </p:cNvSpPr>
          <p:nvPr/>
        </p:nvSpPr>
        <p:spPr bwMode="auto">
          <a:xfrm>
            <a:off x="1447800" y="5113338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12" name="Rectangle 57"/>
          <p:cNvSpPr>
            <a:spLocks noChangeArrowheads="1"/>
          </p:cNvSpPr>
          <p:nvPr/>
        </p:nvSpPr>
        <p:spPr bwMode="auto">
          <a:xfrm>
            <a:off x="4800600" y="3513138"/>
            <a:ext cx="3962400" cy="1600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2255C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13" name="Picture 59" descr="bosm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0338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60" descr="FIS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41738"/>
            <a:ext cx="18288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21" name="Rectangle 61"/>
          <p:cNvSpPr>
            <a:spLocks noChangeArrowheads="1"/>
          </p:cNvSpPr>
          <p:nvPr/>
        </p:nvSpPr>
        <p:spPr bwMode="auto">
          <a:xfrm>
            <a:off x="5265738" y="4554538"/>
            <a:ext cx="320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Laboratory (and field) studies</a:t>
            </a:r>
          </a:p>
          <a:p>
            <a:pPr algn="ctr" defTabSz="762000" eaLnBrk="0" hangingPunct="0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Ecotoxicity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tests</a:t>
            </a:r>
          </a:p>
        </p:txBody>
      </p:sp>
      <p:pic>
        <p:nvPicPr>
          <p:cNvPr id="59416" name="Picture 62" descr="sample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3163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63" descr="la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65338"/>
            <a:ext cx="2209800" cy="1654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8" name="Picture 64" descr="faCTORY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751138"/>
            <a:ext cx="10477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Freeform 65"/>
          <p:cNvSpPr>
            <a:spLocks/>
          </p:cNvSpPr>
          <p:nvPr/>
        </p:nvSpPr>
        <p:spPr bwMode="auto">
          <a:xfrm rot="-2231340">
            <a:off x="2255838" y="3225800"/>
            <a:ext cx="190500" cy="473075"/>
          </a:xfrm>
          <a:custGeom>
            <a:avLst/>
            <a:gdLst>
              <a:gd name="T0" fmla="*/ 2147483647 w 120"/>
              <a:gd name="T1" fmla="*/ 0 h 298"/>
              <a:gd name="T2" fmla="*/ 2147483647 w 120"/>
              <a:gd name="T3" fmla="*/ 2147483647 h 298"/>
              <a:gd name="T4" fmla="*/ 2147483647 w 120"/>
              <a:gd name="T5" fmla="*/ 2147483647 h 298"/>
              <a:gd name="T6" fmla="*/ 2147483647 w 120"/>
              <a:gd name="T7" fmla="*/ 2147483647 h 298"/>
              <a:gd name="T8" fmla="*/ 0 w 120"/>
              <a:gd name="T9" fmla="*/ 2147483647 h 298"/>
              <a:gd name="T10" fmla="*/ 2147483647 w 120"/>
              <a:gd name="T11" fmla="*/ 2147483647 h 298"/>
              <a:gd name="T12" fmla="*/ 2147483647 w 120"/>
              <a:gd name="T13" fmla="*/ 0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98"/>
              <a:gd name="T23" fmla="*/ 120 w 120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98">
                <a:moveTo>
                  <a:pt x="52" y="0"/>
                </a:moveTo>
                <a:lnTo>
                  <a:pt x="36" y="279"/>
                </a:lnTo>
                <a:lnTo>
                  <a:pt x="62" y="298"/>
                </a:lnTo>
                <a:lnTo>
                  <a:pt x="120" y="272"/>
                </a:lnTo>
                <a:lnTo>
                  <a:pt x="0" y="250"/>
                </a:lnTo>
                <a:lnTo>
                  <a:pt x="29" y="4"/>
                </a:lnTo>
                <a:lnTo>
                  <a:pt x="5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Oval 66"/>
          <p:cNvSpPr>
            <a:spLocks noChangeArrowheads="1"/>
          </p:cNvSpPr>
          <p:nvPr/>
        </p:nvSpPr>
        <p:spPr bwMode="auto">
          <a:xfrm>
            <a:off x="2152650" y="3470275"/>
            <a:ext cx="514350" cy="271463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nl-BE" alt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9421" name="Rectangle 67"/>
          <p:cNvSpPr>
            <a:spLocks noChangeArrowheads="1"/>
          </p:cNvSpPr>
          <p:nvPr/>
        </p:nvSpPr>
        <p:spPr bwMode="auto">
          <a:xfrm>
            <a:off x="2051050" y="3500438"/>
            <a:ext cx="695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chemeClr val="tx1"/>
                </a:solidFill>
                <a:latin typeface="Verdana" pitchFamily="34" charset="0"/>
              </a:rPr>
              <a:t>WWTP</a:t>
            </a:r>
          </a:p>
        </p:txBody>
      </p:sp>
      <p:sp>
        <p:nvSpPr>
          <p:cNvPr id="59422" name="AutoShape 68"/>
          <p:cNvSpPr>
            <a:spLocks noChangeArrowheads="1"/>
          </p:cNvSpPr>
          <p:nvPr/>
        </p:nvSpPr>
        <p:spPr bwMode="auto">
          <a:xfrm>
            <a:off x="6588125" y="5084763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23" name="Picture 69" descr="j017396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48263"/>
            <a:ext cx="20161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Rectangle 71"/>
          <p:cNvSpPr>
            <a:spLocks noChangeArrowheads="1"/>
          </p:cNvSpPr>
          <p:nvPr/>
        </p:nvSpPr>
        <p:spPr bwMode="auto">
          <a:xfrm>
            <a:off x="5410200" y="5638800"/>
            <a:ext cx="4067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 dirty="0" err="1" smtClean="0">
                <a:solidFill>
                  <a:schemeClr val="tx1"/>
                </a:solidFill>
              </a:rPr>
              <a:t>Predicted</a:t>
            </a:r>
            <a:r>
              <a:rPr lang="cs-CZ" altLang="en-US" sz="1700" b="1" dirty="0" smtClean="0">
                <a:solidFill>
                  <a:schemeClr val="tx1"/>
                </a:solidFill>
              </a:rPr>
              <a:t> No </a:t>
            </a:r>
            <a:r>
              <a:rPr lang="cs-CZ" altLang="en-US" sz="1700" b="1" dirty="0" err="1" smtClean="0">
                <a:solidFill>
                  <a:schemeClr val="tx1"/>
                </a:solidFill>
              </a:rPr>
              <a:t>Effect</a:t>
            </a:r>
            <a:r>
              <a:rPr lang="cs-CZ" altLang="en-US" sz="1700" b="1" dirty="0" smtClean="0">
                <a:solidFill>
                  <a:schemeClr val="tx1"/>
                </a:solidFill>
              </a:rPr>
              <a:t> </a:t>
            </a:r>
            <a:br>
              <a:rPr lang="cs-CZ" altLang="en-US" sz="1700" b="1" dirty="0" smtClean="0">
                <a:solidFill>
                  <a:schemeClr val="tx1"/>
                </a:solidFill>
              </a:rPr>
            </a:br>
            <a:r>
              <a:rPr lang="cs-CZ" altLang="en-US" sz="1700" b="1" dirty="0" err="1" smtClean="0">
                <a:solidFill>
                  <a:schemeClr val="tx1"/>
                </a:solidFill>
              </a:rPr>
              <a:t>Concentrations</a:t>
            </a:r>
            <a:endParaRPr lang="cs-CZ" altLang="en-US" sz="17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 dirty="0">
                <a:solidFill>
                  <a:schemeClr val="tx1"/>
                </a:solidFill>
              </a:rPr>
              <a:t>(</a:t>
            </a:r>
            <a:r>
              <a:rPr lang="cs-CZ" altLang="en-US" sz="1700" b="1" dirty="0">
                <a:solidFill>
                  <a:srgbClr val="FF0000"/>
                </a:solidFill>
              </a:rPr>
              <a:t>PNEC</a:t>
            </a:r>
            <a:r>
              <a:rPr lang="cs-CZ" altLang="en-US" sz="1700" b="1" dirty="0">
                <a:solidFill>
                  <a:schemeClr val="tx1"/>
                </a:solidFill>
              </a:rPr>
              <a:t>)</a:t>
            </a:r>
            <a:endParaRPr lang="en-US" altLang="en-US" sz="1700" b="1" dirty="0">
              <a:solidFill>
                <a:schemeClr val="tx1"/>
              </a:solidFill>
            </a:endParaRPr>
          </a:p>
        </p:txBody>
      </p:sp>
      <p:sp>
        <p:nvSpPr>
          <p:cNvPr id="59425" name="Rectangle 72"/>
          <p:cNvSpPr>
            <a:spLocks noChangeArrowheads="1"/>
          </p:cNvSpPr>
          <p:nvPr/>
        </p:nvSpPr>
        <p:spPr bwMode="auto">
          <a:xfrm>
            <a:off x="539750" y="1196975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Exposure</a:t>
            </a:r>
            <a:r>
              <a:rPr lang="cs-CZ" altLang="en-US" sz="2300" b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300" b="1"/>
              <a:t>(resulting from load)</a:t>
            </a:r>
            <a:endParaRPr lang="en-US" altLang="en-US" sz="2300" b="1"/>
          </a:p>
        </p:txBody>
      </p:sp>
      <p:sp>
        <p:nvSpPr>
          <p:cNvPr id="59426" name="Rectangle 73"/>
          <p:cNvSpPr>
            <a:spLocks noChangeArrowheads="1"/>
          </p:cNvSpPr>
          <p:nvPr/>
        </p:nvSpPr>
        <p:spPr bwMode="auto">
          <a:xfrm>
            <a:off x="4502150" y="12192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Effects</a:t>
            </a:r>
            <a:endParaRPr lang="cs-CZ" altLang="en-US" sz="2300" b="1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altLang="en-US" sz="2300"/>
              <a:t>(what exposures cause effects </a:t>
            </a:r>
            <a:r>
              <a:rPr lang="en-US" altLang="en-US" sz="2300"/>
              <a:t>?</a:t>
            </a:r>
            <a:r>
              <a:rPr lang="cs-CZ" altLang="en-US" sz="2300"/>
              <a:t>)</a:t>
            </a:r>
            <a:endParaRPr lang="en-US" altLang="en-US" sz="2300"/>
          </a:p>
        </p:txBody>
      </p:sp>
      <p:sp>
        <p:nvSpPr>
          <p:cNvPr id="59427" name="Rectangle 75"/>
          <p:cNvSpPr>
            <a:spLocks noGrp="1"/>
          </p:cNvSpPr>
          <p:nvPr>
            <p:ph type="title" idx="4294967295"/>
          </p:nvPr>
        </p:nvSpPr>
        <p:spPr bwMode="auto">
          <a:xfrm>
            <a:off x="0" y="365125"/>
            <a:ext cx="9144000" cy="760413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Cause – effect</a:t>
            </a:r>
            <a:r>
              <a:rPr lang="cs-CZ" altLang="en-US" smtClean="0"/>
              <a:t> </a:t>
            </a:r>
            <a:r>
              <a:rPr lang="cs-CZ" altLang="en-US" smtClean="0">
                <a:sym typeface="Wingdings" pitchFamily="2" charset="2"/>
              </a:rPr>
              <a:t></a:t>
            </a:r>
            <a:r>
              <a:rPr lang="en-US" altLang="en-US" smtClean="0">
                <a:sym typeface="Wingdings" pitchFamily="2" charset="2"/>
              </a:rPr>
              <a:t> </a:t>
            </a:r>
            <a:r>
              <a:rPr lang="nl-BE" altLang="en-US" smtClean="0"/>
              <a:t>Risk assessment</a:t>
            </a:r>
            <a:endParaRPr lang="nl-NL" altLang="en-US" smtClean="0"/>
          </a:p>
        </p:txBody>
      </p:sp>
      <p:pic>
        <p:nvPicPr>
          <p:cNvPr id="59428" name="Picture 76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2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Regulator</a:t>
            </a:r>
            <a:r>
              <a:rPr lang="cs-CZ" altLang="en-US" dirty="0" smtClean="0">
                <a:solidFill>
                  <a:schemeClr val="tx1"/>
                </a:solidFill>
              </a:rPr>
              <a:t>y </a:t>
            </a:r>
            <a:r>
              <a:rPr lang="cs-CZ" altLang="en-US" dirty="0" err="1" smtClean="0">
                <a:solidFill>
                  <a:schemeClr val="tx1"/>
                </a:solidFill>
              </a:rPr>
              <a:t>approach</a:t>
            </a:r>
            <a:r>
              <a:rPr lang="cs-CZ" altLang="en-US" dirty="0" smtClean="0">
                <a:solidFill>
                  <a:schemeClr val="tx1"/>
                </a:solidFill>
              </a:rPr>
              <a:t>: r</a:t>
            </a:r>
            <a:r>
              <a:rPr lang="nl-BE" altLang="en-US" dirty="0" smtClean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r>
              <a:rPr lang="cs-CZ" altLang="en-US" dirty="0" smtClean="0">
                <a:solidFill>
                  <a:schemeClr val="tx1"/>
                </a:solidFill>
              </a:rPr>
              <a:t> and management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 smtClean="0">
                <a:solidFill>
                  <a:schemeClr val="tx2"/>
                </a:solidFill>
              </a:rPr>
              <a:t>Hazard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assessment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Dose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35769" y="4609976"/>
            <a:ext cx="2376487" cy="1511301"/>
            <a:chOff x="204" y="2888"/>
            <a:chExt cx="1497" cy="952"/>
          </a:xfrm>
        </p:grpSpPr>
        <p:grpSp>
          <p:nvGrpSpPr>
            <p:cNvPr id="66581" name="Group 20"/>
            <p:cNvGrpSpPr>
              <a:grpSpLocks/>
            </p:cNvGrpSpPr>
            <p:nvPr/>
          </p:nvGrpSpPr>
          <p:grpSpPr bwMode="auto">
            <a:xfrm>
              <a:off x="204" y="2888"/>
              <a:ext cx="723" cy="952"/>
              <a:chOff x="5232" y="1726"/>
              <a:chExt cx="636" cy="1577"/>
            </a:xfrm>
          </p:grpSpPr>
          <p:pic>
            <p:nvPicPr>
              <p:cNvPr id="66585" name="Picture 21" descr="pe03020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2256"/>
                <a:ext cx="636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86" name="Text Box 22"/>
              <p:cNvSpPr txBox="1">
                <a:spLocks noChangeArrowheads="1"/>
              </p:cNvSpPr>
              <p:nvPr/>
            </p:nvSpPr>
            <p:spPr bwMode="auto">
              <a:xfrm>
                <a:off x="5328" y="1726"/>
                <a:ext cx="480" cy="353"/>
              </a:xfrm>
              <a:prstGeom prst="rect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cs-CZ" altLang="en-US" sz="1600" dirty="0" err="1" smtClean="0">
                    <a:solidFill>
                      <a:schemeClr val="tx1"/>
                    </a:solidFill>
                    <a:latin typeface="Tahoma" charset="0"/>
                  </a:rPr>
                  <a:t>RQ</a:t>
                </a:r>
                <a:r>
                  <a:rPr lang="cs-CZ" altLang="en-US" sz="1600" dirty="0" smtClean="0">
                    <a:solidFill>
                      <a:schemeClr val="tx1"/>
                    </a:solidFill>
                    <a:latin typeface="Tahoma" charset="0"/>
                  </a:rPr>
                  <a:t> </a:t>
                </a:r>
                <a:r>
                  <a:rPr lang="fr-BE" altLang="en-US" sz="1600" dirty="0" smtClean="0">
                    <a:solidFill>
                      <a:schemeClr val="tx1"/>
                    </a:solidFill>
                    <a:latin typeface="Tahoma" charset="0"/>
                  </a:rPr>
                  <a:t>&lt; </a:t>
                </a:r>
                <a:r>
                  <a:rPr lang="fr-BE" altLang="en-US" sz="1600" dirty="0">
                    <a:solidFill>
                      <a:schemeClr val="tx1"/>
                    </a:solidFill>
                    <a:latin typeface="Tahoma" charset="0"/>
                  </a:rPr>
                  <a:t>1</a:t>
                </a:r>
                <a:endParaRPr lang="en-GB" altLang="en-US" sz="1600" dirty="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6582" name="Group 23"/>
            <p:cNvGrpSpPr>
              <a:grpSpLocks/>
            </p:cNvGrpSpPr>
            <p:nvPr/>
          </p:nvGrpSpPr>
          <p:grpSpPr bwMode="auto">
            <a:xfrm>
              <a:off x="975" y="2888"/>
              <a:ext cx="726" cy="950"/>
              <a:chOff x="3840" y="1725"/>
              <a:chExt cx="673" cy="1585"/>
            </a:xfrm>
          </p:grpSpPr>
          <p:pic>
            <p:nvPicPr>
              <p:cNvPr id="66583" name="Picture 24" descr="pe03019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208"/>
                <a:ext cx="673" cy="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5" name="Text Box 25"/>
              <p:cNvSpPr txBox="1">
                <a:spLocks noChangeArrowheads="1"/>
              </p:cNvSpPr>
              <p:nvPr/>
            </p:nvSpPr>
            <p:spPr bwMode="auto">
              <a:xfrm>
                <a:off x="3918" y="1725"/>
                <a:ext cx="545" cy="356"/>
              </a:xfrm>
              <a:prstGeom prst="rect">
                <a:avLst/>
              </a:prstGeom>
              <a:solidFill>
                <a:srgbClr val="FF505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cs-CZ" sz="16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RQ</a:t>
                </a:r>
                <a:r>
                  <a:rPr lang="cs-CZ" sz="16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fr-BE" sz="16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&gt; </a:t>
                </a:r>
                <a:r>
                  <a:rPr lang="fr-BE" sz="16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1</a:t>
                </a:r>
                <a:endParaRPr lang="en-GB" sz="16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2" name="Skupina 1"/>
          <p:cNvGrpSpPr/>
          <p:nvPr/>
        </p:nvGrpSpPr>
        <p:grpSpPr>
          <a:xfrm>
            <a:off x="2798295" y="5453233"/>
            <a:ext cx="2626891" cy="845074"/>
            <a:chOff x="2798295" y="5453233"/>
            <a:chExt cx="2626891" cy="845074"/>
          </a:xfrm>
        </p:grpSpPr>
        <p:sp>
          <p:nvSpPr>
            <p:cNvPr id="66576" name="Freeform 19"/>
            <p:cNvSpPr>
              <a:spLocks/>
            </p:cNvSpPr>
            <p:nvPr/>
          </p:nvSpPr>
          <p:spPr bwMode="auto">
            <a:xfrm rot="13488050">
              <a:off x="2798295" y="5453233"/>
              <a:ext cx="649288" cy="649287"/>
            </a:xfrm>
            <a:custGeom>
              <a:avLst/>
              <a:gdLst>
                <a:gd name="T0" fmla="*/ 2147483647 w 409"/>
                <a:gd name="T1" fmla="*/ 0 h 409"/>
                <a:gd name="T2" fmla="*/ 0 w 409"/>
                <a:gd name="T3" fmla="*/ 2147483647 h 409"/>
                <a:gd name="T4" fmla="*/ 0 60000 65536"/>
                <a:gd name="T5" fmla="*/ 0 60000 65536"/>
                <a:gd name="T6" fmla="*/ 0 w 409"/>
                <a:gd name="T7" fmla="*/ 0 h 409"/>
                <a:gd name="T8" fmla="*/ 409 w 409"/>
                <a:gd name="T9" fmla="*/ 409 h 4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409">
                  <a:moveTo>
                    <a:pt x="408" y="0"/>
                  </a:moveTo>
                  <a:lnTo>
                    <a:pt x="0" y="408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3121724" y="5937944"/>
              <a:ext cx="2303462" cy="3603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Risk  </a:t>
              </a:r>
              <a:r>
                <a:rPr lang="en-US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management</a:t>
              </a:r>
              <a:endParaRPr lang="cs-CZ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 smtClean="0">
                <a:solidFill>
                  <a:schemeClr val="tx2"/>
                </a:solidFill>
              </a:rPr>
              <a:t>Hazard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smtClean="0"/>
              <a:t>assessment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Dose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 smtClean="0"/>
              <a:t>PNEC</a:t>
            </a:r>
            <a:r>
              <a:rPr lang="cs-CZ" dirty="0" smtClean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dirty="0"/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115952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§ </a:t>
            </a:r>
            <a:r>
              <a:rPr lang="en-US" dirty="0" smtClean="0"/>
              <a:t>EU Directive 98/83/EC</a:t>
            </a:r>
            <a:endParaRPr lang="cs-CZ" dirty="0" smtClean="0"/>
          </a:p>
          <a:p>
            <a:r>
              <a:rPr lang="cs-CZ" dirty="0" smtClean="0"/>
              <a:t>(in </a:t>
            </a:r>
            <a:r>
              <a:rPr lang="cs-CZ" dirty="0" err="1" smtClean="0"/>
              <a:t>addition</a:t>
            </a:r>
            <a:r>
              <a:rPr lang="cs-CZ" dirty="0" smtClean="0"/>
              <a:t> to </a:t>
            </a:r>
            <a:r>
              <a:rPr lang="cs-CZ" dirty="0" err="1" smtClean="0"/>
              <a:t>others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>
                <a:solidFill>
                  <a:schemeClr val="tx2"/>
                </a:solidFill>
              </a:rPr>
              <a:t>pesticide in </a:t>
            </a:r>
            <a:r>
              <a:rPr lang="cs-CZ" dirty="0" err="1" smtClean="0">
                <a:solidFill>
                  <a:schemeClr val="tx2"/>
                </a:solidFill>
              </a:rPr>
              <a:t>drinking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water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13369" y="3769876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chemeClr val="tx2"/>
                </a:solidFill>
              </a:rPr>
              <a:t>DW</a:t>
            </a:r>
            <a:r>
              <a:rPr lang="cs-CZ" sz="1400" dirty="0" smtClean="0">
                <a:solidFill>
                  <a:schemeClr val="tx2"/>
                </a:solidFill>
              </a:rPr>
              <a:t> in city of Bruno … </a:t>
            </a:r>
            <a:br>
              <a:rPr lang="cs-CZ" sz="1400" dirty="0" smtClean="0">
                <a:solidFill>
                  <a:schemeClr val="tx2"/>
                </a:solidFill>
              </a:rPr>
            </a:br>
            <a:r>
              <a:rPr lang="cs-CZ" sz="1400" dirty="0" smtClean="0">
                <a:solidFill>
                  <a:schemeClr val="tx2"/>
                </a:solidFill>
              </a:rPr>
              <a:t>atrazine 0.15 </a:t>
            </a:r>
            <a:r>
              <a:rPr lang="cs-CZ" sz="14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cs-CZ" sz="1400" dirty="0" smtClean="0">
                <a:solidFill>
                  <a:schemeClr val="tx2"/>
                </a:solidFill>
              </a:rPr>
              <a:t>g/L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AutoShape 2" descr="Výsledek obrázku pro hp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1" y="3239351"/>
            <a:ext cx="534548" cy="4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mouse toxic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92" y="3169345"/>
            <a:ext cx="877136" cy="8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7956376" y="2247548"/>
            <a:ext cx="360040" cy="80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575795" y="3169345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 pesticide</a:t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cs-CZ" dirty="0" err="1" smtClean="0"/>
              <a:t>DW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&gt;0.1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g/L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435769" y="4609976"/>
            <a:ext cx="8632423" cy="1936902"/>
            <a:chOff x="435769" y="4609976"/>
            <a:chExt cx="8632423" cy="1936902"/>
          </a:xfrm>
        </p:grpSpPr>
        <p:grpSp>
          <p:nvGrpSpPr>
            <p:cNvPr id="9" name="Skupina 8"/>
            <p:cNvGrpSpPr/>
            <p:nvPr/>
          </p:nvGrpSpPr>
          <p:grpSpPr>
            <a:xfrm>
              <a:off x="435769" y="4609976"/>
              <a:ext cx="4989417" cy="1688331"/>
              <a:chOff x="435769" y="4609976"/>
              <a:chExt cx="4989417" cy="1688331"/>
            </a:xfrm>
          </p:grpSpPr>
          <p:sp>
            <p:nvSpPr>
              <p:cNvPr id="66576" name="Freeform 19"/>
              <p:cNvSpPr>
                <a:spLocks/>
              </p:cNvSpPr>
              <p:nvPr/>
            </p:nvSpPr>
            <p:spPr bwMode="auto">
              <a:xfrm rot="13488050">
                <a:off x="2798295" y="5453233"/>
                <a:ext cx="649288" cy="649287"/>
              </a:xfrm>
              <a:custGeom>
                <a:avLst/>
                <a:gdLst>
                  <a:gd name="T0" fmla="*/ 2147483647 w 409"/>
                  <a:gd name="T1" fmla="*/ 0 h 409"/>
                  <a:gd name="T2" fmla="*/ 0 w 409"/>
                  <a:gd name="T3" fmla="*/ 2147483647 h 409"/>
                  <a:gd name="T4" fmla="*/ 0 60000 65536"/>
                  <a:gd name="T5" fmla="*/ 0 60000 65536"/>
                  <a:gd name="T6" fmla="*/ 0 w 409"/>
                  <a:gd name="T7" fmla="*/ 0 h 409"/>
                  <a:gd name="T8" fmla="*/ 409 w 409"/>
                  <a:gd name="T9" fmla="*/ 409 h 4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9" h="409">
                    <a:moveTo>
                      <a:pt x="408" y="0"/>
                    </a:moveTo>
                    <a:lnTo>
                      <a:pt x="0" y="408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26"/>
              <p:cNvGrpSpPr>
                <a:grpSpLocks/>
              </p:cNvGrpSpPr>
              <p:nvPr/>
            </p:nvGrpSpPr>
            <p:grpSpPr bwMode="auto">
              <a:xfrm>
                <a:off x="435769" y="4609976"/>
                <a:ext cx="2376487" cy="1511301"/>
                <a:chOff x="204" y="2888"/>
                <a:chExt cx="1497" cy="952"/>
              </a:xfrm>
            </p:grpSpPr>
            <p:grpSp>
              <p:nvGrpSpPr>
                <p:cNvPr id="66581" name="Group 20"/>
                <p:cNvGrpSpPr>
                  <a:grpSpLocks/>
                </p:cNvGrpSpPr>
                <p:nvPr/>
              </p:nvGrpSpPr>
              <p:grpSpPr bwMode="auto">
                <a:xfrm>
                  <a:off x="204" y="2888"/>
                  <a:ext cx="723" cy="952"/>
                  <a:chOff x="5232" y="1726"/>
                  <a:chExt cx="636" cy="1577"/>
                </a:xfrm>
              </p:grpSpPr>
              <p:pic>
                <p:nvPicPr>
                  <p:cNvPr id="66585" name="Picture 21" descr="pe03020_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32" y="2256"/>
                    <a:ext cx="636" cy="10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58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8" y="1726"/>
                    <a:ext cx="480" cy="353"/>
                  </a:xfrm>
                  <a:prstGeom prst="rect">
                    <a:avLst/>
                  </a:prstGeom>
                  <a:solidFill>
                    <a:srgbClr val="99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3200">
                        <a:solidFill>
                          <a:srgbClr val="81818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800">
                        <a:solidFill>
                          <a:srgbClr val="81818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2400">
                        <a:solidFill>
                          <a:srgbClr val="81818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cs-CZ" altLang="en-US" sz="1600" dirty="0" err="1" smtClean="0">
                        <a:solidFill>
                          <a:schemeClr val="tx1"/>
                        </a:solidFill>
                        <a:latin typeface="Tahoma" charset="0"/>
                      </a:rPr>
                      <a:t>RQ</a:t>
                    </a:r>
                    <a:r>
                      <a:rPr lang="cs-CZ" altLang="en-US" sz="1600" dirty="0" smtClean="0">
                        <a:solidFill>
                          <a:schemeClr val="tx1"/>
                        </a:solidFill>
                        <a:latin typeface="Tahoma" charset="0"/>
                      </a:rPr>
                      <a:t> </a:t>
                    </a:r>
                    <a:r>
                      <a:rPr lang="fr-BE" altLang="en-US" sz="1600" dirty="0" smtClean="0">
                        <a:solidFill>
                          <a:schemeClr val="tx1"/>
                        </a:solidFill>
                        <a:latin typeface="Tahoma" charset="0"/>
                      </a:rPr>
                      <a:t>&lt; </a:t>
                    </a:r>
                    <a:r>
                      <a:rPr lang="fr-BE" altLang="en-US" sz="1600" dirty="0">
                        <a:solidFill>
                          <a:schemeClr val="tx1"/>
                        </a:solidFill>
                        <a:latin typeface="Tahoma" charset="0"/>
                      </a:rPr>
                      <a:t>1</a:t>
                    </a:r>
                    <a:endParaRPr lang="en-GB" altLang="en-US" sz="1600" dirty="0">
                      <a:solidFill>
                        <a:schemeClr val="tx1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66582" name="Group 23"/>
                <p:cNvGrpSpPr>
                  <a:grpSpLocks/>
                </p:cNvGrpSpPr>
                <p:nvPr/>
              </p:nvGrpSpPr>
              <p:grpSpPr bwMode="auto">
                <a:xfrm>
                  <a:off x="975" y="2888"/>
                  <a:ext cx="726" cy="950"/>
                  <a:chOff x="3840" y="1725"/>
                  <a:chExt cx="673" cy="1585"/>
                </a:xfrm>
              </p:grpSpPr>
              <p:pic>
                <p:nvPicPr>
                  <p:cNvPr id="66583" name="Picture 24" descr="pe03019_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208"/>
                    <a:ext cx="673" cy="1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736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8" y="1725"/>
                    <a:ext cx="545" cy="356"/>
                  </a:xfrm>
                  <a:prstGeom prst="rect">
                    <a:avLst/>
                  </a:prstGeom>
                  <a:solidFill>
                    <a:srgbClr val="FF5050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cs-CZ" sz="1600" dirty="0" err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RQ</a:t>
                    </a:r>
                    <a:r>
                      <a:rPr lang="cs-CZ" sz="16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 </a:t>
                    </a:r>
                    <a:r>
                      <a:rPr lang="fr-BE" sz="16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&gt; </a:t>
                    </a:r>
                    <a:r>
                      <a:rPr lang="fr-BE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1</a:t>
                    </a:r>
                    <a:endParaRPr lang="en-GB" sz="1600" dirty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Tahoma" pitchFamily="34" charset="0"/>
                    </a:endParaRPr>
                  </a:p>
                </p:txBody>
              </p:sp>
            </p:grpSp>
          </p:grpSp>
          <p:sp>
            <p:nvSpPr>
              <p:cNvPr id="29" name="Obdélník 28"/>
              <p:cNvSpPr/>
              <p:nvPr/>
            </p:nvSpPr>
            <p:spPr>
              <a:xfrm>
                <a:off x="3121724" y="5937944"/>
                <a:ext cx="2303462" cy="36036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charset="0"/>
                    <a:cs typeface="Arial" charset="0"/>
                  </a:rPr>
                  <a:t>Risk  </a:t>
                </a:r>
                <a:r>
                  <a:rPr lang="en-US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management</a:t>
                </a:r>
                <a:endParaRPr lang="cs-CZ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4057416" y="470021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RQ</a:t>
              </a:r>
              <a:r>
                <a:rPr lang="cs-CZ" dirty="0" smtClean="0"/>
                <a:t> = 0.15/0.1 = </a:t>
              </a:r>
              <a:r>
                <a:rPr lang="cs-CZ" b="1" dirty="0" smtClean="0">
                  <a:solidFill>
                    <a:schemeClr val="tx2"/>
                  </a:solidFill>
                </a:rPr>
                <a:t>1.5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5580112" y="5117896"/>
              <a:ext cx="576064" cy="475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6156176" y="5069550"/>
              <a:ext cx="29120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 smtClean="0"/>
                <a:t>DWTP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company</a:t>
              </a:r>
              <a:r>
                <a:rPr lang="cs-CZ" b="1" dirty="0" smtClean="0"/>
                <a:t/>
              </a:r>
              <a:br>
                <a:rPr lang="cs-CZ" b="1" dirty="0" smtClean="0"/>
              </a:br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cs-CZ" dirty="0" err="1" smtClean="0"/>
                <a:t>for</a:t>
              </a:r>
              <a:r>
                <a:rPr lang="cs-CZ" dirty="0" smtClean="0"/>
                <a:t> penalty</a:t>
              </a:r>
            </a:p>
            <a:p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cs-CZ" dirty="0" err="1" smtClean="0"/>
                <a:t>for</a:t>
              </a:r>
              <a:r>
                <a:rPr lang="cs-CZ" dirty="0" smtClean="0"/>
                <a:t> </a:t>
              </a:r>
              <a:r>
                <a:rPr lang="cs-CZ" dirty="0" err="1" smtClean="0"/>
                <a:t>DWTP</a:t>
              </a:r>
              <a:r>
                <a:rPr lang="cs-CZ" dirty="0" smtClean="0"/>
                <a:t> </a:t>
              </a:r>
              <a:r>
                <a:rPr lang="cs-CZ" dirty="0" err="1" smtClean="0"/>
                <a:t>improvement</a:t>
              </a: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en-US" dirty="0" smtClean="0"/>
                <a:t>$$</a:t>
              </a:r>
              <a:r>
                <a:rPr lang="cs-CZ" dirty="0" smtClean="0"/>
                <a:t> </a:t>
              </a:r>
              <a:r>
                <a:rPr lang="en-US" dirty="0" smtClean="0"/>
                <a:t>lobbying to affect</a:t>
              </a:r>
              <a:br>
                <a:rPr lang="en-US" dirty="0" smtClean="0"/>
              </a:br>
              <a:r>
                <a:rPr lang="en-US" dirty="0" smtClean="0"/>
                <a:t>     legislation</a:t>
              </a:r>
              <a:endParaRPr lang="en-US" dirty="0"/>
            </a:p>
          </p:txBody>
        </p:sp>
        <p:pic>
          <p:nvPicPr>
            <p:cNvPr id="227336" name="Picture 8" descr="Výsledek obrázku pro jai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532" y="4818943"/>
              <a:ext cx="774883" cy="77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 smtClean="0">
                <a:solidFill>
                  <a:schemeClr val="tx1"/>
                </a:solidFill>
              </a:rPr>
              <a:t>Regulator</a:t>
            </a:r>
            <a:r>
              <a:rPr lang="cs-CZ" altLang="en-US" dirty="0" smtClean="0">
                <a:solidFill>
                  <a:schemeClr val="tx1"/>
                </a:solidFill>
              </a:rPr>
              <a:t>y </a:t>
            </a:r>
            <a:r>
              <a:rPr lang="cs-CZ" altLang="en-US" dirty="0" err="1" smtClean="0">
                <a:solidFill>
                  <a:schemeClr val="tx1"/>
                </a:solidFill>
              </a:rPr>
              <a:t>approach</a:t>
            </a:r>
            <a:r>
              <a:rPr lang="cs-CZ" altLang="en-US" dirty="0" smtClean="0">
                <a:solidFill>
                  <a:schemeClr val="tx1"/>
                </a:solidFill>
              </a:rPr>
              <a:t>: r</a:t>
            </a:r>
            <a:r>
              <a:rPr lang="nl-BE" altLang="en-US" dirty="0" smtClean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assessment</a:t>
            </a:r>
            <a:r>
              <a:rPr lang="cs-CZ" altLang="en-US" dirty="0" smtClean="0">
                <a:solidFill>
                  <a:schemeClr val="tx1"/>
                </a:solidFill>
              </a:rPr>
              <a:t> and management</a:t>
            </a:r>
            <a:endParaRPr lang="nl-NL" altLang="en-US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4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  <p:bldP spid="2" grpId="0"/>
      <p:bldP spid="27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500" b="1" dirty="0" smtClean="0"/>
              <a:t>„magnitude“ </a:t>
            </a:r>
            <a:r>
              <a:rPr lang="cs-CZ" sz="2500" b="1" dirty="0" err="1" smtClean="0"/>
              <a:t>or</a:t>
            </a:r>
            <a:r>
              <a:rPr lang="cs-CZ" sz="2500" b="1" dirty="0" smtClean="0"/>
              <a:t> „</a:t>
            </a:r>
            <a:r>
              <a:rPr lang="cs-CZ" sz="2500" b="1" dirty="0" err="1" smtClean="0"/>
              <a:t>impact</a:t>
            </a:r>
            <a:r>
              <a:rPr lang="cs-CZ" sz="2500" b="1" dirty="0" smtClean="0"/>
              <a:t>“ of </a:t>
            </a:r>
            <a:r>
              <a:rPr lang="cs-CZ" sz="2500" b="1" dirty="0" err="1" smtClean="0"/>
              <a:t>actual</a:t>
            </a:r>
            <a:r>
              <a:rPr lang="cs-CZ" sz="2500" b="1" dirty="0" smtClean="0"/>
              <a:t> risk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771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s://encrypted-tbn3.gstatic.com/images?q=tbn:ANd9GcQE8RGQKzHMgAfHMhqd5VcCAt-CsWdYxc7G4xMMeKH8vJ6Suj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576" y="1412777"/>
            <a:ext cx="24585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716016" y="2268612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971600" y="4134024"/>
            <a:ext cx="78524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u="sng" dirty="0" err="1" smtClean="0"/>
              <a:t>Example</a:t>
            </a:r>
            <a:r>
              <a:rPr lang="cs-CZ" b="1" u="sng" dirty="0"/>
              <a:t> </a:t>
            </a:r>
            <a:r>
              <a:rPr lang="cs-CZ" dirty="0" smtClean="0"/>
              <a:t>- „</a:t>
            </a:r>
            <a:r>
              <a:rPr lang="cs-CZ" dirty="0"/>
              <a:t>P“ </a:t>
            </a:r>
            <a:r>
              <a:rPr lang="cs-CZ" dirty="0" smtClean="0"/>
              <a:t>(probability)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 - </a:t>
            </a:r>
            <a:r>
              <a:rPr lang="cs-CZ" dirty="0" err="1" smtClean="0"/>
              <a:t>impact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different</a:t>
            </a: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In </a:t>
            </a:r>
            <a:r>
              <a:rPr lang="cs-CZ" b="1" dirty="0" err="1" smtClean="0"/>
              <a:t>ecotoxicology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en-US" dirty="0" smtClean="0"/>
              <a:t>e.g. </a:t>
            </a:r>
            <a:r>
              <a:rPr lang="cs-CZ" dirty="0" err="1" smtClean="0"/>
              <a:t>fish</a:t>
            </a:r>
            <a:r>
              <a:rPr lang="cs-CZ" dirty="0" smtClean="0"/>
              <a:t> species:</a:t>
            </a:r>
          </a:p>
          <a:p>
            <a:r>
              <a:rPr lang="cs-CZ" dirty="0" smtClean="0"/>
              <a:t>10% </a:t>
            </a:r>
            <a:r>
              <a:rPr lang="cs-CZ" dirty="0" err="1" smtClean="0"/>
              <a:t>risks</a:t>
            </a:r>
            <a:r>
              <a:rPr lang="cs-CZ" dirty="0" smtClean="0"/>
              <a:t> of </a:t>
            </a:r>
            <a:r>
              <a:rPr lang="cs-CZ" dirty="0" err="1" smtClean="0"/>
              <a:t>malformations</a:t>
            </a:r>
            <a:r>
              <a:rPr lang="cs-CZ" dirty="0" smtClean="0"/>
              <a:t> </a:t>
            </a:r>
            <a:r>
              <a:rPr lang="en-US" dirty="0" smtClean="0"/>
              <a:t>…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compensated</a:t>
            </a:r>
            <a:r>
              <a:rPr lang="cs-CZ" dirty="0" smtClean="0"/>
              <a:t> by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numbers</a:t>
            </a:r>
            <a:r>
              <a:rPr lang="cs-CZ" dirty="0" smtClean="0"/>
              <a:t> of </a:t>
            </a:r>
            <a:r>
              <a:rPr lang="cs-CZ" dirty="0" err="1" smtClean="0"/>
              <a:t>eggs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10</a:t>
            </a:r>
            <a:r>
              <a:rPr lang="cs-CZ" dirty="0" smtClean="0"/>
              <a:t>%</a:t>
            </a:r>
            <a:r>
              <a:rPr lang="en-US" dirty="0" smtClean="0"/>
              <a:t> risks of </a:t>
            </a:r>
            <a:r>
              <a:rPr lang="en-US" dirty="0" err="1" smtClean="0"/>
              <a:t>femini</a:t>
            </a:r>
            <a:r>
              <a:rPr lang="cs-CZ" dirty="0" err="1" smtClean="0"/>
              <a:t>zation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much large impact on population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3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1334</Words>
  <Application>Microsoft Office PowerPoint</Application>
  <PresentationFormat>On-screen Show (4:3)</PresentationFormat>
  <Paragraphs>385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Unicode MS</vt:lpstr>
      <vt:lpstr>Calibri</vt:lpstr>
      <vt:lpstr>Optimum</vt:lpstr>
      <vt:lpstr>Symbol</vt:lpstr>
      <vt:lpstr>Tahoma</vt:lpstr>
      <vt:lpstr>Times New Roman</vt:lpstr>
      <vt:lpstr>Verdana</vt:lpstr>
      <vt:lpstr>Wingdings</vt:lpstr>
      <vt:lpstr>Motiv sady Office</vt:lpstr>
      <vt:lpstr>Ecotoxicology Part 2 - HAZARDS &amp; RISKS</vt:lpstr>
      <vt:lpstr>PowerPoint Presentation</vt:lpstr>
      <vt:lpstr>PowerPoint Presentation</vt:lpstr>
      <vt:lpstr>ASSESSMENT and MANAGEMENT of RISKS</vt:lpstr>
      <vt:lpstr>WHAT IS HAZARD ? RISK? </vt:lpstr>
      <vt:lpstr>Cause – effect  Risk assessment</vt:lpstr>
      <vt:lpstr>Regulatory approach: risk assessment and management</vt:lpstr>
      <vt:lpstr>Regulatory approach: risk assessment and management</vt:lpstr>
      <vt:lpstr>„magnitude“ or „impact“ of actual risk</vt:lpstr>
      <vt:lpstr>(Eco)Toxicology – science of „doses“</vt:lpstr>
      <vt:lpstr>Toxicology – ultimate goal ?</vt:lpstr>
      <vt:lpstr>Ecotoxicology:  what approaches are available?</vt:lpstr>
      <vt:lpstr>Hazard assessment</vt:lpstr>
      <vt:lpstr>(Eco)Toxicology methods 1  - standardized assays </vt:lpstr>
      <vt:lpstr>Ecotoxicology in current practice</vt:lpstr>
      <vt:lpstr>Laboratory data and results</vt:lpstr>
      <vt:lpstr>Ecotoxicology in current practice</vt:lpstr>
      <vt:lpstr>Extrapolation for Risk Assessment</vt:lpstr>
      <vt:lpstr>PowerPoint Presentation</vt:lpstr>
      <vt:lpstr>Notes on practical testing</vt:lpstr>
      <vt:lpstr>Notes on practical testing</vt:lpstr>
      <vt:lpstr>PowerPoint Presentation</vt:lpstr>
      <vt:lpstr>PowerPoint Presentation</vt:lpstr>
      <vt:lpstr>EQS in reality – example EU Water Framework Directive</vt:lpstr>
      <vt:lpstr>List of priority compounds EU WFD (selection/examples)</vt:lpstr>
      <vt:lpstr>PowerPoint Presentation</vt:lpstr>
      <vt:lpstr>PowerPoint Presentation</vt:lpstr>
      <vt:lpstr>PowerPoint Presentation</vt:lpstr>
      <vt:lpstr>Existing substances and REACH</vt:lpstr>
      <vt:lpstr>REACH legislation in EU</vt:lpstr>
      <vt:lpstr>REACH: what data type must be registered?</vt:lpstr>
      <vt:lpstr>REACH: testing</vt:lpstr>
      <vt:lpstr>What assays and how exactly?</vt:lpstr>
      <vt:lpstr> OECD guidelines for testing of chemicals </vt:lpstr>
      <vt:lpstr> OECD guidelines (examples – selection) </vt:lpstr>
      <vt:lpstr> OECD guidelines (examples – selection) </vt:lpstr>
      <vt:lpstr>PowerPoint Presentation</vt:lpstr>
      <vt:lpstr>Risks of chemicals: a balancing act ….  between perception, uncertainties, science and pragmatism?</vt:lpstr>
      <vt:lpstr>SOCIETY – RISKS vs BENEFITS (!)</vt:lpstr>
      <vt:lpstr>Society is a balancing act … </vt:lpstr>
      <vt:lpstr>WRAP UP and take home message –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Windows User</cp:lastModifiedBy>
  <cp:revision>96</cp:revision>
  <dcterms:created xsi:type="dcterms:W3CDTF">2010-05-17T15:27:49Z</dcterms:created>
  <dcterms:modified xsi:type="dcterms:W3CDTF">2018-10-04T15:10:17Z</dcterms:modified>
</cp:coreProperties>
</file>