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86" r:id="rId2"/>
    <p:sldId id="296" r:id="rId3"/>
    <p:sldId id="293" r:id="rId4"/>
    <p:sldId id="294" r:id="rId5"/>
    <p:sldId id="300" r:id="rId6"/>
    <p:sldId id="299" r:id="rId7"/>
    <p:sldId id="297" r:id="rId8"/>
    <p:sldId id="298" r:id="rId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71" autoAdjust="0"/>
  </p:normalViewPr>
  <p:slideViewPr>
    <p:cSldViewPr showGuides="1">
      <p:cViewPr varScale="1">
        <p:scale>
          <a:sx n="80" d="100"/>
          <a:sy n="80" d="100"/>
        </p:scale>
        <p:origin x="1626" y="90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30.09.2018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30.09.2018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40E5E0-C473-45EF-93FB-F634827EF459}" type="slidenum">
              <a:rPr lang="cs-CZ" altLang="en-US" smtClean="0"/>
              <a:pPr>
                <a:spcBef>
                  <a:spcPct val="0"/>
                </a:spcBef>
              </a:pPr>
              <a:t>3</a:t>
            </a:fld>
            <a:endParaRPr lang="cs-CZ" alt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747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4ABF99-9A19-4FDF-AF09-1E5427B6D17E}" type="slidenum">
              <a:rPr lang="cs-CZ" altLang="en-US" smtClean="0"/>
              <a:pPr>
                <a:spcBef>
                  <a:spcPct val="0"/>
                </a:spcBef>
              </a:pPr>
              <a:t>4</a:t>
            </a:fld>
            <a:endParaRPr lang="cs-CZ" alt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160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30.09.2018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  <a:endParaRPr lang="cs-CZ" i="1" dirty="0">
              <a:latin typeface="Arial" charset="0"/>
              <a:cs typeface="Arial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  <a:endParaRPr lang="cs-CZ" i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30.09.2018</a:t>
            </a:fld>
            <a:endParaRPr lang="cs-CZ"/>
          </a:p>
        </p:txBody>
      </p:sp>
      <p:sp>
        <p:nvSpPr>
          <p:cNvPr id="21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  <a:endParaRPr lang="cs-CZ" i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6413" y="61913"/>
            <a:ext cx="8569325" cy="62071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93713" y="836613"/>
            <a:ext cx="4248150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94263" y="836613"/>
            <a:ext cx="4249737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AD3FE-657F-4E12-B338-3C935E604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>
            <a:off x="493713" y="6460126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  <a:endParaRPr lang="cs-CZ" i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37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92D46-FDE1-4D3F-B19C-DB3F3C6AB6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>
            <a:off x="493713" y="6460126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  <a:endParaRPr lang="cs-CZ" i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75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30.09.2018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do/rect/el/estud/prif/js11/maple/web/mat_model.pdf" TargetMode="External"/><Relationship Id="rId2" Type="http://schemas.openxmlformats.org/officeDocument/2006/relationships/hyperlink" Target="http://portal.matematickabiologie.cz/index.php?pg=analyza-a-modelovani-dynamickych-biologickych-dat--uvod-do-matematickeho-modelovan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2677656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Anketa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Obsah kurzu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Studijní materiály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Harmonogram výuky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Požadavky k ukončení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Instalace software 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Maple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?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0. Organizace výuky</a:t>
            </a:r>
            <a:br>
              <a:rPr lang="cs-CZ" sz="42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 smtClean="0"/>
              <a:t>Bi3101 Úvod do matematického modelování</a:t>
            </a:r>
            <a:endParaRPr lang="cs-CZ" sz="3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Kontakt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4" y="2348880"/>
            <a:ext cx="8590855" cy="4065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Jiří Kalina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A29 místnost 123 (</a:t>
            </a:r>
            <a:r>
              <a:rPr lang="cs-CZ" sz="3600" b="1" dirty="0" err="1" smtClean="0">
                <a:solidFill>
                  <a:srgbClr val="C00000"/>
                </a:solidFill>
              </a:rPr>
              <a:t>Recetox</a:t>
            </a:r>
            <a:r>
              <a:rPr lang="cs-CZ" sz="3600" b="1" dirty="0" smtClean="0">
                <a:solidFill>
                  <a:srgbClr val="C00000"/>
                </a:solidFill>
              </a:rPr>
              <a:t>)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kalina@mail.muni.cz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dirty="0" smtClean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076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400" b="0"/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CA3C646-05C2-47B9-AAB4-ED7C99758A12}" type="slidenum">
              <a:rPr lang="en-US" altLang="en-US" sz="1400" b="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 b="0"/>
          </a:p>
        </p:txBody>
      </p:sp>
      <p:sp>
        <p:nvSpPr>
          <p:cNvPr id="39946" name="Rectangle 10"/>
          <p:cNvSpPr>
            <a:spLocks noGrp="1" noChangeArrowheads="1"/>
          </p:cNvSpPr>
          <p:nvPr>
            <p:ph type="title"/>
          </p:nvPr>
        </p:nvSpPr>
        <p:spPr>
          <a:xfrm>
            <a:off x="179512" y="1579563"/>
            <a:ext cx="8784976" cy="4873625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t"/>
          <a:lstStyle/>
          <a:p>
            <a:pPr marL="723900" algn="l" eaLnBrk="1" hangingPunct="1">
              <a:spcAft>
                <a:spcPts val="1200"/>
              </a:spcAft>
              <a:tabLst>
                <a:tab pos="5829300" algn="l"/>
              </a:tabLst>
              <a:defRPr/>
            </a:pP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1. Úvod do matematického modelování a jeho členění.</a:t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/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2. Definice problému, biologický model, zjednodušující předpoklady, počáteční a okrajové podmínky.</a:t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/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3. Návrh matematického modelu, posouzení jeho korektnosti a návrh způsobu řešení.</a:t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/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4. Naprogramování modelu s využitím ICT a jeho přibližné řešení na počítači.</a:t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/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5. Vyhodnocení přibližného řešení s využitím počítačové vizualizace a odhad chyby přibližného řešení.</a:t>
            </a:r>
            <a:endParaRPr lang="en-US" sz="2000" dirty="0" smtClean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15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noProof="0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Původní osnova kurzu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0914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400" b="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3AAE425A-4909-4173-869C-B4384E306B30}" type="slidenum">
              <a:rPr lang="en-US" altLang="en-US" sz="1400" b="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 b="0"/>
          </a:p>
        </p:txBody>
      </p:sp>
      <p:sp>
        <p:nvSpPr>
          <p:cNvPr id="278537" name="Rectangle 9"/>
          <p:cNvSpPr>
            <a:spLocks noGrp="1" noChangeArrowheads="1"/>
          </p:cNvSpPr>
          <p:nvPr>
            <p:ph type="title"/>
          </p:nvPr>
        </p:nvSpPr>
        <p:spPr>
          <a:xfrm>
            <a:off x="179513" y="1412875"/>
            <a:ext cx="8784976" cy="5256213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t"/>
          <a:lstStyle/>
          <a:p>
            <a:pPr marL="723900" algn="l" eaLnBrk="1" hangingPunct="1">
              <a:tabLst>
                <a:tab pos="5829300" algn="l"/>
              </a:tabLst>
              <a:defRPr/>
            </a:pP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6. Metodika postupu zpřesnění matematického modelu s využitím moderních ICT a zdrojů informací (</a:t>
            </a:r>
            <a:r>
              <a:rPr lang="cs-CZ" sz="2000" dirty="0" err="1" smtClean="0">
                <a:solidFill>
                  <a:schemeClr val="accent1"/>
                </a:solidFill>
                <a:latin typeface="Verdana" pitchFamily="34" charset="0"/>
              </a:rPr>
              <a:t>Maplesoft</a:t>
            </a: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, Internet, elektronické knihovny, atd.).</a:t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/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7. Příklady vybraných biologických problémů a metodika jejich řešení</a:t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/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8. Zadání projektu</a:t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/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9. Diskuse výsledků, vliv zjednodušujících předpokladů na výsledek, vizualizace a animace (</a:t>
            </a:r>
            <a:r>
              <a:rPr lang="cs-CZ" sz="2000" dirty="0" err="1" smtClean="0">
                <a:solidFill>
                  <a:schemeClr val="accent1"/>
                </a:solidFill>
                <a:latin typeface="Verdana" pitchFamily="34" charset="0"/>
              </a:rPr>
              <a:t>Maple</a:t>
            </a: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) výsledků.</a:t>
            </a:r>
            <a:endParaRPr lang="en-US" sz="2000" dirty="0" smtClean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15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noProof="0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Původní osnova kurzu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36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Výukové materiály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E-</a:t>
            </a:r>
            <a:r>
              <a:rPr lang="cs-CZ" sz="2500" dirty="0" err="1"/>
              <a:t>learningová</a:t>
            </a:r>
            <a:r>
              <a:rPr lang="cs-CZ" sz="2500" dirty="0"/>
              <a:t> učebnice: </a:t>
            </a:r>
            <a:r>
              <a:rPr lang="cs-CZ" sz="2500" dirty="0">
                <a:hlinkClick r:id="rId2"/>
              </a:rPr>
              <a:t>http://portal.matematickabiologie.cz/index.php?pg=analyza-a-modelovani-dynamickych-biologickych-dat--</a:t>
            </a:r>
            <a:r>
              <a:rPr lang="cs-CZ" sz="2500" dirty="0" smtClean="0">
                <a:hlinkClick r:id="rId2"/>
              </a:rPr>
              <a:t>uvod-do-matematickeho-modelovani</a:t>
            </a:r>
            <a:r>
              <a:rPr lang="cs-CZ" sz="2500" dirty="0" smtClean="0"/>
              <a:t> starší, obsahuje navíc některé neprobírané okruhy.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Učebnice v </a:t>
            </a:r>
            <a:r>
              <a:rPr lang="cs-CZ" sz="2500" dirty="0" err="1" smtClean="0"/>
              <a:t>pdf</a:t>
            </a:r>
            <a:r>
              <a:rPr lang="cs-CZ" sz="2500" dirty="0"/>
              <a:t>: </a:t>
            </a:r>
            <a:r>
              <a:rPr lang="cs-CZ" sz="2500" dirty="0">
                <a:hlinkClick r:id="rId3"/>
              </a:rPr>
              <a:t>http://</a:t>
            </a:r>
            <a:r>
              <a:rPr lang="cs-CZ" sz="2500" dirty="0" smtClean="0">
                <a:hlinkClick r:id="rId3"/>
              </a:rPr>
              <a:t>is.muni.cz/do/rect/el/estud/prif/js11/maple/web/mat_model.pdf</a:t>
            </a:r>
            <a:r>
              <a:rPr lang="cs-CZ" sz="2500" dirty="0" smtClean="0"/>
              <a:t> doposud základní výukový materiál kurzu.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Prezentace v </a:t>
            </a:r>
            <a:r>
              <a:rPr lang="cs-CZ" sz="2500" dirty="0" err="1" smtClean="0"/>
              <a:t>pptx</a:t>
            </a:r>
            <a:r>
              <a:rPr lang="cs-CZ" sz="2500" dirty="0" smtClean="0"/>
              <a:t>: hlavní zdroj materiálu, postupně budou vkládány do </a:t>
            </a:r>
            <a:r>
              <a:rPr lang="cs-CZ" sz="2500" dirty="0" err="1" smtClean="0"/>
              <a:t>ISu</a:t>
            </a:r>
            <a:r>
              <a:rPr lang="cs-CZ" sz="2500" dirty="0" smtClean="0"/>
              <a:t> vždy po skončení přednášky/cvičení. Společně s přednáškou by měly být dostatečným materiálem pro přípravu ke zkoušce.</a:t>
            </a:r>
          </a:p>
        </p:txBody>
      </p:sp>
    </p:spTree>
    <p:extLst>
      <p:ext uri="{BB962C8B-B14F-4D97-AF65-F5344CB8AC3E}">
        <p14:creationId xmlns:p14="http://schemas.microsoft.com/office/powerpoint/2010/main" val="252843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84784"/>
            <a:ext cx="8675687" cy="4968552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17.   9. 2018</a:t>
            </a:r>
            <a:r>
              <a:rPr lang="cs-CZ" sz="2000" dirty="0" smtClean="0">
                <a:latin typeface="Arial" charset="0"/>
              </a:rPr>
              <a:t>	</a:t>
            </a:r>
            <a:r>
              <a:rPr lang="cs-CZ" sz="2000" b="0" dirty="0" smtClean="0">
                <a:latin typeface="Arial" charset="0"/>
              </a:rPr>
              <a:t>úvod do úvodu do matematického modelování;</a:t>
            </a:r>
            <a:endParaRPr lang="cs-CZ" sz="200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24.   9. 2018</a:t>
            </a:r>
            <a:r>
              <a:rPr lang="cs-CZ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2000" b="0" dirty="0" smtClean="0">
                <a:latin typeface="Arial" charset="0"/>
              </a:rPr>
              <a:t>odpadne;</a:t>
            </a:r>
            <a:endParaRPr lang="cs-CZ" sz="200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</a:t>
            </a: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1. 10. 2018</a:t>
            </a:r>
            <a:r>
              <a:rPr lang="cs-CZ" sz="2000" dirty="0">
                <a:latin typeface="Arial" charset="0"/>
              </a:rPr>
              <a:t>	</a:t>
            </a:r>
            <a:r>
              <a:rPr lang="cs-CZ" sz="2000" b="0" dirty="0" smtClean="0">
                <a:latin typeface="Arial" charset="0"/>
              </a:rPr>
              <a:t>základní </a:t>
            </a:r>
            <a:r>
              <a:rPr lang="cs-CZ" sz="2000" b="0" dirty="0">
                <a:latin typeface="Arial" charset="0"/>
              </a:rPr>
              <a:t>definice, úvod do </a:t>
            </a:r>
            <a:r>
              <a:rPr lang="cs-CZ" sz="2000" b="0" dirty="0" err="1">
                <a:latin typeface="Arial" charset="0"/>
              </a:rPr>
              <a:t>Maple</a:t>
            </a:r>
            <a:r>
              <a:rPr lang="cs-CZ" sz="2000" b="0" dirty="0">
                <a:latin typeface="Arial" charset="0"/>
              </a:rPr>
              <a:t>;</a:t>
            </a:r>
            <a:endParaRPr lang="cs-CZ" sz="2000" dirty="0" smtClean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8. 10. 2018</a:t>
            </a:r>
            <a:r>
              <a:rPr lang="cs-CZ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2000" b="0" dirty="0" smtClean="0">
                <a:latin typeface="Arial" charset="0"/>
              </a:rPr>
              <a:t>růst </a:t>
            </a:r>
            <a:r>
              <a:rPr lang="cs-CZ" sz="2000" b="0" dirty="0">
                <a:latin typeface="Arial" charset="0"/>
              </a:rPr>
              <a:t>populace organizmů</a:t>
            </a:r>
            <a:r>
              <a:rPr lang="cs-CZ" sz="2000" b="0" dirty="0" smtClean="0">
                <a:latin typeface="Arial" charset="0"/>
              </a:rPr>
              <a:t>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15. 10. 2018</a:t>
            </a:r>
            <a:r>
              <a:rPr lang="cs-CZ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2000" b="0" dirty="0" smtClean="0">
                <a:latin typeface="Arial" charset="0"/>
              </a:rPr>
              <a:t>klasifikace </a:t>
            </a:r>
            <a:r>
              <a:rPr lang="cs-CZ" sz="2000" b="0" dirty="0">
                <a:latin typeface="Arial" charset="0"/>
              </a:rPr>
              <a:t>modelů</a:t>
            </a:r>
            <a:r>
              <a:rPr lang="cs-CZ" sz="2000" dirty="0">
                <a:latin typeface="Arial" charset="0"/>
              </a:rPr>
              <a:t>, </a:t>
            </a:r>
            <a:r>
              <a:rPr lang="cs-CZ" sz="2000" b="0" dirty="0">
                <a:latin typeface="Arial" charset="0"/>
              </a:rPr>
              <a:t>modifikace modelu;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22. 10. 2018</a:t>
            </a:r>
            <a:r>
              <a:rPr lang="cs-CZ" sz="2000" dirty="0" smtClean="0">
                <a:latin typeface="Arial" charset="0"/>
              </a:rPr>
              <a:t>	</a:t>
            </a:r>
            <a:r>
              <a:rPr lang="cs-CZ" sz="2000" b="0" dirty="0" smtClean="0">
                <a:latin typeface="Arial" charset="0"/>
              </a:rPr>
              <a:t>inverzní </a:t>
            </a:r>
            <a:r>
              <a:rPr lang="cs-CZ" sz="2000" b="0" dirty="0">
                <a:latin typeface="Arial" charset="0"/>
              </a:rPr>
              <a:t>problém</a:t>
            </a:r>
            <a:r>
              <a:rPr lang="cs-CZ" sz="2000" dirty="0">
                <a:latin typeface="Arial" charset="0"/>
              </a:rPr>
              <a:t>, </a:t>
            </a:r>
            <a:r>
              <a:rPr lang="cs-CZ" sz="2000" b="0" dirty="0">
                <a:latin typeface="Arial" charset="0"/>
              </a:rPr>
              <a:t>populace pod </a:t>
            </a:r>
            <a:r>
              <a:rPr lang="cs-CZ" sz="2000" b="0" dirty="0" smtClean="0">
                <a:latin typeface="Arial" charset="0"/>
              </a:rPr>
              <a:t>predátorem, úvod do R;</a:t>
            </a:r>
            <a:endParaRPr lang="cs-CZ" sz="2000" dirty="0" smtClean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29. 10. 2018</a:t>
            </a:r>
            <a:r>
              <a:rPr lang="cs-CZ" sz="2000" dirty="0" smtClean="0">
                <a:latin typeface="Arial" charset="0"/>
              </a:rPr>
              <a:t>	</a:t>
            </a:r>
            <a:r>
              <a:rPr lang="cs-CZ" sz="2000" b="0" dirty="0" smtClean="0">
                <a:latin typeface="Arial" charset="0"/>
              </a:rPr>
              <a:t>klasifikace </a:t>
            </a:r>
            <a:r>
              <a:rPr lang="cs-CZ" sz="2000" b="0" dirty="0">
                <a:latin typeface="Arial" charset="0"/>
              </a:rPr>
              <a:t>modelů, modely více populací;</a:t>
            </a:r>
            <a:r>
              <a:rPr lang="cs-CZ" sz="2000" dirty="0" smtClean="0">
                <a:latin typeface="Arial" charset="0"/>
              </a:rPr>
              <a:t> </a:t>
            </a:r>
            <a:endParaRPr lang="cs-CZ" sz="2000" b="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5. 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11. </a:t>
            </a: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2018</a:t>
            </a:r>
            <a:r>
              <a:rPr lang="cs-CZ" sz="2000" dirty="0" smtClean="0">
                <a:latin typeface="Arial" charset="0"/>
              </a:rPr>
              <a:t>	</a:t>
            </a:r>
            <a:r>
              <a:rPr lang="cs-CZ" sz="2000" b="0" dirty="0" smtClean="0">
                <a:latin typeface="Arial" charset="0"/>
              </a:rPr>
              <a:t>modelování </a:t>
            </a:r>
            <a:r>
              <a:rPr lang="cs-CZ" sz="2000" b="0" dirty="0">
                <a:latin typeface="Arial" charset="0"/>
              </a:rPr>
              <a:t>nejistoty, modely více populací;</a:t>
            </a:r>
            <a:r>
              <a:rPr lang="cs-CZ" sz="2000" dirty="0" smtClean="0">
                <a:latin typeface="Arial" charset="0"/>
              </a:rPr>
              <a:t> </a:t>
            </a:r>
            <a:endParaRPr lang="cs-CZ" sz="2000" b="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12. 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11. </a:t>
            </a: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2018</a:t>
            </a:r>
            <a:r>
              <a:rPr lang="cs-CZ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2000" b="0" dirty="0" smtClean="0">
                <a:latin typeface="Arial" charset="0"/>
              </a:rPr>
              <a:t>modelování </a:t>
            </a:r>
            <a:r>
              <a:rPr lang="cs-CZ" sz="2000" b="0" dirty="0">
                <a:latin typeface="Arial" charset="0"/>
              </a:rPr>
              <a:t>nejistoty, práce s Metacentrem;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19. 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11. </a:t>
            </a: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2018</a:t>
            </a:r>
            <a:r>
              <a:rPr lang="cs-CZ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2000" b="0" dirty="0" smtClean="0">
                <a:latin typeface="Arial" charset="0"/>
              </a:rPr>
              <a:t>postup </a:t>
            </a:r>
            <a:r>
              <a:rPr lang="cs-CZ" sz="2000" b="0" dirty="0">
                <a:latin typeface="Arial" charset="0"/>
              </a:rPr>
              <a:t>při modelování, práce s Metacentrem;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26. 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11. </a:t>
            </a: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2018</a:t>
            </a:r>
            <a:r>
              <a:rPr lang="cs-CZ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2000" b="0" dirty="0" smtClean="0">
                <a:latin typeface="Arial" charset="0"/>
              </a:rPr>
              <a:t>odpadne</a:t>
            </a:r>
            <a:r>
              <a:rPr lang="cs-CZ" sz="2000" b="0" dirty="0">
                <a:latin typeface="Arial" charset="0"/>
              </a:rPr>
              <a:t>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2000" b="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</a:t>
            </a: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3. 12. 2018</a:t>
            </a:r>
            <a:r>
              <a:rPr lang="cs-CZ" sz="20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2000" b="0" dirty="0">
                <a:latin typeface="Arial" charset="0"/>
              </a:rPr>
              <a:t>odpadne;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10. 12. 2018</a:t>
            </a:r>
            <a:r>
              <a:rPr lang="cs-CZ" sz="2000" dirty="0" smtClean="0">
                <a:latin typeface="Arial" charset="0"/>
              </a:rPr>
              <a:t>	</a:t>
            </a:r>
            <a:r>
              <a:rPr lang="cs-CZ" sz="2000" b="0" dirty="0" smtClean="0">
                <a:latin typeface="Arial" charset="0"/>
              </a:rPr>
              <a:t>zdroje, diskuze, kontrola domácích úkolů;</a:t>
            </a:r>
            <a:r>
              <a:rPr lang="cs-CZ" sz="2000" dirty="0" smtClean="0">
                <a:latin typeface="Arial" charset="0"/>
              </a:rPr>
              <a:t> </a:t>
            </a:r>
            <a:endParaRPr lang="cs-CZ" sz="2000" b="0" dirty="0">
              <a:latin typeface="Arial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2000" b="0" dirty="0" smtClean="0">
                <a:latin typeface="Arial" charset="0"/>
              </a:rPr>
              <a:t>Termíny zkoušky: 17.12. 2018, 8. 1. 2019, 15. 1. 2019</a:t>
            </a:r>
            <a:endParaRPr lang="cs-CZ" sz="2000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Harmonogram výuky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5914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100 minut přednášky a cvičení týdně.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Účast je nepovinná, ale zapisuje se, zadání domácích úkolů bude probíráno jen na cvičeních.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Podklady ke cvičením a studijní materiály budou postupně zveřejňovány v </a:t>
            </a:r>
            <a:r>
              <a:rPr lang="cs-CZ" sz="2500" dirty="0" err="1" smtClean="0"/>
              <a:t>ISu</a:t>
            </a:r>
            <a:r>
              <a:rPr lang="cs-CZ" sz="2500" dirty="0" smtClean="0"/>
              <a:t> + pracovní sešity a řešení.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Podmínkou je získat alespoň 60 % bodů za semestr.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Během semestru budou zadány 4 domácí úkoly po max.</a:t>
            </a:r>
            <a:br>
              <a:rPr lang="cs-CZ" sz="2500" dirty="0" smtClean="0"/>
            </a:br>
            <a:r>
              <a:rPr lang="cs-CZ" sz="2500" dirty="0" smtClean="0"/>
              <a:t>20 bodech.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Na závěr písemný test na 100 minut (pokud bude možnost, lze i více) za max. 120 bodů.</a:t>
            </a:r>
          </a:p>
        </p:txBody>
      </p:sp>
    </p:spTree>
    <p:extLst>
      <p:ext uri="{BB962C8B-B14F-4D97-AF65-F5344CB8AC3E}">
        <p14:creationId xmlns:p14="http://schemas.microsoft.com/office/powerpoint/2010/main" val="157093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Klasifikace zkoušky:</a:t>
            </a:r>
            <a:r>
              <a:rPr lang="cs-CZ" sz="2800" dirty="0" smtClean="0"/>
              <a:t> 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 smtClean="0"/>
              <a:t>	92 %–100 %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 smtClean="0"/>
              <a:t>	84 %–</a:t>
            </a:r>
            <a:r>
              <a:rPr lang="cs-CZ" dirty="0" smtClean="0"/>
              <a:t>91 %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 smtClean="0"/>
              <a:t>	76 %–83 %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 smtClean="0"/>
              <a:t>	68 %–75 %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 smtClean="0"/>
              <a:t> 	60 %–67 %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 smtClean="0"/>
              <a:t> 	  0 %–59 %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99282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2238</TotalTime>
  <Words>213</Words>
  <Application>Microsoft Office PowerPoint</Application>
  <PresentationFormat>Předvádění na obrazovce (4:3)</PresentationFormat>
  <Paragraphs>48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Verdana</vt:lpstr>
      <vt:lpstr>Wingdings</vt:lpstr>
      <vt:lpstr>Wingdings 2</vt:lpstr>
      <vt:lpstr>Administrativní</vt:lpstr>
      <vt:lpstr>0. Organizace výuky Bi3101 Úvod do matematického modelování</vt:lpstr>
      <vt:lpstr>Prezentace aplikace PowerPoint</vt:lpstr>
      <vt:lpstr>1. Úvod do matematického modelování a jeho členění.  2. Definice problému, biologický model, zjednodušující předpoklady, počáteční a okrajové podmínky.  3. Návrh matematického modelu, posouzení jeho korektnosti a návrh způsobu řešení.  4. Naprogramování modelu s využitím ICT a jeho přibližné řešení na počítači.  5. Vyhodnocení přibližného řešení s využitím počítačové vizualizace a odhad chyby přibližného řešení.</vt:lpstr>
      <vt:lpstr>6. Metodika postupu zpřesnění matematického modelu s využitím moderních ICT a zdrojů informací (Maplesoft, Internet, elektronické knihovny, atd.).  7. Příklady vybraných biologických problémů a metodika jejich řešení  8. Zadání projektu  9. Diskuse výsledků, vliv zjednodušujících předpokladů na výsledek, vizualizace a animace (Maple) výsledků.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107</cp:revision>
  <dcterms:created xsi:type="dcterms:W3CDTF">2011-03-03T07:28:24Z</dcterms:created>
  <dcterms:modified xsi:type="dcterms:W3CDTF">2018-10-01T07:02:59Z</dcterms:modified>
</cp:coreProperties>
</file>