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87" r:id="rId3"/>
    <p:sldId id="289" r:id="rId4"/>
    <p:sldId id="290" r:id="rId5"/>
    <p:sldId id="291" r:id="rId6"/>
    <p:sldId id="292" r:id="rId7"/>
    <p:sldId id="288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22.10.2018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557349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Populační modely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Model růstu populace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2. domácí úloha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4. Model růstu populace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b="1" i="1" dirty="0" smtClean="0">
                <a:solidFill>
                  <a:srgbClr val="C00000"/>
                </a:solidFill>
              </a:rPr>
              <a:t>Populační modely</a:t>
            </a:r>
            <a:r>
              <a:rPr lang="cs-CZ" altLang="en-US" sz="2400" dirty="0" smtClean="0"/>
              <a:t> řeší odpověď na otázku </a:t>
            </a:r>
            <a:r>
              <a:rPr lang="en-US" sz="2400" dirty="0" err="1" smtClean="0"/>
              <a:t>kolik</a:t>
            </a:r>
            <a:r>
              <a:rPr lang="en-US" sz="2400" dirty="0" smtClean="0"/>
              <a:t> </a:t>
            </a:r>
            <a:r>
              <a:rPr lang="en-US" sz="2400" dirty="0" err="1" smtClean="0"/>
              <a:t>jedinc</a:t>
            </a:r>
            <a:r>
              <a:rPr lang="cs-CZ" sz="2400" dirty="0" smtClean="0"/>
              <a:t>ů</a:t>
            </a:r>
            <a:r>
              <a:rPr lang="en-US" sz="2400" dirty="0" smtClean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mít</a:t>
            </a:r>
            <a:r>
              <a:rPr lang="en-US" sz="2400" dirty="0"/>
              <a:t> </a:t>
            </a:r>
            <a:r>
              <a:rPr lang="cs-CZ" sz="2400" dirty="0" smtClean="0"/>
              <a:t>modelovaná </a:t>
            </a:r>
            <a:r>
              <a:rPr lang="en-US" sz="2400" dirty="0" smtClean="0"/>
              <a:t>populace </a:t>
            </a:r>
            <a:r>
              <a:rPr lang="en-US" sz="2400" dirty="0"/>
              <a:t>v </a:t>
            </a:r>
            <a:r>
              <a:rPr lang="en-US" sz="2400" dirty="0" err="1"/>
              <a:t>daném</a:t>
            </a:r>
            <a:r>
              <a:rPr lang="en-US" sz="2400" dirty="0"/>
              <a:t> </a:t>
            </a:r>
            <a:r>
              <a:rPr lang="cs-CZ" sz="2400" dirty="0" smtClean="0"/>
              <a:t>č</a:t>
            </a:r>
            <a:r>
              <a:rPr lang="en-US" sz="2400" dirty="0" err="1" smtClean="0"/>
              <a:t>ase</a:t>
            </a:r>
            <a:r>
              <a:rPr lang="en-US" sz="2400" dirty="0" smtClean="0"/>
              <a:t> </a:t>
            </a:r>
            <a:r>
              <a:rPr lang="en-US" sz="2400" dirty="0"/>
              <a:t>t &gt; 0, </a:t>
            </a: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dirty="0" err="1"/>
              <a:t>známe</a:t>
            </a:r>
            <a:r>
              <a:rPr lang="en-US" sz="2400" dirty="0"/>
              <a:t> </a:t>
            </a:r>
            <a:r>
              <a:rPr lang="en-US" sz="2400" dirty="0" err="1"/>
              <a:t>tento</a:t>
            </a:r>
            <a:r>
              <a:rPr lang="en-US" sz="2400" dirty="0"/>
              <a:t> </a:t>
            </a:r>
            <a:r>
              <a:rPr lang="en-US" sz="2400" dirty="0" err="1" smtClean="0"/>
              <a:t>po</a:t>
            </a:r>
            <a:r>
              <a:rPr lang="cs-CZ" sz="2400" dirty="0" smtClean="0"/>
              <a:t>č</a:t>
            </a:r>
            <a:r>
              <a:rPr lang="en-US" sz="2400" dirty="0" smtClean="0"/>
              <a:t>et</a:t>
            </a:r>
            <a:r>
              <a:rPr lang="cs-CZ" sz="2400" dirty="0" smtClean="0"/>
              <a:t> </a:t>
            </a:r>
            <a:r>
              <a:rPr lang="fr-FR" sz="2400" dirty="0" smtClean="0"/>
              <a:t>na </a:t>
            </a:r>
            <a:r>
              <a:rPr lang="fr-FR" sz="2400" dirty="0" smtClean="0"/>
              <a:t>po</a:t>
            </a:r>
            <a:r>
              <a:rPr lang="cs-CZ" sz="2400" dirty="0" smtClean="0"/>
              <a:t>č</a:t>
            </a:r>
            <a:r>
              <a:rPr lang="fr-FR" sz="2400" dirty="0" smtClean="0"/>
              <a:t>átku </a:t>
            </a:r>
            <a:r>
              <a:rPr lang="fr-FR" sz="2400" dirty="0"/>
              <a:t>(v </a:t>
            </a:r>
            <a:r>
              <a:rPr lang="cs-CZ" sz="2400" dirty="0" smtClean="0"/>
              <a:t>č</a:t>
            </a:r>
            <a:r>
              <a:rPr lang="fr-FR" sz="2400" dirty="0" smtClean="0"/>
              <a:t>ase </a:t>
            </a:r>
            <a:r>
              <a:rPr lang="fr-FR" sz="2400" dirty="0"/>
              <a:t>t = 0).</a:t>
            </a:r>
          </a:p>
          <a:p>
            <a:r>
              <a:rPr lang="en-US" sz="2400" dirty="0" err="1"/>
              <a:t>Modely</a:t>
            </a:r>
            <a:r>
              <a:rPr lang="en-US" sz="2400" dirty="0"/>
              <a:t> </a:t>
            </a:r>
            <a:r>
              <a:rPr lang="en-US" sz="2400" dirty="0" smtClean="0"/>
              <a:t>r</a:t>
            </a:r>
            <a:r>
              <a:rPr lang="cs-CZ" sz="2400" dirty="0" smtClean="0"/>
              <a:t>ů</a:t>
            </a:r>
            <a:r>
              <a:rPr lang="en-US" sz="2400" dirty="0" err="1" smtClean="0"/>
              <a:t>stu</a:t>
            </a:r>
            <a:r>
              <a:rPr lang="en-US" sz="2400" dirty="0" smtClean="0"/>
              <a:t> </a:t>
            </a:r>
            <a:r>
              <a:rPr lang="en-US" sz="2400" dirty="0"/>
              <a:t>populace </a:t>
            </a:r>
            <a:r>
              <a:rPr lang="en-US" sz="2400" dirty="0" smtClean="0"/>
              <a:t>pat</a:t>
            </a:r>
            <a:r>
              <a:rPr lang="cs-CZ" sz="2400" dirty="0" smtClean="0"/>
              <a:t>ř</a:t>
            </a:r>
            <a:r>
              <a:rPr lang="en-US" sz="2400" dirty="0" smtClean="0"/>
              <a:t>í </a:t>
            </a:r>
            <a:r>
              <a:rPr lang="en-US" sz="2400" dirty="0"/>
              <a:t>k </a:t>
            </a:r>
            <a:r>
              <a:rPr lang="en-US" sz="2400" dirty="0" err="1" smtClean="0"/>
              <a:t>nejroz</a:t>
            </a:r>
            <a:r>
              <a:rPr lang="cs-CZ" sz="2400" dirty="0" smtClean="0"/>
              <a:t>šíř</a:t>
            </a:r>
            <a:r>
              <a:rPr lang="en-US" sz="2400" dirty="0" err="1" smtClean="0"/>
              <a:t>en</a:t>
            </a:r>
            <a:r>
              <a:rPr lang="cs-CZ" sz="2400" dirty="0" smtClean="0"/>
              <a:t>ě</a:t>
            </a:r>
            <a:r>
              <a:rPr lang="en-US" sz="2400" dirty="0" smtClean="0"/>
              <a:t>j</a:t>
            </a:r>
            <a:r>
              <a:rPr lang="cs-CZ" sz="2400" dirty="0" smtClean="0"/>
              <a:t>š</a:t>
            </a:r>
            <a:r>
              <a:rPr lang="en-US" sz="2400" dirty="0" err="1" smtClean="0"/>
              <a:t>ím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err="1" smtClean="0"/>
              <a:t>nejznám</a:t>
            </a:r>
            <a:r>
              <a:rPr lang="cs-CZ" sz="2400" dirty="0" smtClean="0"/>
              <a:t>ě</a:t>
            </a:r>
            <a:r>
              <a:rPr lang="en-US" sz="2400" dirty="0"/>
              <a:t>j</a:t>
            </a:r>
            <a:r>
              <a:rPr lang="cs-CZ" sz="2400" dirty="0"/>
              <a:t>š</a:t>
            </a:r>
            <a:r>
              <a:rPr lang="en-US" sz="2400" dirty="0" err="1" smtClean="0"/>
              <a:t>ím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Populační modely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Nejjednodušším populačním modelem je model exponenciálního růstu:</a:t>
            </a:r>
          </a:p>
          <a:p>
            <a:pPr lvl="1"/>
            <a:r>
              <a:rPr lang="cs-CZ" sz="1900" dirty="0"/>
              <a:t>Předpokládejme, že změna velikosti N(t) populace v čase je způsobena pouze plozením nových jedinců a umíráním jiných.</a:t>
            </a:r>
          </a:p>
          <a:p>
            <a:pPr lvl="1"/>
            <a:r>
              <a:rPr lang="cs-CZ" sz="1900" dirty="0"/>
              <a:t>Předpokládejme, že počet nově narozených, respektive zemřelých jedinců je přímo úměrný velikosti populace. </a:t>
            </a:r>
          </a:p>
          <a:p>
            <a:pPr lvl="1"/>
            <a:r>
              <a:rPr lang="cs-CZ" sz="1900" dirty="0"/>
              <a:t>Hledáme řešení modelu, tj. velikost N(t) populace v čase t. Čas t budeme uvažovat buď jako diskrétní veličinu nabývající celočíselných hodnot (mohou představovat například roky, obecně generace), nebo jako spojitou veličinu.</a:t>
            </a:r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96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en-US" sz="2400" dirty="0"/>
              <a:t>Na </a:t>
            </a:r>
            <a:r>
              <a:rPr lang="cs-CZ" sz="2400" dirty="0" smtClean="0"/>
              <a:t>základě vyslovených předpokladů jsme schopni sestavit rovnici modelu. Označme 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lvl="1"/>
            <a:r>
              <a:rPr lang="cs-CZ" sz="1900" dirty="0"/>
              <a:t>N(t) 	funkci představující počet jedinců populace v čase t,</a:t>
            </a:r>
          </a:p>
          <a:p>
            <a:pPr lvl="1"/>
            <a:r>
              <a:rPr lang="cs-CZ" sz="1900" dirty="0"/>
              <a:t>a		</a:t>
            </a:r>
            <a:r>
              <a:rPr lang="cs-CZ" sz="1900" dirty="0" smtClean="0"/>
              <a:t>koeficient </a:t>
            </a:r>
            <a:r>
              <a:rPr lang="cs-CZ" sz="1900" dirty="0"/>
              <a:t>porodnosti populace (podíl nově narozených jedinců </a:t>
            </a:r>
            <a:r>
              <a:rPr lang="cs-CZ" sz="1900" dirty="0" smtClean="0"/>
              <a:t>			vůči všem </a:t>
            </a:r>
            <a:r>
              <a:rPr lang="cs-CZ" sz="1900" dirty="0"/>
              <a:t>jedincům za jednotku času),</a:t>
            </a:r>
          </a:p>
          <a:p>
            <a:pPr lvl="1"/>
            <a:r>
              <a:rPr lang="cs-CZ" sz="1900" dirty="0"/>
              <a:t>b		</a:t>
            </a:r>
            <a:r>
              <a:rPr lang="cs-CZ" sz="1900" dirty="0" smtClean="0"/>
              <a:t>koeficient </a:t>
            </a:r>
            <a:r>
              <a:rPr lang="cs-CZ" sz="1900" dirty="0"/>
              <a:t>úmrtnosti populace (podíl zemřelých jedinců vůči 			všem jedincům za jednotku času),</a:t>
            </a:r>
          </a:p>
          <a:p>
            <a:pPr lvl="1"/>
            <a:r>
              <a:rPr lang="cs-CZ" sz="1900" dirty="0"/>
              <a:t>h		délku časového intervalu (kladné reálné číslo).</a:t>
            </a:r>
          </a:p>
          <a:p>
            <a:pPr lvl="1"/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neomezeného růstu populace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0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Velikost</a:t>
            </a:r>
            <a:r>
              <a:rPr lang="en-US" sz="2400" dirty="0" smtClean="0"/>
              <a:t> </a:t>
            </a:r>
            <a:r>
              <a:rPr lang="en-US" sz="2400" dirty="0"/>
              <a:t>populace se </a:t>
            </a:r>
            <a:r>
              <a:rPr lang="cs-CZ" sz="2400" dirty="0" smtClean="0"/>
              <a:t>nicméně nemůže</a:t>
            </a:r>
            <a:r>
              <a:rPr lang="en-US" sz="2400" dirty="0" smtClean="0"/>
              <a:t> </a:t>
            </a:r>
            <a:r>
              <a:rPr lang="cs-CZ" sz="2400" dirty="0" smtClean="0"/>
              <a:t>exponenciálně</a:t>
            </a:r>
            <a:r>
              <a:rPr lang="en-US" sz="2400" dirty="0" smtClean="0"/>
              <a:t> </a:t>
            </a:r>
            <a:r>
              <a:rPr lang="cs-CZ" sz="2400" dirty="0" smtClean="0"/>
              <a:t>zvyšovat do nekonečna. Prostor, v němž populace žije, je omezený, podobně jako množství živin, které má k dispozici.</a:t>
            </a:r>
          </a:p>
          <a:p>
            <a:r>
              <a:rPr lang="cs-CZ" sz="2400" dirty="0" smtClean="0"/>
              <a:t>Doplňme proto předpoklad modelu, že úmrtnost se bude zvyšovat se zvětšující se populací:</a:t>
            </a:r>
          </a:p>
          <a:p>
            <a:pPr lvl="1"/>
            <a:r>
              <a:rPr lang="cs-CZ" sz="1900" dirty="0" smtClean="0"/>
              <a:t>Nejjednodušší způsob závislosti je lineární závislost. Koeficient úmrtnosti tedy nebudeme již chápat jako konstantní číslo, ale jako rostoucí lineární funkci.</a:t>
            </a:r>
          </a:p>
          <a:p>
            <a:pPr lvl="1"/>
            <a:r>
              <a:rPr lang="cs-CZ" sz="1900" dirty="0" smtClean="0"/>
              <a:t>Koeficient úmrtnosti: b + c </a:t>
            </a:r>
            <a:r>
              <a:rPr lang="cs-CZ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· </a:t>
            </a:r>
            <a:r>
              <a:rPr lang="cs-CZ" sz="1900" dirty="0" smtClean="0"/>
              <a:t>N(t) , kde b, c jsou reálná nezáporná čísla.</a:t>
            </a:r>
          </a:p>
          <a:p>
            <a:r>
              <a:rPr lang="cs-CZ" sz="2400" dirty="0" smtClean="0"/>
              <a:t>Podobně</a:t>
            </a:r>
            <a:r>
              <a:rPr lang="en-US" sz="2400" dirty="0" smtClean="0"/>
              <a:t> </a:t>
            </a:r>
            <a:r>
              <a:rPr lang="cs-CZ" sz="2400" dirty="0" smtClean="0"/>
              <a:t>jako</a:t>
            </a:r>
            <a:r>
              <a:rPr lang="en-US" sz="2400" dirty="0" smtClean="0"/>
              <a:t> </a:t>
            </a:r>
            <a:r>
              <a:rPr lang="cs-CZ" sz="2400" dirty="0" smtClean="0"/>
              <a:t>dříve získáme rovnice modelu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lvl="1"/>
            <a:r>
              <a:rPr lang="pt-BR" sz="1900" dirty="0"/>
              <a:t>Diskrétní </a:t>
            </a:r>
            <a:r>
              <a:rPr lang="pt-BR" sz="1900" dirty="0" smtClean="0"/>
              <a:t>p</a:t>
            </a:r>
            <a:r>
              <a:rPr lang="cs-CZ" sz="1900" dirty="0" smtClean="0"/>
              <a:t>ř</a:t>
            </a:r>
            <a:r>
              <a:rPr lang="pt-BR" sz="1900" dirty="0" smtClean="0"/>
              <a:t>ípad</a:t>
            </a:r>
            <a:r>
              <a:rPr lang="pt-BR" sz="1900" dirty="0"/>
              <a:t>: N(t + 1) = (1 + a </a:t>
            </a:r>
            <a:r>
              <a:rPr lang="cs-CZ" sz="1900" dirty="0" smtClean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b)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 </a:t>
            </a:r>
            <a:r>
              <a:rPr lang="cs-CZ" sz="1900" dirty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</a:t>
            </a:r>
            <a:r>
              <a:rPr lang="pt-BR" sz="1900" baseline="30000" dirty="0"/>
              <a:t>2</a:t>
            </a:r>
            <a:r>
              <a:rPr lang="pt-BR" sz="1900" dirty="0"/>
              <a:t>; N(0) = N0</a:t>
            </a:r>
          </a:p>
          <a:p>
            <a:pPr lvl="1"/>
            <a:r>
              <a:rPr lang="pt-BR" sz="1900" dirty="0"/>
              <a:t>Spojitý </a:t>
            </a:r>
            <a:r>
              <a:rPr lang="pt-BR" sz="1900" dirty="0" smtClean="0"/>
              <a:t>p</a:t>
            </a:r>
            <a:r>
              <a:rPr lang="cs-CZ" sz="1900" dirty="0" smtClean="0"/>
              <a:t>ř</a:t>
            </a:r>
            <a:r>
              <a:rPr lang="pt-BR" sz="1900" dirty="0" smtClean="0"/>
              <a:t>ípad</a:t>
            </a:r>
            <a:r>
              <a:rPr lang="pt-BR" sz="1900" dirty="0"/>
              <a:t>: </a:t>
            </a:r>
            <a:r>
              <a:rPr lang="pt-BR" sz="1900" dirty="0" smtClean="0"/>
              <a:t>N</a:t>
            </a:r>
            <a:r>
              <a:rPr lang="cs-CZ" sz="1900" dirty="0" smtClean="0"/>
              <a:t>‘</a:t>
            </a:r>
            <a:r>
              <a:rPr lang="pt-BR" sz="1900" dirty="0" smtClean="0"/>
              <a:t> (</a:t>
            </a:r>
            <a:r>
              <a:rPr lang="pt-BR" sz="1900" dirty="0"/>
              <a:t>t) = (a </a:t>
            </a:r>
            <a:r>
              <a:rPr lang="cs-CZ" sz="1900" dirty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b)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 </a:t>
            </a:r>
            <a:r>
              <a:rPr lang="cs-CZ" sz="1900" dirty="0"/>
              <a:t>–</a:t>
            </a:r>
            <a:r>
              <a:rPr lang="pt-BR" sz="1900" dirty="0" smtClean="0"/>
              <a:t> </a:t>
            </a:r>
            <a:r>
              <a:rPr lang="pt-BR" sz="1900" dirty="0"/>
              <a:t>c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pt-BR" sz="1900" dirty="0" smtClean="0"/>
              <a:t> </a:t>
            </a:r>
            <a:r>
              <a:rPr lang="pt-BR" sz="1900" dirty="0"/>
              <a:t>N(t)</a:t>
            </a:r>
            <a:r>
              <a:rPr lang="pt-BR" sz="1900" baseline="30000" dirty="0"/>
              <a:t>2</a:t>
            </a:r>
            <a:r>
              <a:rPr lang="pt-BR" sz="1900" dirty="0"/>
              <a:t>; N(0) = N0</a:t>
            </a:r>
            <a:endParaRPr lang="cs-CZ" sz="19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Modifikace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48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sz="2400" dirty="0" smtClean="0"/>
                  <a:t>Přeznačení koeficientů modelu:</a:t>
                </a:r>
              </a:p>
              <a:p>
                <a:pPr lvl="1"/>
                <a:r>
                  <a:rPr lang="cs-CZ" sz="1900" dirty="0" smtClean="0"/>
                  <a:t>úživnost prostředí: </a:t>
                </a:r>
                <a14:m>
                  <m:oMath xmlns:m="http://schemas.openxmlformats.org/officeDocument/2006/math"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19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–</m:t>
                            </m:r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cs-CZ" sz="19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cs-CZ" sz="1900" dirty="0" smtClean="0"/>
              </a:p>
              <a:p>
                <a:pPr lvl="1"/>
                <a:r>
                  <a:rPr lang="cs-CZ" sz="1900" dirty="0" smtClean="0"/>
                  <a:t>vnitřní koeficient růstu </a:t>
                </a:r>
                <a14:m>
                  <m:oMath xmlns:m="http://schemas.openxmlformats.org/officeDocument/2006/math"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19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cs-CZ" sz="190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Modifikace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41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č.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dirty="0" smtClean="0"/>
                  <a:t>Využijte </a:t>
                </a:r>
                <a:r>
                  <a:rPr lang="cs-CZ" dirty="0" err="1" smtClean="0"/>
                  <a:t>Maple</a:t>
                </a:r>
                <a:r>
                  <a:rPr lang="cs-CZ" dirty="0" smtClean="0"/>
                  <a:t> pro vytvoření spojitého modelu růstu populace s koeficientem růstu </a:t>
                </a:r>
                <a:r>
                  <a:rPr lang="cs-CZ" i="1" dirty="0" smtClean="0"/>
                  <a:t>r</a:t>
                </a:r>
                <a:r>
                  <a:rPr lang="cs-CZ" dirty="0" smtClean="0"/>
                  <a:t> a se zahrnutím konstanty úživnosti prostředí </a:t>
                </a:r>
                <a:r>
                  <a:rPr lang="cs-CZ" i="1" dirty="0" smtClean="0"/>
                  <a:t>K</a:t>
                </a:r>
                <a:r>
                  <a:rPr lang="cs-CZ" dirty="0" smtClean="0">
                    <a:ea typeface="Cambria Math" panose="02040503050406030204" pitchFamily="18" charset="0"/>
                  </a:rPr>
                  <a:t>: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b="0" dirty="0" smtClean="0">
                  <a:ea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cs-CZ" dirty="0" smtClean="0"/>
                  <a:t>Vložte do modelu komponenty (</a:t>
                </a:r>
                <a:r>
                  <a:rPr lang="cs-CZ" dirty="0" err="1" smtClean="0"/>
                  <a:t>slidery</a:t>
                </a:r>
                <a:r>
                  <a:rPr lang="cs-CZ" dirty="0" smtClean="0"/>
                  <a:t>) pro počáteční velikost populace </a:t>
                </a:r>
                <a:r>
                  <a:rPr lang="cs-CZ" i="1" dirty="0" smtClean="0"/>
                  <a:t>N(0)</a:t>
                </a:r>
                <a:r>
                  <a:rPr lang="cs-CZ" dirty="0" smtClean="0"/>
                  <a:t> jdoucí od 0 do 1000 jedinců, koeficient růstu </a:t>
                </a:r>
                <a:r>
                  <a:rPr lang="cs-CZ" i="1" dirty="0" smtClean="0"/>
                  <a:t>r</a:t>
                </a:r>
                <a:r>
                  <a:rPr lang="cs-CZ" dirty="0" smtClean="0"/>
                  <a:t> jdoucí od 0 do 2 a úživnost prostředí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od 0 do 1000 jedinců.</a:t>
                </a:r>
                <a:endParaRPr lang="cs-CZ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14" t="-1194" r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5840</TotalTime>
  <Words>381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Wingdings 2</vt:lpstr>
      <vt:lpstr>Administrativní</vt:lpstr>
      <vt:lpstr>4. Model růstu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Domácí úkol č.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170</cp:revision>
  <dcterms:created xsi:type="dcterms:W3CDTF">2011-03-03T07:28:24Z</dcterms:created>
  <dcterms:modified xsi:type="dcterms:W3CDTF">2018-10-22T05:43:35Z</dcterms:modified>
</cp:coreProperties>
</file>