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6" r:id="rId2"/>
    <p:sldId id="287" r:id="rId3"/>
    <p:sldId id="288" r:id="rId4"/>
    <p:sldId id="289" r:id="rId5"/>
    <p:sldId id="290" r:id="rId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85" d="100"/>
          <a:sy n="85" d="100"/>
        </p:scale>
        <p:origin x="1500" y="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12.11.2018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12.11.2018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12.11.2018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12.11.2018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 err="1" smtClean="0">
                <a:solidFill>
                  <a:schemeClr val="tx2"/>
                </a:solidFill>
                <a:latin typeface="+mj-lt"/>
              </a:rPr>
              <a:t>Lotkův-Volterrův</a:t>
            </a:r>
            <a:r>
              <a:rPr lang="cs-CZ" sz="2800" b="1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cs-CZ" sz="2800" b="1" dirty="0">
                <a:solidFill>
                  <a:schemeClr val="tx2"/>
                </a:solidFill>
                <a:latin typeface="+mj-lt"/>
              </a:rPr>
              <a:t>systém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8. </a:t>
            </a:r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Společenstva</a:t>
            </a:r>
            <a:br>
              <a:rPr lang="cs-CZ" sz="36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 smtClean="0"/>
                  <a:t>Opět vyjdeme ze stejné rovnice (diskrétní a spojité) pro růst populace i:</a:t>
                </a:r>
                <a:br>
                  <a:rPr lang="cs-CZ" altLang="en-US" sz="240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cs-CZ" altLang="en-US" sz="2400" dirty="0" smtClean="0"/>
              </a:p>
              <a:p>
                <a:r>
                  <a:rPr lang="cs-CZ" altLang="en-US" sz="2400" dirty="0"/>
                  <a:t>Vzájemné </a:t>
                </a:r>
                <a:r>
                  <a:rPr lang="cs-CZ" altLang="en-US" sz="2400" dirty="0" smtClean="0"/>
                  <a:t>ovlivňování </a:t>
                </a:r>
                <a:r>
                  <a:rPr lang="cs-CZ" altLang="en-US" sz="2400" dirty="0"/>
                  <a:t>populací budeme modelovat tak, </a:t>
                </a:r>
                <a:r>
                  <a:rPr lang="cs-CZ" altLang="en-US" sz="2400" dirty="0" smtClean="0"/>
                  <a:t>že růstový koeficient </a:t>
                </a:r>
                <a:r>
                  <a:rPr lang="cs-CZ" altLang="en-US" sz="2400" dirty="0"/>
                  <a:t>i-té </a:t>
                </a:r>
                <a:r>
                  <a:rPr lang="cs-CZ" altLang="en-US" sz="2400" dirty="0" smtClean="0"/>
                  <a:t>populace </a:t>
                </a:r>
                <a:r>
                  <a:rPr lang="cs-CZ" altLang="en-US" sz="2400" dirty="0" err="1" smtClean="0"/>
                  <a:t>r</a:t>
                </a:r>
                <a:r>
                  <a:rPr lang="cs-CZ" altLang="en-US" sz="2400" baseline="-25000" dirty="0" err="1" smtClean="0"/>
                  <a:t>i</a:t>
                </a:r>
                <a:r>
                  <a:rPr lang="cs-CZ" altLang="en-US" sz="2400" dirty="0" smtClean="0"/>
                  <a:t> </a:t>
                </a:r>
                <a:r>
                  <a:rPr lang="cs-CZ" altLang="en-US" sz="2400" dirty="0"/>
                  <a:t>závisí na velikostech </a:t>
                </a:r>
                <a:r>
                  <a:rPr lang="cs-CZ" altLang="en-US" sz="2400" dirty="0" smtClean="0"/>
                  <a:t>všech </a:t>
                </a:r>
                <a:r>
                  <a:rPr lang="cs-CZ" altLang="en-US" sz="2400" dirty="0"/>
                  <a:t>populací </a:t>
                </a:r>
                <a:r>
                  <a:rPr lang="cs-CZ" altLang="en-US" sz="2400" dirty="0" smtClean="0"/>
                  <a:t>tvořících společenstvo </a:t>
                </a:r>
                <a:r>
                  <a:rPr lang="cs-CZ" altLang="en-US" sz="2400" dirty="0"/>
                  <a:t>(</a:t>
                </a:r>
                <a:r>
                  <a:rPr lang="cs-CZ" altLang="en-US" sz="2400" dirty="0" smtClean="0"/>
                  <a:t>včetně </a:t>
                </a:r>
                <a:r>
                  <a:rPr lang="cs-CZ" altLang="en-US" sz="2400" dirty="0"/>
                  <a:t>i-té), </a:t>
                </a:r>
                <a:r>
                  <a:rPr lang="cs-CZ" altLang="en-US" sz="2400" dirty="0" smtClean="0"/>
                  <a:t>tedy:</a:t>
                </a:r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en-US" sz="2400" b="0" i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cs-CZ" altLang="en-US" sz="2400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∈{1,…,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cs-CZ" altLang="en-US" sz="2400" dirty="0" smtClean="0"/>
              </a:p>
              <a:p>
                <a:r>
                  <a:rPr lang="cs-CZ" altLang="en-US" sz="2400" dirty="0" smtClean="0"/>
                  <a:t>Pokud budeme předpokládat lineární závislost: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e>
                      </m:nary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cs-CZ" altLang="en-US" sz="2400" dirty="0" smtClean="0"/>
              </a:p>
              <a:p>
                <a:r>
                  <a:rPr lang="cs-CZ" altLang="en-US" sz="2400" dirty="0" smtClean="0"/>
                  <a:t>půjde o systém tzv. Lotka-</a:t>
                </a:r>
                <a:r>
                  <a:rPr lang="cs-CZ" altLang="en-US" sz="2400" dirty="0" err="1" smtClean="0"/>
                  <a:t>Volterrových</a:t>
                </a:r>
                <a:r>
                  <a:rPr lang="cs-CZ" altLang="en-US" sz="2400" dirty="0" smtClean="0"/>
                  <a:t> rovnic.</a:t>
                </a:r>
              </a:p>
              <a:p>
                <a:endParaRPr lang="cs-CZ" altLang="en-US" sz="2400" b="0" dirty="0" smtClean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 smtClean="0"/>
              <a:t>Interpretace koeficientů </a:t>
            </a:r>
            <a:r>
              <a:rPr lang="cs-CZ" altLang="en-US" sz="2400" dirty="0" err="1" smtClean="0"/>
              <a:t>a</a:t>
            </a:r>
            <a:r>
              <a:rPr lang="cs-CZ" altLang="en-US" sz="2400" baseline="-25000" dirty="0" err="1" smtClean="0"/>
              <a:t>i</a:t>
            </a:r>
            <a:r>
              <a:rPr lang="cs-CZ" altLang="en-US" sz="2400" dirty="0" smtClean="0"/>
              <a:t>, 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i,j</a:t>
            </a:r>
            <a:r>
              <a:rPr lang="cs-CZ" altLang="en-US" sz="2400" dirty="0" smtClean="0"/>
              <a:t> je následující:</a:t>
            </a:r>
          </a:p>
          <a:p>
            <a:pPr lvl="1" defTabSz="1162050"/>
            <a:r>
              <a:rPr lang="cs-CZ" dirty="0" err="1" smtClean="0"/>
              <a:t>a</a:t>
            </a:r>
            <a:r>
              <a:rPr lang="cs-CZ" baseline="-25000" dirty="0" err="1" smtClean="0"/>
              <a:t>i</a:t>
            </a:r>
            <a:r>
              <a:rPr lang="cs-CZ" dirty="0" smtClean="0"/>
              <a:t>:	v</a:t>
            </a:r>
            <a:r>
              <a:rPr lang="en-US" dirty="0" smtClean="0"/>
              <a:t>nit</a:t>
            </a:r>
            <a:r>
              <a:rPr lang="cs-CZ" dirty="0" smtClean="0"/>
              <a:t>ř</a:t>
            </a:r>
            <a:r>
              <a:rPr lang="en-US" dirty="0" err="1" smtClean="0"/>
              <a:t>ní</a:t>
            </a:r>
            <a:r>
              <a:rPr lang="en-US" dirty="0" smtClean="0"/>
              <a:t> </a:t>
            </a:r>
            <a:r>
              <a:rPr lang="en-US" dirty="0" err="1"/>
              <a:t>koecient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cs-CZ" dirty="0" smtClean="0"/>
              <a:t>ů</a:t>
            </a:r>
            <a:r>
              <a:rPr lang="en-US" dirty="0" err="1" smtClean="0"/>
              <a:t>stu</a:t>
            </a:r>
            <a:r>
              <a:rPr lang="en-US" dirty="0" smtClean="0"/>
              <a:t> </a:t>
            </a:r>
            <a:r>
              <a:rPr lang="en-US" dirty="0" err="1"/>
              <a:t>i-té</a:t>
            </a:r>
            <a:r>
              <a:rPr lang="en-US" dirty="0"/>
              <a:t> populace.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/>
              <a:t> &gt; 0, </a:t>
            </a:r>
            <a:r>
              <a:rPr lang="en-US" dirty="0" err="1"/>
              <a:t>izolovaná</a:t>
            </a:r>
            <a:r>
              <a:rPr lang="en-US" dirty="0"/>
              <a:t> </a:t>
            </a:r>
            <a:r>
              <a:rPr lang="en-US" dirty="0" err="1"/>
              <a:t>i-tá</a:t>
            </a:r>
            <a:r>
              <a:rPr lang="en-US" dirty="0"/>
              <a:t> </a:t>
            </a:r>
            <a:r>
              <a:rPr lang="cs-CZ" dirty="0" smtClean="0"/>
              <a:t>	</a:t>
            </a:r>
            <a:r>
              <a:rPr lang="en-US" dirty="0" smtClean="0"/>
              <a:t>populace </a:t>
            </a:r>
            <a:r>
              <a:rPr lang="en-US" dirty="0"/>
              <a:t>by v </a:t>
            </a:r>
            <a:r>
              <a:rPr lang="en-US" dirty="0" err="1" smtClean="0"/>
              <a:t>daném</a:t>
            </a:r>
            <a:r>
              <a:rPr lang="en-US" dirty="0" smtClean="0"/>
              <a:t> prost</a:t>
            </a:r>
            <a:r>
              <a:rPr lang="cs-CZ" dirty="0" smtClean="0"/>
              <a:t>ř</a:t>
            </a:r>
            <a:r>
              <a:rPr lang="en-US" dirty="0" err="1" smtClean="0"/>
              <a:t>edí</a:t>
            </a:r>
            <a:r>
              <a:rPr lang="en-US" dirty="0" smtClean="0"/>
              <a:t> </a:t>
            </a:r>
            <a:r>
              <a:rPr lang="en-US" dirty="0" err="1"/>
              <a:t>rostla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 smtClean="0"/>
              <a:t> </a:t>
            </a:r>
            <a:r>
              <a:rPr lang="en-US" dirty="0"/>
              <a:t>&lt; 0, </a:t>
            </a:r>
            <a:r>
              <a:rPr lang="en-US" dirty="0" err="1"/>
              <a:t>izolovaná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-</a:t>
            </a:r>
            <a:r>
              <a:rPr lang="cs-CZ" dirty="0" smtClean="0"/>
              <a:t>	</a:t>
            </a:r>
            <a:r>
              <a:rPr lang="en-US" dirty="0" err="1" smtClean="0"/>
              <a:t>tá</a:t>
            </a:r>
            <a:r>
              <a:rPr lang="en-US" dirty="0" smtClean="0"/>
              <a:t> </a:t>
            </a:r>
            <a:r>
              <a:rPr lang="en-US" dirty="0"/>
              <a:t>populace by v </a:t>
            </a:r>
            <a:r>
              <a:rPr lang="en-US" dirty="0" err="1"/>
              <a:t>daném</a:t>
            </a:r>
            <a:r>
              <a:rPr lang="en-US" dirty="0"/>
              <a:t> </a:t>
            </a:r>
            <a:r>
              <a:rPr lang="en-US" dirty="0" smtClean="0"/>
              <a:t>prost</a:t>
            </a:r>
            <a:r>
              <a:rPr lang="cs-CZ" dirty="0" smtClean="0"/>
              <a:t>ř</a:t>
            </a:r>
            <a:r>
              <a:rPr lang="en-US" dirty="0" err="1" smtClean="0"/>
              <a:t>edí</a:t>
            </a:r>
            <a:r>
              <a:rPr lang="cs-CZ" dirty="0" smtClean="0"/>
              <a:t> </a:t>
            </a:r>
            <a:r>
              <a:rPr lang="en-US" dirty="0" err="1" smtClean="0"/>
              <a:t>vymírala</a:t>
            </a:r>
            <a:r>
              <a:rPr lang="cs-CZ" dirty="0" smtClean="0"/>
              <a:t>.</a:t>
            </a:r>
          </a:p>
          <a:p>
            <a:pPr lvl="1" defTabSz="1162050"/>
            <a:r>
              <a:rPr lang="cs-CZ" altLang="en-US" sz="2400" b="0" dirty="0" err="1" smtClean="0"/>
              <a:t>b</a:t>
            </a:r>
            <a:r>
              <a:rPr lang="cs-CZ" altLang="en-US" sz="2400" b="0" baseline="-25000" dirty="0" err="1" smtClean="0"/>
              <a:t>i,i</a:t>
            </a:r>
            <a:r>
              <a:rPr lang="cs-CZ" altLang="en-US" sz="2400" b="0" dirty="0" smtClean="0"/>
              <a:t>:</a:t>
            </a:r>
            <a:r>
              <a:rPr lang="cs-CZ" altLang="en-US" sz="2400" dirty="0"/>
              <a:t>	</a:t>
            </a:r>
            <a:r>
              <a:rPr lang="cs-CZ" altLang="en-US" sz="2400" dirty="0" smtClean="0"/>
              <a:t>síla </a:t>
            </a:r>
            <a:r>
              <a:rPr lang="cs-CZ" altLang="en-US" sz="2400" dirty="0"/>
              <a:t>vnitrodruhové konkurence nebo kooperace. Pokud </a:t>
            </a:r>
            <a:r>
              <a:rPr lang="cs-CZ" altLang="en-US" sz="2400" dirty="0" smtClean="0"/>
              <a:t>	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i,i</a:t>
            </a:r>
            <a:r>
              <a:rPr lang="cs-CZ" altLang="en-US" sz="2400" baseline="-25000" dirty="0" smtClean="0"/>
              <a:t> </a:t>
            </a:r>
            <a:r>
              <a:rPr lang="cs-CZ" altLang="en-US" sz="2400" dirty="0" smtClean="0"/>
              <a:t>&lt; </a:t>
            </a:r>
            <a:r>
              <a:rPr lang="cs-CZ" altLang="en-US" sz="2400" dirty="0"/>
              <a:t>0, jedná se o </a:t>
            </a:r>
            <a:r>
              <a:rPr lang="cs-CZ" altLang="en-US" sz="2400" dirty="0" smtClean="0"/>
              <a:t>vnitrodruhovou konkurenci</a:t>
            </a:r>
            <a:r>
              <a:rPr lang="cs-CZ" altLang="en-US" sz="2400" dirty="0"/>
              <a:t>, pokud </a:t>
            </a:r>
            <a:r>
              <a:rPr lang="cs-CZ" altLang="en-US" sz="2400" dirty="0" smtClean="0"/>
              <a:t/>
            </a:r>
            <a:br>
              <a:rPr lang="cs-CZ" altLang="en-US" sz="2400" dirty="0" smtClean="0"/>
            </a:br>
            <a:r>
              <a:rPr lang="cs-CZ" altLang="en-US" sz="2400" dirty="0" smtClean="0"/>
              <a:t>	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i,i</a:t>
            </a:r>
            <a:r>
              <a:rPr lang="cs-CZ" altLang="en-US" sz="2400" dirty="0" smtClean="0"/>
              <a:t> </a:t>
            </a:r>
            <a:r>
              <a:rPr lang="cs-CZ" altLang="en-US" sz="2400" dirty="0"/>
              <a:t>&gt; </a:t>
            </a:r>
            <a:r>
              <a:rPr lang="cs-CZ" altLang="en-US" sz="2400" dirty="0" smtClean="0"/>
              <a:t>0</a:t>
            </a:r>
            <a:r>
              <a:rPr lang="cs-CZ" altLang="en-US" sz="2400" dirty="0"/>
              <a:t>, jedná se o vnitrodruhovou kooperaci</a:t>
            </a:r>
            <a:r>
              <a:rPr lang="cs-CZ" altLang="en-US" sz="2400" dirty="0" smtClean="0"/>
              <a:t>.</a:t>
            </a:r>
          </a:p>
          <a:p>
            <a:pPr lvl="1" defTabSz="1162050"/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 smtClean="0"/>
              <a:t>:</a:t>
            </a:r>
            <a:r>
              <a:rPr lang="cs-CZ" altLang="en-US" sz="2400" dirty="0"/>
              <a:t>	</a:t>
            </a:r>
            <a:r>
              <a:rPr lang="cs-CZ" altLang="en-US" sz="2400" dirty="0" smtClean="0"/>
              <a:t>síla </a:t>
            </a:r>
            <a:r>
              <a:rPr lang="cs-CZ" altLang="en-US" sz="2400" dirty="0"/>
              <a:t>vlivu j-té populace na </a:t>
            </a:r>
            <a:r>
              <a:rPr lang="cs-CZ" altLang="en-US" sz="2400" dirty="0" smtClean="0"/>
              <a:t>růst </a:t>
            </a:r>
            <a:r>
              <a:rPr lang="cs-CZ" altLang="en-US" sz="2400" dirty="0"/>
              <a:t>i-té.</a:t>
            </a:r>
          </a:p>
          <a:p>
            <a:pPr marL="274638" lvl="1" indent="0" defTabSz="1162050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i,j</a:t>
            </a:r>
            <a:r>
              <a:rPr lang="cs-CZ" altLang="en-US" sz="2400" dirty="0" smtClean="0"/>
              <a:t> </a:t>
            </a:r>
            <a:r>
              <a:rPr lang="cs-CZ" altLang="en-US" sz="2400" dirty="0"/>
              <a:t>&gt;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komensálem</a:t>
            </a:r>
            <a:r>
              <a:rPr lang="cs-CZ" altLang="en-US" sz="2400" dirty="0"/>
              <a:t> i-té,</a:t>
            </a:r>
          </a:p>
          <a:p>
            <a:pPr marL="274638" lvl="1" indent="0" defTabSz="1162050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i,j</a:t>
            </a:r>
            <a:r>
              <a:rPr lang="cs-CZ" altLang="en-US" sz="2400" dirty="0" smtClean="0"/>
              <a:t> </a:t>
            </a:r>
            <a:r>
              <a:rPr lang="cs-CZ" altLang="en-US" sz="2400" dirty="0"/>
              <a:t>&lt;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amensálem</a:t>
            </a:r>
            <a:r>
              <a:rPr lang="cs-CZ" altLang="en-US" sz="2400" dirty="0"/>
              <a:t> i-té,</a:t>
            </a:r>
          </a:p>
          <a:p>
            <a:pPr marL="274638" lvl="1" indent="0" defTabSz="1162050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 smtClean="0"/>
              <a:t>b</a:t>
            </a:r>
            <a:r>
              <a:rPr lang="cs-CZ" altLang="en-US" sz="2400" baseline="-25000" dirty="0" err="1" smtClean="0"/>
              <a:t>i,j</a:t>
            </a:r>
            <a:r>
              <a:rPr lang="cs-CZ" altLang="en-US" sz="2400" dirty="0" smtClean="0"/>
              <a:t> </a:t>
            </a:r>
            <a:r>
              <a:rPr lang="cs-CZ" altLang="en-US" sz="2400" dirty="0"/>
              <a:t>=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k i-té neutrální.</a:t>
            </a:r>
            <a:endParaRPr lang="cs-CZ" altLang="en-US" sz="2400" b="0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43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 smtClean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cs-CZ" altLang="en-US" sz="2400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altLang="en-US" sz="2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=0,01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 smtClean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 smtClean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b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konkurence tří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5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 smtClean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1;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2;</m:t>
                    </m:r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=1,5</m:t>
                    </m:r>
                  </m:oMath>
                </a14:m>
                <a:endParaRPr lang="cs-CZ" altLang="en-US" sz="2400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0,005;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altLang="en-US" sz="2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0,0001;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0,02; 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,03</m:t>
                      </m:r>
                    </m:oMath>
                  </m:oMathPara>
                </a14:m>
                <a:endParaRPr lang="cs-CZ" altLang="en-US" sz="24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0,01;</m:t>
                      </m:r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0,002;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 smtClean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 smtClean="0"/>
              </a:p>
            </p:txBody>
          </p:sp>
        </mc:Choice>
        <mc:Fallback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b="-4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smtClean="0"/>
              <a:t>Model konkurence tří populací (1 predátor)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90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6319</TotalTime>
  <Words>60</Words>
  <Application>Microsoft Office PowerPoint</Application>
  <PresentationFormat>Předvádění na obrazovce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Wingdings</vt:lpstr>
      <vt:lpstr>Wingdings 2</vt:lpstr>
      <vt:lpstr>Administrativní</vt:lpstr>
      <vt:lpstr>8. Společenstva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194</cp:revision>
  <dcterms:created xsi:type="dcterms:W3CDTF">2011-03-03T07:28:24Z</dcterms:created>
  <dcterms:modified xsi:type="dcterms:W3CDTF">2018-11-12T11:13:57Z</dcterms:modified>
</cp:coreProperties>
</file>