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6" r:id="rId2"/>
    <p:sldId id="287" r:id="rId3"/>
    <p:sldId id="288" r:id="rId4"/>
    <p:sldId id="289" r:id="rId5"/>
    <p:sldId id="296" r:id="rId6"/>
    <p:sldId id="290" r:id="rId7"/>
    <p:sldId id="291" r:id="rId8"/>
    <p:sldId id="292" r:id="rId9"/>
    <p:sldId id="293" r:id="rId10"/>
    <p:sldId id="294" r:id="rId11"/>
    <p:sldId id="295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85" d="100"/>
          <a:sy n="85" d="100"/>
        </p:scale>
        <p:origin x="1500" y="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10.12.2018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10.12.2018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10.12.2018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10.12.2018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metavo.metacentrum.cz/pbsmon2/user/moje_slozka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tavo.metacentrum.cz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etavo.metacentrum.cz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Maticové populační modely</a:t>
            </a:r>
          </a:p>
          <a:p>
            <a:pPr marL="0" indent="0" algn="ctr"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Návod na výpočet v Metacentru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8. Metacentrum</a:t>
            </a:r>
            <a:br>
              <a:rPr lang="cs-CZ" sz="36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 smtClean="0"/>
              <a:t>Spuštění úlohy se provede příkazem </a:t>
            </a:r>
            <a:r>
              <a:rPr lang="cs-CZ" sz="2800" dirty="0" err="1" smtClean="0"/>
              <a:t>qsub</a:t>
            </a:r>
            <a:r>
              <a:rPr lang="cs-CZ" sz="2800" dirty="0" smtClean="0"/>
              <a:t> nakopírovaným ze sestavovače.</a:t>
            </a:r>
          </a:p>
          <a:p>
            <a:pPr lvl="0"/>
            <a:r>
              <a:rPr lang="cs-CZ" sz="2800" dirty="0" smtClean="0"/>
              <a:t>Na </a:t>
            </a:r>
            <a:r>
              <a:rPr lang="cs-CZ" sz="2800" dirty="0"/>
              <a:t>konec </a:t>
            </a:r>
            <a:r>
              <a:rPr lang="cs-CZ" sz="2800" dirty="0" smtClean="0"/>
              <a:t>je třeba připsat </a:t>
            </a:r>
            <a:r>
              <a:rPr lang="cs-CZ" sz="2800" dirty="0"/>
              <a:t>název </a:t>
            </a:r>
            <a:r>
              <a:rPr lang="cs-CZ" sz="2800" dirty="0" err="1" smtClean="0"/>
              <a:t>shell</a:t>
            </a:r>
            <a:r>
              <a:rPr lang="cs-CZ" sz="2800" dirty="0" smtClean="0"/>
              <a:t> skriptu s příponou </a:t>
            </a:r>
            <a:r>
              <a:rPr lang="cs-CZ" sz="2800" dirty="0"/>
              <a:t>.</a:t>
            </a:r>
            <a:r>
              <a:rPr lang="cs-CZ" sz="2800" dirty="0" err="1"/>
              <a:t>sh</a:t>
            </a:r>
            <a:r>
              <a:rPr lang="cs-CZ" sz="2800" dirty="0"/>
              <a:t>, </a:t>
            </a:r>
            <a:r>
              <a:rPr lang="cs-CZ" sz="2800" dirty="0" smtClean="0"/>
              <a:t>který </a:t>
            </a:r>
            <a:r>
              <a:rPr lang="cs-CZ" sz="2800" dirty="0"/>
              <a:t>spustí </a:t>
            </a:r>
            <a:r>
              <a:rPr lang="cs-CZ" sz="2800" dirty="0" err="1"/>
              <a:t>Maple</a:t>
            </a:r>
            <a:r>
              <a:rPr lang="cs-CZ" sz="2800" dirty="0"/>
              <a:t> a </a:t>
            </a:r>
            <a:r>
              <a:rPr lang="cs-CZ" sz="2800" dirty="0" err="1"/>
              <a:t>Maplový</a:t>
            </a:r>
            <a:r>
              <a:rPr lang="cs-CZ" sz="2800" dirty="0"/>
              <a:t> skript s výpočtem.</a:t>
            </a:r>
          </a:p>
          <a:p>
            <a:pPr lvl="1"/>
            <a:r>
              <a:rPr lang="cs-CZ" sz="2300" i="1" dirty="0" err="1"/>
              <a:t>qsub</a:t>
            </a:r>
            <a:r>
              <a:rPr lang="cs-CZ" sz="2300" i="1" dirty="0"/>
              <a:t> -l </a:t>
            </a:r>
            <a:r>
              <a:rPr lang="cs-CZ" sz="2300" i="1" dirty="0" err="1"/>
              <a:t>walltime</a:t>
            </a:r>
            <a:r>
              <a:rPr lang="cs-CZ" sz="2300" i="1" dirty="0"/>
              <a:t>=1d -l mem=60gb -l </a:t>
            </a:r>
            <a:r>
              <a:rPr lang="cs-CZ" sz="2300" i="1" dirty="0" err="1"/>
              <a:t>scratch</a:t>
            </a:r>
            <a:r>
              <a:rPr lang="cs-CZ" sz="2300" i="1" dirty="0"/>
              <a:t>=2gb -l </a:t>
            </a:r>
            <a:r>
              <a:rPr lang="cs-CZ" sz="2300" i="1" dirty="0" err="1"/>
              <a:t>nodes</a:t>
            </a:r>
            <a:r>
              <a:rPr lang="cs-CZ" sz="2300" i="1" dirty="0"/>
              <a:t>=1:ppn=1:x86_64:linux:brno </a:t>
            </a:r>
            <a:r>
              <a:rPr lang="cs-CZ" sz="2300" i="1" dirty="0" smtClean="0"/>
              <a:t>ulohamaplempl.sh</a:t>
            </a:r>
            <a:endParaRPr lang="cs-CZ" sz="3500" dirty="0"/>
          </a:p>
          <a:p>
            <a:r>
              <a:rPr lang="cs-CZ" sz="2800" dirty="0" err="1" smtClean="0"/>
              <a:t>Putty</a:t>
            </a:r>
            <a:r>
              <a:rPr lang="cs-CZ" sz="2800" dirty="0" smtClean="0"/>
              <a:t> </a:t>
            </a:r>
            <a:r>
              <a:rPr lang="cs-CZ" sz="2800" dirty="0"/>
              <a:t>vypíše název spuštěné úlohy a jméno serveru, na kterém </a:t>
            </a:r>
            <a:r>
              <a:rPr lang="cs-CZ" sz="2800" dirty="0" smtClean="0"/>
              <a:t>běží. Lze </a:t>
            </a:r>
            <a:r>
              <a:rPr lang="cs-CZ" sz="2800" dirty="0"/>
              <a:t>sledovat online na </a:t>
            </a:r>
            <a:r>
              <a:rPr lang="cs-CZ" sz="2800" dirty="0" smtClean="0"/>
              <a:t>webu Metacentra.</a:t>
            </a:r>
            <a:endParaRPr lang="cs-CZ" sz="2800" dirty="0"/>
          </a:p>
          <a:p>
            <a:r>
              <a:rPr lang="cs-CZ" sz="2800" dirty="0" smtClean="0"/>
              <a:t>Po </a:t>
            </a:r>
            <a:r>
              <a:rPr lang="cs-CZ" sz="2800" dirty="0"/>
              <a:t>kliknutí na název stroje </a:t>
            </a:r>
            <a:r>
              <a:rPr lang="cs-CZ" sz="2800" dirty="0" smtClean="0"/>
              <a:t>jsou dostupné podrobnosti </a:t>
            </a:r>
            <a:r>
              <a:rPr lang="cs-CZ" sz="2800" dirty="0"/>
              <a:t>o běhu úlohy, např. </a:t>
            </a:r>
            <a:r>
              <a:rPr lang="cs-CZ" sz="2800" dirty="0" smtClean="0"/>
              <a:t>dokdy </a:t>
            </a:r>
            <a:r>
              <a:rPr lang="cs-CZ" sz="2800" dirty="0"/>
              <a:t>se nejpozději ukončí.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74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2276872"/>
            <a:ext cx="8512175" cy="4176316"/>
          </a:xfrm>
          <a:noFill/>
        </p:spPr>
        <p:txBody>
          <a:bodyPr/>
          <a:lstStyle/>
          <a:p>
            <a:pPr lvl="0"/>
            <a:r>
              <a:rPr lang="cs-CZ" sz="2800" dirty="0" smtClean="0"/>
              <a:t>Spuštěné úlohy jsou pro každého uživatele dostupné na adrese: </a:t>
            </a:r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://metavo.metacentrum.cz/pbsmon2/user/moje_slozka</a:t>
            </a:r>
            <a:endParaRPr lang="cs-CZ" sz="280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625" y="1556792"/>
            <a:ext cx="851217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858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Vyjděte z řešení </a:t>
            </a:r>
            <a:r>
              <a:rPr lang="cs-CZ" dirty="0" smtClean="0"/>
              <a:t>maticového populačního modelu, </a:t>
            </a:r>
            <a:r>
              <a:rPr lang="cs-CZ" dirty="0"/>
              <a:t>ve </a:t>
            </a:r>
            <a:r>
              <a:rPr lang="cs-CZ" dirty="0" smtClean="0"/>
              <a:t>kterém </a:t>
            </a:r>
            <a:r>
              <a:rPr lang="cs-CZ" dirty="0"/>
              <a:t>jste zkonstruovali model společenstva </a:t>
            </a:r>
            <a:r>
              <a:rPr lang="cs-CZ" dirty="0" smtClean="0"/>
              <a:t>pěti </a:t>
            </a:r>
            <a:r>
              <a:rPr lang="cs-CZ" dirty="0"/>
              <a:t>druhů v maticovém tvaru.</a:t>
            </a:r>
          </a:p>
          <a:p>
            <a:pPr lvl="0"/>
            <a:r>
              <a:rPr lang="cs-CZ" dirty="0"/>
              <a:t>Předpokládejte </a:t>
            </a:r>
            <a:r>
              <a:rPr lang="cs-CZ" dirty="0" smtClean="0"/>
              <a:t>ve společenstvu 4 </a:t>
            </a:r>
            <a:r>
              <a:rPr lang="cs-CZ" dirty="0"/>
              <a:t>stabilní druhy nacházející se v prostředí a </a:t>
            </a:r>
            <a:r>
              <a:rPr lang="cs-CZ" dirty="0" smtClean="0"/>
              <a:t>přidejte 5</a:t>
            </a:r>
            <a:r>
              <a:rPr lang="cs-CZ" dirty="0"/>
              <a:t>. druh, </a:t>
            </a:r>
            <a:r>
              <a:rPr lang="cs-CZ" dirty="0" smtClean="0"/>
              <a:t>který </a:t>
            </a:r>
            <a:r>
              <a:rPr lang="cs-CZ" dirty="0"/>
              <a:t>bude podléhat náhodným mutacím.</a:t>
            </a:r>
          </a:p>
          <a:p>
            <a:pPr lvl="0"/>
            <a:r>
              <a:rPr lang="cs-CZ" dirty="0" smtClean="0"/>
              <a:t>Označte vliv </a:t>
            </a:r>
            <a:r>
              <a:rPr lang="cs-CZ" dirty="0"/>
              <a:t>j-</a:t>
            </a:r>
            <a:r>
              <a:rPr lang="cs-CZ" dirty="0" err="1"/>
              <a:t>tého</a:t>
            </a:r>
            <a:r>
              <a:rPr lang="cs-CZ" dirty="0"/>
              <a:t> druhu na i-</a:t>
            </a:r>
            <a:r>
              <a:rPr lang="cs-CZ" dirty="0" err="1"/>
              <a:t>tý</a:t>
            </a:r>
            <a:r>
              <a:rPr lang="cs-CZ" dirty="0"/>
              <a:t> druh (na jeho koeficient růstu) β</a:t>
            </a:r>
            <a:r>
              <a:rPr lang="cs-CZ" baseline="-25000" dirty="0" err="1"/>
              <a:t>i,j</a:t>
            </a:r>
            <a:r>
              <a:rPr lang="cs-CZ" dirty="0"/>
              <a:t> a vnitřní koeficient růstu i-</a:t>
            </a:r>
            <a:r>
              <a:rPr lang="cs-CZ" dirty="0" err="1"/>
              <a:t>tého</a:t>
            </a:r>
            <a:r>
              <a:rPr lang="cs-CZ" dirty="0"/>
              <a:t> druhu α</a:t>
            </a:r>
            <a:r>
              <a:rPr lang="cs-CZ" baseline="-25000" dirty="0"/>
              <a:t>i</a:t>
            </a:r>
            <a:r>
              <a:rPr lang="cs-CZ" dirty="0"/>
              <a:t>.</a:t>
            </a:r>
          </a:p>
          <a:p>
            <a:pPr lvl="0"/>
            <a:r>
              <a:rPr lang="cs-CZ" dirty="0" smtClean="0"/>
              <a:t>Předpokládejte</a:t>
            </a:r>
            <a:r>
              <a:rPr lang="cs-CZ" dirty="0"/>
              <a:t>, že pro všechna i=1, 2, 3, … platí α</a:t>
            </a:r>
            <a:r>
              <a:rPr lang="cs-CZ" baseline="-25000" dirty="0"/>
              <a:t>i</a:t>
            </a:r>
            <a:r>
              <a:rPr lang="cs-CZ" dirty="0"/>
              <a:t>=0,9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153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Nejprve </a:t>
            </a:r>
            <a:r>
              <a:rPr lang="cs-CZ" dirty="0" smtClean="0"/>
              <a:t>se pokuste nalézt </a:t>
            </a:r>
            <a:r>
              <a:rPr lang="cs-CZ" dirty="0"/>
              <a:t>libovolné </a:t>
            </a:r>
            <a:r>
              <a:rPr lang="cs-CZ" dirty="0" smtClean="0"/>
              <a:t>hodnoty </a:t>
            </a:r>
            <a:r>
              <a:rPr lang="cs-CZ" dirty="0"/>
              <a:t>koeficientů </a:t>
            </a:r>
            <a:r>
              <a:rPr lang="cs-CZ" dirty="0" smtClean="0"/>
              <a:t>β</a:t>
            </a:r>
            <a:r>
              <a:rPr lang="cs-CZ" baseline="-25000" dirty="0" err="1" smtClean="0"/>
              <a:t>i,j</a:t>
            </a:r>
            <a:r>
              <a:rPr lang="cs-CZ" dirty="0" smtClean="0"/>
              <a:t> </a:t>
            </a:r>
            <a:r>
              <a:rPr lang="cs-CZ" dirty="0"/>
              <a:t>společenstva pro všech 5 druhů, </a:t>
            </a:r>
            <a:r>
              <a:rPr lang="cs-CZ" dirty="0" smtClean="0"/>
              <a:t>takové, že dojde </a:t>
            </a:r>
            <a:r>
              <a:rPr lang="cs-CZ" dirty="0"/>
              <a:t>k oscilacím, ale všechny druhy budou z dlouhodobého pohledu koexistovat a nedojde k jejich vyhynutí.</a:t>
            </a:r>
          </a:p>
          <a:p>
            <a:pPr lvl="0"/>
            <a:r>
              <a:rPr lang="cs-CZ" dirty="0"/>
              <a:t>Vyjádřete graficky výsledek modelu pro 1000 časových jednotek. Pro řešení (simulaci) modelu použijte možnosti superpočítače nabízeného prostřednictvím Metacentra.</a:t>
            </a:r>
          </a:p>
          <a:p>
            <a:pPr lvl="0"/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69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0"/>
                <a:r>
                  <a:rPr lang="cs-CZ" sz="2800" dirty="0"/>
                  <a:t>Dále </a:t>
                </a:r>
                <a:r>
                  <a:rPr lang="cs-CZ" sz="2800" dirty="0" smtClean="0"/>
                  <a:t>pomocí cyklu měňte koeficienty </a:t>
                </a:r>
                <a:r>
                  <a:rPr lang="cs-CZ" sz="2800" dirty="0"/>
                  <a:t>pátého druhu podle následujících pravidel.</a:t>
                </a:r>
              </a:p>
              <a:p>
                <a:pPr lvl="1"/>
                <a:r>
                  <a:rPr lang="cs-CZ" sz="2400" dirty="0"/>
                  <a:t>Předpokládejme, že každý druh má pouze omezenou možnost investovat svoji energii a schopnosti na přizpůsobení se prostředí a podmínkám daným ostatními druhy ve společenstvu.</a:t>
                </a:r>
              </a:p>
              <a:p>
                <a:pPr lvl="1"/>
                <a:r>
                  <a:rPr lang="cs-CZ" sz="2400" dirty="0"/>
                  <a:t>V průběhu náhodných mutací tedy může dojít ke změnám koeficientů β</a:t>
                </a:r>
                <a:r>
                  <a:rPr lang="cs-CZ" sz="2400" baseline="-25000" dirty="0"/>
                  <a:t>5,j</a:t>
                </a:r>
                <a:r>
                  <a:rPr lang="cs-CZ" sz="2400" dirty="0"/>
                  <a:t>, tedy ovlivnění našeho 5. druhu ostatními druhy ve společenství, ale součet koeficientů β</a:t>
                </a:r>
                <a:r>
                  <a:rPr lang="cs-CZ" sz="2400" baseline="-25000" dirty="0"/>
                  <a:t>5,j</a:t>
                </a:r>
                <a:r>
                  <a:rPr lang="cs-CZ" sz="2400" dirty="0"/>
                  <a:t> musí zůstat konstantní:	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5,</m:t>
                            </m:r>
                            <m:r>
                              <m:rPr>
                                <m:sty m:val="p"/>
                              </m:rP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860" t="-1119" r="-72" b="-3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40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1"/>
                <a:r>
                  <a:rPr lang="cs-CZ" sz="2400" dirty="0"/>
                  <a:t>Každá mutace se projeví vznikem „nového poddruhu“ počínaje číslem 6 a dále, jehož populace bude mít na počátku velikost 1 jedince. Takový poddruh bude v matici vystupovat jako samostatný nový druh</a:t>
                </a:r>
                <a:r>
                  <a:rPr lang="cs-CZ" sz="2400" dirty="0" smtClean="0"/>
                  <a:t>.</a:t>
                </a:r>
              </a:p>
              <a:p>
                <a:pPr lvl="1"/>
                <a:r>
                  <a:rPr lang="cs-CZ" sz="2400" dirty="0" smtClean="0"/>
                  <a:t>Bude tedy zapotřebí měnit velikost matice, se kterou budete pracovat.</a:t>
                </a:r>
                <a:endParaRPr lang="cs-CZ" sz="2400" dirty="0"/>
              </a:p>
              <a:p>
                <a:pPr lvl="1"/>
                <a:r>
                  <a:rPr lang="cs-CZ" sz="2400" dirty="0"/>
                  <a:t>Hodnoty koeficientů β</a:t>
                </a:r>
                <a:r>
                  <a:rPr lang="cs-CZ" sz="2400" baseline="-25000" dirty="0" err="1"/>
                  <a:t>i,j</a:t>
                </a:r>
                <a:r>
                  <a:rPr lang="cs-CZ" sz="2400" dirty="0"/>
                  <a:t> pro i &gt; 4 </a:t>
                </a:r>
                <a:r>
                  <a:rPr lang="cs-CZ" sz="2400" dirty="0" smtClean="0"/>
                  <a:t>určete libovolným </a:t>
                </a:r>
                <a:r>
                  <a:rPr lang="cs-CZ" sz="2400" dirty="0"/>
                  <a:t>(náhodným) způsobem tak, aby byla dodržena podmínka z </a:t>
                </a:r>
                <a:r>
                  <a:rPr lang="cs-CZ" sz="2400" dirty="0" smtClean="0"/>
                  <a:t>předchozího </a:t>
                </a:r>
                <a:r>
                  <a:rPr lang="cs-CZ" sz="2400" dirty="0" err="1" smtClean="0"/>
                  <a:t>slidu</a:t>
                </a:r>
                <a:r>
                  <a:rPr lang="cs-CZ" sz="2400" dirty="0" smtClean="0"/>
                  <a:t>:</a:t>
                </a:r>
                <a:r>
                  <a:rPr lang="cs-CZ" sz="2400" dirty="0"/>
                  <a:t>	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5,</m:t>
                            </m:r>
                            <m:r>
                              <m:rPr>
                                <m:sty m:val="p"/>
                              </m:rP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  <a:p>
                <a:pPr lvl="1"/>
                <a:endParaRPr lang="cs-CZ" sz="24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t="-995" r="-1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379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1"/>
            <a:r>
              <a:rPr lang="cs-CZ" sz="2400" dirty="0"/>
              <a:t>Protože nově vzniklé poddruhy budou mít velmi podobné parametry jako původní 5. druh ve společenstvu, budeme předpokládat, že jejich vztah bude silně kompetitivní. </a:t>
            </a:r>
            <a:r>
              <a:rPr lang="cs-CZ" sz="2400" dirty="0" smtClean="0"/>
              <a:t>Stanovte </a:t>
            </a:r>
            <a:r>
              <a:rPr lang="cs-CZ" sz="2400" dirty="0"/>
              <a:t>proto pro všechna β</a:t>
            </a:r>
            <a:r>
              <a:rPr lang="cs-CZ" sz="2400" baseline="-25000" dirty="0" err="1"/>
              <a:t>i,j</a:t>
            </a:r>
            <a:r>
              <a:rPr lang="cs-CZ" sz="2400" dirty="0"/>
              <a:t>, kde i &gt; 4 a j &gt; 4 pravidlo β</a:t>
            </a:r>
            <a:r>
              <a:rPr lang="cs-CZ" sz="2400" baseline="-25000" dirty="0" err="1"/>
              <a:t>i,j</a:t>
            </a:r>
            <a:r>
              <a:rPr lang="cs-CZ" sz="2400" dirty="0"/>
              <a:t> = </a:t>
            </a:r>
            <a:r>
              <a:rPr lang="cs-CZ" sz="2400" dirty="0" smtClean="0"/>
              <a:t>c.</a:t>
            </a:r>
          </a:p>
          <a:p>
            <a:pPr lvl="1"/>
            <a:r>
              <a:rPr lang="cs-CZ" sz="2400" dirty="0" smtClean="0"/>
              <a:t>Konstantu c volte </a:t>
            </a:r>
            <a:r>
              <a:rPr lang="cs-CZ" sz="2400" dirty="0"/>
              <a:t>jako velmi nízkou (tj. zápornou) s přihlédnutím k ostatním hodnotám β</a:t>
            </a:r>
            <a:r>
              <a:rPr lang="cs-CZ" sz="2400" baseline="-25000" dirty="0" err="1"/>
              <a:t>i,j</a:t>
            </a:r>
            <a:r>
              <a:rPr lang="cs-CZ" sz="2400" dirty="0"/>
              <a:t> (navrhuji např. -0,05 pokud se budete pohybovat v řádově podobných hodnotách, jaké jsme měli v modelech ze skript</a:t>
            </a:r>
            <a:r>
              <a:rPr lang="cs-CZ" sz="2400" dirty="0" smtClean="0"/>
              <a:t>).</a:t>
            </a:r>
          </a:p>
          <a:p>
            <a:pPr lvl="1"/>
            <a:r>
              <a:rPr lang="cs-CZ" sz="2400" dirty="0" smtClean="0"/>
              <a:t>To </a:t>
            </a:r>
            <a:r>
              <a:rPr lang="cs-CZ" sz="2400" dirty="0"/>
              <a:t>by mělo zajistit, aby z dlouhodobého pohledu přežívala ve společenství vždy jen jedna ze zmutovaných variant 5. populace.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973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 smtClean="0"/>
              <a:t>Zajistěte </a:t>
            </a:r>
            <a:r>
              <a:rPr lang="cs-CZ" dirty="0"/>
              <a:t>v náhodných časových okamžicích vznik mutací – tj. objevení se nového n-</a:t>
            </a:r>
            <a:r>
              <a:rPr lang="cs-CZ" dirty="0" err="1"/>
              <a:t>tého</a:t>
            </a:r>
            <a:r>
              <a:rPr lang="cs-CZ" dirty="0"/>
              <a:t> poddruhu s náhodnými koeficienty </a:t>
            </a:r>
            <a:r>
              <a:rPr lang="el-GR" dirty="0"/>
              <a:t>β</a:t>
            </a:r>
            <a:r>
              <a:rPr lang="cs-CZ" baseline="-25000" dirty="0"/>
              <a:t>n,1</a:t>
            </a:r>
            <a:r>
              <a:rPr lang="cs-CZ" dirty="0"/>
              <a:t>, </a:t>
            </a:r>
            <a:r>
              <a:rPr lang="el-GR" dirty="0"/>
              <a:t>β</a:t>
            </a:r>
            <a:r>
              <a:rPr lang="cs-CZ" baseline="-25000" dirty="0"/>
              <a:t>n,2</a:t>
            </a:r>
            <a:r>
              <a:rPr lang="cs-CZ" dirty="0"/>
              <a:t>, </a:t>
            </a:r>
            <a:r>
              <a:rPr lang="el-GR" dirty="0"/>
              <a:t>β</a:t>
            </a:r>
            <a:r>
              <a:rPr lang="cs-CZ" baseline="-25000" dirty="0"/>
              <a:t>n,3</a:t>
            </a:r>
            <a:r>
              <a:rPr lang="cs-CZ" dirty="0"/>
              <a:t> a </a:t>
            </a:r>
            <a:r>
              <a:rPr lang="el-GR" dirty="0"/>
              <a:t>β</a:t>
            </a:r>
            <a:r>
              <a:rPr lang="cs-CZ" baseline="-25000" dirty="0"/>
              <a:t>n,4</a:t>
            </a:r>
            <a:r>
              <a:rPr lang="cs-CZ" dirty="0"/>
              <a:t> a velikostí populace 1.</a:t>
            </a:r>
          </a:p>
          <a:p>
            <a:pPr lvl="0"/>
            <a:r>
              <a:rPr lang="cs-CZ" dirty="0" smtClean="0"/>
              <a:t>Předpokládejte </a:t>
            </a:r>
            <a:r>
              <a:rPr lang="cs-CZ" dirty="0"/>
              <a:t>(a v modelu zajistěte), že (pod)druh, jehož populace klesne pod méně než 1 jedince, vyhyne a ze společenství definitivně zmizí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To se provede nejlépe testováním (ve vhodných časech) a případným vyloučením řádku z matice.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58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Při správné konstrukci celého modelu </a:t>
            </a:r>
            <a:r>
              <a:rPr lang="cs-CZ" dirty="0" smtClean="0"/>
              <a:t>bude docházet </a:t>
            </a:r>
            <a:r>
              <a:rPr lang="cs-CZ" dirty="0"/>
              <a:t>k tomu, že pokud bude nově se objevivší poddruh mít „lepší“ koeficienty (které ovšem neumíme analyticky určit) než předchozí poddruhy (tj. z pohledu modelu druhy s pořadovými čísly i &gt; 5), postupně dojde k tomu, že vytlačí předchozí zmutované poddruhy a zaujme stabilní pozici v </a:t>
            </a:r>
            <a:r>
              <a:rPr lang="cs-CZ" dirty="0" smtClean="0"/>
              <a:t>modelu.</a:t>
            </a:r>
          </a:p>
          <a:p>
            <a:pPr lvl="0"/>
            <a:r>
              <a:rPr lang="cs-CZ" dirty="0" smtClean="0"/>
              <a:t>Pokud </a:t>
            </a:r>
            <a:r>
              <a:rPr lang="cs-CZ" dirty="0"/>
              <a:t>naopak mutace povede ke vzniku (v daném společenství) méně životaschopného poddruhu, ten po nějaké době vyhyne.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21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Pokuste se zajistit vizualizaci modelu s mutacemi pomocí grafu velikostí populací v čase, kde jednotlivé (pod)druhy zobrazíte různými barvami.</a:t>
            </a:r>
          </a:p>
          <a:p>
            <a:pPr lvl="0"/>
            <a:r>
              <a:rPr lang="cs-CZ" dirty="0"/>
              <a:t>Navrhněte stručnou interpretaci modelu a pokuste se zodpovědět otázku, jak vypadá mutacemi vzniklý poddruh 5. druhu, který v systému zaujme nejstabilnější pozici </a:t>
            </a:r>
            <a:r>
              <a:rPr lang="cs-CZ" dirty="0" smtClean="0"/>
              <a:t>(jde v podstatě o výsledek </a:t>
            </a:r>
            <a:r>
              <a:rPr lang="cs-CZ" dirty="0"/>
              <a:t>evoluce za zjednodušujícího předpokladu, že prostředí ani ostatní druhy se v čase nemění).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32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 smtClean="0"/>
              <a:t>Virtuální </a:t>
            </a:r>
            <a:r>
              <a:rPr lang="cs-CZ" sz="2400" dirty="0"/>
              <a:t>organizace </a:t>
            </a:r>
            <a:r>
              <a:rPr lang="cs-CZ" sz="2400" dirty="0" err="1"/>
              <a:t>MetaCentrum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err="1" smtClean="0"/>
              <a:t>Metavo</a:t>
            </a:r>
            <a:r>
              <a:rPr lang="cs-CZ" sz="2400" dirty="0" smtClean="0"/>
              <a:t>) </a:t>
            </a:r>
            <a:r>
              <a:rPr lang="cs-CZ" sz="2400" dirty="0"/>
              <a:t>je tzv. </a:t>
            </a:r>
            <a:r>
              <a:rPr lang="cs-CZ" sz="2400" dirty="0" smtClean="0"/>
              <a:t>„</a:t>
            </a:r>
            <a:r>
              <a:rPr lang="cs-CZ" sz="2400" dirty="0" err="1" smtClean="0"/>
              <a:t>catch-all</a:t>
            </a:r>
            <a:r>
              <a:rPr lang="cs-CZ" sz="2400" dirty="0" smtClean="0"/>
              <a:t>“ virtuální </a:t>
            </a:r>
            <a:r>
              <a:rPr lang="cs-CZ" sz="2400" dirty="0"/>
              <a:t>organizace sdružující všechny uživatele registrované v </a:t>
            </a:r>
            <a:r>
              <a:rPr lang="cs-CZ" sz="2400" dirty="0" err="1" smtClean="0"/>
              <a:t>MetaCentru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MetaVO</a:t>
            </a:r>
            <a:r>
              <a:rPr lang="cs-CZ" sz="2400" dirty="0" smtClean="0"/>
              <a:t> je </a:t>
            </a:r>
            <a:r>
              <a:rPr lang="cs-CZ" sz="2400" dirty="0"/>
              <a:t>otevřená všem akademickým </a:t>
            </a:r>
            <a:r>
              <a:rPr lang="cs-CZ" sz="2400" dirty="0" smtClean="0"/>
              <a:t>pracovníkům, zaměstnancům </a:t>
            </a:r>
            <a:r>
              <a:rPr lang="cs-CZ" sz="2400" dirty="0"/>
              <a:t>a studentům vědeckovýzkumných institucí v České </a:t>
            </a:r>
            <a:r>
              <a:rPr lang="cs-CZ" sz="2400" dirty="0" smtClean="0"/>
              <a:t>republice.</a:t>
            </a:r>
          </a:p>
          <a:p>
            <a:r>
              <a:rPr lang="cs-CZ" sz="2400" dirty="0"/>
              <a:t>Uživatelé registrovaní v </a:t>
            </a:r>
            <a:r>
              <a:rPr lang="cs-CZ" sz="2400" dirty="0" err="1"/>
              <a:t>MetaVO</a:t>
            </a:r>
            <a:r>
              <a:rPr lang="cs-CZ" sz="2400" dirty="0"/>
              <a:t> mají možnost bezplatného využití výpočetní a úložné kapacity a řady aplikačních </a:t>
            </a:r>
            <a:r>
              <a:rPr lang="cs-CZ" sz="2400" dirty="0" smtClean="0"/>
              <a:t>programů jako jsou </a:t>
            </a:r>
            <a:r>
              <a:rPr lang="cs-CZ" sz="2400" dirty="0" err="1" smtClean="0"/>
              <a:t>Matlab</a:t>
            </a:r>
            <a:r>
              <a:rPr lang="cs-CZ" sz="2400" dirty="0"/>
              <a:t>, </a:t>
            </a:r>
            <a:r>
              <a:rPr lang="cs-CZ" sz="2400" dirty="0" err="1"/>
              <a:t>Maple</a:t>
            </a:r>
            <a:r>
              <a:rPr lang="cs-CZ" sz="2400" dirty="0"/>
              <a:t>, </a:t>
            </a:r>
            <a:r>
              <a:rPr lang="cs-CZ" sz="2400" dirty="0" smtClean="0"/>
              <a:t>R, </a:t>
            </a:r>
            <a:r>
              <a:rPr lang="cs-CZ" sz="2400" dirty="0" err="1" smtClean="0"/>
              <a:t>Gaussian</a:t>
            </a:r>
            <a:r>
              <a:rPr lang="cs-CZ" sz="2400" dirty="0" smtClean="0"/>
              <a:t>…</a:t>
            </a:r>
          </a:p>
          <a:p>
            <a:r>
              <a:rPr lang="cs-CZ" altLang="en-US" sz="2400" dirty="0" smtClean="0"/>
              <a:t>Všichni studenti Masarykovy univerzity mají registraci zdarma.</a:t>
            </a:r>
          </a:p>
          <a:p>
            <a:r>
              <a:rPr lang="cs-CZ" altLang="en-US" sz="2400" dirty="0">
                <a:hlinkClick r:id="rId2"/>
              </a:rPr>
              <a:t>https://metavo.metacentrum.cz</a:t>
            </a:r>
            <a:r>
              <a:rPr lang="cs-CZ" altLang="en-US" sz="2400" dirty="0" smtClean="0">
                <a:hlinkClick r:id="rId2"/>
              </a:rPr>
              <a:t>/</a:t>
            </a:r>
            <a:endParaRPr lang="cs-CZ" altLang="en-US" sz="2400" dirty="0" smtClean="0"/>
          </a:p>
          <a:p>
            <a:pPr marL="0" indent="0">
              <a:buNone/>
            </a:pP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Metacentrum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4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04864"/>
            <a:ext cx="8784976" cy="314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778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 současné době jsou hlavními středisky </a:t>
            </a:r>
            <a:r>
              <a:rPr lang="cs-CZ" sz="2400" dirty="0" err="1"/>
              <a:t>MetaCentra</a:t>
            </a:r>
            <a:r>
              <a:rPr lang="cs-CZ" sz="2400" dirty="0"/>
              <a:t>: </a:t>
            </a:r>
            <a:r>
              <a:rPr lang="cs-CZ" sz="2400" dirty="0" smtClean="0"/>
              <a:t>MU, </a:t>
            </a:r>
            <a:r>
              <a:rPr lang="cs-CZ" sz="2400" dirty="0"/>
              <a:t>UOCHB, </a:t>
            </a:r>
            <a:r>
              <a:rPr lang="cs-CZ" sz="2400" dirty="0" smtClean="0"/>
              <a:t>ZČU, JČU, AVČR</a:t>
            </a:r>
            <a:r>
              <a:rPr lang="cs-CZ" sz="2400" dirty="0"/>
              <a:t>, ČVUT a CESNET. </a:t>
            </a: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Metacentrum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65402"/>
            <a:ext cx="6971928" cy="417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82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 smtClean="0"/>
              <a:t>Nejprve je třeba umístit </a:t>
            </a:r>
            <a:r>
              <a:rPr lang="cs-CZ" dirty="0"/>
              <a:t>soubory dat a skriptů na server </a:t>
            </a:r>
            <a:r>
              <a:rPr lang="cs-CZ" dirty="0" smtClean="0"/>
              <a:t>Metacentra (např. přes </a:t>
            </a:r>
            <a:r>
              <a:rPr lang="cs-CZ" dirty="0" err="1" smtClean="0"/>
              <a:t>WinSCP</a:t>
            </a:r>
            <a:r>
              <a:rPr lang="cs-CZ" dirty="0" smtClean="0"/>
              <a:t>): </a:t>
            </a:r>
            <a:endParaRPr lang="cs-CZ" dirty="0"/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/>
              <a:t>User </a:t>
            </a:r>
            <a:r>
              <a:rPr lang="cs-CZ" dirty="0" err="1"/>
              <a:t>name</a:t>
            </a:r>
            <a:r>
              <a:rPr lang="cs-CZ" dirty="0"/>
              <a:t>: </a:t>
            </a:r>
            <a:r>
              <a:rPr lang="cs-CZ" i="1" dirty="0" err="1"/>
              <a:t>xUČO</a:t>
            </a:r>
            <a:r>
              <a:rPr lang="cs-CZ" i="1" dirty="0"/>
              <a:t> (nebo </a:t>
            </a:r>
            <a:r>
              <a:rPr lang="cs-CZ" i="1" dirty="0" smtClean="0"/>
              <a:t>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primární IS (nebo jiné)</a:t>
            </a:r>
          </a:p>
          <a:p>
            <a:r>
              <a:rPr lang="cs-CZ" dirty="0" smtClean="0"/>
              <a:t>Dále je vhodné si vytvořit vlastní složku </a:t>
            </a:r>
            <a:r>
              <a:rPr lang="cs-CZ" dirty="0"/>
              <a:t>(ideálně na </a:t>
            </a:r>
            <a:r>
              <a:rPr lang="cs-CZ" i="1" dirty="0"/>
              <a:t>/auto/brno2/</a:t>
            </a:r>
            <a:r>
              <a:rPr lang="cs-CZ" i="1" dirty="0" err="1"/>
              <a:t>home</a:t>
            </a:r>
            <a:r>
              <a:rPr lang="cs-CZ" i="1" dirty="0"/>
              <a:t>/</a:t>
            </a:r>
            <a:r>
              <a:rPr lang="cs-CZ" dirty="0"/>
              <a:t> - lze i jinde než brno2, ale tady by nemělo dojít k žádným problémům, pak lze psát napevno adresu brno2).</a:t>
            </a:r>
          </a:p>
          <a:p>
            <a:r>
              <a:rPr lang="cs-CZ" dirty="0"/>
              <a:t>N</a:t>
            </a:r>
            <a:r>
              <a:rPr lang="cs-CZ" dirty="0" smtClean="0"/>
              <a:t>ahrávat </a:t>
            </a:r>
            <a:r>
              <a:rPr lang="cs-CZ" dirty="0"/>
              <a:t>je třeba: soubor s daty, </a:t>
            </a:r>
            <a:r>
              <a:rPr lang="cs-CZ" dirty="0" smtClean="0"/>
              <a:t>skript (</a:t>
            </a:r>
            <a:r>
              <a:rPr lang="cs-CZ" dirty="0" err="1" smtClean="0"/>
              <a:t>Maple</a:t>
            </a:r>
            <a:r>
              <a:rPr lang="cs-CZ" dirty="0" smtClean="0"/>
              <a:t> nebo R) a </a:t>
            </a:r>
            <a:r>
              <a:rPr lang="cs-CZ" dirty="0" err="1"/>
              <a:t>shell</a:t>
            </a:r>
            <a:r>
              <a:rPr lang="cs-CZ" dirty="0"/>
              <a:t> skript pro spuštění </a:t>
            </a:r>
            <a:r>
              <a:rPr lang="cs-CZ" dirty="0" smtClean="0"/>
              <a:t>úlohy.</a:t>
            </a:r>
            <a:endParaRPr lang="cs-CZ" dirty="0"/>
          </a:p>
          <a:p>
            <a:pPr marL="0" indent="0">
              <a:buNone/>
            </a:pP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49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dirty="0"/>
              <a:t>Pro spuštění skriptu </a:t>
            </a:r>
            <a:r>
              <a:rPr lang="cs-CZ" dirty="0" smtClean="0"/>
              <a:t>(</a:t>
            </a:r>
            <a:r>
              <a:rPr lang="cs-CZ" dirty="0" err="1" smtClean="0"/>
              <a:t>Maple</a:t>
            </a:r>
            <a:r>
              <a:rPr lang="cs-CZ" dirty="0" smtClean="0"/>
              <a:t>, R) </a:t>
            </a:r>
            <a:r>
              <a:rPr lang="cs-CZ" dirty="0"/>
              <a:t>je potřeba mít napsaný jednoduchý skript v </a:t>
            </a:r>
            <a:r>
              <a:rPr lang="cs-CZ" dirty="0" err="1"/>
              <a:t>shellu</a:t>
            </a:r>
            <a:r>
              <a:rPr lang="cs-CZ" dirty="0"/>
              <a:t> </a:t>
            </a:r>
            <a:r>
              <a:rPr lang="cs-CZ" dirty="0" err="1" smtClean="0"/>
              <a:t>bash</a:t>
            </a:r>
            <a:r>
              <a:rPr lang="cs-CZ" dirty="0" smtClean="0"/>
              <a:t>. </a:t>
            </a:r>
            <a:r>
              <a:rPr lang="cs-CZ" dirty="0"/>
              <a:t>Skript </a:t>
            </a:r>
            <a:r>
              <a:rPr lang="cs-CZ" dirty="0" smtClean="0"/>
              <a:t>lze </a:t>
            </a:r>
            <a:r>
              <a:rPr lang="cs-CZ" dirty="0"/>
              <a:t>napsat </a:t>
            </a:r>
            <a:r>
              <a:rPr lang="cs-CZ" dirty="0" smtClean="0"/>
              <a:t>ve vhodném textovém editoru a </a:t>
            </a:r>
            <a:r>
              <a:rPr lang="cs-CZ" dirty="0"/>
              <a:t>poté přepsat příponu na .</a:t>
            </a:r>
            <a:r>
              <a:rPr lang="cs-CZ" dirty="0" err="1" smtClean="0"/>
              <a:t>sh</a:t>
            </a:r>
            <a:r>
              <a:rPr lang="cs-CZ" dirty="0" smtClean="0"/>
              <a:t>. Např. pro úlohu v </a:t>
            </a:r>
            <a:r>
              <a:rPr lang="cs-CZ" dirty="0" err="1" smtClean="0"/>
              <a:t>Maple</a:t>
            </a:r>
            <a:r>
              <a:rPr lang="cs-CZ" dirty="0" smtClean="0"/>
              <a:t>:</a:t>
            </a:r>
          </a:p>
          <a:p>
            <a:pPr lvl="1"/>
            <a:r>
              <a:rPr lang="cs-CZ" i="1" dirty="0" smtClean="0"/>
              <a:t>#!/bin/</a:t>
            </a:r>
            <a:r>
              <a:rPr lang="cs-CZ" i="1" dirty="0" err="1" smtClean="0"/>
              <a:t>bash</a:t>
            </a:r>
            <a:endParaRPr lang="cs-CZ" i="1" dirty="0" smtClean="0"/>
          </a:p>
          <a:p>
            <a:pPr lvl="1"/>
            <a:r>
              <a:rPr lang="cs-CZ" i="1" dirty="0" smtClean="0"/>
              <a:t>#</a:t>
            </a:r>
            <a:r>
              <a:rPr lang="cs-CZ" i="1" dirty="0"/>
              <a:t>inicializace modulu </a:t>
            </a:r>
            <a:r>
              <a:rPr lang="cs-CZ" i="1" dirty="0" err="1" smtClean="0"/>
              <a:t>maple</a:t>
            </a:r>
            <a:endParaRPr lang="cs-CZ" i="1" dirty="0" smtClean="0"/>
          </a:p>
          <a:p>
            <a:pPr lvl="1"/>
            <a:r>
              <a:rPr lang="cs-CZ" i="1" dirty="0" smtClean="0"/>
              <a:t>module </a:t>
            </a:r>
            <a:r>
              <a:rPr lang="cs-CZ" i="1" dirty="0" err="1"/>
              <a:t>add</a:t>
            </a:r>
            <a:r>
              <a:rPr lang="cs-CZ" i="1" dirty="0"/>
              <a:t> </a:t>
            </a:r>
            <a:r>
              <a:rPr lang="cs-CZ" i="1" dirty="0" err="1" smtClean="0"/>
              <a:t>maple</a:t>
            </a:r>
            <a:endParaRPr lang="cs-CZ" i="1" dirty="0" smtClean="0"/>
          </a:p>
          <a:p>
            <a:pPr lvl="1"/>
            <a:r>
              <a:rPr lang="cs-CZ" i="1" dirty="0" smtClean="0"/>
              <a:t>#nastaveni </a:t>
            </a:r>
            <a:r>
              <a:rPr lang="cs-CZ" i="1" dirty="0" err="1" smtClean="0"/>
              <a:t>adresare</a:t>
            </a:r>
            <a:r>
              <a:rPr lang="cs-CZ" i="1" dirty="0" smtClean="0"/>
              <a:t>, </a:t>
            </a:r>
            <a:r>
              <a:rPr lang="cs-CZ" i="1" dirty="0"/>
              <a:t>kde mam skript a </a:t>
            </a:r>
            <a:r>
              <a:rPr lang="cs-CZ" i="1" dirty="0" smtClean="0"/>
              <a:t>data</a:t>
            </a:r>
          </a:p>
          <a:p>
            <a:pPr lvl="1"/>
            <a:r>
              <a:rPr lang="cs-CZ" i="1" dirty="0" smtClean="0"/>
              <a:t>cd </a:t>
            </a:r>
            <a:r>
              <a:rPr lang="cs-CZ" i="1" dirty="0" smtClean="0"/>
              <a:t>/auto/brno2/</a:t>
            </a:r>
            <a:r>
              <a:rPr lang="cs-CZ" i="1" dirty="0" err="1" smtClean="0"/>
              <a:t>home</a:t>
            </a:r>
            <a:r>
              <a:rPr lang="cs-CZ" i="1" dirty="0" smtClean="0"/>
              <a:t>/</a:t>
            </a:r>
            <a:r>
              <a:rPr lang="cs-CZ" i="1" dirty="0" err="1" smtClean="0"/>
              <a:t>moje_slozka</a:t>
            </a:r>
            <a:r>
              <a:rPr lang="cs-CZ" i="1" dirty="0" smtClean="0"/>
              <a:t>/</a:t>
            </a:r>
          </a:p>
          <a:p>
            <a:pPr lvl="1"/>
            <a:r>
              <a:rPr lang="cs-CZ" i="1" dirty="0" smtClean="0"/>
              <a:t>#</a:t>
            </a:r>
            <a:r>
              <a:rPr lang="cs-CZ" i="1" dirty="0" err="1"/>
              <a:t>predani</a:t>
            </a:r>
            <a:r>
              <a:rPr lang="cs-CZ" i="1" dirty="0"/>
              <a:t> </a:t>
            </a:r>
            <a:r>
              <a:rPr lang="cs-CZ" i="1" dirty="0" err="1"/>
              <a:t>vstupnich</a:t>
            </a:r>
            <a:r>
              <a:rPr lang="cs-CZ" i="1" dirty="0"/>
              <a:t> dat programu </a:t>
            </a:r>
            <a:r>
              <a:rPr lang="cs-CZ" i="1" dirty="0" err="1" smtClean="0"/>
              <a:t>maple</a:t>
            </a:r>
            <a:endParaRPr lang="cs-CZ" i="1" dirty="0" smtClean="0"/>
          </a:p>
          <a:p>
            <a:pPr lvl="1"/>
            <a:r>
              <a:rPr lang="cs-CZ" i="1" dirty="0" err="1" smtClean="0"/>
              <a:t>maple</a:t>
            </a:r>
            <a:r>
              <a:rPr lang="cs-CZ" i="1" dirty="0" smtClean="0"/>
              <a:t> </a:t>
            </a:r>
            <a:r>
              <a:rPr lang="cs-CZ" i="1" dirty="0"/>
              <a:t>&lt; </a:t>
            </a:r>
            <a:r>
              <a:rPr lang="cs-CZ" i="1" dirty="0" err="1"/>
              <a:t>zadani_ulohy_maple.mpl</a:t>
            </a:r>
            <a:endParaRPr lang="cs-CZ" dirty="0"/>
          </a:p>
          <a:p>
            <a:pPr lvl="0"/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  <p:sp>
        <p:nvSpPr>
          <p:cNvPr id="2" name="Zaoblený obdélníkový bublinový popisek 1"/>
          <p:cNvSpPr/>
          <p:nvPr/>
        </p:nvSpPr>
        <p:spPr>
          <a:xfrm>
            <a:off x="5076056" y="3068886"/>
            <a:ext cx="3240360" cy="936104"/>
          </a:xfrm>
          <a:prstGeom prst="wedgeRoundRectCallout">
            <a:avLst>
              <a:gd name="adj1" fmla="val -140193"/>
              <a:gd name="adj2" fmla="val -5742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Tzv. </a:t>
            </a:r>
            <a:r>
              <a:rPr lang="cs-CZ" dirty="0" err="1" smtClean="0"/>
              <a:t>shebang</a:t>
            </a:r>
            <a:r>
              <a:rPr lang="cs-CZ" dirty="0" smtClean="0"/>
              <a:t> informující </a:t>
            </a:r>
            <a:r>
              <a:rPr lang="cs-CZ" dirty="0" err="1" smtClean="0"/>
              <a:t>shell</a:t>
            </a:r>
            <a:r>
              <a:rPr lang="cs-CZ" dirty="0" smtClean="0"/>
              <a:t>, že má následující text interpretovat v programu </a:t>
            </a:r>
            <a:r>
              <a:rPr lang="cs-CZ" dirty="0" err="1" smtClean="0"/>
              <a:t>bash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785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 smtClean="0"/>
              <a:t>Pro samotné spuštění skriptu je třeba se připojit k serveru. Přihlašovací údaje jsou stejné jako v předchozím kroku:</a:t>
            </a:r>
          </a:p>
          <a:p>
            <a:pPr lvl="1"/>
            <a:r>
              <a:rPr lang="cs-CZ" dirty="0" err="1" smtClean="0"/>
              <a:t>Hostname</a:t>
            </a:r>
            <a:r>
              <a:rPr lang="cs-CZ" dirty="0"/>
              <a:t>: </a:t>
            </a:r>
            <a:r>
              <a:rPr lang="cs-CZ" i="1" dirty="0" smtClean="0"/>
              <a:t>skirit.ics.muni.cz</a:t>
            </a:r>
            <a:endParaRPr lang="cs-CZ" dirty="0" smtClean="0"/>
          </a:p>
          <a:p>
            <a:pPr lvl="1"/>
            <a:r>
              <a:rPr lang="cs-CZ" dirty="0" err="1" smtClean="0"/>
              <a:t>Login</a:t>
            </a:r>
            <a:r>
              <a:rPr lang="cs-CZ" dirty="0" smtClean="0"/>
              <a:t> </a:t>
            </a:r>
            <a:r>
              <a:rPr lang="cs-CZ" dirty="0"/>
              <a:t>as: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 smtClean="0"/>
              <a:t>Password</a:t>
            </a:r>
            <a:r>
              <a:rPr lang="cs-CZ" dirty="0"/>
              <a:t>: primární </a:t>
            </a:r>
            <a:r>
              <a:rPr lang="cs-CZ" dirty="0" smtClean="0"/>
              <a:t>IS</a:t>
            </a:r>
            <a:endParaRPr lang="cs-CZ" dirty="0"/>
          </a:p>
          <a:p>
            <a:r>
              <a:rPr lang="cs-CZ" dirty="0" smtClean="0"/>
              <a:t>Pro připojení k serveru z prostředí Windows je třeba mít vhodný program – ideálně putty.exe.</a:t>
            </a:r>
            <a:endParaRPr lang="cs-CZ" dirty="0"/>
          </a:p>
          <a:p>
            <a:pPr marL="0" indent="0">
              <a:buNone/>
            </a:pP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797152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252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 smtClean="0"/>
              <a:t>V dalším kroku je vhodné otevřít </a:t>
            </a:r>
            <a:r>
              <a:rPr lang="cs-CZ" dirty="0" err="1" smtClean="0"/>
              <a:t>screen</a:t>
            </a:r>
            <a:r>
              <a:rPr lang="cs-CZ" dirty="0"/>
              <a:t>, pro přístup k výpočtům i po zavření okna:</a:t>
            </a:r>
          </a:p>
          <a:p>
            <a:pPr lvl="1"/>
            <a:r>
              <a:rPr lang="cs-CZ" i="1" dirty="0" err="1"/>
              <a:t>screen</a:t>
            </a:r>
            <a:r>
              <a:rPr lang="cs-CZ" i="1" dirty="0"/>
              <a:t> </a:t>
            </a:r>
            <a:r>
              <a:rPr lang="cs-CZ" dirty="0"/>
              <a:t>(zapne </a:t>
            </a:r>
            <a:r>
              <a:rPr lang="cs-CZ" dirty="0" smtClean="0"/>
              <a:t>se po zadání příkazu do </a:t>
            </a:r>
            <a:r>
              <a:rPr lang="cs-CZ" dirty="0" err="1" smtClean="0"/>
              <a:t>putty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výpis seznamu existujících </a:t>
            </a:r>
            <a:r>
              <a:rPr lang="cs-CZ" dirty="0" err="1"/>
              <a:t>screenů</a:t>
            </a:r>
            <a:r>
              <a:rPr lang="cs-CZ" dirty="0"/>
              <a:t>: </a:t>
            </a:r>
            <a:r>
              <a:rPr lang="cs-CZ" i="1" dirty="0" err="1"/>
              <a:t>screen</a:t>
            </a:r>
            <a:r>
              <a:rPr lang="cs-CZ" i="1" dirty="0"/>
              <a:t> -</a:t>
            </a:r>
            <a:r>
              <a:rPr lang="cs-CZ" i="1" dirty="0" err="1"/>
              <a:t>ls</a:t>
            </a:r>
            <a:endParaRPr lang="cs-CZ" dirty="0"/>
          </a:p>
          <a:p>
            <a:r>
              <a:rPr lang="cs-CZ" dirty="0"/>
              <a:t>výběr okna </a:t>
            </a:r>
            <a:r>
              <a:rPr lang="cs-CZ" dirty="0" err="1"/>
              <a:t>screenu</a:t>
            </a:r>
            <a:r>
              <a:rPr lang="cs-CZ" dirty="0"/>
              <a:t>: </a:t>
            </a:r>
            <a:r>
              <a:rPr lang="cs-CZ" dirty="0" err="1"/>
              <a:t>screen</a:t>
            </a:r>
            <a:r>
              <a:rPr lang="cs-CZ" dirty="0"/>
              <a:t> s popiskem </a:t>
            </a:r>
            <a:r>
              <a:rPr lang="cs-CZ" i="1" dirty="0" err="1"/>
              <a:t>Attached</a:t>
            </a:r>
            <a:r>
              <a:rPr lang="cs-CZ" dirty="0"/>
              <a:t> je aktivní, a v něm poběží následně spuštěný </a:t>
            </a:r>
            <a:r>
              <a:rPr lang="cs-CZ" dirty="0" smtClean="0"/>
              <a:t>výpočet.</a:t>
            </a:r>
          </a:p>
          <a:p>
            <a:r>
              <a:rPr lang="cs-CZ" dirty="0" smtClean="0"/>
              <a:t>Lze </a:t>
            </a:r>
            <a:r>
              <a:rPr lang="cs-CZ" dirty="0"/>
              <a:t>otevřít i jiné okno </a:t>
            </a:r>
            <a:r>
              <a:rPr lang="cs-CZ" dirty="0" err="1"/>
              <a:t>screenu</a:t>
            </a:r>
            <a:r>
              <a:rPr lang="cs-CZ" dirty="0"/>
              <a:t>, přenastavit pomocí </a:t>
            </a:r>
            <a:r>
              <a:rPr lang="cs-CZ" i="1" dirty="0" err="1"/>
              <a:t>screen</a:t>
            </a:r>
            <a:r>
              <a:rPr lang="cs-CZ" i="1" dirty="0"/>
              <a:t> –r </a:t>
            </a:r>
            <a:r>
              <a:rPr lang="cs-CZ" i="1" dirty="0" err="1"/>
              <a:t>číslo_screenu</a:t>
            </a:r>
            <a:r>
              <a:rPr lang="cs-CZ" dirty="0"/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459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Ověření dostupných zdrojů na webu metacentra </a:t>
            </a:r>
            <a:r>
              <a:rPr lang="cs-CZ" sz="2800" u="sng" dirty="0">
                <a:hlinkClick r:id="rId2"/>
              </a:rPr>
              <a:t>http://metavo.metacentrum.cz/</a:t>
            </a:r>
            <a:endParaRPr lang="cs-CZ" sz="2800" dirty="0"/>
          </a:p>
          <a:p>
            <a:pPr lvl="1"/>
            <a:r>
              <a:rPr lang="cs-CZ" sz="2400" dirty="0"/>
              <a:t>záložka Stav zdrojů -&gt; Osobní pohled - v Sestavovači příkazu </a:t>
            </a:r>
            <a:r>
              <a:rPr lang="cs-CZ" sz="2400" dirty="0" err="1"/>
              <a:t>qsub</a:t>
            </a:r>
            <a:r>
              <a:rPr lang="cs-CZ" sz="2400" dirty="0"/>
              <a:t> na této stránce je třeba navolit svoje požadavky na výpočet a vygenerovat sekvenci příkazu </a:t>
            </a:r>
            <a:r>
              <a:rPr lang="cs-CZ" sz="2400" dirty="0" err="1"/>
              <a:t>qsub</a:t>
            </a:r>
            <a:r>
              <a:rPr lang="cs-CZ" sz="2400" dirty="0"/>
              <a:t>, např.:</a:t>
            </a:r>
          </a:p>
          <a:p>
            <a:r>
              <a:rPr lang="cs-CZ" sz="2800" i="1" dirty="0"/>
              <a:t> </a:t>
            </a:r>
            <a:r>
              <a:rPr lang="cs-CZ" sz="2800" i="1" dirty="0" err="1"/>
              <a:t>qsub</a:t>
            </a:r>
            <a:r>
              <a:rPr lang="cs-CZ" sz="2800" i="1" dirty="0"/>
              <a:t> -l </a:t>
            </a:r>
            <a:r>
              <a:rPr lang="cs-CZ" sz="2800" i="1" dirty="0" err="1"/>
              <a:t>walltime</a:t>
            </a:r>
            <a:r>
              <a:rPr lang="cs-CZ" sz="2800" i="1" dirty="0"/>
              <a:t>=1d -l mem=60gb -l </a:t>
            </a:r>
            <a:r>
              <a:rPr lang="cs-CZ" sz="2800" i="1" dirty="0" err="1"/>
              <a:t>scratch</a:t>
            </a:r>
            <a:r>
              <a:rPr lang="cs-CZ" sz="2800" i="1" dirty="0"/>
              <a:t>=2gb -l </a:t>
            </a:r>
            <a:r>
              <a:rPr lang="cs-CZ" sz="2800" i="1" dirty="0" err="1"/>
              <a:t>nodes</a:t>
            </a:r>
            <a:r>
              <a:rPr lang="cs-CZ" sz="2800" i="1" dirty="0"/>
              <a:t>=1:ppn=1:x86_64:linux:brno </a:t>
            </a:r>
            <a:endParaRPr lang="cs-CZ" sz="4000" dirty="0"/>
          </a:p>
          <a:p>
            <a:r>
              <a:rPr lang="cs-CZ" sz="2800" i="1" dirty="0"/>
              <a:t>(úloha poběží maximálně 1 den s alokovanou pamětí 60gb, na jednom uzlu, 1 procesoru) </a:t>
            </a:r>
            <a:endParaRPr lang="cs-CZ" sz="40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38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 smtClean="0"/>
              <a:t>P</a:t>
            </a:r>
            <a:r>
              <a:rPr lang="cs-CZ" sz="2800" smtClean="0"/>
              <a:t>od </a:t>
            </a:r>
            <a:r>
              <a:rPr lang="cs-CZ" sz="2800" dirty="0"/>
              <a:t>vygenerovaným </a:t>
            </a:r>
            <a:r>
              <a:rPr lang="cs-CZ" sz="2800" dirty="0" smtClean="0"/>
              <a:t>příkazem </a:t>
            </a:r>
            <a:r>
              <a:rPr lang="cs-CZ" sz="2800" dirty="0" err="1" smtClean="0"/>
              <a:t>qsub</a:t>
            </a:r>
            <a:r>
              <a:rPr lang="cs-CZ" sz="2800" dirty="0" smtClean="0"/>
              <a:t> </a:t>
            </a:r>
            <a:r>
              <a:rPr lang="cs-CZ" sz="2800" dirty="0"/>
              <a:t>je napsáno, jestli aspoň jeden stroj odpovídá mým </a:t>
            </a:r>
            <a:r>
              <a:rPr lang="cs-CZ" sz="2800" dirty="0" smtClean="0"/>
              <a:t>požadavkům.</a:t>
            </a:r>
          </a:p>
          <a:p>
            <a:pPr lvl="0"/>
            <a:r>
              <a:rPr lang="cs-CZ" sz="2800" dirty="0" smtClean="0"/>
              <a:t>Pokud </a:t>
            </a:r>
            <a:r>
              <a:rPr lang="cs-CZ" sz="2800" dirty="0"/>
              <a:t>ano, pokračuji </a:t>
            </a:r>
            <a:r>
              <a:rPr lang="cs-CZ" sz="2800" dirty="0" smtClean="0"/>
              <a:t>dál.</a:t>
            </a:r>
          </a:p>
          <a:p>
            <a:pPr lvl="0"/>
            <a:r>
              <a:rPr lang="cs-CZ" sz="2800" dirty="0" smtClean="0"/>
              <a:t>Pokud </a:t>
            </a:r>
            <a:r>
              <a:rPr lang="cs-CZ" sz="2800" dirty="0"/>
              <a:t>ne, můžu zkusit pokračovat dál, pokud jsou jen stroje aktuálně zabrané někým jiným – můj požadavek se vloží do fronty a po uvolnění zdrojů se sám spustí. Jinak můžu přehodnotit </a:t>
            </a:r>
            <a:r>
              <a:rPr lang="cs-CZ" sz="2800" dirty="0" smtClean="0"/>
              <a:t>požadavky nebo požádat administrátory o přidělení vyšší priority.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940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8245</TotalTime>
  <Words>689</Words>
  <Application>Microsoft Office PowerPoint</Application>
  <PresentationFormat>Předvádění na obrazovce (4:3)</PresentationFormat>
  <Paragraphs>89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Wingdings</vt:lpstr>
      <vt:lpstr>Wingdings 2</vt:lpstr>
      <vt:lpstr>Administrativní</vt:lpstr>
      <vt:lpstr>8. Metacentrum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204</cp:revision>
  <dcterms:created xsi:type="dcterms:W3CDTF">2011-03-03T07:28:24Z</dcterms:created>
  <dcterms:modified xsi:type="dcterms:W3CDTF">2018-12-11T14:43:54Z</dcterms:modified>
</cp:coreProperties>
</file>