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54"/>
  </p:notesMasterIdLst>
  <p:handoutMasterIdLst>
    <p:handoutMasterId r:id="rId55"/>
  </p:handoutMasterIdLst>
  <p:sldIdLst>
    <p:sldId id="467" r:id="rId2"/>
    <p:sldId id="526" r:id="rId3"/>
    <p:sldId id="529" r:id="rId4"/>
    <p:sldId id="527" r:id="rId5"/>
    <p:sldId id="528" r:id="rId6"/>
    <p:sldId id="530" r:id="rId7"/>
    <p:sldId id="531" r:id="rId8"/>
    <p:sldId id="532" r:id="rId9"/>
    <p:sldId id="533" r:id="rId10"/>
    <p:sldId id="534" r:id="rId11"/>
    <p:sldId id="535" r:id="rId12"/>
    <p:sldId id="536" r:id="rId13"/>
    <p:sldId id="537" r:id="rId14"/>
    <p:sldId id="538" r:id="rId15"/>
    <p:sldId id="539" r:id="rId16"/>
    <p:sldId id="540" r:id="rId17"/>
    <p:sldId id="541" r:id="rId18"/>
    <p:sldId id="543" r:id="rId19"/>
    <p:sldId id="542" r:id="rId20"/>
    <p:sldId id="544" r:id="rId21"/>
    <p:sldId id="468" r:id="rId22"/>
    <p:sldId id="545" r:id="rId23"/>
    <p:sldId id="480" r:id="rId24"/>
    <p:sldId id="546" r:id="rId25"/>
    <p:sldId id="547" r:id="rId26"/>
    <p:sldId id="548" r:id="rId27"/>
    <p:sldId id="549" r:id="rId28"/>
    <p:sldId id="481" r:id="rId29"/>
    <p:sldId id="472" r:id="rId30"/>
    <p:sldId id="482" r:id="rId31"/>
    <p:sldId id="470" r:id="rId32"/>
    <p:sldId id="469" r:id="rId33"/>
    <p:sldId id="550" r:id="rId34"/>
    <p:sldId id="392" r:id="rId35"/>
    <p:sldId id="551" r:id="rId36"/>
    <p:sldId id="553" r:id="rId37"/>
    <p:sldId id="476" r:id="rId38"/>
    <p:sldId id="477" r:id="rId39"/>
    <p:sldId id="484" r:id="rId40"/>
    <p:sldId id="485" r:id="rId41"/>
    <p:sldId id="473" r:id="rId42"/>
    <p:sldId id="475" r:id="rId43"/>
    <p:sldId id="487" r:id="rId44"/>
    <p:sldId id="393" r:id="rId45"/>
    <p:sldId id="394" r:id="rId46"/>
    <p:sldId id="395" r:id="rId47"/>
    <p:sldId id="554" r:id="rId48"/>
    <p:sldId id="417" r:id="rId49"/>
    <p:sldId id="405" r:id="rId50"/>
    <p:sldId id="398" r:id="rId51"/>
    <p:sldId id="555" r:id="rId52"/>
    <p:sldId id="556" r:id="rId53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Výchozí oddíl" id="{ECFB9D77-2F73-47FE-B8BC-EC34404C55BE}">
          <p14:sldIdLst>
            <p14:sldId id="467"/>
            <p14:sldId id="526"/>
            <p14:sldId id="529"/>
            <p14:sldId id="527"/>
            <p14:sldId id="528"/>
            <p14:sldId id="530"/>
            <p14:sldId id="531"/>
            <p14:sldId id="532"/>
            <p14:sldId id="533"/>
            <p14:sldId id="534"/>
            <p14:sldId id="535"/>
            <p14:sldId id="536"/>
            <p14:sldId id="537"/>
            <p14:sldId id="538"/>
            <p14:sldId id="539"/>
            <p14:sldId id="540"/>
            <p14:sldId id="541"/>
            <p14:sldId id="543"/>
            <p14:sldId id="542"/>
            <p14:sldId id="544"/>
            <p14:sldId id="468"/>
            <p14:sldId id="545"/>
            <p14:sldId id="480"/>
            <p14:sldId id="546"/>
            <p14:sldId id="547"/>
            <p14:sldId id="548"/>
            <p14:sldId id="549"/>
            <p14:sldId id="481"/>
            <p14:sldId id="472"/>
            <p14:sldId id="482"/>
            <p14:sldId id="470"/>
            <p14:sldId id="469"/>
            <p14:sldId id="550"/>
            <p14:sldId id="392"/>
            <p14:sldId id="551"/>
            <p14:sldId id="553"/>
            <p14:sldId id="476"/>
            <p14:sldId id="477"/>
            <p14:sldId id="484"/>
            <p14:sldId id="485"/>
            <p14:sldId id="473"/>
            <p14:sldId id="475"/>
            <p14:sldId id="487"/>
            <p14:sldId id="393"/>
            <p14:sldId id="394"/>
            <p14:sldId id="395"/>
            <p14:sldId id="554"/>
            <p14:sldId id="417"/>
            <p14:sldId id="405"/>
            <p14:sldId id="398"/>
            <p14:sldId id="555"/>
            <p14:sldId id="556"/>
          </p14:sldIdLst>
        </p14:section>
        <p14:section name="Oddíl bez názvu" id="{1D2F1936-1A1A-4113-BB06-5B0D6F42D6F0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35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FF3300"/>
    <a:srgbClr val="F4EDCE"/>
    <a:srgbClr val="DCE612"/>
    <a:srgbClr val="003399"/>
    <a:srgbClr val="777777"/>
    <a:srgbClr val="F8A5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334" autoAdjust="0"/>
    <p:restoredTop sz="83304" autoAdjust="0"/>
  </p:normalViewPr>
  <p:slideViewPr>
    <p:cSldViewPr snapToGrid="0">
      <p:cViewPr varScale="1">
        <p:scale>
          <a:sx n="93" d="100"/>
          <a:sy n="93" d="100"/>
        </p:scale>
        <p:origin x="1032" y="90"/>
      </p:cViewPr>
      <p:guideLst>
        <p:guide orient="horz" pos="2160"/>
        <p:guide pos="2835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452"/>
    </p:cViewPr>
  </p:sorterViewPr>
  <p:gridSpacing cx="45005" cy="45005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image" Target="../media/image69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2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73.png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image" Target="../media/image78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83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758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758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758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fld id="{76127160-2916-434A-B2E1-BD09FAFBD2C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1115434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3789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789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fld id="{36B9AC3A-96F9-45A9-A1E2-87A3042BE050}" type="slidenum">
              <a:rPr lang="en-US" altLang="cs-CZ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347366913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B9AC3A-96F9-45A9-A1E2-87A3042BE050}" type="slidenum">
              <a:rPr lang="en-US" altLang="cs-CZ" smtClean="0"/>
              <a:pPr/>
              <a:t>12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23959999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5E18DD6-7E7C-4704-B16D-194B2DDAA184}" type="slidenum">
              <a:rPr lang="en-US" altLang="cs-CZ"/>
              <a:pPr/>
              <a:t>45</a:t>
            </a:fld>
            <a:endParaRPr lang="en-US" altLang="cs-CZ"/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28177121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08478E6-29ED-4249-8F2A-E1A9FD1EB042}" type="slidenum">
              <a:rPr lang="en-US" altLang="cs-CZ"/>
              <a:pPr/>
              <a:t>46</a:t>
            </a:fld>
            <a:endParaRPr lang="en-US" altLang="cs-CZ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13611053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4819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altLang="cs-CZ" smtClean="0"/>
          </a:p>
        </p:txBody>
      </p:sp>
      <p:sp>
        <p:nvSpPr>
          <p:cNvPr id="34820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4020ECB-4245-4B05-97B2-EED7574E5CB3}" type="slidenum">
              <a:rPr lang="en-US" altLang="cs-CZ"/>
              <a:pPr/>
              <a:t>48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26851305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01D1997-2C31-4830-AAD7-7AF1EDF789B1}" type="slidenum">
              <a:rPr lang="en-US" altLang="cs-CZ"/>
              <a:pPr/>
              <a:t>49</a:t>
            </a:fld>
            <a:endParaRPr lang="en-US" altLang="cs-CZ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 altLang="cs-CZ" dirty="0" smtClean="0"/>
          </a:p>
        </p:txBody>
      </p:sp>
    </p:spTree>
    <p:extLst>
      <p:ext uri="{BB962C8B-B14F-4D97-AF65-F5344CB8AC3E}">
        <p14:creationId xmlns:p14="http://schemas.microsoft.com/office/powerpoint/2010/main" val="19031062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A2D7DAA-630A-4D23-9DE9-99FEBE37EABD}" type="slidenum">
              <a:rPr lang="en-US" altLang="cs-CZ"/>
              <a:pPr/>
              <a:t>50</a:t>
            </a:fld>
            <a:endParaRPr lang="en-US" altLang="cs-CZ"/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28153068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B9AC3A-96F9-45A9-A1E2-87A3042BE050}" type="slidenum">
              <a:rPr lang="en-US" altLang="cs-CZ" smtClean="0"/>
              <a:pPr/>
              <a:t>28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7695682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v místě, kde se rýhuje = animální</a:t>
            </a:r>
            <a:r>
              <a:rPr lang="cs-CZ" baseline="0" dirty="0" smtClean="0"/>
              <a:t> pól, kde je žloutek = vegetační pól.</a:t>
            </a:r>
            <a:endParaRPr lang="cs-CZ" dirty="0" smtClean="0"/>
          </a:p>
          <a:p>
            <a:r>
              <a:rPr lang="cs-CZ" dirty="0" smtClean="0"/>
              <a:t>kopinatec – </a:t>
            </a:r>
            <a:r>
              <a:rPr lang="cs-CZ" dirty="0" err="1" smtClean="0"/>
              <a:t>mikrolecitální</a:t>
            </a:r>
            <a:r>
              <a:rPr lang="cs-CZ" dirty="0" smtClean="0"/>
              <a:t> vajíčko (málo žloutku), pravý úhel, 4-8-32...</a:t>
            </a:r>
          </a:p>
          <a:p>
            <a:r>
              <a:rPr lang="cs-CZ" dirty="0" smtClean="0"/>
              <a:t>plazi, ptáci – epiblast, hypoblast –prostor mezi nimi – </a:t>
            </a:r>
            <a:r>
              <a:rPr lang="cs-CZ" dirty="0" err="1" smtClean="0"/>
              <a:t>blastocoel</a:t>
            </a:r>
            <a:endParaRPr lang="cs-CZ" dirty="0" smtClean="0"/>
          </a:p>
          <a:p>
            <a:r>
              <a:rPr lang="cs-CZ" dirty="0" smtClean="0"/>
              <a:t>savci blastula = blastocysta</a:t>
            </a:r>
          </a:p>
          <a:p>
            <a:endParaRPr lang="cs-CZ" dirty="0" smtClean="0"/>
          </a:p>
          <a:p>
            <a:endParaRPr lang="cs-CZ" dirty="0" smtClean="0"/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B9AC3A-96F9-45A9-A1E2-87A3042BE050}" type="slidenum">
              <a:rPr lang="en-US" altLang="cs-CZ" smtClean="0"/>
              <a:pPr/>
              <a:t>29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29415911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B9AC3A-96F9-45A9-A1E2-87A3042BE050}" type="slidenum">
              <a:rPr lang="en-US" altLang="cs-CZ" smtClean="0"/>
              <a:pPr/>
              <a:t>32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13255184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EF40FFF-9695-4169-B9DB-AEFD7490D5BF}" type="slidenum">
              <a:rPr lang="en-US" altLang="cs-CZ"/>
              <a:pPr/>
              <a:t>34</a:t>
            </a:fld>
            <a:endParaRPr lang="en-US" altLang="cs-CZ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35891349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u </a:t>
            </a:r>
            <a:r>
              <a:rPr lang="cs-CZ" dirty="0" err="1" smtClean="0"/>
              <a:t>Protostomia</a:t>
            </a:r>
            <a:r>
              <a:rPr lang="cs-CZ" dirty="0" smtClean="0"/>
              <a:t> </a:t>
            </a:r>
            <a:r>
              <a:rPr lang="cs-CZ" dirty="0" err="1" smtClean="0"/>
              <a:t>coelom</a:t>
            </a:r>
            <a:r>
              <a:rPr lang="cs-CZ" dirty="0" smtClean="0"/>
              <a:t> vzniká z mesodermu,</a:t>
            </a:r>
            <a:r>
              <a:rPr lang="cs-CZ" baseline="0" dirty="0" smtClean="0"/>
              <a:t> rozšířením buněk</a:t>
            </a:r>
          </a:p>
          <a:p>
            <a:r>
              <a:rPr lang="cs-CZ" baseline="0" dirty="0" smtClean="0"/>
              <a:t>u </a:t>
            </a:r>
            <a:r>
              <a:rPr lang="cs-CZ" baseline="0" dirty="0" err="1" smtClean="0"/>
              <a:t>Deuterostomia</a:t>
            </a:r>
            <a:r>
              <a:rPr lang="cs-CZ" baseline="0" dirty="0" smtClean="0"/>
              <a:t> – </a:t>
            </a:r>
            <a:r>
              <a:rPr lang="cs-CZ" baseline="0" dirty="0" err="1" smtClean="0"/>
              <a:t>coelom</a:t>
            </a:r>
            <a:r>
              <a:rPr lang="cs-CZ" baseline="0" dirty="0" smtClean="0"/>
              <a:t> </a:t>
            </a:r>
            <a:r>
              <a:rPr lang="cs-CZ" baseline="0" dirty="0" err="1" smtClean="0"/>
              <a:t>vchlípením</a:t>
            </a:r>
            <a:r>
              <a:rPr lang="cs-CZ" baseline="0" dirty="0" smtClean="0"/>
              <a:t> prvostřeva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B9AC3A-96F9-45A9-A1E2-87A3042BE050}" type="slidenum">
              <a:rPr lang="en-US" altLang="cs-CZ" smtClean="0"/>
              <a:pPr/>
              <a:t>36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6817458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cs-CZ" sz="900" baseline="0" dirty="0" smtClean="0">
                <a:solidFill>
                  <a:srgbClr val="000000"/>
                </a:solidFill>
              </a:rPr>
              <a:t>Je vidět, že všechny tři zárodečné listy vznikají z epiblastu a nikoliv z hypoblastu – ten je totiž zatlačen migrujícími </a:t>
            </a:r>
            <a:r>
              <a:rPr lang="cs-CZ" sz="900" baseline="0" dirty="0" err="1" smtClean="0">
                <a:solidFill>
                  <a:srgbClr val="000000"/>
                </a:solidFill>
              </a:rPr>
              <a:t>epiblastickými</a:t>
            </a:r>
            <a:r>
              <a:rPr lang="cs-CZ" sz="900" baseline="0" dirty="0" smtClean="0">
                <a:solidFill>
                  <a:srgbClr val="000000"/>
                </a:solidFill>
              </a:rPr>
              <a:t> buňkami, které vytváří </a:t>
            </a:r>
            <a:r>
              <a:rPr lang="cs-CZ" sz="900" baseline="0" dirty="0" err="1" smtClean="0">
                <a:solidFill>
                  <a:srgbClr val="000000"/>
                </a:solidFill>
              </a:rPr>
              <a:t>intraembryonální</a:t>
            </a:r>
            <a:r>
              <a:rPr lang="cs-CZ" sz="900" baseline="0" dirty="0" smtClean="0">
                <a:solidFill>
                  <a:srgbClr val="000000"/>
                </a:solidFill>
              </a:rPr>
              <a:t> </a:t>
            </a:r>
            <a:r>
              <a:rPr lang="cs-CZ" sz="900" baseline="0" dirty="0" err="1" smtClean="0">
                <a:solidFill>
                  <a:srgbClr val="000000"/>
                </a:solidFill>
              </a:rPr>
              <a:t>endoderm</a:t>
            </a:r>
            <a:endParaRPr lang="cs-CZ" sz="900" baseline="0" dirty="0" smtClean="0">
              <a:solidFill>
                <a:srgbClr val="000000"/>
              </a:solidFill>
            </a:endParaRPr>
          </a:p>
          <a:p>
            <a:endParaRPr lang="cs-CZ" sz="900" baseline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B9AC3A-96F9-45A9-A1E2-87A3042BE050}" type="slidenum">
              <a:rPr lang="en-US" altLang="cs-CZ" smtClean="0"/>
              <a:pPr/>
              <a:t>40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18084835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 - vznik 3 zárodečných vrstev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B9AC3A-96F9-45A9-A1E2-87A3042BE050}" type="slidenum">
              <a:rPr lang="en-US" altLang="cs-CZ" smtClean="0"/>
              <a:pPr/>
              <a:t>41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38739594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CD4AC4B-68AB-4CD2-A840-B378AEA65CC8}" type="slidenum">
              <a:rPr lang="en-US" altLang="cs-CZ"/>
              <a:pPr/>
              <a:t>44</a:t>
            </a:fld>
            <a:endParaRPr lang="en-US" altLang="cs-CZ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19541586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3800475" y="1789113"/>
            <a:ext cx="5340350" cy="5056187"/>
            <a:chOff x="2394" y="1127"/>
            <a:chExt cx="3364" cy="3185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ltGray">
            <a:xfrm>
              <a:off x="4230" y="1365"/>
              <a:ext cx="197" cy="102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cs-CZ">
                <a:latin typeface="Tahoma" charset="0"/>
              </a:endParaRPr>
            </a:p>
          </p:txBody>
        </p:sp>
        <p:sp>
          <p:nvSpPr>
            <p:cNvPr id="6" name="Oval 4"/>
            <p:cNvSpPr>
              <a:spLocks noChangeArrowheads="1"/>
            </p:cNvSpPr>
            <p:nvPr/>
          </p:nvSpPr>
          <p:spPr bwMode="ltGray">
            <a:xfrm>
              <a:off x="4299" y="1185"/>
              <a:ext cx="47" cy="47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cs-CZ">
                <a:latin typeface="Tahoma" charset="0"/>
              </a:endParaRPr>
            </a:p>
          </p:txBody>
        </p:sp>
        <p:sp>
          <p:nvSpPr>
            <p:cNvPr id="7" name="Rectangle 5"/>
            <p:cNvSpPr>
              <a:spLocks noChangeArrowheads="1"/>
            </p:cNvSpPr>
            <p:nvPr/>
          </p:nvSpPr>
          <p:spPr bwMode="ltGray">
            <a:xfrm rot="995337">
              <a:off x="5205" y="1495"/>
              <a:ext cx="6" cy="207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cs-CZ">
                <a:latin typeface="Tahoma" charset="0"/>
              </a:endParaRPr>
            </a:p>
          </p:txBody>
        </p:sp>
        <p:sp>
          <p:nvSpPr>
            <p:cNvPr id="8" name="Freeform 6"/>
            <p:cNvSpPr>
              <a:spLocks noEditPoints="1"/>
            </p:cNvSpPr>
            <p:nvPr/>
          </p:nvSpPr>
          <p:spPr bwMode="ltGray">
            <a:xfrm>
              <a:off x="4871" y="3508"/>
              <a:ext cx="66" cy="96"/>
            </a:xfrm>
            <a:custGeom>
              <a:avLst/>
              <a:gdLst/>
              <a:ahLst/>
              <a:cxnLst>
                <a:cxn ang="0">
                  <a:pos x="18" y="96"/>
                </a:cxn>
                <a:cxn ang="0">
                  <a:pos x="42" y="78"/>
                </a:cxn>
                <a:cxn ang="0">
                  <a:pos x="60" y="60"/>
                </a:cxn>
                <a:cxn ang="0">
                  <a:pos x="66" y="36"/>
                </a:cxn>
                <a:cxn ang="0">
                  <a:pos x="60" y="12"/>
                </a:cxn>
                <a:cxn ang="0">
                  <a:pos x="36" y="0"/>
                </a:cxn>
                <a:cxn ang="0">
                  <a:pos x="24" y="6"/>
                </a:cxn>
                <a:cxn ang="0">
                  <a:pos x="12" y="12"/>
                </a:cxn>
                <a:cxn ang="0">
                  <a:pos x="0" y="36"/>
                </a:cxn>
                <a:cxn ang="0">
                  <a:pos x="0" y="60"/>
                </a:cxn>
                <a:cxn ang="0">
                  <a:pos x="12" y="84"/>
                </a:cxn>
                <a:cxn ang="0">
                  <a:pos x="18" y="96"/>
                </a:cxn>
                <a:cxn ang="0">
                  <a:pos x="18" y="96"/>
                </a:cxn>
                <a:cxn ang="0">
                  <a:pos x="42" y="18"/>
                </a:cxn>
                <a:cxn ang="0">
                  <a:pos x="54" y="24"/>
                </a:cxn>
                <a:cxn ang="0">
                  <a:pos x="60" y="36"/>
                </a:cxn>
                <a:cxn ang="0">
                  <a:pos x="60" y="48"/>
                </a:cxn>
                <a:cxn ang="0">
                  <a:pos x="54" y="54"/>
                </a:cxn>
                <a:cxn ang="0">
                  <a:pos x="36" y="72"/>
                </a:cxn>
                <a:cxn ang="0">
                  <a:pos x="24" y="78"/>
                </a:cxn>
                <a:cxn ang="0">
                  <a:pos x="24" y="78"/>
                </a:cxn>
                <a:cxn ang="0">
                  <a:pos x="12" y="48"/>
                </a:cxn>
                <a:cxn ang="0">
                  <a:pos x="18" y="24"/>
                </a:cxn>
                <a:cxn ang="0">
                  <a:pos x="30" y="18"/>
                </a:cxn>
                <a:cxn ang="0">
                  <a:pos x="42" y="18"/>
                </a:cxn>
                <a:cxn ang="0">
                  <a:pos x="42" y="18"/>
                </a:cxn>
              </a:cxnLst>
              <a:rect l="0" t="0" r="r" b="b"/>
              <a:pathLst>
                <a:path w="66" h="96">
                  <a:moveTo>
                    <a:pt x="18" y="96"/>
                  </a:moveTo>
                  <a:lnTo>
                    <a:pt x="42" y="78"/>
                  </a:lnTo>
                  <a:lnTo>
                    <a:pt x="60" y="60"/>
                  </a:lnTo>
                  <a:lnTo>
                    <a:pt x="66" y="36"/>
                  </a:lnTo>
                  <a:lnTo>
                    <a:pt x="60" y="12"/>
                  </a:lnTo>
                  <a:lnTo>
                    <a:pt x="36" y="0"/>
                  </a:lnTo>
                  <a:lnTo>
                    <a:pt x="24" y="6"/>
                  </a:lnTo>
                  <a:lnTo>
                    <a:pt x="12" y="12"/>
                  </a:lnTo>
                  <a:lnTo>
                    <a:pt x="0" y="36"/>
                  </a:lnTo>
                  <a:lnTo>
                    <a:pt x="0" y="60"/>
                  </a:lnTo>
                  <a:lnTo>
                    <a:pt x="12" y="84"/>
                  </a:lnTo>
                  <a:lnTo>
                    <a:pt x="18" y="96"/>
                  </a:lnTo>
                  <a:lnTo>
                    <a:pt x="18" y="96"/>
                  </a:lnTo>
                  <a:close/>
                  <a:moveTo>
                    <a:pt x="42" y="18"/>
                  </a:moveTo>
                  <a:lnTo>
                    <a:pt x="54" y="24"/>
                  </a:lnTo>
                  <a:lnTo>
                    <a:pt x="60" y="36"/>
                  </a:lnTo>
                  <a:lnTo>
                    <a:pt x="60" y="48"/>
                  </a:lnTo>
                  <a:lnTo>
                    <a:pt x="54" y="54"/>
                  </a:lnTo>
                  <a:lnTo>
                    <a:pt x="36" y="72"/>
                  </a:lnTo>
                  <a:lnTo>
                    <a:pt x="24" y="78"/>
                  </a:lnTo>
                  <a:lnTo>
                    <a:pt x="24" y="78"/>
                  </a:lnTo>
                  <a:lnTo>
                    <a:pt x="12" y="48"/>
                  </a:lnTo>
                  <a:lnTo>
                    <a:pt x="18" y="24"/>
                  </a:lnTo>
                  <a:lnTo>
                    <a:pt x="30" y="18"/>
                  </a:lnTo>
                  <a:lnTo>
                    <a:pt x="42" y="18"/>
                  </a:lnTo>
                  <a:lnTo>
                    <a:pt x="42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>
                <a:latin typeface="Tahoma" charset="0"/>
              </a:endParaRPr>
            </a:p>
          </p:txBody>
        </p:sp>
        <p:sp>
          <p:nvSpPr>
            <p:cNvPr id="9" name="Rectangle 7"/>
            <p:cNvSpPr>
              <a:spLocks noChangeArrowheads="1"/>
            </p:cNvSpPr>
            <p:nvPr/>
          </p:nvSpPr>
          <p:spPr bwMode="ltGray">
            <a:xfrm rot="91736">
              <a:off x="5487" y="1535"/>
              <a:ext cx="6" cy="1998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cs-CZ">
                <a:latin typeface="Tahoma" charset="0"/>
              </a:endParaRPr>
            </a:p>
          </p:txBody>
        </p:sp>
        <p:sp>
          <p:nvSpPr>
            <p:cNvPr id="10" name="Rectangle 8"/>
            <p:cNvSpPr>
              <a:spLocks noChangeArrowheads="1"/>
            </p:cNvSpPr>
            <p:nvPr/>
          </p:nvSpPr>
          <p:spPr bwMode="ltGray">
            <a:xfrm rot="-926223">
              <a:off x="5640" y="1521"/>
              <a:ext cx="6" cy="881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cs-CZ">
                <a:latin typeface="Tahoma" charset="0"/>
              </a:endParaRPr>
            </a:p>
          </p:txBody>
        </p:sp>
        <p:sp>
          <p:nvSpPr>
            <p:cNvPr id="11" name="Rectangle 9"/>
            <p:cNvSpPr>
              <a:spLocks noChangeArrowheads="1"/>
            </p:cNvSpPr>
            <p:nvPr/>
          </p:nvSpPr>
          <p:spPr bwMode="ltGray">
            <a:xfrm rot="-1140313">
              <a:off x="3444" y="1816"/>
              <a:ext cx="6" cy="203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cs-CZ">
                <a:latin typeface="Tahoma" charset="0"/>
              </a:endParaRPr>
            </a:p>
          </p:txBody>
        </p:sp>
        <p:sp>
          <p:nvSpPr>
            <p:cNvPr id="12" name="Rectangle 10"/>
            <p:cNvSpPr>
              <a:spLocks noChangeArrowheads="1"/>
            </p:cNvSpPr>
            <p:nvPr/>
          </p:nvSpPr>
          <p:spPr bwMode="ltGray">
            <a:xfrm rot="1114412">
              <a:off x="2757" y="1821"/>
              <a:ext cx="6" cy="2119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cs-CZ">
                <a:latin typeface="Tahoma" charset="0"/>
              </a:endParaRPr>
            </a:p>
          </p:txBody>
        </p:sp>
        <p:sp>
          <p:nvSpPr>
            <p:cNvPr id="13" name="Rectangle 11"/>
            <p:cNvSpPr>
              <a:spLocks noChangeArrowheads="1"/>
            </p:cNvSpPr>
            <p:nvPr/>
          </p:nvSpPr>
          <p:spPr bwMode="ltGray">
            <a:xfrm rot="254676">
              <a:off x="3035" y="1870"/>
              <a:ext cx="6" cy="1906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cs-CZ">
                <a:latin typeface="Tahoma" charset="0"/>
              </a:endParaRPr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ltGray">
            <a:xfrm>
              <a:off x="4007" y="3021"/>
              <a:ext cx="623" cy="156"/>
            </a:xfrm>
            <a:custGeom>
              <a:avLst/>
              <a:gdLst/>
              <a:ahLst/>
              <a:cxnLst>
                <a:cxn ang="0">
                  <a:pos x="6" y="18"/>
                </a:cxn>
                <a:cxn ang="0">
                  <a:pos x="162" y="36"/>
                </a:cxn>
                <a:cxn ang="0">
                  <a:pos x="251" y="36"/>
                </a:cxn>
                <a:cxn ang="0">
                  <a:pos x="354" y="30"/>
                </a:cxn>
                <a:cxn ang="0">
                  <a:pos x="473" y="18"/>
                </a:cxn>
                <a:cxn ang="0">
                  <a:pos x="611" y="0"/>
                </a:cxn>
                <a:cxn ang="0">
                  <a:pos x="623" y="114"/>
                </a:cxn>
                <a:cxn ang="0">
                  <a:pos x="497" y="138"/>
                </a:cxn>
                <a:cxn ang="0">
                  <a:pos x="414" y="150"/>
                </a:cxn>
                <a:cxn ang="0">
                  <a:pos x="318" y="156"/>
                </a:cxn>
                <a:cxn ang="0">
                  <a:pos x="215" y="156"/>
                </a:cxn>
                <a:cxn ang="0">
                  <a:pos x="108" y="150"/>
                </a:cxn>
                <a:cxn ang="0">
                  <a:pos x="0" y="132"/>
                </a:cxn>
                <a:cxn ang="0">
                  <a:pos x="6" y="18"/>
                </a:cxn>
                <a:cxn ang="0">
                  <a:pos x="6" y="18"/>
                </a:cxn>
              </a:cxnLst>
              <a:rect l="0" t="0" r="r" b="b"/>
              <a:pathLst>
                <a:path w="623" h="156">
                  <a:moveTo>
                    <a:pt x="6" y="18"/>
                  </a:moveTo>
                  <a:lnTo>
                    <a:pt x="162" y="36"/>
                  </a:lnTo>
                  <a:lnTo>
                    <a:pt x="251" y="36"/>
                  </a:lnTo>
                  <a:lnTo>
                    <a:pt x="354" y="30"/>
                  </a:lnTo>
                  <a:lnTo>
                    <a:pt x="473" y="18"/>
                  </a:lnTo>
                  <a:lnTo>
                    <a:pt x="611" y="0"/>
                  </a:lnTo>
                  <a:lnTo>
                    <a:pt x="623" y="114"/>
                  </a:lnTo>
                  <a:lnTo>
                    <a:pt x="497" y="138"/>
                  </a:lnTo>
                  <a:lnTo>
                    <a:pt x="414" y="150"/>
                  </a:lnTo>
                  <a:lnTo>
                    <a:pt x="318" y="156"/>
                  </a:lnTo>
                  <a:lnTo>
                    <a:pt x="215" y="156"/>
                  </a:lnTo>
                  <a:lnTo>
                    <a:pt x="108" y="150"/>
                  </a:lnTo>
                  <a:lnTo>
                    <a:pt x="0" y="132"/>
                  </a:lnTo>
                  <a:lnTo>
                    <a:pt x="6" y="18"/>
                  </a:lnTo>
                  <a:lnTo>
                    <a:pt x="6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>
                <a:latin typeface="Tahoma" charset="0"/>
              </a:endParaRPr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ltGray">
            <a:xfrm>
              <a:off x="4762" y="3591"/>
              <a:ext cx="996" cy="126"/>
            </a:xfrm>
            <a:custGeom>
              <a:avLst/>
              <a:gdLst/>
              <a:ahLst/>
              <a:cxnLst>
                <a:cxn ang="0">
                  <a:pos x="754" y="6"/>
                </a:cxn>
                <a:cxn ang="0">
                  <a:pos x="652" y="6"/>
                </a:cxn>
                <a:cxn ang="0">
                  <a:pos x="563" y="6"/>
                </a:cxn>
                <a:cxn ang="0">
                  <a:pos x="479" y="6"/>
                </a:cxn>
                <a:cxn ang="0">
                  <a:pos x="401" y="6"/>
                </a:cxn>
                <a:cxn ang="0">
                  <a:pos x="335" y="0"/>
                </a:cxn>
                <a:cxn ang="0">
                  <a:pos x="276" y="0"/>
                </a:cxn>
                <a:cxn ang="0">
                  <a:pos x="222" y="0"/>
                </a:cxn>
                <a:cxn ang="0">
                  <a:pos x="180" y="6"/>
                </a:cxn>
                <a:cxn ang="0">
                  <a:pos x="138" y="6"/>
                </a:cxn>
                <a:cxn ang="0">
                  <a:pos x="108" y="6"/>
                </a:cxn>
                <a:cxn ang="0">
                  <a:pos x="54" y="6"/>
                </a:cxn>
                <a:cxn ang="0">
                  <a:pos x="24" y="12"/>
                </a:cxn>
                <a:cxn ang="0">
                  <a:pos x="6" y="18"/>
                </a:cxn>
                <a:cxn ang="0">
                  <a:pos x="0" y="24"/>
                </a:cxn>
                <a:cxn ang="0">
                  <a:pos x="12" y="42"/>
                </a:cxn>
                <a:cxn ang="0">
                  <a:pos x="18" y="48"/>
                </a:cxn>
                <a:cxn ang="0">
                  <a:pos x="30" y="54"/>
                </a:cxn>
                <a:cxn ang="0">
                  <a:pos x="60" y="60"/>
                </a:cxn>
                <a:cxn ang="0">
                  <a:pos x="90" y="72"/>
                </a:cxn>
                <a:cxn ang="0">
                  <a:pos x="144" y="84"/>
                </a:cxn>
                <a:cxn ang="0">
                  <a:pos x="210" y="90"/>
                </a:cxn>
                <a:cxn ang="0">
                  <a:pos x="293" y="102"/>
                </a:cxn>
                <a:cxn ang="0">
                  <a:pos x="389" y="108"/>
                </a:cxn>
                <a:cxn ang="0">
                  <a:pos x="503" y="120"/>
                </a:cxn>
                <a:cxn ang="0">
                  <a:pos x="622" y="120"/>
                </a:cxn>
                <a:cxn ang="0">
                  <a:pos x="754" y="126"/>
                </a:cxn>
                <a:cxn ang="0">
                  <a:pos x="873" y="126"/>
                </a:cxn>
                <a:cxn ang="0">
                  <a:pos x="993" y="126"/>
                </a:cxn>
                <a:cxn ang="0">
                  <a:pos x="993" y="12"/>
                </a:cxn>
                <a:cxn ang="0">
                  <a:pos x="879" y="12"/>
                </a:cxn>
                <a:cxn ang="0">
                  <a:pos x="754" y="6"/>
                </a:cxn>
                <a:cxn ang="0">
                  <a:pos x="754" y="6"/>
                </a:cxn>
              </a:cxnLst>
              <a:rect l="0" t="0" r="r" b="b"/>
              <a:pathLst>
                <a:path w="993" h="126">
                  <a:moveTo>
                    <a:pt x="754" y="6"/>
                  </a:moveTo>
                  <a:lnTo>
                    <a:pt x="652" y="6"/>
                  </a:lnTo>
                  <a:lnTo>
                    <a:pt x="563" y="6"/>
                  </a:lnTo>
                  <a:lnTo>
                    <a:pt x="479" y="6"/>
                  </a:lnTo>
                  <a:lnTo>
                    <a:pt x="401" y="6"/>
                  </a:lnTo>
                  <a:lnTo>
                    <a:pt x="335" y="0"/>
                  </a:lnTo>
                  <a:lnTo>
                    <a:pt x="276" y="0"/>
                  </a:lnTo>
                  <a:lnTo>
                    <a:pt x="222" y="0"/>
                  </a:lnTo>
                  <a:lnTo>
                    <a:pt x="180" y="6"/>
                  </a:lnTo>
                  <a:lnTo>
                    <a:pt x="138" y="6"/>
                  </a:lnTo>
                  <a:lnTo>
                    <a:pt x="108" y="6"/>
                  </a:lnTo>
                  <a:lnTo>
                    <a:pt x="54" y="6"/>
                  </a:lnTo>
                  <a:lnTo>
                    <a:pt x="24" y="12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12" y="42"/>
                  </a:lnTo>
                  <a:lnTo>
                    <a:pt x="18" y="48"/>
                  </a:lnTo>
                  <a:lnTo>
                    <a:pt x="30" y="54"/>
                  </a:lnTo>
                  <a:lnTo>
                    <a:pt x="60" y="60"/>
                  </a:lnTo>
                  <a:lnTo>
                    <a:pt x="90" y="72"/>
                  </a:lnTo>
                  <a:lnTo>
                    <a:pt x="144" y="84"/>
                  </a:lnTo>
                  <a:lnTo>
                    <a:pt x="210" y="90"/>
                  </a:lnTo>
                  <a:lnTo>
                    <a:pt x="293" y="102"/>
                  </a:lnTo>
                  <a:lnTo>
                    <a:pt x="389" y="108"/>
                  </a:lnTo>
                  <a:lnTo>
                    <a:pt x="503" y="120"/>
                  </a:lnTo>
                  <a:lnTo>
                    <a:pt x="622" y="120"/>
                  </a:lnTo>
                  <a:lnTo>
                    <a:pt x="754" y="126"/>
                  </a:lnTo>
                  <a:lnTo>
                    <a:pt x="873" y="126"/>
                  </a:lnTo>
                  <a:lnTo>
                    <a:pt x="993" y="126"/>
                  </a:lnTo>
                  <a:lnTo>
                    <a:pt x="993" y="12"/>
                  </a:lnTo>
                  <a:lnTo>
                    <a:pt x="879" y="12"/>
                  </a:lnTo>
                  <a:lnTo>
                    <a:pt x="754" y="6"/>
                  </a:lnTo>
                  <a:lnTo>
                    <a:pt x="754" y="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>
                <a:latin typeface="Tahoma" charset="0"/>
              </a:endParaRPr>
            </a:p>
          </p:txBody>
        </p:sp>
        <p:sp>
          <p:nvSpPr>
            <p:cNvPr id="16" name="Freeform 14"/>
            <p:cNvSpPr>
              <a:spLocks/>
            </p:cNvSpPr>
            <p:nvPr/>
          </p:nvSpPr>
          <p:spPr bwMode="ltGray">
            <a:xfrm>
              <a:off x="4786" y="3645"/>
              <a:ext cx="972" cy="24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" y="54"/>
                </a:cxn>
                <a:cxn ang="0">
                  <a:pos x="66" y="96"/>
                </a:cxn>
                <a:cxn ang="0">
                  <a:pos x="120" y="137"/>
                </a:cxn>
                <a:cxn ang="0">
                  <a:pos x="198" y="173"/>
                </a:cxn>
                <a:cxn ang="0">
                  <a:pos x="293" y="203"/>
                </a:cxn>
                <a:cxn ang="0">
                  <a:pos x="353" y="215"/>
                </a:cxn>
                <a:cxn ang="0">
                  <a:pos x="413" y="227"/>
                </a:cxn>
                <a:cxn ang="0">
                  <a:pos x="479" y="233"/>
                </a:cxn>
                <a:cxn ang="0">
                  <a:pos x="556" y="239"/>
                </a:cxn>
                <a:cxn ang="0">
                  <a:pos x="634" y="245"/>
                </a:cxn>
                <a:cxn ang="0">
                  <a:pos x="724" y="245"/>
                </a:cxn>
                <a:cxn ang="0">
                  <a:pos x="855" y="245"/>
                </a:cxn>
                <a:cxn ang="0">
                  <a:pos x="969" y="239"/>
                </a:cxn>
                <a:cxn ang="0">
                  <a:pos x="969" y="60"/>
                </a:cxn>
                <a:cxn ang="0">
                  <a:pos x="700" y="60"/>
                </a:cxn>
                <a:cxn ang="0">
                  <a:pos x="503" y="54"/>
                </a:cxn>
                <a:cxn ang="0">
                  <a:pos x="317" y="42"/>
                </a:cxn>
                <a:cxn ang="0">
                  <a:pos x="150" y="24"/>
                </a:cxn>
                <a:cxn ang="0">
                  <a:pos x="72" y="12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969" h="245">
                  <a:moveTo>
                    <a:pt x="0" y="0"/>
                  </a:moveTo>
                  <a:lnTo>
                    <a:pt x="24" y="54"/>
                  </a:lnTo>
                  <a:lnTo>
                    <a:pt x="66" y="96"/>
                  </a:lnTo>
                  <a:lnTo>
                    <a:pt x="120" y="137"/>
                  </a:lnTo>
                  <a:lnTo>
                    <a:pt x="198" y="173"/>
                  </a:lnTo>
                  <a:lnTo>
                    <a:pt x="293" y="203"/>
                  </a:lnTo>
                  <a:lnTo>
                    <a:pt x="353" y="215"/>
                  </a:lnTo>
                  <a:lnTo>
                    <a:pt x="413" y="227"/>
                  </a:lnTo>
                  <a:lnTo>
                    <a:pt x="479" y="233"/>
                  </a:lnTo>
                  <a:lnTo>
                    <a:pt x="556" y="239"/>
                  </a:lnTo>
                  <a:lnTo>
                    <a:pt x="634" y="245"/>
                  </a:lnTo>
                  <a:lnTo>
                    <a:pt x="724" y="245"/>
                  </a:lnTo>
                  <a:lnTo>
                    <a:pt x="855" y="245"/>
                  </a:lnTo>
                  <a:lnTo>
                    <a:pt x="969" y="239"/>
                  </a:lnTo>
                  <a:lnTo>
                    <a:pt x="969" y="60"/>
                  </a:lnTo>
                  <a:lnTo>
                    <a:pt x="700" y="60"/>
                  </a:lnTo>
                  <a:lnTo>
                    <a:pt x="503" y="54"/>
                  </a:lnTo>
                  <a:lnTo>
                    <a:pt x="317" y="42"/>
                  </a:lnTo>
                  <a:lnTo>
                    <a:pt x="150" y="24"/>
                  </a:lnTo>
                  <a:lnTo>
                    <a:pt x="72" y="1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>
                <a:latin typeface="Tahoma" charset="0"/>
              </a:endParaRPr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ltGray">
            <a:xfrm>
              <a:off x="4804" y="3591"/>
              <a:ext cx="954" cy="90"/>
            </a:xfrm>
            <a:custGeom>
              <a:avLst/>
              <a:gdLst/>
              <a:ahLst/>
              <a:cxnLst>
                <a:cxn ang="0">
                  <a:pos x="700" y="0"/>
                </a:cxn>
                <a:cxn ang="0">
                  <a:pos x="598" y="0"/>
                </a:cxn>
                <a:cxn ang="0">
                  <a:pos x="515" y="0"/>
                </a:cxn>
                <a:cxn ang="0">
                  <a:pos x="431" y="0"/>
                </a:cxn>
                <a:cxn ang="0">
                  <a:pos x="365" y="0"/>
                </a:cxn>
                <a:cxn ang="0">
                  <a:pos x="299" y="0"/>
                </a:cxn>
                <a:cxn ang="0">
                  <a:pos x="245" y="0"/>
                </a:cxn>
                <a:cxn ang="0">
                  <a:pos x="198" y="0"/>
                </a:cxn>
                <a:cxn ang="0">
                  <a:pos x="162" y="0"/>
                </a:cxn>
                <a:cxn ang="0">
                  <a:pos x="126" y="6"/>
                </a:cxn>
                <a:cxn ang="0">
                  <a:pos x="96" y="6"/>
                </a:cxn>
                <a:cxn ang="0">
                  <a:pos x="54" y="12"/>
                </a:cxn>
                <a:cxn ang="0">
                  <a:pos x="30" y="12"/>
                </a:cxn>
                <a:cxn ang="0">
                  <a:pos x="12" y="18"/>
                </a:cxn>
                <a:cxn ang="0">
                  <a:pos x="6" y="18"/>
                </a:cxn>
                <a:cxn ang="0">
                  <a:pos x="0" y="24"/>
                </a:cxn>
                <a:cxn ang="0">
                  <a:pos x="6" y="30"/>
                </a:cxn>
                <a:cxn ang="0">
                  <a:pos x="24" y="36"/>
                </a:cxn>
                <a:cxn ang="0">
                  <a:pos x="54" y="42"/>
                </a:cxn>
                <a:cxn ang="0">
                  <a:pos x="102" y="54"/>
                </a:cxn>
                <a:cxn ang="0">
                  <a:pos x="168" y="60"/>
                </a:cxn>
                <a:cxn ang="0">
                  <a:pos x="251" y="66"/>
                </a:cxn>
                <a:cxn ang="0">
                  <a:pos x="341" y="78"/>
                </a:cxn>
                <a:cxn ang="0">
                  <a:pos x="449" y="84"/>
                </a:cxn>
                <a:cxn ang="0">
                  <a:pos x="568" y="84"/>
                </a:cxn>
                <a:cxn ang="0">
                  <a:pos x="694" y="90"/>
                </a:cxn>
                <a:cxn ang="0">
                  <a:pos x="825" y="90"/>
                </a:cxn>
                <a:cxn ang="0">
                  <a:pos x="951" y="90"/>
                </a:cxn>
                <a:cxn ang="0">
                  <a:pos x="951" y="6"/>
                </a:cxn>
                <a:cxn ang="0">
                  <a:pos x="831" y="6"/>
                </a:cxn>
                <a:cxn ang="0">
                  <a:pos x="772" y="6"/>
                </a:cxn>
                <a:cxn ang="0">
                  <a:pos x="700" y="0"/>
                </a:cxn>
                <a:cxn ang="0">
                  <a:pos x="700" y="0"/>
                </a:cxn>
              </a:cxnLst>
              <a:rect l="0" t="0" r="r" b="b"/>
              <a:pathLst>
                <a:path w="951" h="90">
                  <a:moveTo>
                    <a:pt x="700" y="0"/>
                  </a:moveTo>
                  <a:lnTo>
                    <a:pt x="598" y="0"/>
                  </a:lnTo>
                  <a:lnTo>
                    <a:pt x="515" y="0"/>
                  </a:lnTo>
                  <a:lnTo>
                    <a:pt x="431" y="0"/>
                  </a:lnTo>
                  <a:lnTo>
                    <a:pt x="365" y="0"/>
                  </a:lnTo>
                  <a:lnTo>
                    <a:pt x="299" y="0"/>
                  </a:lnTo>
                  <a:lnTo>
                    <a:pt x="245" y="0"/>
                  </a:lnTo>
                  <a:lnTo>
                    <a:pt x="198" y="0"/>
                  </a:lnTo>
                  <a:lnTo>
                    <a:pt x="162" y="0"/>
                  </a:lnTo>
                  <a:lnTo>
                    <a:pt x="126" y="6"/>
                  </a:lnTo>
                  <a:lnTo>
                    <a:pt x="96" y="6"/>
                  </a:lnTo>
                  <a:lnTo>
                    <a:pt x="54" y="12"/>
                  </a:lnTo>
                  <a:lnTo>
                    <a:pt x="30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6" y="30"/>
                  </a:lnTo>
                  <a:lnTo>
                    <a:pt x="24" y="36"/>
                  </a:lnTo>
                  <a:lnTo>
                    <a:pt x="54" y="42"/>
                  </a:lnTo>
                  <a:lnTo>
                    <a:pt x="102" y="54"/>
                  </a:lnTo>
                  <a:lnTo>
                    <a:pt x="168" y="60"/>
                  </a:lnTo>
                  <a:lnTo>
                    <a:pt x="251" y="66"/>
                  </a:lnTo>
                  <a:lnTo>
                    <a:pt x="341" y="78"/>
                  </a:lnTo>
                  <a:lnTo>
                    <a:pt x="449" y="84"/>
                  </a:lnTo>
                  <a:lnTo>
                    <a:pt x="568" y="84"/>
                  </a:lnTo>
                  <a:lnTo>
                    <a:pt x="694" y="90"/>
                  </a:lnTo>
                  <a:lnTo>
                    <a:pt x="825" y="90"/>
                  </a:lnTo>
                  <a:lnTo>
                    <a:pt x="951" y="90"/>
                  </a:lnTo>
                  <a:lnTo>
                    <a:pt x="951" y="6"/>
                  </a:lnTo>
                  <a:lnTo>
                    <a:pt x="831" y="6"/>
                  </a:lnTo>
                  <a:lnTo>
                    <a:pt x="772" y="6"/>
                  </a:lnTo>
                  <a:lnTo>
                    <a:pt x="700" y="0"/>
                  </a:lnTo>
                  <a:lnTo>
                    <a:pt x="70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>
                <a:latin typeface="Tahoma" charset="0"/>
              </a:endParaRPr>
            </a:p>
          </p:txBody>
        </p:sp>
        <p:sp>
          <p:nvSpPr>
            <p:cNvPr id="18" name="Freeform 16"/>
            <p:cNvSpPr>
              <a:spLocks/>
            </p:cNvSpPr>
            <p:nvPr/>
          </p:nvSpPr>
          <p:spPr bwMode="ltGray">
            <a:xfrm>
              <a:off x="3059" y="1541"/>
              <a:ext cx="102" cy="155"/>
            </a:xfrm>
            <a:custGeom>
              <a:avLst/>
              <a:gdLst/>
              <a:ahLst/>
              <a:cxnLst>
                <a:cxn ang="0">
                  <a:pos x="102" y="0"/>
                </a:cxn>
                <a:cxn ang="0">
                  <a:pos x="0" y="12"/>
                </a:cxn>
                <a:cxn ang="0">
                  <a:pos x="30" y="72"/>
                </a:cxn>
                <a:cxn ang="0">
                  <a:pos x="30" y="155"/>
                </a:cxn>
                <a:cxn ang="0">
                  <a:pos x="72" y="155"/>
                </a:cxn>
                <a:cxn ang="0">
                  <a:pos x="72" y="66"/>
                </a:cxn>
                <a:cxn ang="0">
                  <a:pos x="102" y="0"/>
                </a:cxn>
                <a:cxn ang="0">
                  <a:pos x="102" y="0"/>
                </a:cxn>
              </a:cxnLst>
              <a:rect l="0" t="0" r="r" b="b"/>
              <a:pathLst>
                <a:path w="102" h="155">
                  <a:moveTo>
                    <a:pt x="102" y="0"/>
                  </a:moveTo>
                  <a:lnTo>
                    <a:pt x="0" y="12"/>
                  </a:lnTo>
                  <a:lnTo>
                    <a:pt x="30" y="72"/>
                  </a:lnTo>
                  <a:lnTo>
                    <a:pt x="30" y="155"/>
                  </a:lnTo>
                  <a:lnTo>
                    <a:pt x="72" y="155"/>
                  </a:lnTo>
                  <a:lnTo>
                    <a:pt x="72" y="66"/>
                  </a:lnTo>
                  <a:lnTo>
                    <a:pt x="102" y="0"/>
                  </a:lnTo>
                  <a:lnTo>
                    <a:pt x="10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>
                <a:latin typeface="Tahoma" charset="0"/>
              </a:endParaRPr>
            </a:p>
          </p:txBody>
        </p:sp>
        <p:sp>
          <p:nvSpPr>
            <p:cNvPr id="19" name="Freeform 17"/>
            <p:cNvSpPr>
              <a:spLocks noEditPoints="1"/>
            </p:cNvSpPr>
            <p:nvPr/>
          </p:nvSpPr>
          <p:spPr bwMode="ltGray">
            <a:xfrm>
              <a:off x="3059" y="1690"/>
              <a:ext cx="90" cy="96"/>
            </a:xfrm>
            <a:custGeom>
              <a:avLst/>
              <a:gdLst/>
              <a:ahLst/>
              <a:cxnLst>
                <a:cxn ang="0">
                  <a:pos x="48" y="96"/>
                </a:cxn>
                <a:cxn ang="0">
                  <a:pos x="72" y="72"/>
                </a:cxn>
                <a:cxn ang="0">
                  <a:pos x="84" y="48"/>
                </a:cxn>
                <a:cxn ang="0">
                  <a:pos x="90" y="36"/>
                </a:cxn>
                <a:cxn ang="0">
                  <a:pos x="84" y="24"/>
                </a:cxn>
                <a:cxn ang="0">
                  <a:pos x="66" y="6"/>
                </a:cxn>
                <a:cxn ang="0">
                  <a:pos x="42" y="0"/>
                </a:cxn>
                <a:cxn ang="0">
                  <a:pos x="24" y="0"/>
                </a:cxn>
                <a:cxn ang="0">
                  <a:pos x="12" y="12"/>
                </a:cxn>
                <a:cxn ang="0">
                  <a:pos x="6" y="24"/>
                </a:cxn>
                <a:cxn ang="0">
                  <a:pos x="0" y="36"/>
                </a:cxn>
                <a:cxn ang="0">
                  <a:pos x="12" y="66"/>
                </a:cxn>
                <a:cxn ang="0">
                  <a:pos x="30" y="84"/>
                </a:cxn>
                <a:cxn ang="0">
                  <a:pos x="48" y="96"/>
                </a:cxn>
                <a:cxn ang="0">
                  <a:pos x="48" y="96"/>
                </a:cxn>
                <a:cxn ang="0">
                  <a:pos x="48" y="12"/>
                </a:cxn>
                <a:cxn ang="0">
                  <a:pos x="66" y="18"/>
                </a:cxn>
                <a:cxn ang="0">
                  <a:pos x="72" y="24"/>
                </a:cxn>
                <a:cxn ang="0">
                  <a:pos x="72" y="36"/>
                </a:cxn>
                <a:cxn ang="0">
                  <a:pos x="72" y="48"/>
                </a:cxn>
                <a:cxn ang="0">
                  <a:pos x="54" y="66"/>
                </a:cxn>
                <a:cxn ang="0">
                  <a:pos x="48" y="78"/>
                </a:cxn>
                <a:cxn ang="0">
                  <a:pos x="30" y="66"/>
                </a:cxn>
                <a:cxn ang="0">
                  <a:pos x="24" y="48"/>
                </a:cxn>
                <a:cxn ang="0">
                  <a:pos x="18" y="30"/>
                </a:cxn>
                <a:cxn ang="0">
                  <a:pos x="30" y="12"/>
                </a:cxn>
                <a:cxn ang="0">
                  <a:pos x="48" y="12"/>
                </a:cxn>
                <a:cxn ang="0">
                  <a:pos x="48" y="12"/>
                </a:cxn>
              </a:cxnLst>
              <a:rect l="0" t="0" r="r" b="b"/>
              <a:pathLst>
                <a:path w="90" h="96">
                  <a:moveTo>
                    <a:pt x="48" y="96"/>
                  </a:moveTo>
                  <a:lnTo>
                    <a:pt x="72" y="72"/>
                  </a:lnTo>
                  <a:lnTo>
                    <a:pt x="84" y="48"/>
                  </a:lnTo>
                  <a:lnTo>
                    <a:pt x="90" y="36"/>
                  </a:lnTo>
                  <a:lnTo>
                    <a:pt x="84" y="24"/>
                  </a:lnTo>
                  <a:lnTo>
                    <a:pt x="66" y="6"/>
                  </a:lnTo>
                  <a:lnTo>
                    <a:pt x="42" y="0"/>
                  </a:lnTo>
                  <a:lnTo>
                    <a:pt x="24" y="0"/>
                  </a:lnTo>
                  <a:lnTo>
                    <a:pt x="12" y="12"/>
                  </a:lnTo>
                  <a:lnTo>
                    <a:pt x="6" y="24"/>
                  </a:lnTo>
                  <a:lnTo>
                    <a:pt x="0" y="36"/>
                  </a:lnTo>
                  <a:lnTo>
                    <a:pt x="12" y="66"/>
                  </a:lnTo>
                  <a:lnTo>
                    <a:pt x="30" y="84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24"/>
                  </a:lnTo>
                  <a:lnTo>
                    <a:pt x="72" y="36"/>
                  </a:lnTo>
                  <a:lnTo>
                    <a:pt x="72" y="48"/>
                  </a:lnTo>
                  <a:lnTo>
                    <a:pt x="54" y="66"/>
                  </a:lnTo>
                  <a:lnTo>
                    <a:pt x="48" y="78"/>
                  </a:lnTo>
                  <a:lnTo>
                    <a:pt x="30" y="66"/>
                  </a:lnTo>
                  <a:lnTo>
                    <a:pt x="24" y="48"/>
                  </a:lnTo>
                  <a:lnTo>
                    <a:pt x="18" y="30"/>
                  </a:lnTo>
                  <a:lnTo>
                    <a:pt x="30" y="12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>
                <a:latin typeface="Tahoma" charset="0"/>
              </a:endParaRPr>
            </a:p>
          </p:txBody>
        </p:sp>
        <p:sp>
          <p:nvSpPr>
            <p:cNvPr id="20" name="Freeform 18"/>
            <p:cNvSpPr>
              <a:spLocks noEditPoints="1"/>
            </p:cNvSpPr>
            <p:nvPr/>
          </p:nvSpPr>
          <p:spPr bwMode="ltGray">
            <a:xfrm>
              <a:off x="3059" y="1768"/>
              <a:ext cx="90" cy="108"/>
            </a:xfrm>
            <a:custGeom>
              <a:avLst/>
              <a:gdLst/>
              <a:ahLst/>
              <a:cxnLst>
                <a:cxn ang="0">
                  <a:pos x="0" y="90"/>
                </a:cxn>
                <a:cxn ang="0">
                  <a:pos x="12" y="102"/>
                </a:cxn>
                <a:cxn ang="0">
                  <a:pos x="24" y="108"/>
                </a:cxn>
                <a:cxn ang="0">
                  <a:pos x="54" y="108"/>
                </a:cxn>
                <a:cxn ang="0">
                  <a:pos x="78" y="96"/>
                </a:cxn>
                <a:cxn ang="0">
                  <a:pos x="90" y="72"/>
                </a:cxn>
                <a:cxn ang="0">
                  <a:pos x="84" y="42"/>
                </a:cxn>
                <a:cxn ang="0">
                  <a:pos x="66" y="24"/>
                </a:cxn>
                <a:cxn ang="0">
                  <a:pos x="54" y="12"/>
                </a:cxn>
                <a:cxn ang="0">
                  <a:pos x="48" y="6"/>
                </a:cxn>
                <a:cxn ang="0">
                  <a:pos x="48" y="6"/>
                </a:cxn>
                <a:cxn ang="0">
                  <a:pos x="48" y="0"/>
                </a:cxn>
                <a:cxn ang="0">
                  <a:pos x="24" y="24"/>
                </a:cxn>
                <a:cxn ang="0">
                  <a:pos x="6" y="48"/>
                </a:cxn>
                <a:cxn ang="0">
                  <a:pos x="0" y="66"/>
                </a:cxn>
                <a:cxn ang="0">
                  <a:pos x="0" y="90"/>
                </a:cxn>
                <a:cxn ang="0">
                  <a:pos x="0" y="90"/>
                </a:cxn>
                <a:cxn ang="0">
                  <a:pos x="12" y="66"/>
                </a:cxn>
                <a:cxn ang="0">
                  <a:pos x="18" y="48"/>
                </a:cxn>
                <a:cxn ang="0">
                  <a:pos x="30" y="36"/>
                </a:cxn>
                <a:cxn ang="0">
                  <a:pos x="42" y="24"/>
                </a:cxn>
                <a:cxn ang="0">
                  <a:pos x="48" y="18"/>
                </a:cxn>
                <a:cxn ang="0">
                  <a:pos x="66" y="30"/>
                </a:cxn>
                <a:cxn ang="0">
                  <a:pos x="72" y="48"/>
                </a:cxn>
                <a:cxn ang="0">
                  <a:pos x="78" y="72"/>
                </a:cxn>
                <a:cxn ang="0">
                  <a:pos x="78" y="84"/>
                </a:cxn>
                <a:cxn ang="0">
                  <a:pos x="66" y="96"/>
                </a:cxn>
                <a:cxn ang="0">
                  <a:pos x="42" y="102"/>
                </a:cxn>
                <a:cxn ang="0">
                  <a:pos x="30" y="96"/>
                </a:cxn>
                <a:cxn ang="0">
                  <a:pos x="18" y="90"/>
                </a:cxn>
                <a:cxn ang="0">
                  <a:pos x="12" y="78"/>
                </a:cxn>
                <a:cxn ang="0">
                  <a:pos x="12" y="66"/>
                </a:cxn>
                <a:cxn ang="0">
                  <a:pos x="12" y="66"/>
                </a:cxn>
              </a:cxnLst>
              <a:rect l="0" t="0" r="r" b="b"/>
              <a:pathLst>
                <a:path w="90" h="108">
                  <a:moveTo>
                    <a:pt x="0" y="90"/>
                  </a:moveTo>
                  <a:lnTo>
                    <a:pt x="12" y="102"/>
                  </a:lnTo>
                  <a:lnTo>
                    <a:pt x="24" y="108"/>
                  </a:lnTo>
                  <a:lnTo>
                    <a:pt x="54" y="108"/>
                  </a:lnTo>
                  <a:lnTo>
                    <a:pt x="78" y="96"/>
                  </a:lnTo>
                  <a:lnTo>
                    <a:pt x="90" y="72"/>
                  </a:lnTo>
                  <a:lnTo>
                    <a:pt x="84" y="42"/>
                  </a:lnTo>
                  <a:lnTo>
                    <a:pt x="66" y="24"/>
                  </a:lnTo>
                  <a:lnTo>
                    <a:pt x="54" y="12"/>
                  </a:lnTo>
                  <a:lnTo>
                    <a:pt x="48" y="6"/>
                  </a:lnTo>
                  <a:lnTo>
                    <a:pt x="48" y="6"/>
                  </a:lnTo>
                  <a:lnTo>
                    <a:pt x="48" y="0"/>
                  </a:lnTo>
                  <a:lnTo>
                    <a:pt x="24" y="24"/>
                  </a:lnTo>
                  <a:lnTo>
                    <a:pt x="6" y="48"/>
                  </a:lnTo>
                  <a:lnTo>
                    <a:pt x="0" y="66"/>
                  </a:lnTo>
                  <a:lnTo>
                    <a:pt x="0" y="90"/>
                  </a:lnTo>
                  <a:lnTo>
                    <a:pt x="0" y="90"/>
                  </a:lnTo>
                  <a:close/>
                  <a:moveTo>
                    <a:pt x="12" y="66"/>
                  </a:moveTo>
                  <a:lnTo>
                    <a:pt x="18" y="48"/>
                  </a:lnTo>
                  <a:lnTo>
                    <a:pt x="30" y="36"/>
                  </a:lnTo>
                  <a:lnTo>
                    <a:pt x="42" y="24"/>
                  </a:lnTo>
                  <a:lnTo>
                    <a:pt x="48" y="18"/>
                  </a:lnTo>
                  <a:lnTo>
                    <a:pt x="66" y="30"/>
                  </a:lnTo>
                  <a:lnTo>
                    <a:pt x="72" y="48"/>
                  </a:lnTo>
                  <a:lnTo>
                    <a:pt x="78" y="72"/>
                  </a:lnTo>
                  <a:lnTo>
                    <a:pt x="78" y="84"/>
                  </a:lnTo>
                  <a:lnTo>
                    <a:pt x="66" y="96"/>
                  </a:lnTo>
                  <a:lnTo>
                    <a:pt x="42" y="102"/>
                  </a:lnTo>
                  <a:lnTo>
                    <a:pt x="30" y="96"/>
                  </a:lnTo>
                  <a:lnTo>
                    <a:pt x="18" y="90"/>
                  </a:lnTo>
                  <a:lnTo>
                    <a:pt x="12" y="78"/>
                  </a:lnTo>
                  <a:lnTo>
                    <a:pt x="12" y="66"/>
                  </a:lnTo>
                  <a:lnTo>
                    <a:pt x="1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>
                <a:latin typeface="Tahoma" charset="0"/>
              </a:endParaRPr>
            </a:p>
          </p:txBody>
        </p:sp>
        <p:sp>
          <p:nvSpPr>
            <p:cNvPr id="21" name="Freeform 19"/>
            <p:cNvSpPr>
              <a:spLocks/>
            </p:cNvSpPr>
            <p:nvPr/>
          </p:nvSpPr>
          <p:spPr bwMode="ltGray">
            <a:xfrm>
              <a:off x="5470" y="1205"/>
              <a:ext cx="102" cy="156"/>
            </a:xfrm>
            <a:custGeom>
              <a:avLst/>
              <a:gdLst/>
              <a:ahLst/>
              <a:cxnLst>
                <a:cxn ang="0">
                  <a:pos x="102" y="0"/>
                </a:cxn>
                <a:cxn ang="0">
                  <a:pos x="0" y="6"/>
                </a:cxn>
                <a:cxn ang="0">
                  <a:pos x="30" y="72"/>
                </a:cxn>
                <a:cxn ang="0">
                  <a:pos x="30" y="156"/>
                </a:cxn>
                <a:cxn ang="0">
                  <a:pos x="72" y="156"/>
                </a:cxn>
                <a:cxn ang="0">
                  <a:pos x="72" y="66"/>
                </a:cxn>
                <a:cxn ang="0">
                  <a:pos x="102" y="0"/>
                </a:cxn>
                <a:cxn ang="0">
                  <a:pos x="102" y="0"/>
                </a:cxn>
              </a:cxnLst>
              <a:rect l="0" t="0" r="r" b="b"/>
              <a:pathLst>
                <a:path w="102" h="156">
                  <a:moveTo>
                    <a:pt x="102" y="0"/>
                  </a:moveTo>
                  <a:lnTo>
                    <a:pt x="0" y="6"/>
                  </a:lnTo>
                  <a:lnTo>
                    <a:pt x="30" y="72"/>
                  </a:lnTo>
                  <a:lnTo>
                    <a:pt x="30" y="156"/>
                  </a:lnTo>
                  <a:lnTo>
                    <a:pt x="72" y="156"/>
                  </a:lnTo>
                  <a:lnTo>
                    <a:pt x="72" y="66"/>
                  </a:lnTo>
                  <a:lnTo>
                    <a:pt x="102" y="0"/>
                  </a:lnTo>
                  <a:lnTo>
                    <a:pt x="10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>
                <a:latin typeface="Tahoma" charset="0"/>
              </a:endParaRPr>
            </a:p>
          </p:txBody>
        </p:sp>
        <p:sp>
          <p:nvSpPr>
            <p:cNvPr id="22" name="Freeform 20"/>
            <p:cNvSpPr>
              <a:spLocks noEditPoints="1"/>
            </p:cNvSpPr>
            <p:nvPr/>
          </p:nvSpPr>
          <p:spPr bwMode="ltGray">
            <a:xfrm>
              <a:off x="5476" y="1349"/>
              <a:ext cx="84" cy="96"/>
            </a:xfrm>
            <a:custGeom>
              <a:avLst/>
              <a:gdLst/>
              <a:ahLst/>
              <a:cxnLst>
                <a:cxn ang="0">
                  <a:pos x="42" y="96"/>
                </a:cxn>
                <a:cxn ang="0">
                  <a:pos x="66" y="78"/>
                </a:cxn>
                <a:cxn ang="0">
                  <a:pos x="84" y="54"/>
                </a:cxn>
                <a:cxn ang="0">
                  <a:pos x="84" y="30"/>
                </a:cxn>
                <a:cxn ang="0">
                  <a:pos x="66" y="6"/>
                </a:cxn>
                <a:cxn ang="0">
                  <a:pos x="42" y="0"/>
                </a:cxn>
                <a:cxn ang="0">
                  <a:pos x="24" y="6"/>
                </a:cxn>
                <a:cxn ang="0">
                  <a:pos x="12" y="18"/>
                </a:cxn>
                <a:cxn ang="0">
                  <a:pos x="6" y="30"/>
                </a:cxn>
                <a:cxn ang="0">
                  <a:pos x="0" y="42"/>
                </a:cxn>
                <a:cxn ang="0">
                  <a:pos x="12" y="66"/>
                </a:cxn>
                <a:cxn ang="0">
                  <a:pos x="30" y="84"/>
                </a:cxn>
                <a:cxn ang="0">
                  <a:pos x="42" y="96"/>
                </a:cxn>
                <a:cxn ang="0">
                  <a:pos x="42" y="96"/>
                </a:cxn>
                <a:cxn ang="0">
                  <a:pos x="48" y="12"/>
                </a:cxn>
                <a:cxn ang="0">
                  <a:pos x="66" y="18"/>
                </a:cxn>
                <a:cxn ang="0">
                  <a:pos x="72" y="30"/>
                </a:cxn>
                <a:cxn ang="0">
                  <a:pos x="72" y="42"/>
                </a:cxn>
                <a:cxn ang="0">
                  <a:pos x="66" y="54"/>
                </a:cxn>
                <a:cxn ang="0">
                  <a:pos x="54" y="72"/>
                </a:cxn>
                <a:cxn ang="0">
                  <a:pos x="42" y="84"/>
                </a:cxn>
                <a:cxn ang="0">
                  <a:pos x="42" y="84"/>
                </a:cxn>
                <a:cxn ang="0">
                  <a:pos x="30" y="72"/>
                </a:cxn>
                <a:cxn ang="0">
                  <a:pos x="18" y="54"/>
                </a:cxn>
                <a:cxn ang="0">
                  <a:pos x="18" y="30"/>
                </a:cxn>
                <a:cxn ang="0">
                  <a:pos x="30" y="18"/>
                </a:cxn>
                <a:cxn ang="0">
                  <a:pos x="48" y="12"/>
                </a:cxn>
                <a:cxn ang="0">
                  <a:pos x="48" y="12"/>
                </a:cxn>
              </a:cxnLst>
              <a:rect l="0" t="0" r="r" b="b"/>
              <a:pathLst>
                <a:path w="84" h="96">
                  <a:moveTo>
                    <a:pt x="42" y="96"/>
                  </a:moveTo>
                  <a:lnTo>
                    <a:pt x="66" y="78"/>
                  </a:lnTo>
                  <a:lnTo>
                    <a:pt x="84" y="54"/>
                  </a:lnTo>
                  <a:lnTo>
                    <a:pt x="84" y="30"/>
                  </a:lnTo>
                  <a:lnTo>
                    <a:pt x="66" y="6"/>
                  </a:lnTo>
                  <a:lnTo>
                    <a:pt x="42" y="0"/>
                  </a:lnTo>
                  <a:lnTo>
                    <a:pt x="24" y="6"/>
                  </a:lnTo>
                  <a:lnTo>
                    <a:pt x="12" y="18"/>
                  </a:lnTo>
                  <a:lnTo>
                    <a:pt x="6" y="30"/>
                  </a:lnTo>
                  <a:lnTo>
                    <a:pt x="0" y="42"/>
                  </a:lnTo>
                  <a:lnTo>
                    <a:pt x="12" y="66"/>
                  </a:lnTo>
                  <a:lnTo>
                    <a:pt x="30" y="84"/>
                  </a:lnTo>
                  <a:lnTo>
                    <a:pt x="42" y="96"/>
                  </a:lnTo>
                  <a:lnTo>
                    <a:pt x="42" y="96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30"/>
                  </a:lnTo>
                  <a:lnTo>
                    <a:pt x="72" y="42"/>
                  </a:lnTo>
                  <a:lnTo>
                    <a:pt x="66" y="54"/>
                  </a:lnTo>
                  <a:lnTo>
                    <a:pt x="54" y="72"/>
                  </a:lnTo>
                  <a:lnTo>
                    <a:pt x="42" y="84"/>
                  </a:lnTo>
                  <a:lnTo>
                    <a:pt x="42" y="84"/>
                  </a:lnTo>
                  <a:lnTo>
                    <a:pt x="30" y="72"/>
                  </a:lnTo>
                  <a:lnTo>
                    <a:pt x="18" y="54"/>
                  </a:lnTo>
                  <a:lnTo>
                    <a:pt x="18" y="30"/>
                  </a:lnTo>
                  <a:lnTo>
                    <a:pt x="30" y="18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>
                <a:latin typeface="Tahoma" charset="0"/>
              </a:endParaRPr>
            </a:p>
          </p:txBody>
        </p:sp>
        <p:sp>
          <p:nvSpPr>
            <p:cNvPr id="23" name="Freeform 21"/>
            <p:cNvSpPr>
              <a:spLocks noEditPoints="1"/>
            </p:cNvSpPr>
            <p:nvPr/>
          </p:nvSpPr>
          <p:spPr bwMode="ltGray">
            <a:xfrm>
              <a:off x="5470" y="1433"/>
              <a:ext cx="90" cy="108"/>
            </a:xfrm>
            <a:custGeom>
              <a:avLst/>
              <a:gdLst/>
              <a:ahLst/>
              <a:cxnLst>
                <a:cxn ang="0">
                  <a:pos x="6" y="90"/>
                </a:cxn>
                <a:cxn ang="0">
                  <a:pos x="18" y="102"/>
                </a:cxn>
                <a:cxn ang="0">
                  <a:pos x="30" y="108"/>
                </a:cxn>
                <a:cxn ang="0">
                  <a:pos x="60" y="108"/>
                </a:cxn>
                <a:cxn ang="0">
                  <a:pos x="84" y="96"/>
                </a:cxn>
                <a:cxn ang="0">
                  <a:pos x="90" y="84"/>
                </a:cxn>
                <a:cxn ang="0">
                  <a:pos x="90" y="66"/>
                </a:cxn>
                <a:cxn ang="0">
                  <a:pos x="84" y="36"/>
                </a:cxn>
                <a:cxn ang="0">
                  <a:pos x="72" y="18"/>
                </a:cxn>
                <a:cxn ang="0">
                  <a:pos x="60" y="6"/>
                </a:cxn>
                <a:cxn ang="0">
                  <a:pos x="54" y="0"/>
                </a:cxn>
                <a:cxn ang="0">
                  <a:pos x="54" y="0"/>
                </a:cxn>
                <a:cxn ang="0">
                  <a:pos x="48" y="0"/>
                </a:cxn>
                <a:cxn ang="0">
                  <a:pos x="24" y="24"/>
                </a:cxn>
                <a:cxn ang="0">
                  <a:pos x="12" y="48"/>
                </a:cxn>
                <a:cxn ang="0">
                  <a:pos x="0" y="66"/>
                </a:cxn>
                <a:cxn ang="0">
                  <a:pos x="6" y="90"/>
                </a:cxn>
                <a:cxn ang="0">
                  <a:pos x="6" y="90"/>
                </a:cxn>
                <a:cxn ang="0">
                  <a:pos x="18" y="66"/>
                </a:cxn>
                <a:cxn ang="0">
                  <a:pos x="24" y="48"/>
                </a:cxn>
                <a:cxn ang="0">
                  <a:pos x="36" y="30"/>
                </a:cxn>
                <a:cxn ang="0">
                  <a:pos x="42" y="18"/>
                </a:cxn>
                <a:cxn ang="0">
                  <a:pos x="48" y="12"/>
                </a:cxn>
                <a:cxn ang="0">
                  <a:pos x="78" y="42"/>
                </a:cxn>
                <a:cxn ang="0">
                  <a:pos x="84" y="66"/>
                </a:cxn>
                <a:cxn ang="0">
                  <a:pos x="66" y="90"/>
                </a:cxn>
                <a:cxn ang="0">
                  <a:pos x="54" y="96"/>
                </a:cxn>
                <a:cxn ang="0">
                  <a:pos x="42" y="96"/>
                </a:cxn>
                <a:cxn ang="0">
                  <a:pos x="30" y="96"/>
                </a:cxn>
                <a:cxn ang="0">
                  <a:pos x="24" y="84"/>
                </a:cxn>
                <a:cxn ang="0">
                  <a:pos x="18" y="78"/>
                </a:cxn>
                <a:cxn ang="0">
                  <a:pos x="18" y="66"/>
                </a:cxn>
                <a:cxn ang="0">
                  <a:pos x="18" y="66"/>
                </a:cxn>
              </a:cxnLst>
              <a:rect l="0" t="0" r="r" b="b"/>
              <a:pathLst>
                <a:path w="90" h="108">
                  <a:moveTo>
                    <a:pt x="6" y="90"/>
                  </a:moveTo>
                  <a:lnTo>
                    <a:pt x="18" y="102"/>
                  </a:lnTo>
                  <a:lnTo>
                    <a:pt x="30" y="108"/>
                  </a:lnTo>
                  <a:lnTo>
                    <a:pt x="60" y="108"/>
                  </a:lnTo>
                  <a:lnTo>
                    <a:pt x="84" y="96"/>
                  </a:lnTo>
                  <a:lnTo>
                    <a:pt x="90" y="84"/>
                  </a:lnTo>
                  <a:lnTo>
                    <a:pt x="90" y="66"/>
                  </a:lnTo>
                  <a:lnTo>
                    <a:pt x="84" y="36"/>
                  </a:lnTo>
                  <a:lnTo>
                    <a:pt x="72" y="18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48" y="0"/>
                  </a:lnTo>
                  <a:lnTo>
                    <a:pt x="24" y="24"/>
                  </a:lnTo>
                  <a:lnTo>
                    <a:pt x="12" y="48"/>
                  </a:lnTo>
                  <a:lnTo>
                    <a:pt x="0" y="66"/>
                  </a:lnTo>
                  <a:lnTo>
                    <a:pt x="6" y="90"/>
                  </a:lnTo>
                  <a:lnTo>
                    <a:pt x="6" y="90"/>
                  </a:lnTo>
                  <a:close/>
                  <a:moveTo>
                    <a:pt x="18" y="66"/>
                  </a:moveTo>
                  <a:lnTo>
                    <a:pt x="24" y="48"/>
                  </a:lnTo>
                  <a:lnTo>
                    <a:pt x="36" y="30"/>
                  </a:lnTo>
                  <a:lnTo>
                    <a:pt x="42" y="18"/>
                  </a:lnTo>
                  <a:lnTo>
                    <a:pt x="48" y="12"/>
                  </a:lnTo>
                  <a:lnTo>
                    <a:pt x="78" y="42"/>
                  </a:lnTo>
                  <a:lnTo>
                    <a:pt x="84" y="66"/>
                  </a:lnTo>
                  <a:lnTo>
                    <a:pt x="66" y="90"/>
                  </a:lnTo>
                  <a:lnTo>
                    <a:pt x="54" y="96"/>
                  </a:lnTo>
                  <a:lnTo>
                    <a:pt x="42" y="96"/>
                  </a:lnTo>
                  <a:lnTo>
                    <a:pt x="30" y="96"/>
                  </a:lnTo>
                  <a:lnTo>
                    <a:pt x="24" y="84"/>
                  </a:lnTo>
                  <a:lnTo>
                    <a:pt x="18" y="78"/>
                  </a:lnTo>
                  <a:lnTo>
                    <a:pt x="18" y="66"/>
                  </a:lnTo>
                  <a:lnTo>
                    <a:pt x="18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>
                <a:latin typeface="Tahoma" charset="0"/>
              </a:endParaRPr>
            </a:p>
          </p:txBody>
        </p:sp>
        <p:sp>
          <p:nvSpPr>
            <p:cNvPr id="24" name="Freeform 22"/>
            <p:cNvSpPr>
              <a:spLocks noEditPoints="1"/>
            </p:cNvSpPr>
            <p:nvPr/>
          </p:nvSpPr>
          <p:spPr bwMode="ltGray">
            <a:xfrm>
              <a:off x="5428" y="3525"/>
              <a:ext cx="66" cy="96"/>
            </a:xfrm>
            <a:custGeom>
              <a:avLst/>
              <a:gdLst/>
              <a:ahLst/>
              <a:cxnLst>
                <a:cxn ang="0">
                  <a:pos x="30" y="96"/>
                </a:cxn>
                <a:cxn ang="0">
                  <a:pos x="54" y="72"/>
                </a:cxn>
                <a:cxn ang="0">
                  <a:pos x="66" y="48"/>
                </a:cxn>
                <a:cxn ang="0">
                  <a:pos x="66" y="24"/>
                </a:cxn>
                <a:cxn ang="0">
                  <a:pos x="54" y="6"/>
                </a:cxn>
                <a:cxn ang="0">
                  <a:pos x="30" y="0"/>
                </a:cxn>
                <a:cxn ang="0">
                  <a:pos x="18" y="0"/>
                </a:cxn>
                <a:cxn ang="0">
                  <a:pos x="6" y="12"/>
                </a:cxn>
                <a:cxn ang="0">
                  <a:pos x="0" y="36"/>
                </a:cxn>
                <a:cxn ang="0">
                  <a:pos x="6" y="60"/>
                </a:cxn>
                <a:cxn ang="0">
                  <a:pos x="18" y="84"/>
                </a:cxn>
                <a:cxn ang="0">
                  <a:pos x="30" y="96"/>
                </a:cxn>
                <a:cxn ang="0">
                  <a:pos x="30" y="96"/>
                </a:cxn>
                <a:cxn ang="0">
                  <a:pos x="30" y="12"/>
                </a:cxn>
                <a:cxn ang="0">
                  <a:pos x="48" y="18"/>
                </a:cxn>
                <a:cxn ang="0">
                  <a:pos x="54" y="24"/>
                </a:cxn>
                <a:cxn ang="0">
                  <a:pos x="54" y="36"/>
                </a:cxn>
                <a:cxn ang="0">
                  <a:pos x="48" y="48"/>
                </a:cxn>
                <a:cxn ang="0">
                  <a:pos x="36" y="66"/>
                </a:cxn>
                <a:cxn ang="0">
                  <a:pos x="30" y="78"/>
                </a:cxn>
                <a:cxn ang="0">
                  <a:pos x="18" y="66"/>
                </a:cxn>
                <a:cxn ang="0">
                  <a:pos x="12" y="48"/>
                </a:cxn>
                <a:cxn ang="0">
                  <a:pos x="6" y="30"/>
                </a:cxn>
                <a:cxn ang="0">
                  <a:pos x="18" y="12"/>
                </a:cxn>
                <a:cxn ang="0">
                  <a:pos x="30" y="12"/>
                </a:cxn>
                <a:cxn ang="0">
                  <a:pos x="30" y="12"/>
                </a:cxn>
              </a:cxnLst>
              <a:rect l="0" t="0" r="r" b="b"/>
              <a:pathLst>
                <a:path w="66" h="96">
                  <a:moveTo>
                    <a:pt x="30" y="96"/>
                  </a:moveTo>
                  <a:lnTo>
                    <a:pt x="54" y="72"/>
                  </a:lnTo>
                  <a:lnTo>
                    <a:pt x="66" y="48"/>
                  </a:lnTo>
                  <a:lnTo>
                    <a:pt x="66" y="24"/>
                  </a:lnTo>
                  <a:lnTo>
                    <a:pt x="54" y="6"/>
                  </a:lnTo>
                  <a:lnTo>
                    <a:pt x="30" y="0"/>
                  </a:lnTo>
                  <a:lnTo>
                    <a:pt x="18" y="0"/>
                  </a:lnTo>
                  <a:lnTo>
                    <a:pt x="6" y="12"/>
                  </a:lnTo>
                  <a:lnTo>
                    <a:pt x="0" y="36"/>
                  </a:lnTo>
                  <a:lnTo>
                    <a:pt x="6" y="60"/>
                  </a:lnTo>
                  <a:lnTo>
                    <a:pt x="18" y="84"/>
                  </a:lnTo>
                  <a:lnTo>
                    <a:pt x="30" y="96"/>
                  </a:lnTo>
                  <a:lnTo>
                    <a:pt x="30" y="96"/>
                  </a:lnTo>
                  <a:close/>
                  <a:moveTo>
                    <a:pt x="30" y="12"/>
                  </a:moveTo>
                  <a:lnTo>
                    <a:pt x="48" y="18"/>
                  </a:lnTo>
                  <a:lnTo>
                    <a:pt x="54" y="24"/>
                  </a:lnTo>
                  <a:lnTo>
                    <a:pt x="54" y="36"/>
                  </a:lnTo>
                  <a:lnTo>
                    <a:pt x="48" y="48"/>
                  </a:lnTo>
                  <a:lnTo>
                    <a:pt x="36" y="66"/>
                  </a:lnTo>
                  <a:lnTo>
                    <a:pt x="30" y="78"/>
                  </a:lnTo>
                  <a:lnTo>
                    <a:pt x="18" y="66"/>
                  </a:lnTo>
                  <a:lnTo>
                    <a:pt x="12" y="48"/>
                  </a:lnTo>
                  <a:lnTo>
                    <a:pt x="6" y="30"/>
                  </a:lnTo>
                  <a:lnTo>
                    <a:pt x="18" y="12"/>
                  </a:lnTo>
                  <a:lnTo>
                    <a:pt x="30" y="12"/>
                  </a:lnTo>
                  <a:lnTo>
                    <a:pt x="30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>
                <a:latin typeface="Tahoma" charset="0"/>
              </a:endParaRPr>
            </a:p>
          </p:txBody>
        </p:sp>
        <p:sp>
          <p:nvSpPr>
            <p:cNvPr id="25" name="Freeform 23"/>
            <p:cNvSpPr>
              <a:spLocks/>
            </p:cNvSpPr>
            <p:nvPr/>
          </p:nvSpPr>
          <p:spPr bwMode="ltGray">
            <a:xfrm>
              <a:off x="3017" y="1127"/>
              <a:ext cx="2603" cy="444"/>
            </a:xfrm>
            <a:custGeom>
              <a:avLst/>
              <a:gdLst/>
              <a:ahLst/>
              <a:cxnLst>
                <a:cxn ang="0">
                  <a:pos x="2577" y="0"/>
                </a:cxn>
                <a:cxn ang="0">
                  <a:pos x="2594" y="72"/>
                </a:cxn>
                <a:cxn ang="0">
                  <a:pos x="6" y="444"/>
                </a:cxn>
                <a:cxn ang="0">
                  <a:pos x="0" y="396"/>
                </a:cxn>
                <a:cxn ang="0">
                  <a:pos x="1225" y="96"/>
                </a:cxn>
                <a:cxn ang="0">
                  <a:pos x="1351" y="78"/>
                </a:cxn>
                <a:cxn ang="0">
                  <a:pos x="2577" y="0"/>
                </a:cxn>
                <a:cxn ang="0">
                  <a:pos x="2577" y="0"/>
                </a:cxn>
              </a:cxnLst>
              <a:rect l="0" t="0" r="r" b="b"/>
              <a:pathLst>
                <a:path w="2594" h="444">
                  <a:moveTo>
                    <a:pt x="2577" y="0"/>
                  </a:moveTo>
                  <a:lnTo>
                    <a:pt x="2594" y="72"/>
                  </a:lnTo>
                  <a:lnTo>
                    <a:pt x="6" y="444"/>
                  </a:lnTo>
                  <a:lnTo>
                    <a:pt x="0" y="396"/>
                  </a:lnTo>
                  <a:lnTo>
                    <a:pt x="1225" y="96"/>
                  </a:lnTo>
                  <a:lnTo>
                    <a:pt x="1351" y="78"/>
                  </a:lnTo>
                  <a:lnTo>
                    <a:pt x="2577" y="0"/>
                  </a:lnTo>
                  <a:lnTo>
                    <a:pt x="25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>
                <a:latin typeface="Tahoma" charset="0"/>
              </a:endParaRPr>
            </a:p>
          </p:txBody>
        </p:sp>
        <p:sp>
          <p:nvSpPr>
            <p:cNvPr id="26" name="Freeform 24"/>
            <p:cNvSpPr>
              <a:spLocks noEditPoints="1"/>
            </p:cNvSpPr>
            <p:nvPr/>
          </p:nvSpPr>
          <p:spPr bwMode="ltGray">
            <a:xfrm>
              <a:off x="2934" y="3773"/>
              <a:ext cx="84" cy="95"/>
            </a:xfrm>
            <a:custGeom>
              <a:avLst/>
              <a:gdLst/>
              <a:ahLst/>
              <a:cxnLst>
                <a:cxn ang="0">
                  <a:pos x="36" y="95"/>
                </a:cxn>
                <a:cxn ang="0">
                  <a:pos x="60" y="77"/>
                </a:cxn>
                <a:cxn ang="0">
                  <a:pos x="78" y="53"/>
                </a:cxn>
                <a:cxn ang="0">
                  <a:pos x="84" y="42"/>
                </a:cxn>
                <a:cxn ang="0">
                  <a:pos x="84" y="30"/>
                </a:cxn>
                <a:cxn ang="0">
                  <a:pos x="72" y="6"/>
                </a:cxn>
                <a:cxn ang="0">
                  <a:pos x="42" y="0"/>
                </a:cxn>
                <a:cxn ang="0">
                  <a:pos x="30" y="0"/>
                </a:cxn>
                <a:cxn ang="0">
                  <a:pos x="12" y="12"/>
                </a:cxn>
                <a:cxn ang="0">
                  <a:pos x="0" y="24"/>
                </a:cxn>
                <a:cxn ang="0">
                  <a:pos x="0" y="36"/>
                </a:cxn>
                <a:cxn ang="0">
                  <a:pos x="6" y="59"/>
                </a:cxn>
                <a:cxn ang="0">
                  <a:pos x="24" y="83"/>
                </a:cxn>
                <a:cxn ang="0">
                  <a:pos x="36" y="95"/>
                </a:cxn>
                <a:cxn ang="0">
                  <a:pos x="36" y="95"/>
                </a:cxn>
                <a:cxn ang="0">
                  <a:pos x="48" y="12"/>
                </a:cxn>
                <a:cxn ang="0">
                  <a:pos x="66" y="18"/>
                </a:cxn>
                <a:cxn ang="0">
                  <a:pos x="72" y="30"/>
                </a:cxn>
                <a:cxn ang="0">
                  <a:pos x="72" y="42"/>
                </a:cxn>
                <a:cxn ang="0">
                  <a:pos x="66" y="53"/>
                </a:cxn>
                <a:cxn ang="0">
                  <a:pos x="48" y="71"/>
                </a:cxn>
                <a:cxn ang="0">
                  <a:pos x="42" y="77"/>
                </a:cxn>
                <a:cxn ang="0">
                  <a:pos x="36" y="77"/>
                </a:cxn>
                <a:cxn ang="0">
                  <a:pos x="24" y="65"/>
                </a:cxn>
                <a:cxn ang="0">
                  <a:pos x="18" y="48"/>
                </a:cxn>
                <a:cxn ang="0">
                  <a:pos x="18" y="30"/>
                </a:cxn>
                <a:cxn ang="0">
                  <a:pos x="30" y="12"/>
                </a:cxn>
                <a:cxn ang="0">
                  <a:pos x="48" y="12"/>
                </a:cxn>
                <a:cxn ang="0">
                  <a:pos x="48" y="12"/>
                </a:cxn>
              </a:cxnLst>
              <a:rect l="0" t="0" r="r" b="b"/>
              <a:pathLst>
                <a:path w="84" h="95">
                  <a:moveTo>
                    <a:pt x="36" y="95"/>
                  </a:moveTo>
                  <a:lnTo>
                    <a:pt x="60" y="77"/>
                  </a:lnTo>
                  <a:lnTo>
                    <a:pt x="78" y="53"/>
                  </a:lnTo>
                  <a:lnTo>
                    <a:pt x="84" y="42"/>
                  </a:lnTo>
                  <a:lnTo>
                    <a:pt x="84" y="30"/>
                  </a:lnTo>
                  <a:lnTo>
                    <a:pt x="72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12" y="12"/>
                  </a:lnTo>
                  <a:lnTo>
                    <a:pt x="0" y="24"/>
                  </a:lnTo>
                  <a:lnTo>
                    <a:pt x="0" y="36"/>
                  </a:lnTo>
                  <a:lnTo>
                    <a:pt x="6" y="59"/>
                  </a:lnTo>
                  <a:lnTo>
                    <a:pt x="24" y="83"/>
                  </a:lnTo>
                  <a:lnTo>
                    <a:pt x="36" y="95"/>
                  </a:lnTo>
                  <a:lnTo>
                    <a:pt x="36" y="95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30"/>
                  </a:lnTo>
                  <a:lnTo>
                    <a:pt x="72" y="42"/>
                  </a:lnTo>
                  <a:lnTo>
                    <a:pt x="66" y="53"/>
                  </a:lnTo>
                  <a:lnTo>
                    <a:pt x="48" y="71"/>
                  </a:lnTo>
                  <a:lnTo>
                    <a:pt x="42" y="77"/>
                  </a:lnTo>
                  <a:lnTo>
                    <a:pt x="36" y="77"/>
                  </a:lnTo>
                  <a:lnTo>
                    <a:pt x="24" y="65"/>
                  </a:lnTo>
                  <a:lnTo>
                    <a:pt x="18" y="48"/>
                  </a:lnTo>
                  <a:lnTo>
                    <a:pt x="18" y="30"/>
                  </a:lnTo>
                  <a:lnTo>
                    <a:pt x="30" y="12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>
                <a:latin typeface="Tahoma" charset="0"/>
              </a:endParaRPr>
            </a:p>
          </p:txBody>
        </p:sp>
        <p:sp>
          <p:nvSpPr>
            <p:cNvPr id="27" name="Freeform 25"/>
            <p:cNvSpPr>
              <a:spLocks noEditPoints="1"/>
            </p:cNvSpPr>
            <p:nvPr/>
          </p:nvSpPr>
          <p:spPr bwMode="ltGray">
            <a:xfrm>
              <a:off x="3779" y="3872"/>
              <a:ext cx="90" cy="108"/>
            </a:xfrm>
            <a:custGeom>
              <a:avLst/>
              <a:gdLst/>
              <a:ahLst/>
              <a:cxnLst>
                <a:cxn ang="0">
                  <a:pos x="12" y="96"/>
                </a:cxn>
                <a:cxn ang="0">
                  <a:pos x="24" y="108"/>
                </a:cxn>
                <a:cxn ang="0">
                  <a:pos x="42" y="108"/>
                </a:cxn>
                <a:cxn ang="0">
                  <a:pos x="66" y="102"/>
                </a:cxn>
                <a:cxn ang="0">
                  <a:pos x="84" y="78"/>
                </a:cxn>
                <a:cxn ang="0">
                  <a:pos x="90" y="66"/>
                </a:cxn>
                <a:cxn ang="0">
                  <a:pos x="84" y="48"/>
                </a:cxn>
                <a:cxn ang="0">
                  <a:pos x="66" y="24"/>
                </a:cxn>
                <a:cxn ang="0">
                  <a:pos x="48" y="12"/>
                </a:cxn>
                <a:cxn ang="0">
                  <a:pos x="36" y="0"/>
                </a:cxn>
                <a:cxn ang="0">
                  <a:pos x="30" y="0"/>
                </a:cxn>
                <a:cxn ang="0">
                  <a:pos x="30" y="0"/>
                </a:cxn>
                <a:cxn ang="0">
                  <a:pos x="24" y="0"/>
                </a:cxn>
                <a:cxn ang="0">
                  <a:pos x="12" y="30"/>
                </a:cxn>
                <a:cxn ang="0">
                  <a:pos x="0" y="54"/>
                </a:cxn>
                <a:cxn ang="0">
                  <a:pos x="0" y="78"/>
                </a:cxn>
                <a:cxn ang="0">
                  <a:pos x="12" y="96"/>
                </a:cxn>
                <a:cxn ang="0">
                  <a:pos x="12" y="96"/>
                </a:cxn>
                <a:cxn ang="0">
                  <a:pos x="12" y="72"/>
                </a:cxn>
                <a:cxn ang="0">
                  <a:pos x="18" y="54"/>
                </a:cxn>
                <a:cxn ang="0">
                  <a:pos x="24" y="36"/>
                </a:cxn>
                <a:cxn ang="0">
                  <a:pos x="30" y="18"/>
                </a:cxn>
                <a:cxn ang="0">
                  <a:pos x="30" y="12"/>
                </a:cxn>
                <a:cxn ang="0">
                  <a:pos x="48" y="24"/>
                </a:cxn>
                <a:cxn ang="0">
                  <a:pos x="66" y="36"/>
                </a:cxn>
                <a:cxn ang="0">
                  <a:pos x="78" y="54"/>
                </a:cxn>
                <a:cxn ang="0">
                  <a:pos x="78" y="72"/>
                </a:cxn>
                <a:cxn ang="0">
                  <a:pos x="72" y="84"/>
                </a:cxn>
                <a:cxn ang="0">
                  <a:pos x="48" y="96"/>
                </a:cxn>
                <a:cxn ang="0">
                  <a:pos x="36" y="96"/>
                </a:cxn>
                <a:cxn ang="0">
                  <a:pos x="24" y="90"/>
                </a:cxn>
                <a:cxn ang="0">
                  <a:pos x="18" y="84"/>
                </a:cxn>
                <a:cxn ang="0">
                  <a:pos x="12" y="72"/>
                </a:cxn>
                <a:cxn ang="0">
                  <a:pos x="12" y="72"/>
                </a:cxn>
              </a:cxnLst>
              <a:rect l="0" t="0" r="r" b="b"/>
              <a:pathLst>
                <a:path w="90" h="108">
                  <a:moveTo>
                    <a:pt x="12" y="96"/>
                  </a:moveTo>
                  <a:lnTo>
                    <a:pt x="24" y="108"/>
                  </a:lnTo>
                  <a:lnTo>
                    <a:pt x="42" y="108"/>
                  </a:lnTo>
                  <a:lnTo>
                    <a:pt x="66" y="102"/>
                  </a:lnTo>
                  <a:lnTo>
                    <a:pt x="84" y="78"/>
                  </a:lnTo>
                  <a:lnTo>
                    <a:pt x="90" y="66"/>
                  </a:lnTo>
                  <a:lnTo>
                    <a:pt x="84" y="48"/>
                  </a:lnTo>
                  <a:lnTo>
                    <a:pt x="66" y="24"/>
                  </a:lnTo>
                  <a:lnTo>
                    <a:pt x="48" y="1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24" y="0"/>
                  </a:lnTo>
                  <a:lnTo>
                    <a:pt x="12" y="30"/>
                  </a:lnTo>
                  <a:lnTo>
                    <a:pt x="0" y="54"/>
                  </a:lnTo>
                  <a:lnTo>
                    <a:pt x="0" y="78"/>
                  </a:lnTo>
                  <a:lnTo>
                    <a:pt x="12" y="96"/>
                  </a:lnTo>
                  <a:lnTo>
                    <a:pt x="12" y="96"/>
                  </a:lnTo>
                  <a:close/>
                  <a:moveTo>
                    <a:pt x="12" y="72"/>
                  </a:moveTo>
                  <a:lnTo>
                    <a:pt x="18" y="54"/>
                  </a:lnTo>
                  <a:lnTo>
                    <a:pt x="24" y="36"/>
                  </a:lnTo>
                  <a:lnTo>
                    <a:pt x="30" y="18"/>
                  </a:lnTo>
                  <a:lnTo>
                    <a:pt x="30" y="12"/>
                  </a:lnTo>
                  <a:lnTo>
                    <a:pt x="48" y="24"/>
                  </a:lnTo>
                  <a:lnTo>
                    <a:pt x="66" y="36"/>
                  </a:lnTo>
                  <a:lnTo>
                    <a:pt x="78" y="54"/>
                  </a:lnTo>
                  <a:lnTo>
                    <a:pt x="78" y="72"/>
                  </a:lnTo>
                  <a:lnTo>
                    <a:pt x="72" y="84"/>
                  </a:lnTo>
                  <a:lnTo>
                    <a:pt x="48" y="96"/>
                  </a:lnTo>
                  <a:lnTo>
                    <a:pt x="36" y="96"/>
                  </a:lnTo>
                  <a:lnTo>
                    <a:pt x="24" y="90"/>
                  </a:lnTo>
                  <a:lnTo>
                    <a:pt x="18" y="84"/>
                  </a:lnTo>
                  <a:lnTo>
                    <a:pt x="12" y="72"/>
                  </a:lnTo>
                  <a:lnTo>
                    <a:pt x="12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>
                <a:latin typeface="Tahoma" charset="0"/>
              </a:endParaRPr>
            </a:p>
          </p:txBody>
        </p:sp>
        <p:sp>
          <p:nvSpPr>
            <p:cNvPr id="28" name="Freeform 26"/>
            <p:cNvSpPr>
              <a:spLocks noEditPoints="1"/>
            </p:cNvSpPr>
            <p:nvPr/>
          </p:nvSpPr>
          <p:spPr bwMode="ltGray">
            <a:xfrm>
              <a:off x="2400" y="3872"/>
              <a:ext cx="72" cy="90"/>
            </a:xfrm>
            <a:custGeom>
              <a:avLst/>
              <a:gdLst/>
              <a:ahLst/>
              <a:cxnLst>
                <a:cxn ang="0">
                  <a:pos x="71" y="90"/>
                </a:cxn>
                <a:cxn ang="0">
                  <a:pos x="71" y="60"/>
                </a:cxn>
                <a:cxn ang="0">
                  <a:pos x="71" y="36"/>
                </a:cxn>
                <a:cxn ang="0">
                  <a:pos x="60" y="12"/>
                </a:cxn>
                <a:cxn ang="0">
                  <a:pos x="36" y="0"/>
                </a:cxn>
                <a:cxn ang="0">
                  <a:pos x="12" y="12"/>
                </a:cxn>
                <a:cxn ang="0">
                  <a:pos x="0" y="36"/>
                </a:cxn>
                <a:cxn ang="0">
                  <a:pos x="6" y="60"/>
                </a:cxn>
                <a:cxn ang="0">
                  <a:pos x="30" y="78"/>
                </a:cxn>
                <a:cxn ang="0">
                  <a:pos x="54" y="90"/>
                </a:cxn>
                <a:cxn ang="0">
                  <a:pos x="71" y="90"/>
                </a:cxn>
                <a:cxn ang="0">
                  <a:pos x="71" y="90"/>
                </a:cxn>
                <a:cxn ang="0">
                  <a:pos x="24" y="18"/>
                </a:cxn>
                <a:cxn ang="0">
                  <a:pos x="42" y="18"/>
                </a:cxn>
                <a:cxn ang="0">
                  <a:pos x="54" y="18"/>
                </a:cxn>
                <a:cxn ang="0">
                  <a:pos x="60" y="42"/>
                </a:cxn>
                <a:cxn ang="0">
                  <a:pos x="60" y="66"/>
                </a:cxn>
                <a:cxn ang="0">
                  <a:pos x="60" y="72"/>
                </a:cxn>
                <a:cxn ang="0">
                  <a:pos x="60" y="78"/>
                </a:cxn>
                <a:cxn ang="0">
                  <a:pos x="42" y="72"/>
                </a:cxn>
                <a:cxn ang="0">
                  <a:pos x="24" y="66"/>
                </a:cxn>
                <a:cxn ang="0">
                  <a:pos x="12" y="48"/>
                </a:cxn>
                <a:cxn ang="0">
                  <a:pos x="12" y="30"/>
                </a:cxn>
                <a:cxn ang="0">
                  <a:pos x="24" y="18"/>
                </a:cxn>
                <a:cxn ang="0">
                  <a:pos x="24" y="18"/>
                </a:cxn>
              </a:cxnLst>
              <a:rect l="0" t="0" r="r" b="b"/>
              <a:pathLst>
                <a:path w="71" h="90">
                  <a:moveTo>
                    <a:pt x="71" y="90"/>
                  </a:moveTo>
                  <a:lnTo>
                    <a:pt x="71" y="60"/>
                  </a:lnTo>
                  <a:lnTo>
                    <a:pt x="71" y="36"/>
                  </a:lnTo>
                  <a:lnTo>
                    <a:pt x="60" y="12"/>
                  </a:lnTo>
                  <a:lnTo>
                    <a:pt x="36" y="0"/>
                  </a:lnTo>
                  <a:lnTo>
                    <a:pt x="12" y="12"/>
                  </a:lnTo>
                  <a:lnTo>
                    <a:pt x="0" y="36"/>
                  </a:lnTo>
                  <a:lnTo>
                    <a:pt x="6" y="60"/>
                  </a:lnTo>
                  <a:lnTo>
                    <a:pt x="30" y="78"/>
                  </a:lnTo>
                  <a:lnTo>
                    <a:pt x="54" y="90"/>
                  </a:lnTo>
                  <a:lnTo>
                    <a:pt x="71" y="90"/>
                  </a:lnTo>
                  <a:lnTo>
                    <a:pt x="71" y="90"/>
                  </a:lnTo>
                  <a:close/>
                  <a:moveTo>
                    <a:pt x="24" y="18"/>
                  </a:moveTo>
                  <a:lnTo>
                    <a:pt x="42" y="18"/>
                  </a:lnTo>
                  <a:lnTo>
                    <a:pt x="54" y="18"/>
                  </a:lnTo>
                  <a:lnTo>
                    <a:pt x="60" y="42"/>
                  </a:lnTo>
                  <a:lnTo>
                    <a:pt x="60" y="66"/>
                  </a:lnTo>
                  <a:lnTo>
                    <a:pt x="60" y="72"/>
                  </a:lnTo>
                  <a:lnTo>
                    <a:pt x="60" y="78"/>
                  </a:lnTo>
                  <a:lnTo>
                    <a:pt x="42" y="72"/>
                  </a:lnTo>
                  <a:lnTo>
                    <a:pt x="24" y="66"/>
                  </a:lnTo>
                  <a:lnTo>
                    <a:pt x="12" y="48"/>
                  </a:lnTo>
                  <a:lnTo>
                    <a:pt x="12" y="30"/>
                  </a:lnTo>
                  <a:lnTo>
                    <a:pt x="24" y="18"/>
                  </a:lnTo>
                  <a:lnTo>
                    <a:pt x="24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>
                <a:latin typeface="Tahoma" charset="0"/>
              </a:endParaRPr>
            </a:p>
          </p:txBody>
        </p:sp>
        <p:sp>
          <p:nvSpPr>
            <p:cNvPr id="29" name="Oval 27"/>
            <p:cNvSpPr>
              <a:spLocks noChangeArrowheads="1"/>
            </p:cNvSpPr>
            <p:nvPr/>
          </p:nvSpPr>
          <p:spPr bwMode="ltGray">
            <a:xfrm>
              <a:off x="2444" y="3838"/>
              <a:ext cx="1380" cy="389"/>
            </a:xfrm>
            <a:prstGeom prst="ellipse">
              <a:avLst/>
            </a:pr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cs-CZ">
                <a:latin typeface="Tahoma" charset="0"/>
              </a:endParaRPr>
            </a:p>
          </p:txBody>
        </p:sp>
        <p:sp>
          <p:nvSpPr>
            <p:cNvPr id="30" name="Oval 28"/>
            <p:cNvSpPr>
              <a:spLocks noChangeArrowheads="1"/>
            </p:cNvSpPr>
            <p:nvPr/>
          </p:nvSpPr>
          <p:spPr bwMode="ltGray">
            <a:xfrm>
              <a:off x="2394" y="3834"/>
              <a:ext cx="1502" cy="288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cs-CZ">
                <a:latin typeface="Tahoma" charset="0"/>
              </a:endParaRPr>
            </a:p>
          </p:txBody>
        </p:sp>
        <p:sp>
          <p:nvSpPr>
            <p:cNvPr id="31" name="Oval 29"/>
            <p:cNvSpPr>
              <a:spLocks noChangeArrowheads="1"/>
            </p:cNvSpPr>
            <p:nvPr/>
          </p:nvSpPr>
          <p:spPr bwMode="ltGray">
            <a:xfrm>
              <a:off x="2441" y="3860"/>
              <a:ext cx="1425" cy="22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cs-CZ">
                <a:latin typeface="Tahoma" charset="0"/>
              </a:endParaRPr>
            </a:p>
          </p:txBody>
        </p:sp>
        <p:sp>
          <p:nvSpPr>
            <p:cNvPr id="32" name="Freeform 30"/>
            <p:cNvSpPr>
              <a:spLocks noEditPoints="1"/>
            </p:cNvSpPr>
            <p:nvPr/>
          </p:nvSpPr>
          <p:spPr bwMode="ltGray">
            <a:xfrm>
              <a:off x="3743" y="3788"/>
              <a:ext cx="90" cy="96"/>
            </a:xfrm>
            <a:custGeom>
              <a:avLst/>
              <a:gdLst/>
              <a:ahLst/>
              <a:cxnLst>
                <a:cxn ang="0">
                  <a:pos x="66" y="96"/>
                </a:cxn>
                <a:cxn ang="0">
                  <a:pos x="78" y="66"/>
                </a:cxn>
                <a:cxn ang="0">
                  <a:pos x="90" y="42"/>
                </a:cxn>
                <a:cxn ang="0">
                  <a:pos x="78" y="18"/>
                </a:cxn>
                <a:cxn ang="0">
                  <a:pos x="60" y="0"/>
                </a:cxn>
                <a:cxn ang="0">
                  <a:pos x="30" y="6"/>
                </a:cxn>
                <a:cxn ang="0">
                  <a:pos x="18" y="18"/>
                </a:cxn>
                <a:cxn ang="0">
                  <a:pos x="6" y="30"/>
                </a:cxn>
                <a:cxn ang="0">
                  <a:pos x="0" y="42"/>
                </a:cxn>
                <a:cxn ang="0">
                  <a:pos x="6" y="60"/>
                </a:cxn>
                <a:cxn ang="0">
                  <a:pos x="24" y="78"/>
                </a:cxn>
                <a:cxn ang="0">
                  <a:pos x="48" y="90"/>
                </a:cxn>
                <a:cxn ang="0">
                  <a:pos x="66" y="96"/>
                </a:cxn>
                <a:cxn ang="0">
                  <a:pos x="66" y="96"/>
                </a:cxn>
                <a:cxn ang="0">
                  <a:pos x="42" y="18"/>
                </a:cxn>
                <a:cxn ang="0">
                  <a:pos x="60" y="18"/>
                </a:cxn>
                <a:cxn ang="0">
                  <a:pos x="72" y="24"/>
                </a:cxn>
                <a:cxn ang="0">
                  <a:pos x="72" y="36"/>
                </a:cxn>
                <a:cxn ang="0">
                  <a:pos x="72" y="48"/>
                </a:cxn>
                <a:cxn ang="0">
                  <a:pos x="66" y="72"/>
                </a:cxn>
                <a:cxn ang="0">
                  <a:pos x="60" y="78"/>
                </a:cxn>
                <a:cxn ang="0">
                  <a:pos x="60" y="84"/>
                </a:cxn>
                <a:cxn ang="0">
                  <a:pos x="42" y="72"/>
                </a:cxn>
                <a:cxn ang="0">
                  <a:pos x="30" y="66"/>
                </a:cxn>
                <a:cxn ang="0">
                  <a:pos x="18" y="42"/>
                </a:cxn>
                <a:cxn ang="0">
                  <a:pos x="24" y="30"/>
                </a:cxn>
                <a:cxn ang="0">
                  <a:pos x="42" y="18"/>
                </a:cxn>
                <a:cxn ang="0">
                  <a:pos x="42" y="18"/>
                </a:cxn>
              </a:cxnLst>
              <a:rect l="0" t="0" r="r" b="b"/>
              <a:pathLst>
                <a:path w="90" h="96">
                  <a:moveTo>
                    <a:pt x="66" y="96"/>
                  </a:moveTo>
                  <a:lnTo>
                    <a:pt x="78" y="66"/>
                  </a:lnTo>
                  <a:lnTo>
                    <a:pt x="90" y="42"/>
                  </a:lnTo>
                  <a:lnTo>
                    <a:pt x="78" y="18"/>
                  </a:lnTo>
                  <a:lnTo>
                    <a:pt x="60" y="0"/>
                  </a:lnTo>
                  <a:lnTo>
                    <a:pt x="30" y="6"/>
                  </a:lnTo>
                  <a:lnTo>
                    <a:pt x="18" y="18"/>
                  </a:lnTo>
                  <a:lnTo>
                    <a:pt x="6" y="30"/>
                  </a:lnTo>
                  <a:lnTo>
                    <a:pt x="0" y="42"/>
                  </a:lnTo>
                  <a:lnTo>
                    <a:pt x="6" y="60"/>
                  </a:lnTo>
                  <a:lnTo>
                    <a:pt x="24" y="78"/>
                  </a:lnTo>
                  <a:lnTo>
                    <a:pt x="48" y="90"/>
                  </a:lnTo>
                  <a:lnTo>
                    <a:pt x="66" y="96"/>
                  </a:lnTo>
                  <a:lnTo>
                    <a:pt x="66" y="96"/>
                  </a:lnTo>
                  <a:close/>
                  <a:moveTo>
                    <a:pt x="42" y="18"/>
                  </a:moveTo>
                  <a:lnTo>
                    <a:pt x="60" y="18"/>
                  </a:lnTo>
                  <a:lnTo>
                    <a:pt x="72" y="24"/>
                  </a:lnTo>
                  <a:lnTo>
                    <a:pt x="72" y="36"/>
                  </a:lnTo>
                  <a:lnTo>
                    <a:pt x="72" y="48"/>
                  </a:lnTo>
                  <a:lnTo>
                    <a:pt x="66" y="72"/>
                  </a:lnTo>
                  <a:lnTo>
                    <a:pt x="60" y="78"/>
                  </a:lnTo>
                  <a:lnTo>
                    <a:pt x="60" y="84"/>
                  </a:lnTo>
                  <a:lnTo>
                    <a:pt x="42" y="72"/>
                  </a:lnTo>
                  <a:lnTo>
                    <a:pt x="30" y="66"/>
                  </a:lnTo>
                  <a:lnTo>
                    <a:pt x="18" y="42"/>
                  </a:lnTo>
                  <a:lnTo>
                    <a:pt x="24" y="30"/>
                  </a:lnTo>
                  <a:lnTo>
                    <a:pt x="42" y="18"/>
                  </a:lnTo>
                  <a:lnTo>
                    <a:pt x="42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>
                <a:latin typeface="Tahoma" charset="0"/>
              </a:endParaRPr>
            </a:p>
          </p:txBody>
        </p:sp>
        <p:sp>
          <p:nvSpPr>
            <p:cNvPr id="33" name="Freeform 31"/>
            <p:cNvSpPr>
              <a:spLocks noEditPoints="1"/>
            </p:cNvSpPr>
            <p:nvPr/>
          </p:nvSpPr>
          <p:spPr bwMode="ltGray">
            <a:xfrm>
              <a:off x="5422" y="3603"/>
              <a:ext cx="72" cy="108"/>
            </a:xfrm>
            <a:custGeom>
              <a:avLst/>
              <a:gdLst/>
              <a:ahLst/>
              <a:cxnLst>
                <a:cxn ang="0">
                  <a:pos x="0" y="90"/>
                </a:cxn>
                <a:cxn ang="0">
                  <a:pos x="12" y="102"/>
                </a:cxn>
                <a:cxn ang="0">
                  <a:pos x="24" y="108"/>
                </a:cxn>
                <a:cxn ang="0">
                  <a:pos x="48" y="108"/>
                </a:cxn>
                <a:cxn ang="0">
                  <a:pos x="66" y="96"/>
                </a:cxn>
                <a:cxn ang="0">
                  <a:pos x="72" y="66"/>
                </a:cxn>
                <a:cxn ang="0">
                  <a:pos x="66" y="42"/>
                </a:cxn>
                <a:cxn ang="0">
                  <a:pos x="60" y="18"/>
                </a:cxn>
                <a:cxn ang="0">
                  <a:pos x="48" y="6"/>
                </a:cxn>
                <a:cxn ang="0">
                  <a:pos x="42" y="0"/>
                </a:cxn>
                <a:cxn ang="0">
                  <a:pos x="42" y="0"/>
                </a:cxn>
                <a:cxn ang="0">
                  <a:pos x="36" y="0"/>
                </a:cxn>
                <a:cxn ang="0">
                  <a:pos x="18" y="24"/>
                </a:cxn>
                <a:cxn ang="0">
                  <a:pos x="6" y="48"/>
                </a:cxn>
                <a:cxn ang="0">
                  <a:pos x="0" y="66"/>
                </a:cxn>
                <a:cxn ang="0">
                  <a:pos x="0" y="90"/>
                </a:cxn>
                <a:cxn ang="0">
                  <a:pos x="0" y="90"/>
                </a:cxn>
                <a:cxn ang="0">
                  <a:pos x="12" y="66"/>
                </a:cxn>
                <a:cxn ang="0">
                  <a:pos x="18" y="48"/>
                </a:cxn>
                <a:cxn ang="0">
                  <a:pos x="24" y="36"/>
                </a:cxn>
                <a:cxn ang="0">
                  <a:pos x="30" y="24"/>
                </a:cxn>
                <a:cxn ang="0">
                  <a:pos x="36" y="18"/>
                </a:cxn>
                <a:cxn ang="0">
                  <a:pos x="54" y="30"/>
                </a:cxn>
                <a:cxn ang="0">
                  <a:pos x="60" y="48"/>
                </a:cxn>
                <a:cxn ang="0">
                  <a:pos x="66" y="72"/>
                </a:cxn>
                <a:cxn ang="0">
                  <a:pos x="66" y="84"/>
                </a:cxn>
                <a:cxn ang="0">
                  <a:pos x="54" y="96"/>
                </a:cxn>
                <a:cxn ang="0">
                  <a:pos x="30" y="102"/>
                </a:cxn>
                <a:cxn ang="0">
                  <a:pos x="24" y="96"/>
                </a:cxn>
                <a:cxn ang="0">
                  <a:pos x="12" y="90"/>
                </a:cxn>
                <a:cxn ang="0">
                  <a:pos x="12" y="78"/>
                </a:cxn>
                <a:cxn ang="0">
                  <a:pos x="12" y="66"/>
                </a:cxn>
                <a:cxn ang="0">
                  <a:pos x="12" y="66"/>
                </a:cxn>
              </a:cxnLst>
              <a:rect l="0" t="0" r="r" b="b"/>
              <a:pathLst>
                <a:path w="72" h="108">
                  <a:moveTo>
                    <a:pt x="0" y="90"/>
                  </a:moveTo>
                  <a:lnTo>
                    <a:pt x="12" y="102"/>
                  </a:lnTo>
                  <a:lnTo>
                    <a:pt x="24" y="108"/>
                  </a:lnTo>
                  <a:lnTo>
                    <a:pt x="48" y="108"/>
                  </a:lnTo>
                  <a:lnTo>
                    <a:pt x="66" y="96"/>
                  </a:lnTo>
                  <a:lnTo>
                    <a:pt x="72" y="66"/>
                  </a:lnTo>
                  <a:lnTo>
                    <a:pt x="66" y="42"/>
                  </a:lnTo>
                  <a:lnTo>
                    <a:pt x="60" y="18"/>
                  </a:lnTo>
                  <a:lnTo>
                    <a:pt x="48" y="6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36" y="0"/>
                  </a:lnTo>
                  <a:lnTo>
                    <a:pt x="18" y="24"/>
                  </a:lnTo>
                  <a:lnTo>
                    <a:pt x="6" y="48"/>
                  </a:lnTo>
                  <a:lnTo>
                    <a:pt x="0" y="66"/>
                  </a:lnTo>
                  <a:lnTo>
                    <a:pt x="0" y="90"/>
                  </a:lnTo>
                  <a:lnTo>
                    <a:pt x="0" y="90"/>
                  </a:lnTo>
                  <a:close/>
                  <a:moveTo>
                    <a:pt x="12" y="66"/>
                  </a:moveTo>
                  <a:lnTo>
                    <a:pt x="18" y="48"/>
                  </a:lnTo>
                  <a:lnTo>
                    <a:pt x="24" y="36"/>
                  </a:lnTo>
                  <a:lnTo>
                    <a:pt x="30" y="24"/>
                  </a:lnTo>
                  <a:lnTo>
                    <a:pt x="36" y="18"/>
                  </a:lnTo>
                  <a:lnTo>
                    <a:pt x="54" y="30"/>
                  </a:lnTo>
                  <a:lnTo>
                    <a:pt x="60" y="48"/>
                  </a:lnTo>
                  <a:lnTo>
                    <a:pt x="66" y="72"/>
                  </a:lnTo>
                  <a:lnTo>
                    <a:pt x="66" y="84"/>
                  </a:lnTo>
                  <a:lnTo>
                    <a:pt x="54" y="96"/>
                  </a:lnTo>
                  <a:lnTo>
                    <a:pt x="30" y="102"/>
                  </a:lnTo>
                  <a:lnTo>
                    <a:pt x="24" y="96"/>
                  </a:lnTo>
                  <a:lnTo>
                    <a:pt x="12" y="90"/>
                  </a:lnTo>
                  <a:lnTo>
                    <a:pt x="12" y="78"/>
                  </a:lnTo>
                  <a:lnTo>
                    <a:pt x="12" y="66"/>
                  </a:lnTo>
                  <a:lnTo>
                    <a:pt x="1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>
                <a:latin typeface="Tahoma" charset="0"/>
              </a:endParaRPr>
            </a:p>
          </p:txBody>
        </p:sp>
        <p:sp>
          <p:nvSpPr>
            <p:cNvPr id="34" name="Rectangle 32"/>
            <p:cNvSpPr>
              <a:spLocks noChangeArrowheads="1"/>
            </p:cNvSpPr>
            <p:nvPr/>
          </p:nvSpPr>
          <p:spPr bwMode="ltGray">
            <a:xfrm>
              <a:off x="4238" y="1773"/>
              <a:ext cx="173" cy="2539"/>
            </a:xfrm>
            <a:prstGeom prst="rect">
              <a:avLst/>
            </a:pr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cs-CZ">
                <a:latin typeface="Tahoma" charset="0"/>
              </a:endParaRPr>
            </a:p>
          </p:txBody>
        </p:sp>
        <p:sp>
          <p:nvSpPr>
            <p:cNvPr id="35" name="Rectangle 33"/>
            <p:cNvSpPr>
              <a:spLocks noChangeArrowheads="1"/>
            </p:cNvSpPr>
            <p:nvPr/>
          </p:nvSpPr>
          <p:spPr bwMode="ltGray">
            <a:xfrm>
              <a:off x="4288" y="1545"/>
              <a:ext cx="76" cy="24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cs-CZ">
                <a:latin typeface="Tahoma" charset="0"/>
              </a:endParaRPr>
            </a:p>
          </p:txBody>
        </p:sp>
        <p:sp>
          <p:nvSpPr>
            <p:cNvPr id="36" name="AutoShape 34"/>
            <p:cNvSpPr>
              <a:spLocks noChangeArrowheads="1"/>
            </p:cNvSpPr>
            <p:nvPr/>
          </p:nvSpPr>
          <p:spPr bwMode="ltGray">
            <a:xfrm>
              <a:off x="4220" y="1743"/>
              <a:ext cx="205" cy="52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cs-CZ">
                <a:latin typeface="Tahoma" charset="0"/>
              </a:endParaRPr>
            </a:p>
          </p:txBody>
        </p:sp>
        <p:sp>
          <p:nvSpPr>
            <p:cNvPr id="37" name="Freeform 35"/>
            <p:cNvSpPr>
              <a:spLocks/>
            </p:cNvSpPr>
            <p:nvPr/>
          </p:nvSpPr>
          <p:spPr bwMode="ltGray">
            <a:xfrm>
              <a:off x="4306" y="1529"/>
              <a:ext cx="252" cy="1576"/>
            </a:xfrm>
            <a:custGeom>
              <a:avLst/>
              <a:gdLst/>
              <a:ahLst/>
              <a:cxnLst>
                <a:cxn ang="0">
                  <a:pos x="252" y="1576"/>
                </a:cxn>
                <a:cxn ang="0">
                  <a:pos x="12" y="84"/>
                </a:cxn>
                <a:cxn ang="0">
                  <a:pos x="12" y="60"/>
                </a:cxn>
                <a:cxn ang="0">
                  <a:pos x="0" y="12"/>
                </a:cxn>
                <a:cxn ang="0">
                  <a:pos x="72" y="0"/>
                </a:cxn>
                <a:cxn ang="0">
                  <a:pos x="72" y="0"/>
                </a:cxn>
                <a:cxn ang="0">
                  <a:pos x="78" y="48"/>
                </a:cxn>
                <a:cxn ang="0">
                  <a:pos x="88" y="66"/>
                </a:cxn>
              </a:cxnLst>
              <a:rect l="0" t="0" r="r" b="b"/>
              <a:pathLst>
                <a:path w="252" h="1576">
                  <a:moveTo>
                    <a:pt x="252" y="1576"/>
                  </a:moveTo>
                  <a:lnTo>
                    <a:pt x="12" y="84"/>
                  </a:lnTo>
                  <a:lnTo>
                    <a:pt x="12" y="60"/>
                  </a:lnTo>
                  <a:lnTo>
                    <a:pt x="0" y="12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8" y="48"/>
                  </a:lnTo>
                  <a:lnTo>
                    <a:pt x="88" y="66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>
                <a:latin typeface="Tahoma" charset="0"/>
              </a:endParaRPr>
            </a:p>
          </p:txBody>
        </p:sp>
        <p:sp>
          <p:nvSpPr>
            <p:cNvPr id="38" name="Freeform 36"/>
            <p:cNvSpPr>
              <a:spLocks/>
            </p:cNvSpPr>
            <p:nvPr/>
          </p:nvSpPr>
          <p:spPr bwMode="ltGray">
            <a:xfrm>
              <a:off x="4169" y="1421"/>
              <a:ext cx="317" cy="138"/>
            </a:xfrm>
            <a:custGeom>
              <a:avLst/>
              <a:gdLst/>
              <a:ahLst/>
              <a:cxnLst>
                <a:cxn ang="0">
                  <a:pos x="161" y="0"/>
                </a:cxn>
                <a:cxn ang="0">
                  <a:pos x="227" y="6"/>
                </a:cxn>
                <a:cxn ang="0">
                  <a:pos x="275" y="36"/>
                </a:cxn>
                <a:cxn ang="0">
                  <a:pos x="304" y="78"/>
                </a:cxn>
                <a:cxn ang="0">
                  <a:pos x="316" y="138"/>
                </a:cxn>
                <a:cxn ang="0">
                  <a:pos x="0" y="138"/>
                </a:cxn>
                <a:cxn ang="0">
                  <a:pos x="11" y="78"/>
                </a:cxn>
                <a:cxn ang="0">
                  <a:pos x="47" y="36"/>
                </a:cxn>
                <a:cxn ang="0">
                  <a:pos x="95" y="6"/>
                </a:cxn>
                <a:cxn ang="0">
                  <a:pos x="161" y="0"/>
                </a:cxn>
                <a:cxn ang="0">
                  <a:pos x="161" y="0"/>
                </a:cxn>
              </a:cxnLst>
              <a:rect l="0" t="0" r="r" b="b"/>
              <a:pathLst>
                <a:path w="316" h="138">
                  <a:moveTo>
                    <a:pt x="161" y="0"/>
                  </a:moveTo>
                  <a:lnTo>
                    <a:pt x="227" y="6"/>
                  </a:lnTo>
                  <a:lnTo>
                    <a:pt x="275" y="36"/>
                  </a:lnTo>
                  <a:lnTo>
                    <a:pt x="304" y="78"/>
                  </a:lnTo>
                  <a:lnTo>
                    <a:pt x="316" y="138"/>
                  </a:lnTo>
                  <a:lnTo>
                    <a:pt x="0" y="138"/>
                  </a:lnTo>
                  <a:lnTo>
                    <a:pt x="11" y="78"/>
                  </a:lnTo>
                  <a:lnTo>
                    <a:pt x="47" y="36"/>
                  </a:lnTo>
                  <a:lnTo>
                    <a:pt x="95" y="6"/>
                  </a:lnTo>
                  <a:lnTo>
                    <a:pt x="161" y="0"/>
                  </a:lnTo>
                  <a:lnTo>
                    <a:pt x="161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>
                <a:latin typeface="Tahoma" charset="0"/>
              </a:endParaRPr>
            </a:p>
          </p:txBody>
        </p:sp>
      </p:grpSp>
      <p:sp>
        <p:nvSpPr>
          <p:cNvPr id="5159" name="Rectangle 39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160" name="Rectangle 40"/>
          <p:cNvSpPr>
            <a:spLocks noGrp="1" noChangeArrowheads="1"/>
          </p:cNvSpPr>
          <p:nvPr>
            <p:ph type="ctrTitle"/>
          </p:nvPr>
        </p:nvSpPr>
        <p:spPr>
          <a:xfrm>
            <a:off x="685800" y="1768475"/>
            <a:ext cx="7772400" cy="1736725"/>
          </a:xfrm>
        </p:spPr>
        <p:txBody>
          <a:bodyPr anchor="b" anchorCtr="1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9" name="Rectangle 3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" name="Rectangle 3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" name="Rectangle 4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56BA9E-D437-4A06-9B4C-1844FB4DFBDF}" type="slidenum">
              <a:rPr lang="en-US" altLang="cs-CZ"/>
              <a:pPr/>
              <a:t>‹#›</a:t>
            </a:fld>
            <a:endParaRPr lang="en-US" altLang="cs-CZ"/>
          </a:p>
        </p:txBody>
      </p:sp>
    </p:spTree>
  </p:cSld>
  <p:clrMapOvr>
    <a:masterClrMapping/>
  </p:clrMapOvr>
  <p:transition spd="med">
    <p:cover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8E9F65E-E1F1-4CB9-95B7-1E9090F71A77}" type="slidenum">
              <a:rPr lang="en-US" altLang="cs-CZ"/>
              <a:pPr/>
              <a:t>‹#›</a:t>
            </a:fld>
            <a:endParaRPr lang="en-US" altLang="cs-CZ"/>
          </a:p>
        </p:txBody>
      </p:sp>
    </p:spTree>
  </p:cSld>
  <p:clrMapOvr>
    <a:masterClrMapping/>
  </p:clrMapOvr>
  <p:transition spd="med">
    <p:cover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9270A8F-6178-44C3-BF02-4CF6D779455B}" type="slidenum">
              <a:rPr lang="en-US" altLang="cs-CZ"/>
              <a:pPr/>
              <a:t>‹#›</a:t>
            </a:fld>
            <a:endParaRPr lang="en-US" altLang="cs-CZ"/>
          </a:p>
        </p:txBody>
      </p:sp>
    </p:spTree>
  </p:cSld>
  <p:clrMapOvr>
    <a:masterClrMapping/>
  </p:clrMapOvr>
  <p:transition spd="med">
    <p:cover dir="r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AndTwoObj" preserve="1">
  <p:cSld name="Nadpis, 1 velký a 2 malé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datum 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Zástupný symbol pro číslo snímku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38A593-5F55-44D1-8ED1-082BE71C300B}" type="slidenum">
              <a:rPr lang="en-US" altLang="cs-CZ"/>
              <a:pPr/>
              <a:t>‹#›</a:t>
            </a:fld>
            <a:endParaRPr lang="en-US" altLang="cs-CZ"/>
          </a:p>
        </p:txBody>
      </p:sp>
    </p:spTree>
  </p:cSld>
  <p:clrMapOvr>
    <a:masterClrMapping/>
  </p:clrMapOvr>
  <p:transition spd="med">
    <p:cover dir="r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TwoObj" preserve="1">
  <p:cSld name="Nadpis, text a 2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datum 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Zástupný symbol pro číslo snímku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0CA68B-BC10-40A0-B9D5-44805918CD9C}" type="slidenum">
              <a:rPr lang="en-US" altLang="cs-CZ"/>
              <a:pPr/>
              <a:t>‹#›</a:t>
            </a:fld>
            <a:endParaRPr lang="en-US" altLang="cs-CZ"/>
          </a:p>
        </p:txBody>
      </p:sp>
    </p:spTree>
  </p:cSld>
  <p:clrMapOvr>
    <a:masterClrMapping/>
  </p:clrMapOvr>
  <p:transition spd="med">
    <p:cover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F4F796C-5256-4D8A-931B-0C3CC578F20B}" type="slidenum">
              <a:rPr lang="en-US" altLang="cs-CZ"/>
              <a:pPr/>
              <a:t>‹#›</a:t>
            </a:fld>
            <a:endParaRPr lang="en-US" altLang="cs-CZ"/>
          </a:p>
        </p:txBody>
      </p:sp>
    </p:spTree>
  </p:cSld>
  <p:clrMapOvr>
    <a:masterClrMapping/>
  </p:clrMapOvr>
  <p:transition spd="med">
    <p:cover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8A8989-1242-41A4-9758-7300691EFBED}" type="slidenum">
              <a:rPr lang="en-US" altLang="cs-CZ"/>
              <a:pPr/>
              <a:t>‹#›</a:t>
            </a:fld>
            <a:endParaRPr lang="en-US" altLang="cs-CZ"/>
          </a:p>
        </p:txBody>
      </p:sp>
    </p:spTree>
  </p:cSld>
  <p:clrMapOvr>
    <a:masterClrMapping/>
  </p:clrMapOvr>
  <p:transition spd="med">
    <p:cover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34DE69-5C4B-4D8F-BC9F-AB3960A729A9}" type="slidenum">
              <a:rPr lang="en-US" altLang="cs-CZ"/>
              <a:pPr/>
              <a:t>‹#›</a:t>
            </a:fld>
            <a:endParaRPr lang="en-US" altLang="cs-CZ"/>
          </a:p>
        </p:txBody>
      </p:sp>
    </p:spTree>
  </p:cSld>
  <p:clrMapOvr>
    <a:masterClrMapping/>
  </p:clrMapOvr>
  <p:transition spd="med">
    <p:cover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4B7235-670C-456E-98E2-40976568F2A3}" type="slidenum">
              <a:rPr lang="en-US" altLang="cs-CZ"/>
              <a:pPr/>
              <a:t>‹#›</a:t>
            </a:fld>
            <a:endParaRPr lang="en-US" altLang="cs-CZ"/>
          </a:p>
        </p:txBody>
      </p:sp>
    </p:spTree>
  </p:cSld>
  <p:clrMapOvr>
    <a:masterClrMapping/>
  </p:clrMapOvr>
  <p:transition spd="med">
    <p:cover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70E414-D4EA-47BC-BF51-0A677BFCB539}" type="slidenum">
              <a:rPr lang="en-US" altLang="cs-CZ"/>
              <a:pPr/>
              <a:t>‹#›</a:t>
            </a:fld>
            <a:endParaRPr lang="en-US" altLang="cs-CZ"/>
          </a:p>
        </p:txBody>
      </p:sp>
    </p:spTree>
  </p:cSld>
  <p:clrMapOvr>
    <a:masterClrMapping/>
  </p:clrMapOvr>
  <p:transition spd="med">
    <p:cover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B3A89A-B6B6-49EF-B8BA-2FB025BAE584}" type="slidenum">
              <a:rPr lang="en-US" altLang="cs-CZ"/>
              <a:pPr/>
              <a:t>‹#›</a:t>
            </a:fld>
            <a:endParaRPr lang="en-US" altLang="cs-CZ"/>
          </a:p>
        </p:txBody>
      </p:sp>
    </p:spTree>
  </p:cSld>
  <p:clrMapOvr>
    <a:masterClrMapping/>
  </p:clrMapOvr>
  <p:transition spd="med">
    <p:cover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773DA7-78D5-4F1B-B419-D2B499B7070C}" type="slidenum">
              <a:rPr lang="en-US" altLang="cs-CZ"/>
              <a:pPr/>
              <a:t>‹#›</a:t>
            </a:fld>
            <a:endParaRPr lang="en-US" altLang="cs-CZ"/>
          </a:p>
        </p:txBody>
      </p:sp>
    </p:spTree>
  </p:cSld>
  <p:clrMapOvr>
    <a:masterClrMapping/>
  </p:clrMapOvr>
  <p:transition spd="med">
    <p:cover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2ACFB9-3AAF-4331-BD5C-4F841F5ED7ED}" type="slidenum">
              <a:rPr lang="en-US" altLang="cs-CZ"/>
              <a:pPr/>
              <a:t>‹#›</a:t>
            </a:fld>
            <a:endParaRPr lang="en-US" altLang="cs-CZ"/>
          </a:p>
        </p:txBody>
      </p:sp>
    </p:spTree>
  </p:cSld>
  <p:clrMapOvr>
    <a:masterClrMapping/>
  </p:clrMapOvr>
  <p:transition spd="med">
    <p:cover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3800475" y="1789113"/>
            <a:ext cx="5340350" cy="5056187"/>
            <a:chOff x="2394" y="1127"/>
            <a:chExt cx="3364" cy="3185"/>
          </a:xfrm>
        </p:grpSpPr>
        <p:sp>
          <p:nvSpPr>
            <p:cNvPr id="4099" name="Rectangle 3"/>
            <p:cNvSpPr>
              <a:spLocks noChangeArrowheads="1"/>
            </p:cNvSpPr>
            <p:nvPr userDrawn="1"/>
          </p:nvSpPr>
          <p:spPr bwMode="ltGray">
            <a:xfrm>
              <a:off x="4230" y="1365"/>
              <a:ext cx="197" cy="102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cs-CZ">
                <a:latin typeface="Tahoma" charset="0"/>
              </a:endParaRPr>
            </a:p>
          </p:txBody>
        </p:sp>
        <p:sp>
          <p:nvSpPr>
            <p:cNvPr id="4100" name="Oval 4"/>
            <p:cNvSpPr>
              <a:spLocks noChangeArrowheads="1"/>
            </p:cNvSpPr>
            <p:nvPr userDrawn="1"/>
          </p:nvSpPr>
          <p:spPr bwMode="ltGray">
            <a:xfrm>
              <a:off x="4299" y="1185"/>
              <a:ext cx="47" cy="47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cs-CZ">
                <a:latin typeface="Tahoma" charset="0"/>
              </a:endParaRPr>
            </a:p>
          </p:txBody>
        </p:sp>
        <p:sp>
          <p:nvSpPr>
            <p:cNvPr id="4101" name="Rectangle 5"/>
            <p:cNvSpPr>
              <a:spLocks noChangeArrowheads="1"/>
            </p:cNvSpPr>
            <p:nvPr userDrawn="1"/>
          </p:nvSpPr>
          <p:spPr bwMode="ltGray">
            <a:xfrm rot="995337">
              <a:off x="5205" y="1495"/>
              <a:ext cx="6" cy="207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cs-CZ">
                <a:latin typeface="Tahoma" charset="0"/>
              </a:endParaRPr>
            </a:p>
          </p:txBody>
        </p:sp>
        <p:sp>
          <p:nvSpPr>
            <p:cNvPr id="4102" name="Freeform 6"/>
            <p:cNvSpPr>
              <a:spLocks noEditPoints="1"/>
            </p:cNvSpPr>
            <p:nvPr userDrawn="1"/>
          </p:nvSpPr>
          <p:spPr bwMode="ltGray">
            <a:xfrm>
              <a:off x="4871" y="3508"/>
              <a:ext cx="66" cy="96"/>
            </a:xfrm>
            <a:custGeom>
              <a:avLst/>
              <a:gdLst/>
              <a:ahLst/>
              <a:cxnLst>
                <a:cxn ang="0">
                  <a:pos x="18" y="96"/>
                </a:cxn>
                <a:cxn ang="0">
                  <a:pos x="42" y="78"/>
                </a:cxn>
                <a:cxn ang="0">
                  <a:pos x="60" y="60"/>
                </a:cxn>
                <a:cxn ang="0">
                  <a:pos x="66" y="36"/>
                </a:cxn>
                <a:cxn ang="0">
                  <a:pos x="60" y="12"/>
                </a:cxn>
                <a:cxn ang="0">
                  <a:pos x="36" y="0"/>
                </a:cxn>
                <a:cxn ang="0">
                  <a:pos x="24" y="6"/>
                </a:cxn>
                <a:cxn ang="0">
                  <a:pos x="12" y="12"/>
                </a:cxn>
                <a:cxn ang="0">
                  <a:pos x="0" y="36"/>
                </a:cxn>
                <a:cxn ang="0">
                  <a:pos x="0" y="60"/>
                </a:cxn>
                <a:cxn ang="0">
                  <a:pos x="12" y="84"/>
                </a:cxn>
                <a:cxn ang="0">
                  <a:pos x="18" y="96"/>
                </a:cxn>
                <a:cxn ang="0">
                  <a:pos x="18" y="96"/>
                </a:cxn>
                <a:cxn ang="0">
                  <a:pos x="42" y="18"/>
                </a:cxn>
                <a:cxn ang="0">
                  <a:pos x="54" y="24"/>
                </a:cxn>
                <a:cxn ang="0">
                  <a:pos x="60" y="36"/>
                </a:cxn>
                <a:cxn ang="0">
                  <a:pos x="60" y="48"/>
                </a:cxn>
                <a:cxn ang="0">
                  <a:pos x="54" y="54"/>
                </a:cxn>
                <a:cxn ang="0">
                  <a:pos x="36" y="72"/>
                </a:cxn>
                <a:cxn ang="0">
                  <a:pos x="24" y="78"/>
                </a:cxn>
                <a:cxn ang="0">
                  <a:pos x="24" y="78"/>
                </a:cxn>
                <a:cxn ang="0">
                  <a:pos x="12" y="48"/>
                </a:cxn>
                <a:cxn ang="0">
                  <a:pos x="18" y="24"/>
                </a:cxn>
                <a:cxn ang="0">
                  <a:pos x="30" y="18"/>
                </a:cxn>
                <a:cxn ang="0">
                  <a:pos x="42" y="18"/>
                </a:cxn>
                <a:cxn ang="0">
                  <a:pos x="42" y="18"/>
                </a:cxn>
              </a:cxnLst>
              <a:rect l="0" t="0" r="r" b="b"/>
              <a:pathLst>
                <a:path w="66" h="96">
                  <a:moveTo>
                    <a:pt x="18" y="96"/>
                  </a:moveTo>
                  <a:lnTo>
                    <a:pt x="42" y="78"/>
                  </a:lnTo>
                  <a:lnTo>
                    <a:pt x="60" y="60"/>
                  </a:lnTo>
                  <a:lnTo>
                    <a:pt x="66" y="36"/>
                  </a:lnTo>
                  <a:lnTo>
                    <a:pt x="60" y="12"/>
                  </a:lnTo>
                  <a:lnTo>
                    <a:pt x="36" y="0"/>
                  </a:lnTo>
                  <a:lnTo>
                    <a:pt x="24" y="6"/>
                  </a:lnTo>
                  <a:lnTo>
                    <a:pt x="12" y="12"/>
                  </a:lnTo>
                  <a:lnTo>
                    <a:pt x="0" y="36"/>
                  </a:lnTo>
                  <a:lnTo>
                    <a:pt x="0" y="60"/>
                  </a:lnTo>
                  <a:lnTo>
                    <a:pt x="12" y="84"/>
                  </a:lnTo>
                  <a:lnTo>
                    <a:pt x="18" y="96"/>
                  </a:lnTo>
                  <a:lnTo>
                    <a:pt x="18" y="96"/>
                  </a:lnTo>
                  <a:close/>
                  <a:moveTo>
                    <a:pt x="42" y="18"/>
                  </a:moveTo>
                  <a:lnTo>
                    <a:pt x="54" y="24"/>
                  </a:lnTo>
                  <a:lnTo>
                    <a:pt x="60" y="36"/>
                  </a:lnTo>
                  <a:lnTo>
                    <a:pt x="60" y="48"/>
                  </a:lnTo>
                  <a:lnTo>
                    <a:pt x="54" y="54"/>
                  </a:lnTo>
                  <a:lnTo>
                    <a:pt x="36" y="72"/>
                  </a:lnTo>
                  <a:lnTo>
                    <a:pt x="24" y="78"/>
                  </a:lnTo>
                  <a:lnTo>
                    <a:pt x="24" y="78"/>
                  </a:lnTo>
                  <a:lnTo>
                    <a:pt x="12" y="48"/>
                  </a:lnTo>
                  <a:lnTo>
                    <a:pt x="18" y="24"/>
                  </a:lnTo>
                  <a:lnTo>
                    <a:pt x="30" y="18"/>
                  </a:lnTo>
                  <a:lnTo>
                    <a:pt x="42" y="18"/>
                  </a:lnTo>
                  <a:lnTo>
                    <a:pt x="42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>
                <a:latin typeface="Tahoma" charset="0"/>
              </a:endParaRPr>
            </a:p>
          </p:txBody>
        </p:sp>
        <p:sp>
          <p:nvSpPr>
            <p:cNvPr id="4103" name="Rectangle 7"/>
            <p:cNvSpPr>
              <a:spLocks noChangeArrowheads="1"/>
            </p:cNvSpPr>
            <p:nvPr userDrawn="1"/>
          </p:nvSpPr>
          <p:spPr bwMode="ltGray">
            <a:xfrm rot="91736">
              <a:off x="5487" y="1535"/>
              <a:ext cx="6" cy="1998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cs-CZ">
                <a:latin typeface="Tahoma" charset="0"/>
              </a:endParaRPr>
            </a:p>
          </p:txBody>
        </p:sp>
        <p:sp>
          <p:nvSpPr>
            <p:cNvPr id="4104" name="Rectangle 8"/>
            <p:cNvSpPr>
              <a:spLocks noChangeArrowheads="1"/>
            </p:cNvSpPr>
            <p:nvPr userDrawn="1"/>
          </p:nvSpPr>
          <p:spPr bwMode="ltGray">
            <a:xfrm rot="-926223">
              <a:off x="5640" y="1521"/>
              <a:ext cx="6" cy="881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cs-CZ">
                <a:latin typeface="Tahoma" charset="0"/>
              </a:endParaRPr>
            </a:p>
          </p:txBody>
        </p:sp>
        <p:sp>
          <p:nvSpPr>
            <p:cNvPr id="4105" name="Rectangle 9"/>
            <p:cNvSpPr>
              <a:spLocks noChangeArrowheads="1"/>
            </p:cNvSpPr>
            <p:nvPr userDrawn="1"/>
          </p:nvSpPr>
          <p:spPr bwMode="ltGray">
            <a:xfrm rot="-1140313">
              <a:off x="3444" y="1816"/>
              <a:ext cx="6" cy="203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cs-CZ">
                <a:latin typeface="Tahoma" charset="0"/>
              </a:endParaRPr>
            </a:p>
          </p:txBody>
        </p:sp>
        <p:sp>
          <p:nvSpPr>
            <p:cNvPr id="4106" name="Rectangle 10"/>
            <p:cNvSpPr>
              <a:spLocks noChangeArrowheads="1"/>
            </p:cNvSpPr>
            <p:nvPr userDrawn="1"/>
          </p:nvSpPr>
          <p:spPr bwMode="ltGray">
            <a:xfrm rot="1114412">
              <a:off x="2757" y="1821"/>
              <a:ext cx="6" cy="2119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cs-CZ">
                <a:latin typeface="Tahoma" charset="0"/>
              </a:endParaRPr>
            </a:p>
          </p:txBody>
        </p:sp>
        <p:sp>
          <p:nvSpPr>
            <p:cNvPr id="4107" name="Rectangle 11"/>
            <p:cNvSpPr>
              <a:spLocks noChangeArrowheads="1"/>
            </p:cNvSpPr>
            <p:nvPr userDrawn="1"/>
          </p:nvSpPr>
          <p:spPr bwMode="ltGray">
            <a:xfrm rot="254676">
              <a:off x="3035" y="1870"/>
              <a:ext cx="6" cy="1906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cs-CZ">
                <a:latin typeface="Tahoma" charset="0"/>
              </a:endParaRPr>
            </a:p>
          </p:txBody>
        </p:sp>
        <p:sp>
          <p:nvSpPr>
            <p:cNvPr id="4108" name="Freeform 12"/>
            <p:cNvSpPr>
              <a:spLocks/>
            </p:cNvSpPr>
            <p:nvPr userDrawn="1"/>
          </p:nvSpPr>
          <p:spPr bwMode="ltGray">
            <a:xfrm>
              <a:off x="4007" y="3021"/>
              <a:ext cx="623" cy="156"/>
            </a:xfrm>
            <a:custGeom>
              <a:avLst/>
              <a:gdLst/>
              <a:ahLst/>
              <a:cxnLst>
                <a:cxn ang="0">
                  <a:pos x="6" y="18"/>
                </a:cxn>
                <a:cxn ang="0">
                  <a:pos x="162" y="36"/>
                </a:cxn>
                <a:cxn ang="0">
                  <a:pos x="251" y="36"/>
                </a:cxn>
                <a:cxn ang="0">
                  <a:pos x="354" y="30"/>
                </a:cxn>
                <a:cxn ang="0">
                  <a:pos x="473" y="18"/>
                </a:cxn>
                <a:cxn ang="0">
                  <a:pos x="611" y="0"/>
                </a:cxn>
                <a:cxn ang="0">
                  <a:pos x="623" y="114"/>
                </a:cxn>
                <a:cxn ang="0">
                  <a:pos x="497" y="138"/>
                </a:cxn>
                <a:cxn ang="0">
                  <a:pos x="414" y="150"/>
                </a:cxn>
                <a:cxn ang="0">
                  <a:pos x="318" y="156"/>
                </a:cxn>
                <a:cxn ang="0">
                  <a:pos x="215" y="156"/>
                </a:cxn>
                <a:cxn ang="0">
                  <a:pos x="108" y="150"/>
                </a:cxn>
                <a:cxn ang="0">
                  <a:pos x="0" y="132"/>
                </a:cxn>
                <a:cxn ang="0">
                  <a:pos x="6" y="18"/>
                </a:cxn>
                <a:cxn ang="0">
                  <a:pos x="6" y="18"/>
                </a:cxn>
              </a:cxnLst>
              <a:rect l="0" t="0" r="r" b="b"/>
              <a:pathLst>
                <a:path w="623" h="156">
                  <a:moveTo>
                    <a:pt x="6" y="18"/>
                  </a:moveTo>
                  <a:lnTo>
                    <a:pt x="162" y="36"/>
                  </a:lnTo>
                  <a:lnTo>
                    <a:pt x="251" y="36"/>
                  </a:lnTo>
                  <a:lnTo>
                    <a:pt x="354" y="30"/>
                  </a:lnTo>
                  <a:lnTo>
                    <a:pt x="473" y="18"/>
                  </a:lnTo>
                  <a:lnTo>
                    <a:pt x="611" y="0"/>
                  </a:lnTo>
                  <a:lnTo>
                    <a:pt x="623" y="114"/>
                  </a:lnTo>
                  <a:lnTo>
                    <a:pt x="497" y="138"/>
                  </a:lnTo>
                  <a:lnTo>
                    <a:pt x="414" y="150"/>
                  </a:lnTo>
                  <a:lnTo>
                    <a:pt x="318" y="156"/>
                  </a:lnTo>
                  <a:lnTo>
                    <a:pt x="215" y="156"/>
                  </a:lnTo>
                  <a:lnTo>
                    <a:pt x="108" y="150"/>
                  </a:lnTo>
                  <a:lnTo>
                    <a:pt x="0" y="132"/>
                  </a:lnTo>
                  <a:lnTo>
                    <a:pt x="6" y="18"/>
                  </a:lnTo>
                  <a:lnTo>
                    <a:pt x="6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>
                <a:latin typeface="Tahoma" charset="0"/>
              </a:endParaRPr>
            </a:p>
          </p:txBody>
        </p:sp>
        <p:sp>
          <p:nvSpPr>
            <p:cNvPr id="4109" name="Freeform 13"/>
            <p:cNvSpPr>
              <a:spLocks/>
            </p:cNvSpPr>
            <p:nvPr userDrawn="1"/>
          </p:nvSpPr>
          <p:spPr bwMode="ltGray">
            <a:xfrm>
              <a:off x="4762" y="3591"/>
              <a:ext cx="996" cy="126"/>
            </a:xfrm>
            <a:custGeom>
              <a:avLst/>
              <a:gdLst/>
              <a:ahLst/>
              <a:cxnLst>
                <a:cxn ang="0">
                  <a:pos x="754" y="6"/>
                </a:cxn>
                <a:cxn ang="0">
                  <a:pos x="652" y="6"/>
                </a:cxn>
                <a:cxn ang="0">
                  <a:pos x="563" y="6"/>
                </a:cxn>
                <a:cxn ang="0">
                  <a:pos x="479" y="6"/>
                </a:cxn>
                <a:cxn ang="0">
                  <a:pos x="401" y="6"/>
                </a:cxn>
                <a:cxn ang="0">
                  <a:pos x="335" y="0"/>
                </a:cxn>
                <a:cxn ang="0">
                  <a:pos x="276" y="0"/>
                </a:cxn>
                <a:cxn ang="0">
                  <a:pos x="222" y="0"/>
                </a:cxn>
                <a:cxn ang="0">
                  <a:pos x="180" y="6"/>
                </a:cxn>
                <a:cxn ang="0">
                  <a:pos x="138" y="6"/>
                </a:cxn>
                <a:cxn ang="0">
                  <a:pos x="108" y="6"/>
                </a:cxn>
                <a:cxn ang="0">
                  <a:pos x="54" y="6"/>
                </a:cxn>
                <a:cxn ang="0">
                  <a:pos x="24" y="12"/>
                </a:cxn>
                <a:cxn ang="0">
                  <a:pos x="6" y="18"/>
                </a:cxn>
                <a:cxn ang="0">
                  <a:pos x="0" y="24"/>
                </a:cxn>
                <a:cxn ang="0">
                  <a:pos x="12" y="42"/>
                </a:cxn>
                <a:cxn ang="0">
                  <a:pos x="18" y="48"/>
                </a:cxn>
                <a:cxn ang="0">
                  <a:pos x="30" y="54"/>
                </a:cxn>
                <a:cxn ang="0">
                  <a:pos x="60" y="60"/>
                </a:cxn>
                <a:cxn ang="0">
                  <a:pos x="90" y="72"/>
                </a:cxn>
                <a:cxn ang="0">
                  <a:pos x="144" y="84"/>
                </a:cxn>
                <a:cxn ang="0">
                  <a:pos x="210" y="90"/>
                </a:cxn>
                <a:cxn ang="0">
                  <a:pos x="293" y="102"/>
                </a:cxn>
                <a:cxn ang="0">
                  <a:pos x="389" y="108"/>
                </a:cxn>
                <a:cxn ang="0">
                  <a:pos x="503" y="120"/>
                </a:cxn>
                <a:cxn ang="0">
                  <a:pos x="622" y="120"/>
                </a:cxn>
                <a:cxn ang="0">
                  <a:pos x="754" y="126"/>
                </a:cxn>
                <a:cxn ang="0">
                  <a:pos x="873" y="126"/>
                </a:cxn>
                <a:cxn ang="0">
                  <a:pos x="993" y="126"/>
                </a:cxn>
                <a:cxn ang="0">
                  <a:pos x="993" y="12"/>
                </a:cxn>
                <a:cxn ang="0">
                  <a:pos x="879" y="12"/>
                </a:cxn>
                <a:cxn ang="0">
                  <a:pos x="754" y="6"/>
                </a:cxn>
                <a:cxn ang="0">
                  <a:pos x="754" y="6"/>
                </a:cxn>
              </a:cxnLst>
              <a:rect l="0" t="0" r="r" b="b"/>
              <a:pathLst>
                <a:path w="993" h="126">
                  <a:moveTo>
                    <a:pt x="754" y="6"/>
                  </a:moveTo>
                  <a:lnTo>
                    <a:pt x="652" y="6"/>
                  </a:lnTo>
                  <a:lnTo>
                    <a:pt x="563" y="6"/>
                  </a:lnTo>
                  <a:lnTo>
                    <a:pt x="479" y="6"/>
                  </a:lnTo>
                  <a:lnTo>
                    <a:pt x="401" y="6"/>
                  </a:lnTo>
                  <a:lnTo>
                    <a:pt x="335" y="0"/>
                  </a:lnTo>
                  <a:lnTo>
                    <a:pt x="276" y="0"/>
                  </a:lnTo>
                  <a:lnTo>
                    <a:pt x="222" y="0"/>
                  </a:lnTo>
                  <a:lnTo>
                    <a:pt x="180" y="6"/>
                  </a:lnTo>
                  <a:lnTo>
                    <a:pt x="138" y="6"/>
                  </a:lnTo>
                  <a:lnTo>
                    <a:pt x="108" y="6"/>
                  </a:lnTo>
                  <a:lnTo>
                    <a:pt x="54" y="6"/>
                  </a:lnTo>
                  <a:lnTo>
                    <a:pt x="24" y="12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12" y="42"/>
                  </a:lnTo>
                  <a:lnTo>
                    <a:pt x="18" y="48"/>
                  </a:lnTo>
                  <a:lnTo>
                    <a:pt x="30" y="54"/>
                  </a:lnTo>
                  <a:lnTo>
                    <a:pt x="60" y="60"/>
                  </a:lnTo>
                  <a:lnTo>
                    <a:pt x="90" y="72"/>
                  </a:lnTo>
                  <a:lnTo>
                    <a:pt x="144" y="84"/>
                  </a:lnTo>
                  <a:lnTo>
                    <a:pt x="210" y="90"/>
                  </a:lnTo>
                  <a:lnTo>
                    <a:pt x="293" y="102"/>
                  </a:lnTo>
                  <a:lnTo>
                    <a:pt x="389" y="108"/>
                  </a:lnTo>
                  <a:lnTo>
                    <a:pt x="503" y="120"/>
                  </a:lnTo>
                  <a:lnTo>
                    <a:pt x="622" y="120"/>
                  </a:lnTo>
                  <a:lnTo>
                    <a:pt x="754" y="126"/>
                  </a:lnTo>
                  <a:lnTo>
                    <a:pt x="873" y="126"/>
                  </a:lnTo>
                  <a:lnTo>
                    <a:pt x="993" y="126"/>
                  </a:lnTo>
                  <a:lnTo>
                    <a:pt x="993" y="12"/>
                  </a:lnTo>
                  <a:lnTo>
                    <a:pt x="879" y="12"/>
                  </a:lnTo>
                  <a:lnTo>
                    <a:pt x="754" y="6"/>
                  </a:lnTo>
                  <a:lnTo>
                    <a:pt x="754" y="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>
                <a:latin typeface="Tahoma" charset="0"/>
              </a:endParaRPr>
            </a:p>
          </p:txBody>
        </p:sp>
        <p:sp>
          <p:nvSpPr>
            <p:cNvPr id="4110" name="Freeform 14"/>
            <p:cNvSpPr>
              <a:spLocks/>
            </p:cNvSpPr>
            <p:nvPr userDrawn="1"/>
          </p:nvSpPr>
          <p:spPr bwMode="ltGray">
            <a:xfrm>
              <a:off x="4786" y="3645"/>
              <a:ext cx="972" cy="24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" y="54"/>
                </a:cxn>
                <a:cxn ang="0">
                  <a:pos x="66" y="96"/>
                </a:cxn>
                <a:cxn ang="0">
                  <a:pos x="120" y="137"/>
                </a:cxn>
                <a:cxn ang="0">
                  <a:pos x="198" y="173"/>
                </a:cxn>
                <a:cxn ang="0">
                  <a:pos x="293" y="203"/>
                </a:cxn>
                <a:cxn ang="0">
                  <a:pos x="353" y="215"/>
                </a:cxn>
                <a:cxn ang="0">
                  <a:pos x="413" y="227"/>
                </a:cxn>
                <a:cxn ang="0">
                  <a:pos x="479" y="233"/>
                </a:cxn>
                <a:cxn ang="0">
                  <a:pos x="556" y="239"/>
                </a:cxn>
                <a:cxn ang="0">
                  <a:pos x="634" y="245"/>
                </a:cxn>
                <a:cxn ang="0">
                  <a:pos x="724" y="245"/>
                </a:cxn>
                <a:cxn ang="0">
                  <a:pos x="855" y="245"/>
                </a:cxn>
                <a:cxn ang="0">
                  <a:pos x="969" y="239"/>
                </a:cxn>
                <a:cxn ang="0">
                  <a:pos x="969" y="60"/>
                </a:cxn>
                <a:cxn ang="0">
                  <a:pos x="700" y="60"/>
                </a:cxn>
                <a:cxn ang="0">
                  <a:pos x="503" y="54"/>
                </a:cxn>
                <a:cxn ang="0">
                  <a:pos x="317" y="42"/>
                </a:cxn>
                <a:cxn ang="0">
                  <a:pos x="150" y="24"/>
                </a:cxn>
                <a:cxn ang="0">
                  <a:pos x="72" y="12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969" h="245">
                  <a:moveTo>
                    <a:pt x="0" y="0"/>
                  </a:moveTo>
                  <a:lnTo>
                    <a:pt x="24" y="54"/>
                  </a:lnTo>
                  <a:lnTo>
                    <a:pt x="66" y="96"/>
                  </a:lnTo>
                  <a:lnTo>
                    <a:pt x="120" y="137"/>
                  </a:lnTo>
                  <a:lnTo>
                    <a:pt x="198" y="173"/>
                  </a:lnTo>
                  <a:lnTo>
                    <a:pt x="293" y="203"/>
                  </a:lnTo>
                  <a:lnTo>
                    <a:pt x="353" y="215"/>
                  </a:lnTo>
                  <a:lnTo>
                    <a:pt x="413" y="227"/>
                  </a:lnTo>
                  <a:lnTo>
                    <a:pt x="479" y="233"/>
                  </a:lnTo>
                  <a:lnTo>
                    <a:pt x="556" y="239"/>
                  </a:lnTo>
                  <a:lnTo>
                    <a:pt x="634" y="245"/>
                  </a:lnTo>
                  <a:lnTo>
                    <a:pt x="724" y="245"/>
                  </a:lnTo>
                  <a:lnTo>
                    <a:pt x="855" y="245"/>
                  </a:lnTo>
                  <a:lnTo>
                    <a:pt x="969" y="239"/>
                  </a:lnTo>
                  <a:lnTo>
                    <a:pt x="969" y="60"/>
                  </a:lnTo>
                  <a:lnTo>
                    <a:pt x="700" y="60"/>
                  </a:lnTo>
                  <a:lnTo>
                    <a:pt x="503" y="54"/>
                  </a:lnTo>
                  <a:lnTo>
                    <a:pt x="317" y="42"/>
                  </a:lnTo>
                  <a:lnTo>
                    <a:pt x="150" y="24"/>
                  </a:lnTo>
                  <a:lnTo>
                    <a:pt x="72" y="1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>
                <a:latin typeface="Tahoma" charset="0"/>
              </a:endParaRPr>
            </a:p>
          </p:txBody>
        </p:sp>
        <p:sp>
          <p:nvSpPr>
            <p:cNvPr id="4111" name="Freeform 15"/>
            <p:cNvSpPr>
              <a:spLocks/>
            </p:cNvSpPr>
            <p:nvPr userDrawn="1"/>
          </p:nvSpPr>
          <p:spPr bwMode="ltGray">
            <a:xfrm>
              <a:off x="4804" y="3591"/>
              <a:ext cx="954" cy="90"/>
            </a:xfrm>
            <a:custGeom>
              <a:avLst/>
              <a:gdLst/>
              <a:ahLst/>
              <a:cxnLst>
                <a:cxn ang="0">
                  <a:pos x="700" y="0"/>
                </a:cxn>
                <a:cxn ang="0">
                  <a:pos x="598" y="0"/>
                </a:cxn>
                <a:cxn ang="0">
                  <a:pos x="515" y="0"/>
                </a:cxn>
                <a:cxn ang="0">
                  <a:pos x="431" y="0"/>
                </a:cxn>
                <a:cxn ang="0">
                  <a:pos x="365" y="0"/>
                </a:cxn>
                <a:cxn ang="0">
                  <a:pos x="299" y="0"/>
                </a:cxn>
                <a:cxn ang="0">
                  <a:pos x="245" y="0"/>
                </a:cxn>
                <a:cxn ang="0">
                  <a:pos x="198" y="0"/>
                </a:cxn>
                <a:cxn ang="0">
                  <a:pos x="162" y="0"/>
                </a:cxn>
                <a:cxn ang="0">
                  <a:pos x="126" y="6"/>
                </a:cxn>
                <a:cxn ang="0">
                  <a:pos x="96" y="6"/>
                </a:cxn>
                <a:cxn ang="0">
                  <a:pos x="54" y="12"/>
                </a:cxn>
                <a:cxn ang="0">
                  <a:pos x="30" y="12"/>
                </a:cxn>
                <a:cxn ang="0">
                  <a:pos x="12" y="18"/>
                </a:cxn>
                <a:cxn ang="0">
                  <a:pos x="6" y="18"/>
                </a:cxn>
                <a:cxn ang="0">
                  <a:pos x="0" y="24"/>
                </a:cxn>
                <a:cxn ang="0">
                  <a:pos x="6" y="30"/>
                </a:cxn>
                <a:cxn ang="0">
                  <a:pos x="24" y="36"/>
                </a:cxn>
                <a:cxn ang="0">
                  <a:pos x="54" y="42"/>
                </a:cxn>
                <a:cxn ang="0">
                  <a:pos x="102" y="54"/>
                </a:cxn>
                <a:cxn ang="0">
                  <a:pos x="168" y="60"/>
                </a:cxn>
                <a:cxn ang="0">
                  <a:pos x="251" y="66"/>
                </a:cxn>
                <a:cxn ang="0">
                  <a:pos x="341" y="78"/>
                </a:cxn>
                <a:cxn ang="0">
                  <a:pos x="449" y="84"/>
                </a:cxn>
                <a:cxn ang="0">
                  <a:pos x="568" y="84"/>
                </a:cxn>
                <a:cxn ang="0">
                  <a:pos x="694" y="90"/>
                </a:cxn>
                <a:cxn ang="0">
                  <a:pos x="825" y="90"/>
                </a:cxn>
                <a:cxn ang="0">
                  <a:pos x="951" y="90"/>
                </a:cxn>
                <a:cxn ang="0">
                  <a:pos x="951" y="6"/>
                </a:cxn>
                <a:cxn ang="0">
                  <a:pos x="831" y="6"/>
                </a:cxn>
                <a:cxn ang="0">
                  <a:pos x="772" y="6"/>
                </a:cxn>
                <a:cxn ang="0">
                  <a:pos x="700" y="0"/>
                </a:cxn>
                <a:cxn ang="0">
                  <a:pos x="700" y="0"/>
                </a:cxn>
              </a:cxnLst>
              <a:rect l="0" t="0" r="r" b="b"/>
              <a:pathLst>
                <a:path w="951" h="90">
                  <a:moveTo>
                    <a:pt x="700" y="0"/>
                  </a:moveTo>
                  <a:lnTo>
                    <a:pt x="598" y="0"/>
                  </a:lnTo>
                  <a:lnTo>
                    <a:pt x="515" y="0"/>
                  </a:lnTo>
                  <a:lnTo>
                    <a:pt x="431" y="0"/>
                  </a:lnTo>
                  <a:lnTo>
                    <a:pt x="365" y="0"/>
                  </a:lnTo>
                  <a:lnTo>
                    <a:pt x="299" y="0"/>
                  </a:lnTo>
                  <a:lnTo>
                    <a:pt x="245" y="0"/>
                  </a:lnTo>
                  <a:lnTo>
                    <a:pt x="198" y="0"/>
                  </a:lnTo>
                  <a:lnTo>
                    <a:pt x="162" y="0"/>
                  </a:lnTo>
                  <a:lnTo>
                    <a:pt x="126" y="6"/>
                  </a:lnTo>
                  <a:lnTo>
                    <a:pt x="96" y="6"/>
                  </a:lnTo>
                  <a:lnTo>
                    <a:pt x="54" y="12"/>
                  </a:lnTo>
                  <a:lnTo>
                    <a:pt x="30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6" y="30"/>
                  </a:lnTo>
                  <a:lnTo>
                    <a:pt x="24" y="36"/>
                  </a:lnTo>
                  <a:lnTo>
                    <a:pt x="54" y="42"/>
                  </a:lnTo>
                  <a:lnTo>
                    <a:pt x="102" y="54"/>
                  </a:lnTo>
                  <a:lnTo>
                    <a:pt x="168" y="60"/>
                  </a:lnTo>
                  <a:lnTo>
                    <a:pt x="251" y="66"/>
                  </a:lnTo>
                  <a:lnTo>
                    <a:pt x="341" y="78"/>
                  </a:lnTo>
                  <a:lnTo>
                    <a:pt x="449" y="84"/>
                  </a:lnTo>
                  <a:lnTo>
                    <a:pt x="568" y="84"/>
                  </a:lnTo>
                  <a:lnTo>
                    <a:pt x="694" y="90"/>
                  </a:lnTo>
                  <a:lnTo>
                    <a:pt x="825" y="90"/>
                  </a:lnTo>
                  <a:lnTo>
                    <a:pt x="951" y="90"/>
                  </a:lnTo>
                  <a:lnTo>
                    <a:pt x="951" y="6"/>
                  </a:lnTo>
                  <a:lnTo>
                    <a:pt x="831" y="6"/>
                  </a:lnTo>
                  <a:lnTo>
                    <a:pt x="772" y="6"/>
                  </a:lnTo>
                  <a:lnTo>
                    <a:pt x="700" y="0"/>
                  </a:lnTo>
                  <a:lnTo>
                    <a:pt x="70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>
                <a:latin typeface="Tahoma" charset="0"/>
              </a:endParaRPr>
            </a:p>
          </p:txBody>
        </p:sp>
        <p:sp>
          <p:nvSpPr>
            <p:cNvPr id="4112" name="Freeform 16"/>
            <p:cNvSpPr>
              <a:spLocks/>
            </p:cNvSpPr>
            <p:nvPr userDrawn="1"/>
          </p:nvSpPr>
          <p:spPr bwMode="ltGray">
            <a:xfrm>
              <a:off x="3059" y="1541"/>
              <a:ext cx="102" cy="155"/>
            </a:xfrm>
            <a:custGeom>
              <a:avLst/>
              <a:gdLst/>
              <a:ahLst/>
              <a:cxnLst>
                <a:cxn ang="0">
                  <a:pos x="102" y="0"/>
                </a:cxn>
                <a:cxn ang="0">
                  <a:pos x="0" y="12"/>
                </a:cxn>
                <a:cxn ang="0">
                  <a:pos x="30" y="72"/>
                </a:cxn>
                <a:cxn ang="0">
                  <a:pos x="30" y="155"/>
                </a:cxn>
                <a:cxn ang="0">
                  <a:pos x="72" y="155"/>
                </a:cxn>
                <a:cxn ang="0">
                  <a:pos x="72" y="66"/>
                </a:cxn>
                <a:cxn ang="0">
                  <a:pos x="102" y="0"/>
                </a:cxn>
                <a:cxn ang="0">
                  <a:pos x="102" y="0"/>
                </a:cxn>
              </a:cxnLst>
              <a:rect l="0" t="0" r="r" b="b"/>
              <a:pathLst>
                <a:path w="102" h="155">
                  <a:moveTo>
                    <a:pt x="102" y="0"/>
                  </a:moveTo>
                  <a:lnTo>
                    <a:pt x="0" y="12"/>
                  </a:lnTo>
                  <a:lnTo>
                    <a:pt x="30" y="72"/>
                  </a:lnTo>
                  <a:lnTo>
                    <a:pt x="30" y="155"/>
                  </a:lnTo>
                  <a:lnTo>
                    <a:pt x="72" y="155"/>
                  </a:lnTo>
                  <a:lnTo>
                    <a:pt x="72" y="66"/>
                  </a:lnTo>
                  <a:lnTo>
                    <a:pt x="102" y="0"/>
                  </a:lnTo>
                  <a:lnTo>
                    <a:pt x="10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>
                <a:latin typeface="Tahoma" charset="0"/>
              </a:endParaRPr>
            </a:p>
          </p:txBody>
        </p:sp>
        <p:sp>
          <p:nvSpPr>
            <p:cNvPr id="4113" name="Freeform 17"/>
            <p:cNvSpPr>
              <a:spLocks noEditPoints="1"/>
            </p:cNvSpPr>
            <p:nvPr userDrawn="1"/>
          </p:nvSpPr>
          <p:spPr bwMode="ltGray">
            <a:xfrm>
              <a:off x="3059" y="1690"/>
              <a:ext cx="90" cy="96"/>
            </a:xfrm>
            <a:custGeom>
              <a:avLst/>
              <a:gdLst/>
              <a:ahLst/>
              <a:cxnLst>
                <a:cxn ang="0">
                  <a:pos x="48" y="96"/>
                </a:cxn>
                <a:cxn ang="0">
                  <a:pos x="72" y="72"/>
                </a:cxn>
                <a:cxn ang="0">
                  <a:pos x="84" y="48"/>
                </a:cxn>
                <a:cxn ang="0">
                  <a:pos x="90" y="36"/>
                </a:cxn>
                <a:cxn ang="0">
                  <a:pos x="84" y="24"/>
                </a:cxn>
                <a:cxn ang="0">
                  <a:pos x="66" y="6"/>
                </a:cxn>
                <a:cxn ang="0">
                  <a:pos x="42" y="0"/>
                </a:cxn>
                <a:cxn ang="0">
                  <a:pos x="24" y="0"/>
                </a:cxn>
                <a:cxn ang="0">
                  <a:pos x="12" y="12"/>
                </a:cxn>
                <a:cxn ang="0">
                  <a:pos x="6" y="24"/>
                </a:cxn>
                <a:cxn ang="0">
                  <a:pos x="0" y="36"/>
                </a:cxn>
                <a:cxn ang="0">
                  <a:pos x="12" y="66"/>
                </a:cxn>
                <a:cxn ang="0">
                  <a:pos x="30" y="84"/>
                </a:cxn>
                <a:cxn ang="0">
                  <a:pos x="48" y="96"/>
                </a:cxn>
                <a:cxn ang="0">
                  <a:pos x="48" y="96"/>
                </a:cxn>
                <a:cxn ang="0">
                  <a:pos x="48" y="12"/>
                </a:cxn>
                <a:cxn ang="0">
                  <a:pos x="66" y="18"/>
                </a:cxn>
                <a:cxn ang="0">
                  <a:pos x="72" y="24"/>
                </a:cxn>
                <a:cxn ang="0">
                  <a:pos x="72" y="36"/>
                </a:cxn>
                <a:cxn ang="0">
                  <a:pos x="72" y="48"/>
                </a:cxn>
                <a:cxn ang="0">
                  <a:pos x="54" y="66"/>
                </a:cxn>
                <a:cxn ang="0">
                  <a:pos x="48" y="78"/>
                </a:cxn>
                <a:cxn ang="0">
                  <a:pos x="30" y="66"/>
                </a:cxn>
                <a:cxn ang="0">
                  <a:pos x="24" y="48"/>
                </a:cxn>
                <a:cxn ang="0">
                  <a:pos x="18" y="30"/>
                </a:cxn>
                <a:cxn ang="0">
                  <a:pos x="30" y="12"/>
                </a:cxn>
                <a:cxn ang="0">
                  <a:pos x="48" y="12"/>
                </a:cxn>
                <a:cxn ang="0">
                  <a:pos x="48" y="12"/>
                </a:cxn>
              </a:cxnLst>
              <a:rect l="0" t="0" r="r" b="b"/>
              <a:pathLst>
                <a:path w="90" h="96">
                  <a:moveTo>
                    <a:pt x="48" y="96"/>
                  </a:moveTo>
                  <a:lnTo>
                    <a:pt x="72" y="72"/>
                  </a:lnTo>
                  <a:lnTo>
                    <a:pt x="84" y="48"/>
                  </a:lnTo>
                  <a:lnTo>
                    <a:pt x="90" y="36"/>
                  </a:lnTo>
                  <a:lnTo>
                    <a:pt x="84" y="24"/>
                  </a:lnTo>
                  <a:lnTo>
                    <a:pt x="66" y="6"/>
                  </a:lnTo>
                  <a:lnTo>
                    <a:pt x="42" y="0"/>
                  </a:lnTo>
                  <a:lnTo>
                    <a:pt x="24" y="0"/>
                  </a:lnTo>
                  <a:lnTo>
                    <a:pt x="12" y="12"/>
                  </a:lnTo>
                  <a:lnTo>
                    <a:pt x="6" y="24"/>
                  </a:lnTo>
                  <a:lnTo>
                    <a:pt x="0" y="36"/>
                  </a:lnTo>
                  <a:lnTo>
                    <a:pt x="12" y="66"/>
                  </a:lnTo>
                  <a:lnTo>
                    <a:pt x="30" y="84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24"/>
                  </a:lnTo>
                  <a:lnTo>
                    <a:pt x="72" y="36"/>
                  </a:lnTo>
                  <a:lnTo>
                    <a:pt x="72" y="48"/>
                  </a:lnTo>
                  <a:lnTo>
                    <a:pt x="54" y="66"/>
                  </a:lnTo>
                  <a:lnTo>
                    <a:pt x="48" y="78"/>
                  </a:lnTo>
                  <a:lnTo>
                    <a:pt x="30" y="66"/>
                  </a:lnTo>
                  <a:lnTo>
                    <a:pt x="24" y="48"/>
                  </a:lnTo>
                  <a:lnTo>
                    <a:pt x="18" y="30"/>
                  </a:lnTo>
                  <a:lnTo>
                    <a:pt x="30" y="12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>
                <a:latin typeface="Tahoma" charset="0"/>
              </a:endParaRPr>
            </a:p>
          </p:txBody>
        </p:sp>
        <p:sp>
          <p:nvSpPr>
            <p:cNvPr id="4114" name="Freeform 18"/>
            <p:cNvSpPr>
              <a:spLocks noEditPoints="1"/>
            </p:cNvSpPr>
            <p:nvPr userDrawn="1"/>
          </p:nvSpPr>
          <p:spPr bwMode="ltGray">
            <a:xfrm>
              <a:off x="3059" y="1768"/>
              <a:ext cx="90" cy="108"/>
            </a:xfrm>
            <a:custGeom>
              <a:avLst/>
              <a:gdLst/>
              <a:ahLst/>
              <a:cxnLst>
                <a:cxn ang="0">
                  <a:pos x="0" y="90"/>
                </a:cxn>
                <a:cxn ang="0">
                  <a:pos x="12" y="102"/>
                </a:cxn>
                <a:cxn ang="0">
                  <a:pos x="24" y="108"/>
                </a:cxn>
                <a:cxn ang="0">
                  <a:pos x="54" y="108"/>
                </a:cxn>
                <a:cxn ang="0">
                  <a:pos x="78" y="96"/>
                </a:cxn>
                <a:cxn ang="0">
                  <a:pos x="90" y="72"/>
                </a:cxn>
                <a:cxn ang="0">
                  <a:pos x="84" y="42"/>
                </a:cxn>
                <a:cxn ang="0">
                  <a:pos x="66" y="24"/>
                </a:cxn>
                <a:cxn ang="0">
                  <a:pos x="54" y="12"/>
                </a:cxn>
                <a:cxn ang="0">
                  <a:pos x="48" y="6"/>
                </a:cxn>
                <a:cxn ang="0">
                  <a:pos x="48" y="6"/>
                </a:cxn>
                <a:cxn ang="0">
                  <a:pos x="48" y="0"/>
                </a:cxn>
                <a:cxn ang="0">
                  <a:pos x="24" y="24"/>
                </a:cxn>
                <a:cxn ang="0">
                  <a:pos x="6" y="48"/>
                </a:cxn>
                <a:cxn ang="0">
                  <a:pos x="0" y="66"/>
                </a:cxn>
                <a:cxn ang="0">
                  <a:pos x="0" y="90"/>
                </a:cxn>
                <a:cxn ang="0">
                  <a:pos x="0" y="90"/>
                </a:cxn>
                <a:cxn ang="0">
                  <a:pos x="12" y="66"/>
                </a:cxn>
                <a:cxn ang="0">
                  <a:pos x="18" y="48"/>
                </a:cxn>
                <a:cxn ang="0">
                  <a:pos x="30" y="36"/>
                </a:cxn>
                <a:cxn ang="0">
                  <a:pos x="42" y="24"/>
                </a:cxn>
                <a:cxn ang="0">
                  <a:pos x="48" y="18"/>
                </a:cxn>
                <a:cxn ang="0">
                  <a:pos x="66" y="30"/>
                </a:cxn>
                <a:cxn ang="0">
                  <a:pos x="72" y="48"/>
                </a:cxn>
                <a:cxn ang="0">
                  <a:pos x="78" y="72"/>
                </a:cxn>
                <a:cxn ang="0">
                  <a:pos x="78" y="84"/>
                </a:cxn>
                <a:cxn ang="0">
                  <a:pos x="66" y="96"/>
                </a:cxn>
                <a:cxn ang="0">
                  <a:pos x="42" y="102"/>
                </a:cxn>
                <a:cxn ang="0">
                  <a:pos x="30" y="96"/>
                </a:cxn>
                <a:cxn ang="0">
                  <a:pos x="18" y="90"/>
                </a:cxn>
                <a:cxn ang="0">
                  <a:pos x="12" y="78"/>
                </a:cxn>
                <a:cxn ang="0">
                  <a:pos x="12" y="66"/>
                </a:cxn>
                <a:cxn ang="0">
                  <a:pos x="12" y="66"/>
                </a:cxn>
              </a:cxnLst>
              <a:rect l="0" t="0" r="r" b="b"/>
              <a:pathLst>
                <a:path w="90" h="108">
                  <a:moveTo>
                    <a:pt x="0" y="90"/>
                  </a:moveTo>
                  <a:lnTo>
                    <a:pt x="12" y="102"/>
                  </a:lnTo>
                  <a:lnTo>
                    <a:pt x="24" y="108"/>
                  </a:lnTo>
                  <a:lnTo>
                    <a:pt x="54" y="108"/>
                  </a:lnTo>
                  <a:lnTo>
                    <a:pt x="78" y="96"/>
                  </a:lnTo>
                  <a:lnTo>
                    <a:pt x="90" y="72"/>
                  </a:lnTo>
                  <a:lnTo>
                    <a:pt x="84" y="42"/>
                  </a:lnTo>
                  <a:lnTo>
                    <a:pt x="66" y="24"/>
                  </a:lnTo>
                  <a:lnTo>
                    <a:pt x="54" y="12"/>
                  </a:lnTo>
                  <a:lnTo>
                    <a:pt x="48" y="6"/>
                  </a:lnTo>
                  <a:lnTo>
                    <a:pt x="48" y="6"/>
                  </a:lnTo>
                  <a:lnTo>
                    <a:pt x="48" y="0"/>
                  </a:lnTo>
                  <a:lnTo>
                    <a:pt x="24" y="24"/>
                  </a:lnTo>
                  <a:lnTo>
                    <a:pt x="6" y="48"/>
                  </a:lnTo>
                  <a:lnTo>
                    <a:pt x="0" y="66"/>
                  </a:lnTo>
                  <a:lnTo>
                    <a:pt x="0" y="90"/>
                  </a:lnTo>
                  <a:lnTo>
                    <a:pt x="0" y="90"/>
                  </a:lnTo>
                  <a:close/>
                  <a:moveTo>
                    <a:pt x="12" y="66"/>
                  </a:moveTo>
                  <a:lnTo>
                    <a:pt x="18" y="48"/>
                  </a:lnTo>
                  <a:lnTo>
                    <a:pt x="30" y="36"/>
                  </a:lnTo>
                  <a:lnTo>
                    <a:pt x="42" y="24"/>
                  </a:lnTo>
                  <a:lnTo>
                    <a:pt x="48" y="18"/>
                  </a:lnTo>
                  <a:lnTo>
                    <a:pt x="66" y="30"/>
                  </a:lnTo>
                  <a:lnTo>
                    <a:pt x="72" y="48"/>
                  </a:lnTo>
                  <a:lnTo>
                    <a:pt x="78" y="72"/>
                  </a:lnTo>
                  <a:lnTo>
                    <a:pt x="78" y="84"/>
                  </a:lnTo>
                  <a:lnTo>
                    <a:pt x="66" y="96"/>
                  </a:lnTo>
                  <a:lnTo>
                    <a:pt x="42" y="102"/>
                  </a:lnTo>
                  <a:lnTo>
                    <a:pt x="30" y="96"/>
                  </a:lnTo>
                  <a:lnTo>
                    <a:pt x="18" y="90"/>
                  </a:lnTo>
                  <a:lnTo>
                    <a:pt x="12" y="78"/>
                  </a:lnTo>
                  <a:lnTo>
                    <a:pt x="12" y="66"/>
                  </a:lnTo>
                  <a:lnTo>
                    <a:pt x="1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>
                <a:latin typeface="Tahoma" charset="0"/>
              </a:endParaRPr>
            </a:p>
          </p:txBody>
        </p:sp>
        <p:sp>
          <p:nvSpPr>
            <p:cNvPr id="4115" name="Freeform 19"/>
            <p:cNvSpPr>
              <a:spLocks/>
            </p:cNvSpPr>
            <p:nvPr userDrawn="1"/>
          </p:nvSpPr>
          <p:spPr bwMode="ltGray">
            <a:xfrm>
              <a:off x="5470" y="1205"/>
              <a:ext cx="102" cy="156"/>
            </a:xfrm>
            <a:custGeom>
              <a:avLst/>
              <a:gdLst/>
              <a:ahLst/>
              <a:cxnLst>
                <a:cxn ang="0">
                  <a:pos x="102" y="0"/>
                </a:cxn>
                <a:cxn ang="0">
                  <a:pos x="0" y="6"/>
                </a:cxn>
                <a:cxn ang="0">
                  <a:pos x="30" y="72"/>
                </a:cxn>
                <a:cxn ang="0">
                  <a:pos x="30" y="156"/>
                </a:cxn>
                <a:cxn ang="0">
                  <a:pos x="72" y="156"/>
                </a:cxn>
                <a:cxn ang="0">
                  <a:pos x="72" y="66"/>
                </a:cxn>
                <a:cxn ang="0">
                  <a:pos x="102" y="0"/>
                </a:cxn>
                <a:cxn ang="0">
                  <a:pos x="102" y="0"/>
                </a:cxn>
              </a:cxnLst>
              <a:rect l="0" t="0" r="r" b="b"/>
              <a:pathLst>
                <a:path w="102" h="156">
                  <a:moveTo>
                    <a:pt x="102" y="0"/>
                  </a:moveTo>
                  <a:lnTo>
                    <a:pt x="0" y="6"/>
                  </a:lnTo>
                  <a:lnTo>
                    <a:pt x="30" y="72"/>
                  </a:lnTo>
                  <a:lnTo>
                    <a:pt x="30" y="156"/>
                  </a:lnTo>
                  <a:lnTo>
                    <a:pt x="72" y="156"/>
                  </a:lnTo>
                  <a:lnTo>
                    <a:pt x="72" y="66"/>
                  </a:lnTo>
                  <a:lnTo>
                    <a:pt x="102" y="0"/>
                  </a:lnTo>
                  <a:lnTo>
                    <a:pt x="10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>
                <a:latin typeface="Tahoma" charset="0"/>
              </a:endParaRPr>
            </a:p>
          </p:txBody>
        </p:sp>
        <p:sp>
          <p:nvSpPr>
            <p:cNvPr id="4116" name="Freeform 20"/>
            <p:cNvSpPr>
              <a:spLocks noEditPoints="1"/>
            </p:cNvSpPr>
            <p:nvPr userDrawn="1"/>
          </p:nvSpPr>
          <p:spPr bwMode="ltGray">
            <a:xfrm>
              <a:off x="5476" y="1349"/>
              <a:ext cx="84" cy="96"/>
            </a:xfrm>
            <a:custGeom>
              <a:avLst/>
              <a:gdLst/>
              <a:ahLst/>
              <a:cxnLst>
                <a:cxn ang="0">
                  <a:pos x="42" y="96"/>
                </a:cxn>
                <a:cxn ang="0">
                  <a:pos x="66" y="78"/>
                </a:cxn>
                <a:cxn ang="0">
                  <a:pos x="84" y="54"/>
                </a:cxn>
                <a:cxn ang="0">
                  <a:pos x="84" y="30"/>
                </a:cxn>
                <a:cxn ang="0">
                  <a:pos x="66" y="6"/>
                </a:cxn>
                <a:cxn ang="0">
                  <a:pos x="42" y="0"/>
                </a:cxn>
                <a:cxn ang="0">
                  <a:pos x="24" y="6"/>
                </a:cxn>
                <a:cxn ang="0">
                  <a:pos x="12" y="18"/>
                </a:cxn>
                <a:cxn ang="0">
                  <a:pos x="6" y="30"/>
                </a:cxn>
                <a:cxn ang="0">
                  <a:pos x="0" y="42"/>
                </a:cxn>
                <a:cxn ang="0">
                  <a:pos x="12" y="66"/>
                </a:cxn>
                <a:cxn ang="0">
                  <a:pos x="30" y="84"/>
                </a:cxn>
                <a:cxn ang="0">
                  <a:pos x="42" y="96"/>
                </a:cxn>
                <a:cxn ang="0">
                  <a:pos x="42" y="96"/>
                </a:cxn>
                <a:cxn ang="0">
                  <a:pos x="48" y="12"/>
                </a:cxn>
                <a:cxn ang="0">
                  <a:pos x="66" y="18"/>
                </a:cxn>
                <a:cxn ang="0">
                  <a:pos x="72" y="30"/>
                </a:cxn>
                <a:cxn ang="0">
                  <a:pos x="72" y="42"/>
                </a:cxn>
                <a:cxn ang="0">
                  <a:pos x="66" y="54"/>
                </a:cxn>
                <a:cxn ang="0">
                  <a:pos x="54" y="72"/>
                </a:cxn>
                <a:cxn ang="0">
                  <a:pos x="42" y="84"/>
                </a:cxn>
                <a:cxn ang="0">
                  <a:pos x="42" y="84"/>
                </a:cxn>
                <a:cxn ang="0">
                  <a:pos x="30" y="72"/>
                </a:cxn>
                <a:cxn ang="0">
                  <a:pos x="18" y="54"/>
                </a:cxn>
                <a:cxn ang="0">
                  <a:pos x="18" y="30"/>
                </a:cxn>
                <a:cxn ang="0">
                  <a:pos x="30" y="18"/>
                </a:cxn>
                <a:cxn ang="0">
                  <a:pos x="48" y="12"/>
                </a:cxn>
                <a:cxn ang="0">
                  <a:pos x="48" y="12"/>
                </a:cxn>
              </a:cxnLst>
              <a:rect l="0" t="0" r="r" b="b"/>
              <a:pathLst>
                <a:path w="84" h="96">
                  <a:moveTo>
                    <a:pt x="42" y="96"/>
                  </a:moveTo>
                  <a:lnTo>
                    <a:pt x="66" y="78"/>
                  </a:lnTo>
                  <a:lnTo>
                    <a:pt x="84" y="54"/>
                  </a:lnTo>
                  <a:lnTo>
                    <a:pt x="84" y="30"/>
                  </a:lnTo>
                  <a:lnTo>
                    <a:pt x="66" y="6"/>
                  </a:lnTo>
                  <a:lnTo>
                    <a:pt x="42" y="0"/>
                  </a:lnTo>
                  <a:lnTo>
                    <a:pt x="24" y="6"/>
                  </a:lnTo>
                  <a:lnTo>
                    <a:pt x="12" y="18"/>
                  </a:lnTo>
                  <a:lnTo>
                    <a:pt x="6" y="30"/>
                  </a:lnTo>
                  <a:lnTo>
                    <a:pt x="0" y="42"/>
                  </a:lnTo>
                  <a:lnTo>
                    <a:pt x="12" y="66"/>
                  </a:lnTo>
                  <a:lnTo>
                    <a:pt x="30" y="84"/>
                  </a:lnTo>
                  <a:lnTo>
                    <a:pt x="42" y="96"/>
                  </a:lnTo>
                  <a:lnTo>
                    <a:pt x="42" y="96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30"/>
                  </a:lnTo>
                  <a:lnTo>
                    <a:pt x="72" y="42"/>
                  </a:lnTo>
                  <a:lnTo>
                    <a:pt x="66" y="54"/>
                  </a:lnTo>
                  <a:lnTo>
                    <a:pt x="54" y="72"/>
                  </a:lnTo>
                  <a:lnTo>
                    <a:pt x="42" y="84"/>
                  </a:lnTo>
                  <a:lnTo>
                    <a:pt x="42" y="84"/>
                  </a:lnTo>
                  <a:lnTo>
                    <a:pt x="30" y="72"/>
                  </a:lnTo>
                  <a:lnTo>
                    <a:pt x="18" y="54"/>
                  </a:lnTo>
                  <a:lnTo>
                    <a:pt x="18" y="30"/>
                  </a:lnTo>
                  <a:lnTo>
                    <a:pt x="30" y="18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>
                <a:latin typeface="Tahoma" charset="0"/>
              </a:endParaRPr>
            </a:p>
          </p:txBody>
        </p:sp>
        <p:sp>
          <p:nvSpPr>
            <p:cNvPr id="4117" name="Freeform 21"/>
            <p:cNvSpPr>
              <a:spLocks noEditPoints="1"/>
            </p:cNvSpPr>
            <p:nvPr userDrawn="1"/>
          </p:nvSpPr>
          <p:spPr bwMode="ltGray">
            <a:xfrm>
              <a:off x="5470" y="1433"/>
              <a:ext cx="90" cy="108"/>
            </a:xfrm>
            <a:custGeom>
              <a:avLst/>
              <a:gdLst/>
              <a:ahLst/>
              <a:cxnLst>
                <a:cxn ang="0">
                  <a:pos x="6" y="90"/>
                </a:cxn>
                <a:cxn ang="0">
                  <a:pos x="18" y="102"/>
                </a:cxn>
                <a:cxn ang="0">
                  <a:pos x="30" y="108"/>
                </a:cxn>
                <a:cxn ang="0">
                  <a:pos x="60" y="108"/>
                </a:cxn>
                <a:cxn ang="0">
                  <a:pos x="84" y="96"/>
                </a:cxn>
                <a:cxn ang="0">
                  <a:pos x="90" y="84"/>
                </a:cxn>
                <a:cxn ang="0">
                  <a:pos x="90" y="66"/>
                </a:cxn>
                <a:cxn ang="0">
                  <a:pos x="84" y="36"/>
                </a:cxn>
                <a:cxn ang="0">
                  <a:pos x="72" y="18"/>
                </a:cxn>
                <a:cxn ang="0">
                  <a:pos x="60" y="6"/>
                </a:cxn>
                <a:cxn ang="0">
                  <a:pos x="54" y="0"/>
                </a:cxn>
                <a:cxn ang="0">
                  <a:pos x="54" y="0"/>
                </a:cxn>
                <a:cxn ang="0">
                  <a:pos x="48" y="0"/>
                </a:cxn>
                <a:cxn ang="0">
                  <a:pos x="24" y="24"/>
                </a:cxn>
                <a:cxn ang="0">
                  <a:pos x="12" y="48"/>
                </a:cxn>
                <a:cxn ang="0">
                  <a:pos x="0" y="66"/>
                </a:cxn>
                <a:cxn ang="0">
                  <a:pos x="6" y="90"/>
                </a:cxn>
                <a:cxn ang="0">
                  <a:pos x="6" y="90"/>
                </a:cxn>
                <a:cxn ang="0">
                  <a:pos x="18" y="66"/>
                </a:cxn>
                <a:cxn ang="0">
                  <a:pos x="24" y="48"/>
                </a:cxn>
                <a:cxn ang="0">
                  <a:pos x="36" y="30"/>
                </a:cxn>
                <a:cxn ang="0">
                  <a:pos x="42" y="18"/>
                </a:cxn>
                <a:cxn ang="0">
                  <a:pos x="48" y="12"/>
                </a:cxn>
                <a:cxn ang="0">
                  <a:pos x="78" y="42"/>
                </a:cxn>
                <a:cxn ang="0">
                  <a:pos x="84" y="66"/>
                </a:cxn>
                <a:cxn ang="0">
                  <a:pos x="66" y="90"/>
                </a:cxn>
                <a:cxn ang="0">
                  <a:pos x="54" y="96"/>
                </a:cxn>
                <a:cxn ang="0">
                  <a:pos x="42" y="96"/>
                </a:cxn>
                <a:cxn ang="0">
                  <a:pos x="30" y="96"/>
                </a:cxn>
                <a:cxn ang="0">
                  <a:pos x="24" y="84"/>
                </a:cxn>
                <a:cxn ang="0">
                  <a:pos x="18" y="78"/>
                </a:cxn>
                <a:cxn ang="0">
                  <a:pos x="18" y="66"/>
                </a:cxn>
                <a:cxn ang="0">
                  <a:pos x="18" y="66"/>
                </a:cxn>
              </a:cxnLst>
              <a:rect l="0" t="0" r="r" b="b"/>
              <a:pathLst>
                <a:path w="90" h="108">
                  <a:moveTo>
                    <a:pt x="6" y="90"/>
                  </a:moveTo>
                  <a:lnTo>
                    <a:pt x="18" y="102"/>
                  </a:lnTo>
                  <a:lnTo>
                    <a:pt x="30" y="108"/>
                  </a:lnTo>
                  <a:lnTo>
                    <a:pt x="60" y="108"/>
                  </a:lnTo>
                  <a:lnTo>
                    <a:pt x="84" y="96"/>
                  </a:lnTo>
                  <a:lnTo>
                    <a:pt x="90" y="84"/>
                  </a:lnTo>
                  <a:lnTo>
                    <a:pt x="90" y="66"/>
                  </a:lnTo>
                  <a:lnTo>
                    <a:pt x="84" y="36"/>
                  </a:lnTo>
                  <a:lnTo>
                    <a:pt x="72" y="18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48" y="0"/>
                  </a:lnTo>
                  <a:lnTo>
                    <a:pt x="24" y="24"/>
                  </a:lnTo>
                  <a:lnTo>
                    <a:pt x="12" y="48"/>
                  </a:lnTo>
                  <a:lnTo>
                    <a:pt x="0" y="66"/>
                  </a:lnTo>
                  <a:lnTo>
                    <a:pt x="6" y="90"/>
                  </a:lnTo>
                  <a:lnTo>
                    <a:pt x="6" y="90"/>
                  </a:lnTo>
                  <a:close/>
                  <a:moveTo>
                    <a:pt x="18" y="66"/>
                  </a:moveTo>
                  <a:lnTo>
                    <a:pt x="24" y="48"/>
                  </a:lnTo>
                  <a:lnTo>
                    <a:pt x="36" y="30"/>
                  </a:lnTo>
                  <a:lnTo>
                    <a:pt x="42" y="18"/>
                  </a:lnTo>
                  <a:lnTo>
                    <a:pt x="48" y="12"/>
                  </a:lnTo>
                  <a:lnTo>
                    <a:pt x="78" y="42"/>
                  </a:lnTo>
                  <a:lnTo>
                    <a:pt x="84" y="66"/>
                  </a:lnTo>
                  <a:lnTo>
                    <a:pt x="66" y="90"/>
                  </a:lnTo>
                  <a:lnTo>
                    <a:pt x="54" y="96"/>
                  </a:lnTo>
                  <a:lnTo>
                    <a:pt x="42" y="96"/>
                  </a:lnTo>
                  <a:lnTo>
                    <a:pt x="30" y="96"/>
                  </a:lnTo>
                  <a:lnTo>
                    <a:pt x="24" y="84"/>
                  </a:lnTo>
                  <a:lnTo>
                    <a:pt x="18" y="78"/>
                  </a:lnTo>
                  <a:lnTo>
                    <a:pt x="18" y="66"/>
                  </a:lnTo>
                  <a:lnTo>
                    <a:pt x="18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>
                <a:latin typeface="Tahoma" charset="0"/>
              </a:endParaRPr>
            </a:p>
          </p:txBody>
        </p:sp>
        <p:sp>
          <p:nvSpPr>
            <p:cNvPr id="4118" name="Freeform 22"/>
            <p:cNvSpPr>
              <a:spLocks noEditPoints="1"/>
            </p:cNvSpPr>
            <p:nvPr userDrawn="1"/>
          </p:nvSpPr>
          <p:spPr bwMode="ltGray">
            <a:xfrm>
              <a:off x="5428" y="3525"/>
              <a:ext cx="66" cy="96"/>
            </a:xfrm>
            <a:custGeom>
              <a:avLst/>
              <a:gdLst/>
              <a:ahLst/>
              <a:cxnLst>
                <a:cxn ang="0">
                  <a:pos x="30" y="96"/>
                </a:cxn>
                <a:cxn ang="0">
                  <a:pos x="54" y="72"/>
                </a:cxn>
                <a:cxn ang="0">
                  <a:pos x="66" y="48"/>
                </a:cxn>
                <a:cxn ang="0">
                  <a:pos x="66" y="24"/>
                </a:cxn>
                <a:cxn ang="0">
                  <a:pos x="54" y="6"/>
                </a:cxn>
                <a:cxn ang="0">
                  <a:pos x="30" y="0"/>
                </a:cxn>
                <a:cxn ang="0">
                  <a:pos x="18" y="0"/>
                </a:cxn>
                <a:cxn ang="0">
                  <a:pos x="6" y="12"/>
                </a:cxn>
                <a:cxn ang="0">
                  <a:pos x="0" y="36"/>
                </a:cxn>
                <a:cxn ang="0">
                  <a:pos x="6" y="60"/>
                </a:cxn>
                <a:cxn ang="0">
                  <a:pos x="18" y="84"/>
                </a:cxn>
                <a:cxn ang="0">
                  <a:pos x="30" y="96"/>
                </a:cxn>
                <a:cxn ang="0">
                  <a:pos x="30" y="96"/>
                </a:cxn>
                <a:cxn ang="0">
                  <a:pos x="30" y="12"/>
                </a:cxn>
                <a:cxn ang="0">
                  <a:pos x="48" y="18"/>
                </a:cxn>
                <a:cxn ang="0">
                  <a:pos x="54" y="24"/>
                </a:cxn>
                <a:cxn ang="0">
                  <a:pos x="54" y="36"/>
                </a:cxn>
                <a:cxn ang="0">
                  <a:pos x="48" y="48"/>
                </a:cxn>
                <a:cxn ang="0">
                  <a:pos x="36" y="66"/>
                </a:cxn>
                <a:cxn ang="0">
                  <a:pos x="30" y="78"/>
                </a:cxn>
                <a:cxn ang="0">
                  <a:pos x="18" y="66"/>
                </a:cxn>
                <a:cxn ang="0">
                  <a:pos x="12" y="48"/>
                </a:cxn>
                <a:cxn ang="0">
                  <a:pos x="6" y="30"/>
                </a:cxn>
                <a:cxn ang="0">
                  <a:pos x="18" y="12"/>
                </a:cxn>
                <a:cxn ang="0">
                  <a:pos x="30" y="12"/>
                </a:cxn>
                <a:cxn ang="0">
                  <a:pos x="30" y="12"/>
                </a:cxn>
              </a:cxnLst>
              <a:rect l="0" t="0" r="r" b="b"/>
              <a:pathLst>
                <a:path w="66" h="96">
                  <a:moveTo>
                    <a:pt x="30" y="96"/>
                  </a:moveTo>
                  <a:lnTo>
                    <a:pt x="54" y="72"/>
                  </a:lnTo>
                  <a:lnTo>
                    <a:pt x="66" y="48"/>
                  </a:lnTo>
                  <a:lnTo>
                    <a:pt x="66" y="24"/>
                  </a:lnTo>
                  <a:lnTo>
                    <a:pt x="54" y="6"/>
                  </a:lnTo>
                  <a:lnTo>
                    <a:pt x="30" y="0"/>
                  </a:lnTo>
                  <a:lnTo>
                    <a:pt x="18" y="0"/>
                  </a:lnTo>
                  <a:lnTo>
                    <a:pt x="6" y="12"/>
                  </a:lnTo>
                  <a:lnTo>
                    <a:pt x="0" y="36"/>
                  </a:lnTo>
                  <a:lnTo>
                    <a:pt x="6" y="60"/>
                  </a:lnTo>
                  <a:lnTo>
                    <a:pt x="18" y="84"/>
                  </a:lnTo>
                  <a:lnTo>
                    <a:pt x="30" y="96"/>
                  </a:lnTo>
                  <a:lnTo>
                    <a:pt x="30" y="96"/>
                  </a:lnTo>
                  <a:close/>
                  <a:moveTo>
                    <a:pt x="30" y="12"/>
                  </a:moveTo>
                  <a:lnTo>
                    <a:pt x="48" y="18"/>
                  </a:lnTo>
                  <a:lnTo>
                    <a:pt x="54" y="24"/>
                  </a:lnTo>
                  <a:lnTo>
                    <a:pt x="54" y="36"/>
                  </a:lnTo>
                  <a:lnTo>
                    <a:pt x="48" y="48"/>
                  </a:lnTo>
                  <a:lnTo>
                    <a:pt x="36" y="66"/>
                  </a:lnTo>
                  <a:lnTo>
                    <a:pt x="30" y="78"/>
                  </a:lnTo>
                  <a:lnTo>
                    <a:pt x="18" y="66"/>
                  </a:lnTo>
                  <a:lnTo>
                    <a:pt x="12" y="48"/>
                  </a:lnTo>
                  <a:lnTo>
                    <a:pt x="6" y="30"/>
                  </a:lnTo>
                  <a:lnTo>
                    <a:pt x="18" y="12"/>
                  </a:lnTo>
                  <a:lnTo>
                    <a:pt x="30" y="12"/>
                  </a:lnTo>
                  <a:lnTo>
                    <a:pt x="30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>
                <a:latin typeface="Tahoma" charset="0"/>
              </a:endParaRPr>
            </a:p>
          </p:txBody>
        </p:sp>
        <p:sp>
          <p:nvSpPr>
            <p:cNvPr id="4119" name="Freeform 23"/>
            <p:cNvSpPr>
              <a:spLocks/>
            </p:cNvSpPr>
            <p:nvPr userDrawn="1"/>
          </p:nvSpPr>
          <p:spPr bwMode="ltGray">
            <a:xfrm>
              <a:off x="3017" y="1127"/>
              <a:ext cx="2603" cy="444"/>
            </a:xfrm>
            <a:custGeom>
              <a:avLst/>
              <a:gdLst/>
              <a:ahLst/>
              <a:cxnLst>
                <a:cxn ang="0">
                  <a:pos x="2577" y="0"/>
                </a:cxn>
                <a:cxn ang="0">
                  <a:pos x="2594" y="72"/>
                </a:cxn>
                <a:cxn ang="0">
                  <a:pos x="6" y="444"/>
                </a:cxn>
                <a:cxn ang="0">
                  <a:pos x="0" y="396"/>
                </a:cxn>
                <a:cxn ang="0">
                  <a:pos x="1225" y="96"/>
                </a:cxn>
                <a:cxn ang="0">
                  <a:pos x="1351" y="78"/>
                </a:cxn>
                <a:cxn ang="0">
                  <a:pos x="2577" y="0"/>
                </a:cxn>
                <a:cxn ang="0">
                  <a:pos x="2577" y="0"/>
                </a:cxn>
              </a:cxnLst>
              <a:rect l="0" t="0" r="r" b="b"/>
              <a:pathLst>
                <a:path w="2594" h="444">
                  <a:moveTo>
                    <a:pt x="2577" y="0"/>
                  </a:moveTo>
                  <a:lnTo>
                    <a:pt x="2594" y="72"/>
                  </a:lnTo>
                  <a:lnTo>
                    <a:pt x="6" y="444"/>
                  </a:lnTo>
                  <a:lnTo>
                    <a:pt x="0" y="396"/>
                  </a:lnTo>
                  <a:lnTo>
                    <a:pt x="1225" y="96"/>
                  </a:lnTo>
                  <a:lnTo>
                    <a:pt x="1351" y="78"/>
                  </a:lnTo>
                  <a:lnTo>
                    <a:pt x="2577" y="0"/>
                  </a:lnTo>
                  <a:lnTo>
                    <a:pt x="25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>
                <a:latin typeface="Tahoma" charset="0"/>
              </a:endParaRPr>
            </a:p>
          </p:txBody>
        </p:sp>
        <p:sp>
          <p:nvSpPr>
            <p:cNvPr id="4120" name="Freeform 24"/>
            <p:cNvSpPr>
              <a:spLocks noEditPoints="1"/>
            </p:cNvSpPr>
            <p:nvPr userDrawn="1"/>
          </p:nvSpPr>
          <p:spPr bwMode="ltGray">
            <a:xfrm>
              <a:off x="2934" y="3773"/>
              <a:ext cx="84" cy="95"/>
            </a:xfrm>
            <a:custGeom>
              <a:avLst/>
              <a:gdLst/>
              <a:ahLst/>
              <a:cxnLst>
                <a:cxn ang="0">
                  <a:pos x="36" y="95"/>
                </a:cxn>
                <a:cxn ang="0">
                  <a:pos x="60" y="77"/>
                </a:cxn>
                <a:cxn ang="0">
                  <a:pos x="78" y="53"/>
                </a:cxn>
                <a:cxn ang="0">
                  <a:pos x="84" y="42"/>
                </a:cxn>
                <a:cxn ang="0">
                  <a:pos x="84" y="30"/>
                </a:cxn>
                <a:cxn ang="0">
                  <a:pos x="72" y="6"/>
                </a:cxn>
                <a:cxn ang="0">
                  <a:pos x="42" y="0"/>
                </a:cxn>
                <a:cxn ang="0">
                  <a:pos x="30" y="0"/>
                </a:cxn>
                <a:cxn ang="0">
                  <a:pos x="12" y="12"/>
                </a:cxn>
                <a:cxn ang="0">
                  <a:pos x="0" y="24"/>
                </a:cxn>
                <a:cxn ang="0">
                  <a:pos x="0" y="36"/>
                </a:cxn>
                <a:cxn ang="0">
                  <a:pos x="6" y="59"/>
                </a:cxn>
                <a:cxn ang="0">
                  <a:pos x="24" y="83"/>
                </a:cxn>
                <a:cxn ang="0">
                  <a:pos x="36" y="95"/>
                </a:cxn>
                <a:cxn ang="0">
                  <a:pos x="36" y="95"/>
                </a:cxn>
                <a:cxn ang="0">
                  <a:pos x="48" y="12"/>
                </a:cxn>
                <a:cxn ang="0">
                  <a:pos x="66" y="18"/>
                </a:cxn>
                <a:cxn ang="0">
                  <a:pos x="72" y="30"/>
                </a:cxn>
                <a:cxn ang="0">
                  <a:pos x="72" y="42"/>
                </a:cxn>
                <a:cxn ang="0">
                  <a:pos x="66" y="53"/>
                </a:cxn>
                <a:cxn ang="0">
                  <a:pos x="48" y="71"/>
                </a:cxn>
                <a:cxn ang="0">
                  <a:pos x="42" y="77"/>
                </a:cxn>
                <a:cxn ang="0">
                  <a:pos x="36" y="77"/>
                </a:cxn>
                <a:cxn ang="0">
                  <a:pos x="24" y="65"/>
                </a:cxn>
                <a:cxn ang="0">
                  <a:pos x="18" y="48"/>
                </a:cxn>
                <a:cxn ang="0">
                  <a:pos x="18" y="30"/>
                </a:cxn>
                <a:cxn ang="0">
                  <a:pos x="30" y="12"/>
                </a:cxn>
                <a:cxn ang="0">
                  <a:pos x="48" y="12"/>
                </a:cxn>
                <a:cxn ang="0">
                  <a:pos x="48" y="12"/>
                </a:cxn>
              </a:cxnLst>
              <a:rect l="0" t="0" r="r" b="b"/>
              <a:pathLst>
                <a:path w="84" h="95">
                  <a:moveTo>
                    <a:pt x="36" y="95"/>
                  </a:moveTo>
                  <a:lnTo>
                    <a:pt x="60" y="77"/>
                  </a:lnTo>
                  <a:lnTo>
                    <a:pt x="78" y="53"/>
                  </a:lnTo>
                  <a:lnTo>
                    <a:pt x="84" y="42"/>
                  </a:lnTo>
                  <a:lnTo>
                    <a:pt x="84" y="30"/>
                  </a:lnTo>
                  <a:lnTo>
                    <a:pt x="72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12" y="12"/>
                  </a:lnTo>
                  <a:lnTo>
                    <a:pt x="0" y="24"/>
                  </a:lnTo>
                  <a:lnTo>
                    <a:pt x="0" y="36"/>
                  </a:lnTo>
                  <a:lnTo>
                    <a:pt x="6" y="59"/>
                  </a:lnTo>
                  <a:lnTo>
                    <a:pt x="24" y="83"/>
                  </a:lnTo>
                  <a:lnTo>
                    <a:pt x="36" y="95"/>
                  </a:lnTo>
                  <a:lnTo>
                    <a:pt x="36" y="95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30"/>
                  </a:lnTo>
                  <a:lnTo>
                    <a:pt x="72" y="42"/>
                  </a:lnTo>
                  <a:lnTo>
                    <a:pt x="66" y="53"/>
                  </a:lnTo>
                  <a:lnTo>
                    <a:pt x="48" y="71"/>
                  </a:lnTo>
                  <a:lnTo>
                    <a:pt x="42" y="77"/>
                  </a:lnTo>
                  <a:lnTo>
                    <a:pt x="36" y="77"/>
                  </a:lnTo>
                  <a:lnTo>
                    <a:pt x="24" y="65"/>
                  </a:lnTo>
                  <a:lnTo>
                    <a:pt x="18" y="48"/>
                  </a:lnTo>
                  <a:lnTo>
                    <a:pt x="18" y="30"/>
                  </a:lnTo>
                  <a:lnTo>
                    <a:pt x="30" y="12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>
                <a:latin typeface="Tahoma" charset="0"/>
              </a:endParaRPr>
            </a:p>
          </p:txBody>
        </p:sp>
        <p:sp>
          <p:nvSpPr>
            <p:cNvPr id="4121" name="Freeform 25"/>
            <p:cNvSpPr>
              <a:spLocks noEditPoints="1"/>
            </p:cNvSpPr>
            <p:nvPr userDrawn="1"/>
          </p:nvSpPr>
          <p:spPr bwMode="ltGray">
            <a:xfrm>
              <a:off x="3779" y="3872"/>
              <a:ext cx="90" cy="108"/>
            </a:xfrm>
            <a:custGeom>
              <a:avLst/>
              <a:gdLst/>
              <a:ahLst/>
              <a:cxnLst>
                <a:cxn ang="0">
                  <a:pos x="12" y="96"/>
                </a:cxn>
                <a:cxn ang="0">
                  <a:pos x="24" y="108"/>
                </a:cxn>
                <a:cxn ang="0">
                  <a:pos x="42" y="108"/>
                </a:cxn>
                <a:cxn ang="0">
                  <a:pos x="66" y="102"/>
                </a:cxn>
                <a:cxn ang="0">
                  <a:pos x="84" y="78"/>
                </a:cxn>
                <a:cxn ang="0">
                  <a:pos x="90" y="66"/>
                </a:cxn>
                <a:cxn ang="0">
                  <a:pos x="84" y="48"/>
                </a:cxn>
                <a:cxn ang="0">
                  <a:pos x="66" y="24"/>
                </a:cxn>
                <a:cxn ang="0">
                  <a:pos x="48" y="12"/>
                </a:cxn>
                <a:cxn ang="0">
                  <a:pos x="36" y="0"/>
                </a:cxn>
                <a:cxn ang="0">
                  <a:pos x="30" y="0"/>
                </a:cxn>
                <a:cxn ang="0">
                  <a:pos x="30" y="0"/>
                </a:cxn>
                <a:cxn ang="0">
                  <a:pos x="24" y="0"/>
                </a:cxn>
                <a:cxn ang="0">
                  <a:pos x="12" y="30"/>
                </a:cxn>
                <a:cxn ang="0">
                  <a:pos x="0" y="54"/>
                </a:cxn>
                <a:cxn ang="0">
                  <a:pos x="0" y="78"/>
                </a:cxn>
                <a:cxn ang="0">
                  <a:pos x="12" y="96"/>
                </a:cxn>
                <a:cxn ang="0">
                  <a:pos x="12" y="96"/>
                </a:cxn>
                <a:cxn ang="0">
                  <a:pos x="12" y="72"/>
                </a:cxn>
                <a:cxn ang="0">
                  <a:pos x="18" y="54"/>
                </a:cxn>
                <a:cxn ang="0">
                  <a:pos x="24" y="36"/>
                </a:cxn>
                <a:cxn ang="0">
                  <a:pos x="30" y="18"/>
                </a:cxn>
                <a:cxn ang="0">
                  <a:pos x="30" y="12"/>
                </a:cxn>
                <a:cxn ang="0">
                  <a:pos x="48" y="24"/>
                </a:cxn>
                <a:cxn ang="0">
                  <a:pos x="66" y="36"/>
                </a:cxn>
                <a:cxn ang="0">
                  <a:pos x="78" y="54"/>
                </a:cxn>
                <a:cxn ang="0">
                  <a:pos x="78" y="72"/>
                </a:cxn>
                <a:cxn ang="0">
                  <a:pos x="72" y="84"/>
                </a:cxn>
                <a:cxn ang="0">
                  <a:pos x="48" y="96"/>
                </a:cxn>
                <a:cxn ang="0">
                  <a:pos x="36" y="96"/>
                </a:cxn>
                <a:cxn ang="0">
                  <a:pos x="24" y="90"/>
                </a:cxn>
                <a:cxn ang="0">
                  <a:pos x="18" y="84"/>
                </a:cxn>
                <a:cxn ang="0">
                  <a:pos x="12" y="72"/>
                </a:cxn>
                <a:cxn ang="0">
                  <a:pos x="12" y="72"/>
                </a:cxn>
              </a:cxnLst>
              <a:rect l="0" t="0" r="r" b="b"/>
              <a:pathLst>
                <a:path w="90" h="108">
                  <a:moveTo>
                    <a:pt x="12" y="96"/>
                  </a:moveTo>
                  <a:lnTo>
                    <a:pt x="24" y="108"/>
                  </a:lnTo>
                  <a:lnTo>
                    <a:pt x="42" y="108"/>
                  </a:lnTo>
                  <a:lnTo>
                    <a:pt x="66" y="102"/>
                  </a:lnTo>
                  <a:lnTo>
                    <a:pt x="84" y="78"/>
                  </a:lnTo>
                  <a:lnTo>
                    <a:pt x="90" y="66"/>
                  </a:lnTo>
                  <a:lnTo>
                    <a:pt x="84" y="48"/>
                  </a:lnTo>
                  <a:lnTo>
                    <a:pt x="66" y="24"/>
                  </a:lnTo>
                  <a:lnTo>
                    <a:pt x="48" y="1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24" y="0"/>
                  </a:lnTo>
                  <a:lnTo>
                    <a:pt x="12" y="30"/>
                  </a:lnTo>
                  <a:lnTo>
                    <a:pt x="0" y="54"/>
                  </a:lnTo>
                  <a:lnTo>
                    <a:pt x="0" y="78"/>
                  </a:lnTo>
                  <a:lnTo>
                    <a:pt x="12" y="96"/>
                  </a:lnTo>
                  <a:lnTo>
                    <a:pt x="12" y="96"/>
                  </a:lnTo>
                  <a:close/>
                  <a:moveTo>
                    <a:pt x="12" y="72"/>
                  </a:moveTo>
                  <a:lnTo>
                    <a:pt x="18" y="54"/>
                  </a:lnTo>
                  <a:lnTo>
                    <a:pt x="24" y="36"/>
                  </a:lnTo>
                  <a:lnTo>
                    <a:pt x="30" y="18"/>
                  </a:lnTo>
                  <a:lnTo>
                    <a:pt x="30" y="12"/>
                  </a:lnTo>
                  <a:lnTo>
                    <a:pt x="48" y="24"/>
                  </a:lnTo>
                  <a:lnTo>
                    <a:pt x="66" y="36"/>
                  </a:lnTo>
                  <a:lnTo>
                    <a:pt x="78" y="54"/>
                  </a:lnTo>
                  <a:lnTo>
                    <a:pt x="78" y="72"/>
                  </a:lnTo>
                  <a:lnTo>
                    <a:pt x="72" y="84"/>
                  </a:lnTo>
                  <a:lnTo>
                    <a:pt x="48" y="96"/>
                  </a:lnTo>
                  <a:lnTo>
                    <a:pt x="36" y="96"/>
                  </a:lnTo>
                  <a:lnTo>
                    <a:pt x="24" y="90"/>
                  </a:lnTo>
                  <a:lnTo>
                    <a:pt x="18" y="84"/>
                  </a:lnTo>
                  <a:lnTo>
                    <a:pt x="12" y="72"/>
                  </a:lnTo>
                  <a:lnTo>
                    <a:pt x="12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>
                <a:latin typeface="Tahoma" charset="0"/>
              </a:endParaRPr>
            </a:p>
          </p:txBody>
        </p:sp>
        <p:sp>
          <p:nvSpPr>
            <p:cNvPr id="4122" name="Freeform 26"/>
            <p:cNvSpPr>
              <a:spLocks noEditPoints="1"/>
            </p:cNvSpPr>
            <p:nvPr userDrawn="1"/>
          </p:nvSpPr>
          <p:spPr bwMode="ltGray">
            <a:xfrm>
              <a:off x="2400" y="3872"/>
              <a:ext cx="72" cy="90"/>
            </a:xfrm>
            <a:custGeom>
              <a:avLst/>
              <a:gdLst/>
              <a:ahLst/>
              <a:cxnLst>
                <a:cxn ang="0">
                  <a:pos x="71" y="90"/>
                </a:cxn>
                <a:cxn ang="0">
                  <a:pos x="71" y="60"/>
                </a:cxn>
                <a:cxn ang="0">
                  <a:pos x="71" y="36"/>
                </a:cxn>
                <a:cxn ang="0">
                  <a:pos x="60" y="12"/>
                </a:cxn>
                <a:cxn ang="0">
                  <a:pos x="36" y="0"/>
                </a:cxn>
                <a:cxn ang="0">
                  <a:pos x="12" y="12"/>
                </a:cxn>
                <a:cxn ang="0">
                  <a:pos x="0" y="36"/>
                </a:cxn>
                <a:cxn ang="0">
                  <a:pos x="6" y="60"/>
                </a:cxn>
                <a:cxn ang="0">
                  <a:pos x="30" y="78"/>
                </a:cxn>
                <a:cxn ang="0">
                  <a:pos x="54" y="90"/>
                </a:cxn>
                <a:cxn ang="0">
                  <a:pos x="71" y="90"/>
                </a:cxn>
                <a:cxn ang="0">
                  <a:pos x="71" y="90"/>
                </a:cxn>
                <a:cxn ang="0">
                  <a:pos x="24" y="18"/>
                </a:cxn>
                <a:cxn ang="0">
                  <a:pos x="42" y="18"/>
                </a:cxn>
                <a:cxn ang="0">
                  <a:pos x="54" y="18"/>
                </a:cxn>
                <a:cxn ang="0">
                  <a:pos x="60" y="42"/>
                </a:cxn>
                <a:cxn ang="0">
                  <a:pos x="60" y="66"/>
                </a:cxn>
                <a:cxn ang="0">
                  <a:pos x="60" y="72"/>
                </a:cxn>
                <a:cxn ang="0">
                  <a:pos x="60" y="78"/>
                </a:cxn>
                <a:cxn ang="0">
                  <a:pos x="42" y="72"/>
                </a:cxn>
                <a:cxn ang="0">
                  <a:pos x="24" y="66"/>
                </a:cxn>
                <a:cxn ang="0">
                  <a:pos x="12" y="48"/>
                </a:cxn>
                <a:cxn ang="0">
                  <a:pos x="12" y="30"/>
                </a:cxn>
                <a:cxn ang="0">
                  <a:pos x="24" y="18"/>
                </a:cxn>
                <a:cxn ang="0">
                  <a:pos x="24" y="18"/>
                </a:cxn>
              </a:cxnLst>
              <a:rect l="0" t="0" r="r" b="b"/>
              <a:pathLst>
                <a:path w="71" h="90">
                  <a:moveTo>
                    <a:pt x="71" y="90"/>
                  </a:moveTo>
                  <a:lnTo>
                    <a:pt x="71" y="60"/>
                  </a:lnTo>
                  <a:lnTo>
                    <a:pt x="71" y="36"/>
                  </a:lnTo>
                  <a:lnTo>
                    <a:pt x="60" y="12"/>
                  </a:lnTo>
                  <a:lnTo>
                    <a:pt x="36" y="0"/>
                  </a:lnTo>
                  <a:lnTo>
                    <a:pt x="12" y="12"/>
                  </a:lnTo>
                  <a:lnTo>
                    <a:pt x="0" y="36"/>
                  </a:lnTo>
                  <a:lnTo>
                    <a:pt x="6" y="60"/>
                  </a:lnTo>
                  <a:lnTo>
                    <a:pt x="30" y="78"/>
                  </a:lnTo>
                  <a:lnTo>
                    <a:pt x="54" y="90"/>
                  </a:lnTo>
                  <a:lnTo>
                    <a:pt x="71" y="90"/>
                  </a:lnTo>
                  <a:lnTo>
                    <a:pt x="71" y="90"/>
                  </a:lnTo>
                  <a:close/>
                  <a:moveTo>
                    <a:pt x="24" y="18"/>
                  </a:moveTo>
                  <a:lnTo>
                    <a:pt x="42" y="18"/>
                  </a:lnTo>
                  <a:lnTo>
                    <a:pt x="54" y="18"/>
                  </a:lnTo>
                  <a:lnTo>
                    <a:pt x="60" y="42"/>
                  </a:lnTo>
                  <a:lnTo>
                    <a:pt x="60" y="66"/>
                  </a:lnTo>
                  <a:lnTo>
                    <a:pt x="60" y="72"/>
                  </a:lnTo>
                  <a:lnTo>
                    <a:pt x="60" y="78"/>
                  </a:lnTo>
                  <a:lnTo>
                    <a:pt x="42" y="72"/>
                  </a:lnTo>
                  <a:lnTo>
                    <a:pt x="24" y="66"/>
                  </a:lnTo>
                  <a:lnTo>
                    <a:pt x="12" y="48"/>
                  </a:lnTo>
                  <a:lnTo>
                    <a:pt x="12" y="30"/>
                  </a:lnTo>
                  <a:lnTo>
                    <a:pt x="24" y="18"/>
                  </a:lnTo>
                  <a:lnTo>
                    <a:pt x="24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>
                <a:latin typeface="Tahoma" charset="0"/>
              </a:endParaRPr>
            </a:p>
          </p:txBody>
        </p:sp>
        <p:sp>
          <p:nvSpPr>
            <p:cNvPr id="4123" name="Oval 27"/>
            <p:cNvSpPr>
              <a:spLocks noChangeArrowheads="1"/>
            </p:cNvSpPr>
            <p:nvPr userDrawn="1"/>
          </p:nvSpPr>
          <p:spPr bwMode="ltGray">
            <a:xfrm>
              <a:off x="2444" y="3838"/>
              <a:ext cx="1380" cy="389"/>
            </a:xfrm>
            <a:prstGeom prst="ellipse">
              <a:avLst/>
            </a:pr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cs-CZ">
                <a:latin typeface="Tahoma" charset="0"/>
              </a:endParaRPr>
            </a:p>
          </p:txBody>
        </p:sp>
        <p:sp>
          <p:nvSpPr>
            <p:cNvPr id="4124" name="Oval 28"/>
            <p:cNvSpPr>
              <a:spLocks noChangeArrowheads="1"/>
            </p:cNvSpPr>
            <p:nvPr userDrawn="1"/>
          </p:nvSpPr>
          <p:spPr bwMode="ltGray">
            <a:xfrm>
              <a:off x="2394" y="3834"/>
              <a:ext cx="1502" cy="288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cs-CZ">
                <a:latin typeface="Tahoma" charset="0"/>
              </a:endParaRPr>
            </a:p>
          </p:txBody>
        </p:sp>
        <p:sp>
          <p:nvSpPr>
            <p:cNvPr id="4125" name="Oval 29"/>
            <p:cNvSpPr>
              <a:spLocks noChangeArrowheads="1"/>
            </p:cNvSpPr>
            <p:nvPr userDrawn="1"/>
          </p:nvSpPr>
          <p:spPr bwMode="ltGray">
            <a:xfrm>
              <a:off x="2441" y="3860"/>
              <a:ext cx="1425" cy="22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cs-CZ">
                <a:latin typeface="Tahoma" charset="0"/>
              </a:endParaRPr>
            </a:p>
          </p:txBody>
        </p:sp>
        <p:sp>
          <p:nvSpPr>
            <p:cNvPr id="4126" name="Freeform 30"/>
            <p:cNvSpPr>
              <a:spLocks noEditPoints="1"/>
            </p:cNvSpPr>
            <p:nvPr userDrawn="1"/>
          </p:nvSpPr>
          <p:spPr bwMode="ltGray">
            <a:xfrm>
              <a:off x="3743" y="3788"/>
              <a:ext cx="90" cy="96"/>
            </a:xfrm>
            <a:custGeom>
              <a:avLst/>
              <a:gdLst/>
              <a:ahLst/>
              <a:cxnLst>
                <a:cxn ang="0">
                  <a:pos x="66" y="96"/>
                </a:cxn>
                <a:cxn ang="0">
                  <a:pos x="78" y="66"/>
                </a:cxn>
                <a:cxn ang="0">
                  <a:pos x="90" y="42"/>
                </a:cxn>
                <a:cxn ang="0">
                  <a:pos x="78" y="18"/>
                </a:cxn>
                <a:cxn ang="0">
                  <a:pos x="60" y="0"/>
                </a:cxn>
                <a:cxn ang="0">
                  <a:pos x="30" y="6"/>
                </a:cxn>
                <a:cxn ang="0">
                  <a:pos x="18" y="18"/>
                </a:cxn>
                <a:cxn ang="0">
                  <a:pos x="6" y="30"/>
                </a:cxn>
                <a:cxn ang="0">
                  <a:pos x="0" y="42"/>
                </a:cxn>
                <a:cxn ang="0">
                  <a:pos x="6" y="60"/>
                </a:cxn>
                <a:cxn ang="0">
                  <a:pos x="24" y="78"/>
                </a:cxn>
                <a:cxn ang="0">
                  <a:pos x="48" y="90"/>
                </a:cxn>
                <a:cxn ang="0">
                  <a:pos x="66" y="96"/>
                </a:cxn>
                <a:cxn ang="0">
                  <a:pos x="66" y="96"/>
                </a:cxn>
                <a:cxn ang="0">
                  <a:pos x="42" y="18"/>
                </a:cxn>
                <a:cxn ang="0">
                  <a:pos x="60" y="18"/>
                </a:cxn>
                <a:cxn ang="0">
                  <a:pos x="72" y="24"/>
                </a:cxn>
                <a:cxn ang="0">
                  <a:pos x="72" y="36"/>
                </a:cxn>
                <a:cxn ang="0">
                  <a:pos x="72" y="48"/>
                </a:cxn>
                <a:cxn ang="0">
                  <a:pos x="66" y="72"/>
                </a:cxn>
                <a:cxn ang="0">
                  <a:pos x="60" y="78"/>
                </a:cxn>
                <a:cxn ang="0">
                  <a:pos x="60" y="84"/>
                </a:cxn>
                <a:cxn ang="0">
                  <a:pos x="42" y="72"/>
                </a:cxn>
                <a:cxn ang="0">
                  <a:pos x="30" y="66"/>
                </a:cxn>
                <a:cxn ang="0">
                  <a:pos x="18" y="42"/>
                </a:cxn>
                <a:cxn ang="0">
                  <a:pos x="24" y="30"/>
                </a:cxn>
                <a:cxn ang="0">
                  <a:pos x="42" y="18"/>
                </a:cxn>
                <a:cxn ang="0">
                  <a:pos x="42" y="18"/>
                </a:cxn>
              </a:cxnLst>
              <a:rect l="0" t="0" r="r" b="b"/>
              <a:pathLst>
                <a:path w="90" h="96">
                  <a:moveTo>
                    <a:pt x="66" y="96"/>
                  </a:moveTo>
                  <a:lnTo>
                    <a:pt x="78" y="66"/>
                  </a:lnTo>
                  <a:lnTo>
                    <a:pt x="90" y="42"/>
                  </a:lnTo>
                  <a:lnTo>
                    <a:pt x="78" y="18"/>
                  </a:lnTo>
                  <a:lnTo>
                    <a:pt x="60" y="0"/>
                  </a:lnTo>
                  <a:lnTo>
                    <a:pt x="30" y="6"/>
                  </a:lnTo>
                  <a:lnTo>
                    <a:pt x="18" y="18"/>
                  </a:lnTo>
                  <a:lnTo>
                    <a:pt x="6" y="30"/>
                  </a:lnTo>
                  <a:lnTo>
                    <a:pt x="0" y="42"/>
                  </a:lnTo>
                  <a:lnTo>
                    <a:pt x="6" y="60"/>
                  </a:lnTo>
                  <a:lnTo>
                    <a:pt x="24" y="78"/>
                  </a:lnTo>
                  <a:lnTo>
                    <a:pt x="48" y="90"/>
                  </a:lnTo>
                  <a:lnTo>
                    <a:pt x="66" y="96"/>
                  </a:lnTo>
                  <a:lnTo>
                    <a:pt x="66" y="96"/>
                  </a:lnTo>
                  <a:close/>
                  <a:moveTo>
                    <a:pt x="42" y="18"/>
                  </a:moveTo>
                  <a:lnTo>
                    <a:pt x="60" y="18"/>
                  </a:lnTo>
                  <a:lnTo>
                    <a:pt x="72" y="24"/>
                  </a:lnTo>
                  <a:lnTo>
                    <a:pt x="72" y="36"/>
                  </a:lnTo>
                  <a:lnTo>
                    <a:pt x="72" y="48"/>
                  </a:lnTo>
                  <a:lnTo>
                    <a:pt x="66" y="72"/>
                  </a:lnTo>
                  <a:lnTo>
                    <a:pt x="60" y="78"/>
                  </a:lnTo>
                  <a:lnTo>
                    <a:pt x="60" y="84"/>
                  </a:lnTo>
                  <a:lnTo>
                    <a:pt x="42" y="72"/>
                  </a:lnTo>
                  <a:lnTo>
                    <a:pt x="30" y="66"/>
                  </a:lnTo>
                  <a:lnTo>
                    <a:pt x="18" y="42"/>
                  </a:lnTo>
                  <a:lnTo>
                    <a:pt x="24" y="30"/>
                  </a:lnTo>
                  <a:lnTo>
                    <a:pt x="42" y="18"/>
                  </a:lnTo>
                  <a:lnTo>
                    <a:pt x="42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>
                <a:latin typeface="Tahoma" charset="0"/>
              </a:endParaRPr>
            </a:p>
          </p:txBody>
        </p:sp>
        <p:sp>
          <p:nvSpPr>
            <p:cNvPr id="4127" name="Freeform 31"/>
            <p:cNvSpPr>
              <a:spLocks noEditPoints="1"/>
            </p:cNvSpPr>
            <p:nvPr userDrawn="1"/>
          </p:nvSpPr>
          <p:spPr bwMode="ltGray">
            <a:xfrm>
              <a:off x="5422" y="3603"/>
              <a:ext cx="72" cy="108"/>
            </a:xfrm>
            <a:custGeom>
              <a:avLst/>
              <a:gdLst/>
              <a:ahLst/>
              <a:cxnLst>
                <a:cxn ang="0">
                  <a:pos x="0" y="90"/>
                </a:cxn>
                <a:cxn ang="0">
                  <a:pos x="12" y="102"/>
                </a:cxn>
                <a:cxn ang="0">
                  <a:pos x="24" y="108"/>
                </a:cxn>
                <a:cxn ang="0">
                  <a:pos x="48" y="108"/>
                </a:cxn>
                <a:cxn ang="0">
                  <a:pos x="66" y="96"/>
                </a:cxn>
                <a:cxn ang="0">
                  <a:pos x="72" y="66"/>
                </a:cxn>
                <a:cxn ang="0">
                  <a:pos x="66" y="42"/>
                </a:cxn>
                <a:cxn ang="0">
                  <a:pos x="60" y="18"/>
                </a:cxn>
                <a:cxn ang="0">
                  <a:pos x="48" y="6"/>
                </a:cxn>
                <a:cxn ang="0">
                  <a:pos x="42" y="0"/>
                </a:cxn>
                <a:cxn ang="0">
                  <a:pos x="42" y="0"/>
                </a:cxn>
                <a:cxn ang="0">
                  <a:pos x="36" y="0"/>
                </a:cxn>
                <a:cxn ang="0">
                  <a:pos x="18" y="24"/>
                </a:cxn>
                <a:cxn ang="0">
                  <a:pos x="6" y="48"/>
                </a:cxn>
                <a:cxn ang="0">
                  <a:pos x="0" y="66"/>
                </a:cxn>
                <a:cxn ang="0">
                  <a:pos x="0" y="90"/>
                </a:cxn>
                <a:cxn ang="0">
                  <a:pos x="0" y="90"/>
                </a:cxn>
                <a:cxn ang="0">
                  <a:pos x="12" y="66"/>
                </a:cxn>
                <a:cxn ang="0">
                  <a:pos x="18" y="48"/>
                </a:cxn>
                <a:cxn ang="0">
                  <a:pos x="24" y="36"/>
                </a:cxn>
                <a:cxn ang="0">
                  <a:pos x="30" y="24"/>
                </a:cxn>
                <a:cxn ang="0">
                  <a:pos x="36" y="18"/>
                </a:cxn>
                <a:cxn ang="0">
                  <a:pos x="54" y="30"/>
                </a:cxn>
                <a:cxn ang="0">
                  <a:pos x="60" y="48"/>
                </a:cxn>
                <a:cxn ang="0">
                  <a:pos x="66" y="72"/>
                </a:cxn>
                <a:cxn ang="0">
                  <a:pos x="66" y="84"/>
                </a:cxn>
                <a:cxn ang="0">
                  <a:pos x="54" y="96"/>
                </a:cxn>
                <a:cxn ang="0">
                  <a:pos x="30" y="102"/>
                </a:cxn>
                <a:cxn ang="0">
                  <a:pos x="24" y="96"/>
                </a:cxn>
                <a:cxn ang="0">
                  <a:pos x="12" y="90"/>
                </a:cxn>
                <a:cxn ang="0">
                  <a:pos x="12" y="78"/>
                </a:cxn>
                <a:cxn ang="0">
                  <a:pos x="12" y="66"/>
                </a:cxn>
                <a:cxn ang="0">
                  <a:pos x="12" y="66"/>
                </a:cxn>
              </a:cxnLst>
              <a:rect l="0" t="0" r="r" b="b"/>
              <a:pathLst>
                <a:path w="72" h="108">
                  <a:moveTo>
                    <a:pt x="0" y="90"/>
                  </a:moveTo>
                  <a:lnTo>
                    <a:pt x="12" y="102"/>
                  </a:lnTo>
                  <a:lnTo>
                    <a:pt x="24" y="108"/>
                  </a:lnTo>
                  <a:lnTo>
                    <a:pt x="48" y="108"/>
                  </a:lnTo>
                  <a:lnTo>
                    <a:pt x="66" y="96"/>
                  </a:lnTo>
                  <a:lnTo>
                    <a:pt x="72" y="66"/>
                  </a:lnTo>
                  <a:lnTo>
                    <a:pt x="66" y="42"/>
                  </a:lnTo>
                  <a:lnTo>
                    <a:pt x="60" y="18"/>
                  </a:lnTo>
                  <a:lnTo>
                    <a:pt x="48" y="6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36" y="0"/>
                  </a:lnTo>
                  <a:lnTo>
                    <a:pt x="18" y="24"/>
                  </a:lnTo>
                  <a:lnTo>
                    <a:pt x="6" y="48"/>
                  </a:lnTo>
                  <a:lnTo>
                    <a:pt x="0" y="66"/>
                  </a:lnTo>
                  <a:lnTo>
                    <a:pt x="0" y="90"/>
                  </a:lnTo>
                  <a:lnTo>
                    <a:pt x="0" y="90"/>
                  </a:lnTo>
                  <a:close/>
                  <a:moveTo>
                    <a:pt x="12" y="66"/>
                  </a:moveTo>
                  <a:lnTo>
                    <a:pt x="18" y="48"/>
                  </a:lnTo>
                  <a:lnTo>
                    <a:pt x="24" y="36"/>
                  </a:lnTo>
                  <a:lnTo>
                    <a:pt x="30" y="24"/>
                  </a:lnTo>
                  <a:lnTo>
                    <a:pt x="36" y="18"/>
                  </a:lnTo>
                  <a:lnTo>
                    <a:pt x="54" y="30"/>
                  </a:lnTo>
                  <a:lnTo>
                    <a:pt x="60" y="48"/>
                  </a:lnTo>
                  <a:lnTo>
                    <a:pt x="66" y="72"/>
                  </a:lnTo>
                  <a:lnTo>
                    <a:pt x="66" y="84"/>
                  </a:lnTo>
                  <a:lnTo>
                    <a:pt x="54" y="96"/>
                  </a:lnTo>
                  <a:lnTo>
                    <a:pt x="30" y="102"/>
                  </a:lnTo>
                  <a:lnTo>
                    <a:pt x="24" y="96"/>
                  </a:lnTo>
                  <a:lnTo>
                    <a:pt x="12" y="90"/>
                  </a:lnTo>
                  <a:lnTo>
                    <a:pt x="12" y="78"/>
                  </a:lnTo>
                  <a:lnTo>
                    <a:pt x="12" y="66"/>
                  </a:lnTo>
                  <a:lnTo>
                    <a:pt x="1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>
                <a:latin typeface="Tahoma" charset="0"/>
              </a:endParaRPr>
            </a:p>
          </p:txBody>
        </p:sp>
        <p:sp>
          <p:nvSpPr>
            <p:cNvPr id="4128" name="Rectangle 32"/>
            <p:cNvSpPr>
              <a:spLocks noChangeArrowheads="1"/>
            </p:cNvSpPr>
            <p:nvPr userDrawn="1"/>
          </p:nvSpPr>
          <p:spPr bwMode="ltGray">
            <a:xfrm>
              <a:off x="4238" y="1773"/>
              <a:ext cx="173" cy="2539"/>
            </a:xfrm>
            <a:prstGeom prst="rect">
              <a:avLst/>
            </a:pr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cs-CZ">
                <a:latin typeface="Tahoma" charset="0"/>
              </a:endParaRPr>
            </a:p>
          </p:txBody>
        </p:sp>
        <p:sp>
          <p:nvSpPr>
            <p:cNvPr id="4129" name="Rectangle 33"/>
            <p:cNvSpPr>
              <a:spLocks noChangeArrowheads="1"/>
            </p:cNvSpPr>
            <p:nvPr userDrawn="1"/>
          </p:nvSpPr>
          <p:spPr bwMode="ltGray">
            <a:xfrm>
              <a:off x="4288" y="1545"/>
              <a:ext cx="76" cy="24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cs-CZ">
                <a:latin typeface="Tahoma" charset="0"/>
              </a:endParaRPr>
            </a:p>
          </p:txBody>
        </p:sp>
        <p:sp>
          <p:nvSpPr>
            <p:cNvPr id="4130" name="AutoShape 34"/>
            <p:cNvSpPr>
              <a:spLocks noChangeArrowheads="1"/>
            </p:cNvSpPr>
            <p:nvPr userDrawn="1"/>
          </p:nvSpPr>
          <p:spPr bwMode="ltGray">
            <a:xfrm>
              <a:off x="4220" y="1743"/>
              <a:ext cx="205" cy="52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cs-CZ">
                <a:latin typeface="Tahoma" charset="0"/>
              </a:endParaRPr>
            </a:p>
          </p:txBody>
        </p:sp>
        <p:sp>
          <p:nvSpPr>
            <p:cNvPr id="4131" name="Freeform 35"/>
            <p:cNvSpPr>
              <a:spLocks/>
            </p:cNvSpPr>
            <p:nvPr userDrawn="1"/>
          </p:nvSpPr>
          <p:spPr bwMode="ltGray">
            <a:xfrm>
              <a:off x="4306" y="1529"/>
              <a:ext cx="252" cy="1576"/>
            </a:xfrm>
            <a:custGeom>
              <a:avLst/>
              <a:gdLst/>
              <a:ahLst/>
              <a:cxnLst>
                <a:cxn ang="0">
                  <a:pos x="252" y="1576"/>
                </a:cxn>
                <a:cxn ang="0">
                  <a:pos x="12" y="84"/>
                </a:cxn>
                <a:cxn ang="0">
                  <a:pos x="12" y="60"/>
                </a:cxn>
                <a:cxn ang="0">
                  <a:pos x="0" y="12"/>
                </a:cxn>
                <a:cxn ang="0">
                  <a:pos x="72" y="0"/>
                </a:cxn>
                <a:cxn ang="0">
                  <a:pos x="72" y="0"/>
                </a:cxn>
                <a:cxn ang="0">
                  <a:pos x="78" y="48"/>
                </a:cxn>
                <a:cxn ang="0">
                  <a:pos x="88" y="66"/>
                </a:cxn>
              </a:cxnLst>
              <a:rect l="0" t="0" r="r" b="b"/>
              <a:pathLst>
                <a:path w="252" h="1576">
                  <a:moveTo>
                    <a:pt x="252" y="1576"/>
                  </a:moveTo>
                  <a:lnTo>
                    <a:pt x="12" y="84"/>
                  </a:lnTo>
                  <a:lnTo>
                    <a:pt x="12" y="60"/>
                  </a:lnTo>
                  <a:lnTo>
                    <a:pt x="0" y="12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8" y="48"/>
                  </a:lnTo>
                  <a:lnTo>
                    <a:pt x="88" y="66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>
                <a:latin typeface="Tahoma" charset="0"/>
              </a:endParaRPr>
            </a:p>
          </p:txBody>
        </p:sp>
        <p:sp>
          <p:nvSpPr>
            <p:cNvPr id="4132" name="Freeform 36"/>
            <p:cNvSpPr>
              <a:spLocks/>
            </p:cNvSpPr>
            <p:nvPr userDrawn="1"/>
          </p:nvSpPr>
          <p:spPr bwMode="ltGray">
            <a:xfrm>
              <a:off x="4169" y="1421"/>
              <a:ext cx="317" cy="138"/>
            </a:xfrm>
            <a:custGeom>
              <a:avLst/>
              <a:gdLst/>
              <a:ahLst/>
              <a:cxnLst>
                <a:cxn ang="0">
                  <a:pos x="161" y="0"/>
                </a:cxn>
                <a:cxn ang="0">
                  <a:pos x="227" y="6"/>
                </a:cxn>
                <a:cxn ang="0">
                  <a:pos x="275" y="36"/>
                </a:cxn>
                <a:cxn ang="0">
                  <a:pos x="304" y="78"/>
                </a:cxn>
                <a:cxn ang="0">
                  <a:pos x="316" y="138"/>
                </a:cxn>
                <a:cxn ang="0">
                  <a:pos x="0" y="138"/>
                </a:cxn>
                <a:cxn ang="0">
                  <a:pos x="11" y="78"/>
                </a:cxn>
                <a:cxn ang="0">
                  <a:pos x="47" y="36"/>
                </a:cxn>
                <a:cxn ang="0">
                  <a:pos x="95" y="6"/>
                </a:cxn>
                <a:cxn ang="0">
                  <a:pos x="161" y="0"/>
                </a:cxn>
                <a:cxn ang="0">
                  <a:pos x="161" y="0"/>
                </a:cxn>
              </a:cxnLst>
              <a:rect l="0" t="0" r="r" b="b"/>
              <a:pathLst>
                <a:path w="316" h="138">
                  <a:moveTo>
                    <a:pt x="161" y="0"/>
                  </a:moveTo>
                  <a:lnTo>
                    <a:pt x="227" y="6"/>
                  </a:lnTo>
                  <a:lnTo>
                    <a:pt x="275" y="36"/>
                  </a:lnTo>
                  <a:lnTo>
                    <a:pt x="304" y="78"/>
                  </a:lnTo>
                  <a:lnTo>
                    <a:pt x="316" y="138"/>
                  </a:lnTo>
                  <a:lnTo>
                    <a:pt x="0" y="138"/>
                  </a:lnTo>
                  <a:lnTo>
                    <a:pt x="11" y="78"/>
                  </a:lnTo>
                  <a:lnTo>
                    <a:pt x="47" y="36"/>
                  </a:lnTo>
                  <a:lnTo>
                    <a:pt x="95" y="6"/>
                  </a:lnTo>
                  <a:lnTo>
                    <a:pt x="161" y="0"/>
                  </a:lnTo>
                  <a:lnTo>
                    <a:pt x="161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>
                <a:latin typeface="Tahoma" charset="0"/>
              </a:endParaRPr>
            </a:p>
          </p:txBody>
        </p:sp>
      </p:grpSp>
      <p:sp>
        <p:nvSpPr>
          <p:cNvPr id="4133" name="Rectangle 37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134" name="Rectangle 3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135" name="Rectangle 3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78563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Tahom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36" name="Rectangle 4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78563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latin typeface="Tahom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37" name="Rectangle 4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78563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A830F74E-A0DB-46F4-9020-45FFFB577F40}" type="slidenum">
              <a:rPr lang="en-US" altLang="cs-CZ"/>
              <a:pPr/>
              <a:t>‹#›</a:t>
            </a:fld>
            <a:endParaRPr lang="en-US" altLang="cs-CZ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378" r:id="rId1"/>
    <p:sldLayoutId id="2147484379" r:id="rId2"/>
    <p:sldLayoutId id="2147484380" r:id="rId3"/>
    <p:sldLayoutId id="2147484381" r:id="rId4"/>
    <p:sldLayoutId id="2147484382" r:id="rId5"/>
    <p:sldLayoutId id="2147484383" r:id="rId6"/>
    <p:sldLayoutId id="2147484384" r:id="rId7"/>
    <p:sldLayoutId id="2147484385" r:id="rId8"/>
    <p:sldLayoutId id="2147484386" r:id="rId9"/>
    <p:sldLayoutId id="2147484387" r:id="rId10"/>
    <p:sldLayoutId id="2147484388" r:id="rId11"/>
    <p:sldLayoutId id="2147484389" r:id="rId12"/>
    <p:sldLayoutId id="2147484390" r:id="rId13"/>
  </p:sldLayoutIdLst>
  <p:transition spd="med">
    <p:cover dir="r"/>
  </p:transition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notesSlide" Target="../notesSlides/notesSlide4.xml"/><Relationship Id="rId7" Type="http://schemas.openxmlformats.org/officeDocument/2006/relationships/hyperlink" Target="//upload.wikimedia.org/wikipedia/commons/6/6b/Embryo,_8_cells.jpg" TargetMode="External"/><Relationship Id="rId12" Type="http://schemas.openxmlformats.org/officeDocument/2006/relationships/image" Target="../media/image51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6.png"/><Relationship Id="rId11" Type="http://schemas.openxmlformats.org/officeDocument/2006/relationships/image" Target="../media/image50.jpeg"/><Relationship Id="rId5" Type="http://schemas.openxmlformats.org/officeDocument/2006/relationships/oleObject" Target="../embeddings/oleObject1.bin"/><Relationship Id="rId10" Type="http://schemas.openxmlformats.org/officeDocument/2006/relationships/image" Target="../media/image49.jpeg"/><Relationship Id="rId4" Type="http://schemas.openxmlformats.org/officeDocument/2006/relationships/image" Target="../media/image10.png"/><Relationship Id="rId9" Type="http://schemas.openxmlformats.org/officeDocument/2006/relationships/image" Target="../media/image48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55.png"/><Relationship Id="rId4" Type="http://schemas.openxmlformats.org/officeDocument/2006/relationships/image" Target="../media/image54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62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66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70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69.png"/><Relationship Id="rId4" Type="http://schemas.openxmlformats.org/officeDocument/2006/relationships/oleObject" Target="../embeddings/oleObject2.bin"/><Relationship Id="rId9" Type="http://schemas.openxmlformats.org/officeDocument/2006/relationships/image" Target="../media/image1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0.png"/><Relationship Id="rId5" Type="http://schemas.openxmlformats.org/officeDocument/2006/relationships/image" Target="../media/image72.png"/><Relationship Id="rId4" Type="http://schemas.openxmlformats.org/officeDocument/2006/relationships/oleObject" Target="../embeddings/oleObject4.bin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0.png"/><Relationship Id="rId5" Type="http://schemas.openxmlformats.org/officeDocument/2006/relationships/image" Target="../media/image73.png"/><Relationship Id="rId4" Type="http://schemas.openxmlformats.org/officeDocument/2006/relationships/oleObject" Target="../embeddings/oleObject5.bin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png"/><Relationship Id="rId4" Type="http://schemas.openxmlformats.org/officeDocument/2006/relationships/image" Target="../media/image75.jp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jpeg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79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7.bin"/><Relationship Id="rId11" Type="http://schemas.openxmlformats.org/officeDocument/2006/relationships/image" Target="../media/image10.png"/><Relationship Id="rId5" Type="http://schemas.openxmlformats.org/officeDocument/2006/relationships/image" Target="../media/image78.png"/><Relationship Id="rId10" Type="http://schemas.openxmlformats.org/officeDocument/2006/relationships/image" Target="../media/image82.jpeg"/><Relationship Id="rId4" Type="http://schemas.openxmlformats.org/officeDocument/2006/relationships/oleObject" Target="../embeddings/oleObject6.bin"/><Relationship Id="rId9" Type="http://schemas.openxmlformats.org/officeDocument/2006/relationships/image" Target="../media/image8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85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84.jpeg"/><Relationship Id="rId5" Type="http://schemas.openxmlformats.org/officeDocument/2006/relationships/image" Target="../media/image83.png"/><Relationship Id="rId4" Type="http://schemas.openxmlformats.org/officeDocument/2006/relationships/oleObject" Target="../embeddings/oleObject8.bin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3"/>
          <p:cNvSpPr txBox="1">
            <a:spLocks noChangeArrowheads="1"/>
          </p:cNvSpPr>
          <p:nvPr/>
        </p:nvSpPr>
        <p:spPr bwMode="auto">
          <a:xfrm>
            <a:off x="314701" y="1484314"/>
            <a:ext cx="8590813" cy="3600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cs-CZ" altLang="cs-CZ" sz="3200" b="1" dirty="0">
                <a:solidFill>
                  <a:srgbClr val="000000"/>
                </a:solidFill>
              </a:rPr>
              <a:t> </a:t>
            </a:r>
            <a:r>
              <a:rPr lang="cs-CZ" altLang="cs-CZ" sz="4000" b="1" dirty="0" smtClean="0">
                <a:solidFill>
                  <a:srgbClr val="000000"/>
                </a:solidFill>
              </a:rPr>
              <a:t>Srovnávací morfologie obratlovců</a:t>
            </a:r>
          </a:p>
          <a:p>
            <a:pPr algn="ctr" eaLnBrk="1" hangingPunct="1"/>
            <a:r>
              <a:rPr lang="cs-CZ" altLang="cs-CZ" sz="4000" b="1" dirty="0" smtClean="0">
                <a:solidFill>
                  <a:srgbClr val="000000"/>
                </a:solidFill>
              </a:rPr>
              <a:t>II</a:t>
            </a:r>
            <a:endParaRPr lang="cs-CZ" altLang="cs-CZ" sz="3200" b="1" dirty="0" smtClean="0">
              <a:solidFill>
                <a:srgbClr val="000000"/>
              </a:solidFill>
            </a:endParaRPr>
          </a:p>
          <a:p>
            <a:pPr algn="ctr" eaLnBrk="1" hangingPunct="1"/>
            <a:endParaRPr lang="cs-CZ" altLang="cs-CZ" sz="3200" b="1" dirty="0" smtClean="0">
              <a:solidFill>
                <a:srgbClr val="000000"/>
              </a:solidFill>
            </a:endParaRPr>
          </a:p>
          <a:p>
            <a:pPr algn="ctr" eaLnBrk="1" hangingPunct="1"/>
            <a:r>
              <a:rPr lang="cs-CZ" altLang="cs-CZ" sz="3200" b="1" dirty="0" smtClean="0">
                <a:solidFill>
                  <a:srgbClr val="000000"/>
                </a:solidFill>
              </a:rPr>
              <a:t>Ontogeneze</a:t>
            </a:r>
          </a:p>
          <a:p>
            <a:pPr algn="ctr" eaLnBrk="1" hangingPunct="1"/>
            <a:endParaRPr lang="cs-CZ" altLang="cs-CZ" sz="3200" b="1" dirty="0" smtClean="0">
              <a:solidFill>
                <a:srgbClr val="000000"/>
              </a:solidFill>
            </a:endParaRPr>
          </a:p>
          <a:p>
            <a:pPr algn="ctr" eaLnBrk="1" hangingPunct="1"/>
            <a:r>
              <a:rPr lang="cs-CZ" altLang="cs-CZ" sz="2000" b="1" dirty="0" smtClean="0">
                <a:solidFill>
                  <a:srgbClr val="000000"/>
                </a:solidFill>
              </a:rPr>
              <a:t>Tomáš </a:t>
            </a:r>
            <a:r>
              <a:rPr lang="cs-CZ" altLang="cs-CZ" sz="2000" b="1" dirty="0" err="1" smtClean="0">
                <a:solidFill>
                  <a:srgbClr val="000000"/>
                </a:solidFill>
              </a:rPr>
              <a:t>Bartonička</a:t>
            </a:r>
            <a:endParaRPr lang="cs-CZ" altLang="cs-CZ" sz="2000" b="1" dirty="0" smtClean="0">
              <a:solidFill>
                <a:srgbClr val="000000"/>
              </a:solidFill>
            </a:endParaRPr>
          </a:p>
          <a:p>
            <a:pPr algn="ctr" eaLnBrk="1" hangingPunct="1"/>
            <a:endParaRPr lang="cs-CZ" altLang="cs-CZ" sz="32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940106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3A89A-B6B6-49EF-B8BA-2FB025BAE584}" type="slidenum">
              <a:rPr lang="en-US" altLang="cs-CZ" smtClean="0"/>
              <a:pPr/>
              <a:t>10</a:t>
            </a:fld>
            <a:endParaRPr lang="en-US" altLang="cs-CZ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21792"/>
          </a:xfrm>
          <a:prstGeom prst="rect">
            <a:avLst/>
          </a:prstGeom>
        </p:spPr>
      </p:pic>
      <p:sp>
        <p:nvSpPr>
          <p:cNvPr id="4" name="Obdélník 3"/>
          <p:cNvSpPr/>
          <p:nvPr/>
        </p:nvSpPr>
        <p:spPr>
          <a:xfrm>
            <a:off x="87330" y="1685083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cs-CZ" dirty="0">
              <a:solidFill>
                <a:srgbClr val="000000"/>
              </a:solidFill>
            </a:endParaRPr>
          </a:p>
          <a:p>
            <a:r>
              <a:rPr lang="cs-CZ" dirty="0" smtClean="0">
                <a:solidFill>
                  <a:srgbClr val="000000"/>
                </a:solidFill>
              </a:rPr>
              <a:t>•</a:t>
            </a:r>
            <a:r>
              <a:rPr lang="cs-CZ" dirty="0">
                <a:solidFill>
                  <a:srgbClr val="000000"/>
                </a:solidFill>
              </a:rPr>
              <a:t> Počáteční stadia jsou </a:t>
            </a:r>
            <a:r>
              <a:rPr lang="cs-CZ" dirty="0" smtClean="0">
                <a:solidFill>
                  <a:srgbClr val="000000"/>
                </a:solidFill>
              </a:rPr>
              <a:t>univerzální</a:t>
            </a:r>
            <a:r>
              <a:rPr lang="cs-CZ" dirty="0">
                <a:solidFill>
                  <a:srgbClr val="000000"/>
                </a:solidFill>
              </a:rPr>
              <a:t>: blastula, gastrula, </a:t>
            </a:r>
            <a:r>
              <a:rPr lang="cs-CZ" dirty="0" err="1" smtClean="0">
                <a:solidFill>
                  <a:srgbClr val="000000"/>
                </a:solidFill>
              </a:rPr>
              <a:t>neurula</a:t>
            </a:r>
            <a:endParaRPr lang="cs-CZ" dirty="0">
              <a:solidFill>
                <a:srgbClr val="000000"/>
              </a:solidFill>
            </a:endParaRPr>
          </a:p>
          <a:p>
            <a:endParaRPr lang="cs-CZ" dirty="0" smtClean="0">
              <a:solidFill>
                <a:srgbClr val="000000"/>
              </a:solidFill>
            </a:endParaRPr>
          </a:p>
          <a:p>
            <a:r>
              <a:rPr lang="cs-CZ" dirty="0" smtClean="0">
                <a:solidFill>
                  <a:srgbClr val="FF0000"/>
                </a:solidFill>
              </a:rPr>
              <a:t>ALE… </a:t>
            </a:r>
          </a:p>
          <a:p>
            <a:endParaRPr lang="cs-CZ" dirty="0">
              <a:solidFill>
                <a:srgbClr val="FF0000"/>
              </a:solidFill>
            </a:endParaRPr>
          </a:p>
          <a:p>
            <a:r>
              <a:rPr lang="cs-CZ" dirty="0">
                <a:solidFill>
                  <a:srgbClr val="000000"/>
                </a:solidFill>
              </a:rPr>
              <a:t>• </a:t>
            </a:r>
            <a:r>
              <a:rPr lang="cs-CZ" dirty="0" err="1">
                <a:solidFill>
                  <a:srgbClr val="000000"/>
                </a:solidFill>
              </a:rPr>
              <a:t>Fylotyp</a:t>
            </a:r>
            <a:r>
              <a:rPr lang="cs-CZ" dirty="0">
                <a:solidFill>
                  <a:srgbClr val="000000"/>
                </a:solidFill>
              </a:rPr>
              <a:t> (</a:t>
            </a:r>
            <a:r>
              <a:rPr lang="cs-CZ" dirty="0" err="1">
                <a:solidFill>
                  <a:srgbClr val="000000"/>
                </a:solidFill>
              </a:rPr>
              <a:t>fylotypické</a:t>
            </a:r>
            <a:r>
              <a:rPr lang="cs-CZ" dirty="0">
                <a:solidFill>
                  <a:srgbClr val="000000"/>
                </a:solidFill>
              </a:rPr>
              <a:t> stadium) – stadium se znaky </a:t>
            </a:r>
            <a:r>
              <a:rPr lang="cs-CZ" dirty="0" smtClean="0">
                <a:solidFill>
                  <a:srgbClr val="000000"/>
                </a:solidFill>
              </a:rPr>
              <a:t>skupiny</a:t>
            </a:r>
            <a:r>
              <a:rPr lang="cs-CZ" dirty="0">
                <a:solidFill>
                  <a:srgbClr val="000000"/>
                </a:solidFill>
              </a:rPr>
              <a:t>), u strunatců </a:t>
            </a:r>
            <a:r>
              <a:rPr lang="cs-CZ" dirty="0" err="1" smtClean="0">
                <a:solidFill>
                  <a:srgbClr val="000000"/>
                </a:solidFill>
              </a:rPr>
              <a:t>pharyngula</a:t>
            </a:r>
            <a:endParaRPr lang="cs-CZ" dirty="0">
              <a:solidFill>
                <a:srgbClr val="000000"/>
              </a:solidFill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0" y="905679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dirty="0">
                <a:solidFill>
                  <a:srgbClr val="000000"/>
                </a:solidFill>
              </a:rPr>
              <a:t>Vztah ontogeneze a evoluce</a:t>
            </a:r>
            <a:r>
              <a:rPr lang="cs-CZ" dirty="0" smtClean="0">
                <a:solidFill>
                  <a:srgbClr val="000000"/>
                </a:solidFill>
              </a:rPr>
              <a:t>:</a:t>
            </a:r>
            <a:endParaRPr lang="cs-CZ" dirty="0">
              <a:solidFill>
                <a:srgbClr val="000000"/>
              </a:solidFill>
            </a:endParaRPr>
          </a:p>
          <a:p>
            <a:r>
              <a:rPr lang="cs-CZ" dirty="0">
                <a:solidFill>
                  <a:srgbClr val="000000"/>
                </a:solidFill>
              </a:rPr>
              <a:t>ontogeneze představuje </a:t>
            </a:r>
            <a:r>
              <a:rPr lang="cs-CZ" dirty="0" smtClean="0">
                <a:solidFill>
                  <a:srgbClr val="000000"/>
                </a:solidFill>
              </a:rPr>
              <a:t>důležitý </a:t>
            </a:r>
            <a:r>
              <a:rPr lang="cs-CZ" dirty="0">
                <a:solidFill>
                  <a:srgbClr val="000000"/>
                </a:solidFill>
              </a:rPr>
              <a:t>zdroj informace</a:t>
            </a: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3302" y="2182876"/>
            <a:ext cx="2009668" cy="268861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3204" y="3271076"/>
            <a:ext cx="2024054" cy="2740064"/>
          </a:xfrm>
          <a:prstGeom prst="rect">
            <a:avLst/>
          </a:prstGeom>
        </p:spPr>
      </p:pic>
      <p:sp>
        <p:nvSpPr>
          <p:cNvPr id="8" name="Obdélník 7"/>
          <p:cNvSpPr/>
          <p:nvPr/>
        </p:nvSpPr>
        <p:spPr>
          <a:xfrm>
            <a:off x="4863403" y="940669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b="1" dirty="0">
                <a:solidFill>
                  <a:srgbClr val="000000"/>
                </a:solidFill>
              </a:rPr>
              <a:t>Ernst </a:t>
            </a:r>
            <a:r>
              <a:rPr lang="cs-CZ" b="1" dirty="0" err="1">
                <a:solidFill>
                  <a:srgbClr val="000000"/>
                </a:solidFill>
              </a:rPr>
              <a:t>Haeckel</a:t>
            </a:r>
            <a:endParaRPr lang="cs-CZ" b="1" dirty="0">
              <a:solidFill>
                <a:srgbClr val="000000"/>
              </a:solidFill>
            </a:endParaRPr>
          </a:p>
          <a:p>
            <a:r>
              <a:rPr lang="cs-CZ" dirty="0">
                <a:solidFill>
                  <a:srgbClr val="000000"/>
                </a:solidFill>
              </a:rPr>
              <a:t> pravidlo rekapitulace </a:t>
            </a:r>
          </a:p>
          <a:p>
            <a:r>
              <a:rPr lang="cs-CZ" dirty="0">
                <a:solidFill>
                  <a:srgbClr val="000000"/>
                </a:solidFill>
              </a:rPr>
              <a:t>(</a:t>
            </a:r>
            <a:r>
              <a:rPr lang="cs-CZ" dirty="0" smtClean="0">
                <a:solidFill>
                  <a:srgbClr val="000000"/>
                </a:solidFill>
              </a:rPr>
              <a:t>ontogeneze „rekapituluje“ fylogenezi</a:t>
            </a:r>
            <a:r>
              <a:rPr lang="cs-CZ" dirty="0">
                <a:solidFill>
                  <a:srgbClr val="000000"/>
                </a:solidFill>
              </a:rPr>
              <a:t>): </a:t>
            </a:r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4031271"/>
            <a:ext cx="4191000" cy="290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958277"/>
      </p:ext>
    </p:extLst>
  </p:cSld>
  <p:clrMapOvr>
    <a:masterClrMapping/>
  </p:clrMapOvr>
  <p:transition spd="med">
    <p:cover dir="r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3A89A-B6B6-49EF-B8BA-2FB025BAE584}" type="slidenum">
              <a:rPr lang="en-US" altLang="cs-CZ" smtClean="0"/>
              <a:pPr/>
              <a:t>11</a:t>
            </a:fld>
            <a:endParaRPr lang="en-US" altLang="cs-CZ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21792"/>
          </a:xfrm>
          <a:prstGeom prst="rect">
            <a:avLst/>
          </a:prstGeom>
        </p:spPr>
      </p:pic>
      <p:sp>
        <p:nvSpPr>
          <p:cNvPr id="6" name="Obdélník 5"/>
          <p:cNvSpPr/>
          <p:nvPr/>
        </p:nvSpPr>
        <p:spPr>
          <a:xfrm>
            <a:off x="3698697" y="1049520"/>
            <a:ext cx="490591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000000"/>
                </a:solidFill>
              </a:rPr>
              <a:t>Přesýpací hodiny v embryologii</a:t>
            </a:r>
            <a:r>
              <a:rPr lang="cs-CZ" dirty="0">
                <a:solidFill>
                  <a:srgbClr val="000000"/>
                </a:solidFill>
              </a:rPr>
              <a:t/>
            </a:r>
            <a:br>
              <a:rPr lang="cs-CZ" dirty="0">
                <a:solidFill>
                  <a:srgbClr val="000000"/>
                </a:solidFill>
              </a:rPr>
            </a:br>
            <a:endParaRPr lang="cs-CZ" dirty="0" smtClean="0">
              <a:solidFill>
                <a:srgbClr val="000000"/>
              </a:solidFill>
            </a:endParaRPr>
          </a:p>
          <a:p>
            <a:r>
              <a:rPr lang="cs-CZ" dirty="0" smtClean="0">
                <a:solidFill>
                  <a:srgbClr val="FF0000"/>
                </a:solidFill>
              </a:rPr>
              <a:t>ALE</a:t>
            </a:r>
            <a:r>
              <a:rPr lang="cs-CZ" dirty="0" smtClean="0">
                <a:solidFill>
                  <a:srgbClr val="000000"/>
                </a:solidFill>
              </a:rPr>
              <a:t>…nejranější </a:t>
            </a:r>
            <a:r>
              <a:rPr lang="cs-CZ" dirty="0">
                <a:solidFill>
                  <a:srgbClr val="000000"/>
                </a:solidFill>
              </a:rPr>
              <a:t>stadia vývoje embrya různých druhů v rámci kmene se </a:t>
            </a:r>
            <a:r>
              <a:rPr lang="cs-CZ" u="sng" dirty="0">
                <a:solidFill>
                  <a:srgbClr val="000000"/>
                </a:solidFill>
              </a:rPr>
              <a:t>velmi různí</a:t>
            </a:r>
            <a:r>
              <a:rPr lang="cs-CZ" dirty="0">
                <a:solidFill>
                  <a:srgbClr val="000000"/>
                </a:solidFill>
              </a:rPr>
              <a:t>, a teprve poté nastává takzvané »</a:t>
            </a:r>
            <a:r>
              <a:rPr lang="cs-CZ" dirty="0" err="1">
                <a:solidFill>
                  <a:srgbClr val="000000"/>
                </a:solidFill>
              </a:rPr>
              <a:t>fylotypové</a:t>
            </a:r>
            <a:r>
              <a:rPr lang="cs-CZ" dirty="0">
                <a:solidFill>
                  <a:srgbClr val="000000"/>
                </a:solidFill>
              </a:rPr>
              <a:t> stadium« (z </a:t>
            </a:r>
            <a:r>
              <a:rPr lang="cs-CZ" dirty="0" err="1">
                <a:solidFill>
                  <a:srgbClr val="000000"/>
                </a:solidFill>
              </a:rPr>
              <a:t>fyllum</a:t>
            </a:r>
            <a:r>
              <a:rPr lang="cs-CZ" dirty="0">
                <a:solidFill>
                  <a:srgbClr val="000000"/>
                </a:solidFill>
              </a:rPr>
              <a:t> = řecky »kmen«) výrazné anatomické podobnosti, jak je popsali </a:t>
            </a:r>
            <a:r>
              <a:rPr lang="cs-CZ" dirty="0" err="1">
                <a:solidFill>
                  <a:srgbClr val="000000"/>
                </a:solidFill>
              </a:rPr>
              <a:t>Haeckel</a:t>
            </a:r>
            <a:r>
              <a:rPr lang="cs-CZ" dirty="0">
                <a:solidFill>
                  <a:srgbClr val="000000"/>
                </a:solidFill>
              </a:rPr>
              <a:t> a von </a:t>
            </a:r>
            <a:r>
              <a:rPr lang="cs-CZ" dirty="0" err="1">
                <a:solidFill>
                  <a:srgbClr val="000000"/>
                </a:solidFill>
              </a:rPr>
              <a:t>Baer</a:t>
            </a:r>
            <a:r>
              <a:rPr lang="cs-CZ" dirty="0" smtClean="0">
                <a:solidFill>
                  <a:srgbClr val="000000"/>
                </a:solidFill>
              </a:rPr>
              <a:t>.</a:t>
            </a:r>
          </a:p>
          <a:p>
            <a:endParaRPr lang="cs-CZ" dirty="0">
              <a:solidFill>
                <a:srgbClr val="000000"/>
              </a:solidFill>
            </a:endParaRPr>
          </a:p>
          <a:p>
            <a:r>
              <a:rPr lang="cs-CZ" dirty="0">
                <a:solidFill>
                  <a:srgbClr val="000000"/>
                </a:solidFill>
              </a:rPr>
              <a:t/>
            </a:r>
            <a:br>
              <a:rPr lang="cs-CZ" dirty="0">
                <a:solidFill>
                  <a:srgbClr val="000000"/>
                </a:solidFill>
              </a:rPr>
            </a:br>
            <a:r>
              <a:rPr lang="cs-CZ" dirty="0" err="1" smtClean="0">
                <a:solidFill>
                  <a:srgbClr val="000000"/>
                </a:solidFill>
              </a:rPr>
              <a:t>Fylotypové</a:t>
            </a:r>
            <a:r>
              <a:rPr lang="cs-CZ" dirty="0" smtClean="0">
                <a:solidFill>
                  <a:srgbClr val="000000"/>
                </a:solidFill>
              </a:rPr>
              <a:t> stádium – pouze zde bude </a:t>
            </a:r>
            <a:r>
              <a:rPr lang="cs-CZ" dirty="0">
                <a:solidFill>
                  <a:srgbClr val="000000"/>
                </a:solidFill>
              </a:rPr>
              <a:t>zárodek kopinatce, mihule, kuřete a člověka k nerozeznání. </a:t>
            </a:r>
            <a:endParaRPr lang="cs-CZ" dirty="0" smtClean="0">
              <a:solidFill>
                <a:srgbClr val="000000"/>
              </a:solidFill>
            </a:endParaRPr>
          </a:p>
          <a:p>
            <a:endParaRPr lang="cs-CZ" dirty="0" smtClean="0">
              <a:solidFill>
                <a:srgbClr val="000000"/>
              </a:solidFill>
            </a:endParaRPr>
          </a:p>
          <a:p>
            <a:r>
              <a:rPr lang="cs-CZ" dirty="0" smtClean="0">
                <a:solidFill>
                  <a:srgbClr val="000000"/>
                </a:solidFill>
              </a:rPr>
              <a:t>Vývoj </a:t>
            </a:r>
            <a:r>
              <a:rPr lang="cs-CZ" dirty="0">
                <a:solidFill>
                  <a:srgbClr val="000000"/>
                </a:solidFill>
              </a:rPr>
              <a:t>jedinců ze </a:t>
            </a:r>
            <a:r>
              <a:rPr lang="cs-CZ" dirty="0" smtClean="0">
                <a:solidFill>
                  <a:srgbClr val="000000"/>
                </a:solidFill>
              </a:rPr>
              <a:t>stejného „kmene“(skupiny) </a:t>
            </a:r>
            <a:r>
              <a:rPr lang="cs-CZ" dirty="0">
                <a:solidFill>
                  <a:srgbClr val="000000"/>
                </a:solidFill>
              </a:rPr>
              <a:t>tedy připomíná jakési »přesýpací hodiny«.</a:t>
            </a: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3"/>
          <a:srcRect l="19696" t="2593" r="1284" b="-2593"/>
          <a:stretch/>
        </p:blipFill>
        <p:spPr>
          <a:xfrm>
            <a:off x="267128" y="1729273"/>
            <a:ext cx="3161230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13338"/>
      </p:ext>
    </p:extLst>
  </p:cSld>
  <p:clrMapOvr>
    <a:masterClrMapping/>
  </p:clrMapOvr>
  <p:transition spd="med">
    <p:cover dir="r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3A89A-B6B6-49EF-B8BA-2FB025BAE584}" type="slidenum">
              <a:rPr lang="en-US" altLang="cs-CZ" smtClean="0"/>
              <a:pPr/>
              <a:t>12</a:t>
            </a:fld>
            <a:endParaRPr lang="en-US" altLang="cs-CZ"/>
          </a:p>
        </p:txBody>
      </p:sp>
      <p:sp>
        <p:nvSpPr>
          <p:cNvPr id="3" name="Obdélník 2"/>
          <p:cNvSpPr/>
          <p:nvPr/>
        </p:nvSpPr>
        <p:spPr>
          <a:xfrm>
            <a:off x="385281" y="790828"/>
            <a:ext cx="4572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dirty="0">
                <a:solidFill>
                  <a:srgbClr val="000000"/>
                </a:solidFill>
              </a:rPr>
              <a:t>Genová exprese byla u všech druhů nejpodobnější ve fázi »rozšířené břišní zárodečné pásky« (</a:t>
            </a:r>
            <a:r>
              <a:rPr lang="cs-CZ" dirty="0" err="1">
                <a:solidFill>
                  <a:srgbClr val="000000"/>
                </a:solidFill>
              </a:rPr>
              <a:t>extended</a:t>
            </a:r>
            <a:r>
              <a:rPr lang="cs-CZ" dirty="0">
                <a:solidFill>
                  <a:srgbClr val="000000"/>
                </a:solidFill>
              </a:rPr>
              <a:t> </a:t>
            </a:r>
            <a:r>
              <a:rPr lang="cs-CZ" dirty="0" err="1">
                <a:solidFill>
                  <a:srgbClr val="000000"/>
                </a:solidFill>
              </a:rPr>
              <a:t>germband</a:t>
            </a:r>
            <a:r>
              <a:rPr lang="cs-CZ" dirty="0">
                <a:solidFill>
                  <a:srgbClr val="000000"/>
                </a:solidFill>
              </a:rPr>
              <a:t>), která je již tradičně považována za </a:t>
            </a:r>
            <a:r>
              <a:rPr lang="cs-CZ" dirty="0" err="1">
                <a:solidFill>
                  <a:srgbClr val="000000"/>
                </a:solidFill>
              </a:rPr>
              <a:t>fylotypové</a:t>
            </a:r>
            <a:r>
              <a:rPr lang="cs-CZ" dirty="0">
                <a:solidFill>
                  <a:srgbClr val="000000"/>
                </a:solidFill>
              </a:rPr>
              <a:t> stadium hmyzu</a:t>
            </a:r>
            <a:r>
              <a:rPr lang="cs-CZ" dirty="0" smtClean="0">
                <a:solidFill>
                  <a:srgbClr val="000000"/>
                </a:solidFill>
              </a:rPr>
              <a:t>.</a:t>
            </a:r>
          </a:p>
          <a:p>
            <a:r>
              <a:rPr lang="cs-CZ" dirty="0">
                <a:solidFill>
                  <a:srgbClr val="000000"/>
                </a:solidFill>
              </a:rPr>
              <a:t/>
            </a:r>
            <a:br>
              <a:rPr lang="cs-CZ" dirty="0">
                <a:solidFill>
                  <a:srgbClr val="000000"/>
                </a:solidFill>
              </a:rPr>
            </a:br>
            <a:r>
              <a:rPr lang="cs-CZ" dirty="0" smtClean="0">
                <a:solidFill>
                  <a:srgbClr val="000000"/>
                </a:solidFill>
              </a:rPr>
              <a:t>Model </a:t>
            </a:r>
            <a:r>
              <a:rPr lang="cs-CZ" dirty="0" err="1" smtClean="0">
                <a:solidFill>
                  <a:srgbClr val="000000"/>
                </a:solidFill>
              </a:rPr>
              <a:t>fylotypu</a:t>
            </a:r>
            <a:r>
              <a:rPr lang="cs-CZ" dirty="0" smtClean="0">
                <a:solidFill>
                  <a:srgbClr val="000000"/>
                </a:solidFill>
              </a:rPr>
              <a:t> je </a:t>
            </a:r>
            <a:r>
              <a:rPr lang="cs-CZ" dirty="0">
                <a:solidFill>
                  <a:srgbClr val="000000"/>
                </a:solidFill>
              </a:rPr>
              <a:t>skutečným biologickým fenoménem, který definuje kmeny živočichů a omezuje jejich rozrůznění v průběhu evolučního </a:t>
            </a:r>
            <a:r>
              <a:rPr lang="cs-CZ" dirty="0" smtClean="0">
                <a:solidFill>
                  <a:srgbClr val="000000"/>
                </a:solidFill>
              </a:rPr>
              <a:t>procesu</a:t>
            </a:r>
            <a:r>
              <a:rPr lang="cs-CZ" dirty="0">
                <a:solidFill>
                  <a:srgbClr val="000000"/>
                </a:solidFill>
              </a:rPr>
              <a:t>.</a:t>
            </a:r>
            <a:r>
              <a:rPr lang="cs-CZ" dirty="0" smtClean="0">
                <a:solidFill>
                  <a:srgbClr val="000000"/>
                </a:solidFill>
              </a:rPr>
              <a:t> </a:t>
            </a:r>
            <a:endParaRPr lang="cs-CZ" dirty="0">
              <a:solidFill>
                <a:srgbClr val="000000"/>
              </a:solidFill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5334000" y="1232907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dirty="0" smtClean="0">
                <a:solidFill>
                  <a:srgbClr val="FF0000"/>
                </a:solidFill>
              </a:rPr>
              <a:t>Platí že znak, který se v ontogenezi objevuje dříve, je původnější.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424029" y="3769796"/>
            <a:ext cx="4572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dirty="0" smtClean="0">
                <a:solidFill>
                  <a:srgbClr val="000000"/>
                </a:solidFill>
              </a:rPr>
              <a:t>Neměnnost </a:t>
            </a:r>
            <a:r>
              <a:rPr lang="cs-CZ" dirty="0" err="1" smtClean="0">
                <a:solidFill>
                  <a:srgbClr val="000000"/>
                </a:solidFill>
              </a:rPr>
              <a:t>fylotypu</a:t>
            </a:r>
            <a:r>
              <a:rPr lang="cs-CZ" dirty="0" smtClean="0">
                <a:solidFill>
                  <a:srgbClr val="000000"/>
                </a:solidFill>
              </a:rPr>
              <a:t> je důsledkem </a:t>
            </a:r>
            <a:r>
              <a:rPr lang="cs-CZ" b="1" dirty="0" smtClean="0">
                <a:solidFill>
                  <a:srgbClr val="000000"/>
                </a:solidFill>
              </a:rPr>
              <a:t>»stabilizující </a:t>
            </a:r>
            <a:r>
              <a:rPr lang="cs-CZ" b="1" dirty="0">
                <a:solidFill>
                  <a:srgbClr val="000000"/>
                </a:solidFill>
              </a:rPr>
              <a:t>selekce«</a:t>
            </a:r>
            <a:r>
              <a:rPr lang="cs-CZ" dirty="0">
                <a:solidFill>
                  <a:srgbClr val="000000"/>
                </a:solidFill>
              </a:rPr>
              <a:t>. </a:t>
            </a:r>
            <a:r>
              <a:rPr lang="cs-CZ" dirty="0" smtClean="0">
                <a:solidFill>
                  <a:srgbClr val="000000"/>
                </a:solidFill>
              </a:rPr>
              <a:t>Z </a:t>
            </a:r>
            <a:r>
              <a:rPr lang="cs-CZ" dirty="0">
                <a:solidFill>
                  <a:srgbClr val="000000"/>
                </a:solidFill>
              </a:rPr>
              <a:t>populace odstraňuje veškeré odchylky od optimálních </a:t>
            </a:r>
            <a:r>
              <a:rPr lang="cs-CZ" dirty="0" smtClean="0">
                <a:solidFill>
                  <a:srgbClr val="000000"/>
                </a:solidFill>
              </a:rPr>
              <a:t>hodnot.</a:t>
            </a:r>
          </a:p>
          <a:p>
            <a:endParaRPr lang="cs-CZ" dirty="0">
              <a:solidFill>
                <a:srgbClr val="000000"/>
              </a:solidFill>
            </a:endParaRPr>
          </a:p>
          <a:p>
            <a:r>
              <a:rPr lang="cs-CZ" dirty="0" smtClean="0">
                <a:solidFill>
                  <a:srgbClr val="000000"/>
                </a:solidFill>
              </a:rPr>
              <a:t>„Stabilizační </a:t>
            </a:r>
            <a:r>
              <a:rPr lang="cs-CZ" dirty="0">
                <a:solidFill>
                  <a:srgbClr val="000000"/>
                </a:solidFill>
              </a:rPr>
              <a:t>selekce je nejsilnější ve </a:t>
            </a:r>
            <a:r>
              <a:rPr lang="cs-CZ" dirty="0" err="1">
                <a:solidFill>
                  <a:srgbClr val="000000"/>
                </a:solidFill>
              </a:rPr>
              <a:t>fylotypovém</a:t>
            </a:r>
            <a:r>
              <a:rPr lang="cs-CZ" dirty="0">
                <a:solidFill>
                  <a:srgbClr val="000000"/>
                </a:solidFill>
              </a:rPr>
              <a:t> stadiu, což má za následek podobnou genovou expresi a z toho vyplývající neměnnou stavbu těla.</a:t>
            </a: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0013" y="2410651"/>
            <a:ext cx="3840480" cy="4096512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21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590879"/>
      </p:ext>
    </p:extLst>
  </p:cSld>
  <p:clrMapOvr>
    <a:masterClrMapping/>
  </p:clrMapOvr>
  <p:transition spd="med">
    <p:cover dir="r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3A89A-B6B6-49EF-B8BA-2FB025BAE584}" type="slidenum">
              <a:rPr lang="en-US" altLang="cs-CZ" smtClean="0"/>
              <a:pPr/>
              <a:t>13</a:t>
            </a:fld>
            <a:endParaRPr lang="en-US" altLang="cs-CZ"/>
          </a:p>
        </p:txBody>
      </p:sp>
      <p:sp>
        <p:nvSpPr>
          <p:cNvPr id="3" name="Obdélník 2"/>
          <p:cNvSpPr/>
          <p:nvPr/>
        </p:nvSpPr>
        <p:spPr>
          <a:xfrm>
            <a:off x="1410347" y="2082885"/>
            <a:ext cx="727645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3600" dirty="0" err="1">
                <a:solidFill>
                  <a:srgbClr val="000000"/>
                </a:solidFill>
              </a:rPr>
              <a:t>heterochronie</a:t>
            </a:r>
            <a:r>
              <a:rPr lang="cs-CZ" sz="3600" dirty="0">
                <a:solidFill>
                  <a:srgbClr val="000000"/>
                </a:solidFill>
              </a:rPr>
              <a:t> </a:t>
            </a:r>
            <a:r>
              <a:rPr lang="cs-CZ" sz="3600" dirty="0" smtClean="0">
                <a:solidFill>
                  <a:srgbClr val="000000"/>
                </a:solidFill>
              </a:rPr>
              <a:t>a </a:t>
            </a:r>
            <a:r>
              <a:rPr lang="cs-CZ" sz="3600" dirty="0" err="1" smtClean="0">
                <a:solidFill>
                  <a:srgbClr val="000000"/>
                </a:solidFill>
              </a:rPr>
              <a:t>heterotopie</a:t>
            </a:r>
            <a:endParaRPr lang="cs-CZ" sz="3600" dirty="0" smtClean="0">
              <a:solidFill>
                <a:srgbClr val="000000"/>
              </a:solidFill>
            </a:endParaRPr>
          </a:p>
          <a:p>
            <a:r>
              <a:rPr lang="cs-CZ" sz="3600" dirty="0" smtClean="0">
                <a:solidFill>
                  <a:srgbClr val="000000"/>
                </a:solidFill>
              </a:rPr>
              <a:t> </a:t>
            </a:r>
            <a:endParaRPr lang="cs-CZ" sz="3600" dirty="0">
              <a:solidFill>
                <a:srgbClr val="000000"/>
              </a:solidFill>
            </a:endParaRPr>
          </a:p>
          <a:p>
            <a:r>
              <a:rPr lang="cs-CZ" sz="3600" dirty="0" smtClean="0">
                <a:solidFill>
                  <a:srgbClr val="000000"/>
                </a:solidFill>
              </a:rPr>
              <a:t>principiální </a:t>
            </a:r>
            <a:r>
              <a:rPr lang="cs-CZ" sz="3600" dirty="0">
                <a:solidFill>
                  <a:srgbClr val="000000"/>
                </a:solidFill>
              </a:rPr>
              <a:t>mechanismy </a:t>
            </a:r>
          </a:p>
          <a:p>
            <a:r>
              <a:rPr lang="cs-CZ" sz="3600" dirty="0">
                <a:solidFill>
                  <a:srgbClr val="000000"/>
                </a:solidFill>
              </a:rPr>
              <a:t>evolučních změn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21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414322"/>
      </p:ext>
    </p:extLst>
  </p:cSld>
  <p:clrMapOvr>
    <a:masterClrMapping/>
  </p:clrMapOvr>
  <p:transition spd="med">
    <p:cover dir="r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3A89A-B6B6-49EF-B8BA-2FB025BAE584}" type="slidenum">
              <a:rPr lang="en-US" altLang="cs-CZ" smtClean="0"/>
              <a:pPr/>
              <a:t>14</a:t>
            </a:fld>
            <a:endParaRPr lang="en-US" altLang="cs-CZ"/>
          </a:p>
        </p:txBody>
      </p:sp>
      <p:sp>
        <p:nvSpPr>
          <p:cNvPr id="3" name="Obdélník 2"/>
          <p:cNvSpPr/>
          <p:nvPr/>
        </p:nvSpPr>
        <p:spPr>
          <a:xfrm>
            <a:off x="2286000" y="1254247"/>
            <a:ext cx="4572000" cy="31393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dirty="0" smtClean="0">
                <a:solidFill>
                  <a:srgbClr val="000000"/>
                </a:solidFill>
              </a:rPr>
              <a:t>Nicméně obecně </a:t>
            </a:r>
            <a:r>
              <a:rPr lang="cs-CZ" dirty="0" err="1" smtClean="0">
                <a:solidFill>
                  <a:srgbClr val="000000"/>
                </a:solidFill>
              </a:rPr>
              <a:t>ja</a:t>
            </a:r>
            <a:r>
              <a:rPr lang="cs-CZ" dirty="0" smtClean="0">
                <a:solidFill>
                  <a:srgbClr val="000000"/>
                </a:solidFill>
              </a:rPr>
              <a:t> známo jen málo tělních plánů </a:t>
            </a:r>
            <a:endParaRPr lang="cs-CZ" dirty="0">
              <a:solidFill>
                <a:srgbClr val="000000"/>
              </a:solidFill>
            </a:endParaRPr>
          </a:p>
          <a:p>
            <a:r>
              <a:rPr lang="cs-CZ" dirty="0" err="1" smtClean="0">
                <a:solidFill>
                  <a:srgbClr val="000000"/>
                </a:solidFill>
              </a:rPr>
              <a:t>udržovano</a:t>
            </a:r>
            <a:r>
              <a:rPr lang="cs-CZ" dirty="0" smtClean="0">
                <a:solidFill>
                  <a:srgbClr val="000000"/>
                </a:solidFill>
              </a:rPr>
              <a:t> </a:t>
            </a:r>
            <a:r>
              <a:rPr lang="cs-CZ" dirty="0">
                <a:solidFill>
                  <a:srgbClr val="000000"/>
                </a:solidFill>
              </a:rPr>
              <a:t>pomocí vývojových omezení (</a:t>
            </a:r>
            <a:r>
              <a:rPr lang="cs-CZ" dirty="0" err="1">
                <a:solidFill>
                  <a:srgbClr val="000000"/>
                </a:solidFill>
              </a:rPr>
              <a:t>constraints</a:t>
            </a:r>
            <a:r>
              <a:rPr lang="cs-CZ" dirty="0" smtClean="0">
                <a:solidFill>
                  <a:srgbClr val="000000"/>
                </a:solidFill>
              </a:rPr>
              <a:t>)</a:t>
            </a:r>
          </a:p>
          <a:p>
            <a:r>
              <a:rPr lang="cs-CZ" dirty="0" smtClean="0">
                <a:solidFill>
                  <a:srgbClr val="000000"/>
                </a:solidFill>
              </a:rPr>
              <a:t>Fenotypově za to mohou </a:t>
            </a:r>
            <a:r>
              <a:rPr lang="cs-CZ" dirty="0" err="1" smtClean="0">
                <a:solidFill>
                  <a:srgbClr val="000000"/>
                </a:solidFill>
              </a:rPr>
              <a:t>fylotypová</a:t>
            </a:r>
            <a:r>
              <a:rPr lang="cs-CZ" dirty="0" smtClean="0">
                <a:solidFill>
                  <a:srgbClr val="000000"/>
                </a:solidFill>
              </a:rPr>
              <a:t> konzervativní stádia.</a:t>
            </a:r>
          </a:p>
          <a:p>
            <a:endParaRPr lang="cs-CZ" dirty="0" smtClean="0">
              <a:solidFill>
                <a:srgbClr val="000000"/>
              </a:solidFill>
            </a:endParaRPr>
          </a:p>
          <a:p>
            <a:r>
              <a:rPr lang="cs-CZ" dirty="0" smtClean="0">
                <a:solidFill>
                  <a:srgbClr val="000000"/>
                </a:solidFill>
              </a:rPr>
              <a:t>Odolnost </a:t>
            </a:r>
            <a:r>
              <a:rPr lang="cs-CZ" dirty="0" err="1" smtClean="0">
                <a:solidFill>
                  <a:srgbClr val="000000"/>
                </a:solidFill>
              </a:rPr>
              <a:t>morfotypu</a:t>
            </a:r>
            <a:r>
              <a:rPr lang="cs-CZ" dirty="0" smtClean="0">
                <a:solidFill>
                  <a:srgbClr val="000000"/>
                </a:solidFill>
              </a:rPr>
              <a:t> vůči změnám je základní vlastností a je výsledkem vnitřních vývojových omezení – genetických i epigenetických.</a:t>
            </a:r>
            <a:endParaRPr lang="cs-CZ" dirty="0">
              <a:solidFill>
                <a:srgbClr val="000000"/>
              </a:solidFill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21792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>
          <a:xfrm>
            <a:off x="2286000" y="501290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cs-CZ" dirty="0">
              <a:solidFill>
                <a:srgbClr val="000000"/>
              </a:solidFill>
            </a:endParaRPr>
          </a:p>
          <a:p>
            <a:r>
              <a:rPr lang="cs-CZ" dirty="0" smtClean="0">
                <a:solidFill>
                  <a:srgbClr val="000000"/>
                </a:solidFill>
              </a:rPr>
              <a:t>Embryo, které se odlišuje je odstraněno!</a:t>
            </a:r>
            <a:endParaRPr lang="cs-CZ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0451396"/>
      </p:ext>
    </p:extLst>
  </p:cSld>
  <p:clrMapOvr>
    <a:masterClrMapping/>
  </p:clrMapOvr>
  <p:transition spd="med">
    <p:cover dir="r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3A89A-B6B6-49EF-B8BA-2FB025BAE584}" type="slidenum">
              <a:rPr lang="en-US" altLang="cs-CZ" smtClean="0"/>
              <a:pPr/>
              <a:t>15</a:t>
            </a:fld>
            <a:endParaRPr lang="en-US" altLang="cs-CZ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21792"/>
          </a:xfrm>
          <a:prstGeom prst="rect">
            <a:avLst/>
          </a:prstGeom>
        </p:spPr>
      </p:pic>
      <p:sp>
        <p:nvSpPr>
          <p:cNvPr id="4" name="Obdélník 3"/>
          <p:cNvSpPr/>
          <p:nvPr/>
        </p:nvSpPr>
        <p:spPr>
          <a:xfrm>
            <a:off x="375006" y="1035794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dirty="0" err="1">
                <a:solidFill>
                  <a:srgbClr val="000000"/>
                </a:solidFill>
              </a:rPr>
              <a:t>Zootyp</a:t>
            </a:r>
            <a:r>
              <a:rPr lang="cs-CZ" dirty="0">
                <a:solidFill>
                  <a:srgbClr val="000000"/>
                </a:solidFill>
              </a:rPr>
              <a:t>: myšlený archetyp či předek živočichů s dvojstrannou symetrií těla, </a:t>
            </a:r>
          </a:p>
          <a:p>
            <a:r>
              <a:rPr lang="cs-CZ" dirty="0">
                <a:solidFill>
                  <a:srgbClr val="000000"/>
                </a:solidFill>
              </a:rPr>
              <a:t>deﬁnován identickou </a:t>
            </a:r>
            <a:r>
              <a:rPr lang="cs-CZ" dirty="0" err="1">
                <a:solidFill>
                  <a:srgbClr val="000000"/>
                </a:solidFill>
              </a:rPr>
              <a:t>koexpresí</a:t>
            </a:r>
            <a:r>
              <a:rPr lang="cs-CZ" dirty="0">
                <a:solidFill>
                  <a:srgbClr val="000000"/>
                </a:solidFill>
              </a:rPr>
              <a:t> </a:t>
            </a:r>
            <a:r>
              <a:rPr lang="cs-CZ" dirty="0" err="1">
                <a:solidFill>
                  <a:srgbClr val="000000"/>
                </a:solidFill>
              </a:rPr>
              <a:t>Hox</a:t>
            </a:r>
            <a:r>
              <a:rPr lang="cs-CZ" dirty="0">
                <a:solidFill>
                  <a:srgbClr val="000000"/>
                </a:solidFill>
              </a:rPr>
              <a:t> genů</a:t>
            </a:r>
          </a:p>
        </p:txBody>
      </p:sp>
      <p:sp>
        <p:nvSpPr>
          <p:cNvPr id="5" name="Obdélník 4"/>
          <p:cNvSpPr/>
          <p:nvPr/>
        </p:nvSpPr>
        <p:spPr>
          <a:xfrm>
            <a:off x="169524" y="2469241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dirty="0" err="1">
                <a:solidFill>
                  <a:srgbClr val="000000"/>
                </a:solidFill>
              </a:rPr>
              <a:t>Hox</a:t>
            </a:r>
            <a:r>
              <a:rPr lang="cs-CZ" dirty="0">
                <a:solidFill>
                  <a:srgbClr val="000000"/>
                </a:solidFill>
              </a:rPr>
              <a:t> geny determinují formu, počet a evoluci opakujících se částí: </a:t>
            </a:r>
          </a:p>
          <a:p>
            <a:r>
              <a:rPr lang="cs-CZ" dirty="0">
                <a:solidFill>
                  <a:srgbClr val="000000"/>
                </a:solidFill>
              </a:rPr>
              <a:t>kuře vs. had, exprese genu Hoxc-6 v hrudních </a:t>
            </a:r>
            <a:r>
              <a:rPr lang="cs-CZ" dirty="0" err="1">
                <a:solidFill>
                  <a:srgbClr val="000000"/>
                </a:solidFill>
              </a:rPr>
              <a:t>obratlech</a:t>
            </a:r>
            <a:r>
              <a:rPr lang="cs-CZ" dirty="0">
                <a:solidFill>
                  <a:srgbClr val="000000"/>
                </a:solidFill>
              </a:rPr>
              <a:t> nesoucí žebra</a:t>
            </a: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006" y="4016831"/>
            <a:ext cx="5619750" cy="3000375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7006" y="1120522"/>
            <a:ext cx="3810000" cy="2371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491554"/>
      </p:ext>
    </p:extLst>
  </p:cSld>
  <p:clrMapOvr>
    <a:masterClrMapping/>
  </p:clrMapOvr>
  <p:transition spd="med">
    <p:cover dir="r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3A89A-B6B6-49EF-B8BA-2FB025BAE584}" type="slidenum">
              <a:rPr lang="en-US" altLang="cs-CZ" smtClean="0"/>
              <a:pPr/>
              <a:t>16</a:t>
            </a:fld>
            <a:endParaRPr lang="en-US" altLang="cs-CZ"/>
          </a:p>
        </p:txBody>
      </p:sp>
      <p:sp>
        <p:nvSpPr>
          <p:cNvPr id="3" name="Obdélník 2"/>
          <p:cNvSpPr/>
          <p:nvPr/>
        </p:nvSpPr>
        <p:spPr>
          <a:xfrm>
            <a:off x="343662" y="803596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dirty="0" smtClean="0">
                <a:solidFill>
                  <a:srgbClr val="000000"/>
                </a:solidFill>
              </a:rPr>
              <a:t>Pozor – </a:t>
            </a:r>
            <a:r>
              <a:rPr lang="cs-CZ" dirty="0" err="1" smtClean="0">
                <a:solidFill>
                  <a:srgbClr val="000000"/>
                </a:solidFill>
              </a:rPr>
              <a:t>Hox</a:t>
            </a:r>
            <a:r>
              <a:rPr lang="cs-CZ" dirty="0" smtClean="0">
                <a:solidFill>
                  <a:srgbClr val="000000"/>
                </a:solidFill>
              </a:rPr>
              <a:t> geny kontrolují pozici, nikoliv strukturní identitu</a:t>
            </a:r>
            <a:endParaRPr lang="cs-CZ" dirty="0">
              <a:solidFill>
                <a:srgbClr val="000000"/>
              </a:solidFill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343662" y="1631731"/>
            <a:ext cx="847487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 smtClean="0">
                <a:solidFill>
                  <a:srgbClr val="000000"/>
                </a:solidFill>
              </a:rPr>
              <a:t>V genech není zapsán výsledný fenotyp, ale obsahují pouze návod k sestavení tělních plánů – návod se může vyvíjet, je tedy modulární a obsahuje předešlé návody, které si s sebou již nesou různá předchozí omezení. </a:t>
            </a:r>
            <a:endParaRPr lang="cs-CZ" dirty="0">
              <a:solidFill>
                <a:srgbClr val="000000"/>
              </a:solidFill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7161" y="2597904"/>
            <a:ext cx="5734050" cy="422910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21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205399"/>
      </p:ext>
    </p:extLst>
  </p:cSld>
  <p:clrMapOvr>
    <a:masterClrMapping/>
  </p:clrMapOvr>
  <p:transition spd="med">
    <p:cover dir="r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3A89A-B6B6-49EF-B8BA-2FB025BAE584}" type="slidenum">
              <a:rPr lang="en-US" altLang="cs-CZ" smtClean="0"/>
              <a:pPr/>
              <a:t>17</a:t>
            </a:fld>
            <a:endParaRPr lang="en-US" altLang="cs-CZ"/>
          </a:p>
        </p:txBody>
      </p:sp>
      <p:sp>
        <p:nvSpPr>
          <p:cNvPr id="3" name="Obdélník 2"/>
          <p:cNvSpPr/>
          <p:nvPr/>
        </p:nvSpPr>
        <p:spPr>
          <a:xfrm>
            <a:off x="-92991" y="718704"/>
            <a:ext cx="920599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"</a:t>
            </a:r>
            <a:r>
              <a:rPr lang="cs-CZ" dirty="0" err="1" smtClean="0">
                <a:solidFill>
                  <a:srgbClr val="000000"/>
                </a:solidFill>
              </a:rPr>
              <a:t>Hoxgeny</a:t>
            </a:r>
            <a:r>
              <a:rPr lang="cs-CZ" dirty="0" smtClean="0">
                <a:solidFill>
                  <a:srgbClr val="000000"/>
                </a:solidFill>
              </a:rPr>
              <a:t> jsou odpovědné za morfologickou diversitu na </a:t>
            </a:r>
            <a:r>
              <a:rPr lang="cs-CZ" dirty="0" err="1" smtClean="0">
                <a:solidFill>
                  <a:srgbClr val="000000"/>
                </a:solidFill>
              </a:rPr>
              <a:t>organismální</a:t>
            </a:r>
            <a:r>
              <a:rPr lang="cs-CZ" dirty="0" smtClean="0">
                <a:solidFill>
                  <a:srgbClr val="000000"/>
                </a:solidFill>
              </a:rPr>
              <a:t> i  evoluční úrovni.</a:t>
            </a:r>
            <a:endParaRPr lang="cs-CZ" dirty="0">
              <a:solidFill>
                <a:srgbClr val="000000"/>
              </a:solidFill>
            </a:endParaRPr>
          </a:p>
          <a:p>
            <a:endParaRPr lang="cs-CZ" dirty="0">
              <a:solidFill>
                <a:srgbClr val="000000"/>
              </a:solidFill>
            </a:endParaRPr>
          </a:p>
          <a:p>
            <a:r>
              <a:rPr lang="cs-CZ" dirty="0" smtClean="0">
                <a:solidFill>
                  <a:srgbClr val="000000"/>
                </a:solidFill>
              </a:rPr>
              <a:t> jak dokládá </a:t>
            </a:r>
            <a:r>
              <a:rPr lang="cs-CZ" dirty="0" err="1" smtClean="0">
                <a:solidFill>
                  <a:srgbClr val="000000"/>
                </a:solidFill>
              </a:rPr>
              <a:t>homeotická</a:t>
            </a:r>
            <a:r>
              <a:rPr lang="cs-CZ" dirty="0" smtClean="0">
                <a:solidFill>
                  <a:srgbClr val="000000"/>
                </a:solidFill>
              </a:rPr>
              <a:t> transformace</a:t>
            </a:r>
            <a:endParaRPr lang="cs-CZ" dirty="0">
              <a:solidFill>
                <a:srgbClr val="000000"/>
              </a:solidFill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21792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>
          <a:xfrm>
            <a:off x="0" y="2305514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b="1" dirty="0" smtClean="0">
                <a:solidFill>
                  <a:srgbClr val="000000"/>
                </a:solidFill>
              </a:rPr>
              <a:t>William </a:t>
            </a:r>
            <a:r>
              <a:rPr lang="cs-CZ" b="1" dirty="0" err="1" smtClean="0">
                <a:solidFill>
                  <a:srgbClr val="000000"/>
                </a:solidFill>
              </a:rPr>
              <a:t>Bateson</a:t>
            </a:r>
            <a:endParaRPr lang="cs-CZ" b="1" dirty="0" smtClean="0">
              <a:solidFill>
                <a:srgbClr val="000000"/>
              </a:solidFill>
            </a:endParaRPr>
          </a:p>
          <a:p>
            <a:endParaRPr lang="cs-CZ" dirty="0">
              <a:solidFill>
                <a:srgbClr val="000000"/>
              </a:solidFill>
            </a:endParaRPr>
          </a:p>
          <a:p>
            <a:r>
              <a:rPr lang="cs-CZ" dirty="0" smtClean="0">
                <a:solidFill>
                  <a:srgbClr val="000000"/>
                </a:solidFill>
              </a:rPr>
              <a:t>Ukázal, jak jeden segment byl transformován v jiný</a:t>
            </a:r>
            <a:endParaRPr lang="cs-CZ" dirty="0">
              <a:solidFill>
                <a:srgbClr val="000000"/>
              </a:solidFill>
            </a:endParaRP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0805" y="1999281"/>
            <a:ext cx="5566128" cy="4026318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787" y="3685106"/>
            <a:ext cx="2293278" cy="2340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753473"/>
      </p:ext>
    </p:extLst>
  </p:cSld>
  <p:clrMapOvr>
    <a:masterClrMapping/>
  </p:clrMapOvr>
  <p:transition spd="med">
    <p:cover dir="r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243" y="860072"/>
            <a:ext cx="8618757" cy="4852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216997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3A89A-B6B6-49EF-B8BA-2FB025BAE584}" type="slidenum">
              <a:rPr lang="en-US" altLang="cs-CZ" smtClean="0"/>
              <a:pPr/>
              <a:t>19</a:t>
            </a:fld>
            <a:endParaRPr lang="en-US" altLang="cs-CZ"/>
          </a:p>
        </p:txBody>
      </p:sp>
      <p:sp>
        <p:nvSpPr>
          <p:cNvPr id="3" name="Obdélník 2"/>
          <p:cNvSpPr/>
          <p:nvPr/>
        </p:nvSpPr>
        <p:spPr>
          <a:xfrm>
            <a:off x="2286000" y="1166843"/>
            <a:ext cx="4572000" cy="452431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dirty="0">
                <a:solidFill>
                  <a:srgbClr val="000000"/>
                </a:solidFill>
              </a:rPr>
              <a:t>Vývojová morfologie </a:t>
            </a:r>
          </a:p>
          <a:p>
            <a:endParaRPr lang="cs-CZ" dirty="0">
              <a:solidFill>
                <a:srgbClr val="000000"/>
              </a:solidFill>
            </a:endParaRPr>
          </a:p>
          <a:p>
            <a:endParaRPr lang="cs-CZ" dirty="0">
              <a:solidFill>
                <a:srgbClr val="000000"/>
              </a:solidFill>
            </a:endParaRPr>
          </a:p>
          <a:p>
            <a:endParaRPr lang="cs-CZ" dirty="0">
              <a:solidFill>
                <a:srgbClr val="000000"/>
              </a:solidFill>
            </a:endParaRPr>
          </a:p>
          <a:p>
            <a:r>
              <a:rPr lang="cs-CZ" dirty="0" smtClean="0">
                <a:solidFill>
                  <a:srgbClr val="000000"/>
                </a:solidFill>
              </a:rPr>
              <a:t>•Důležitost </a:t>
            </a:r>
            <a:r>
              <a:rPr lang="cs-CZ" dirty="0">
                <a:solidFill>
                  <a:srgbClr val="000000"/>
                </a:solidFill>
              </a:rPr>
              <a:t>ontogeneze pro pochopení </a:t>
            </a:r>
            <a:r>
              <a:rPr lang="cs-CZ" dirty="0" err="1">
                <a:solidFill>
                  <a:srgbClr val="000000"/>
                </a:solidFill>
              </a:rPr>
              <a:t>adultní</a:t>
            </a:r>
            <a:r>
              <a:rPr lang="cs-CZ" dirty="0">
                <a:solidFill>
                  <a:srgbClr val="000000"/>
                </a:solidFill>
              </a:rPr>
              <a:t> morfologie; </a:t>
            </a:r>
          </a:p>
          <a:p>
            <a:r>
              <a:rPr lang="cs-CZ" dirty="0">
                <a:solidFill>
                  <a:srgbClr val="000000"/>
                </a:solidFill>
              </a:rPr>
              <a:t>ontogeneze, životní cyklus, vajíčka, rýhování, gastrulace; </a:t>
            </a:r>
          </a:p>
          <a:p>
            <a:r>
              <a:rPr lang="cs-CZ" dirty="0">
                <a:solidFill>
                  <a:srgbClr val="000000"/>
                </a:solidFill>
              </a:rPr>
              <a:t>embryonální původ orgánových soustav</a:t>
            </a:r>
          </a:p>
          <a:p>
            <a:endParaRPr lang="cs-CZ" dirty="0">
              <a:solidFill>
                <a:srgbClr val="000000"/>
              </a:solidFill>
            </a:endParaRPr>
          </a:p>
          <a:p>
            <a:endParaRPr lang="cs-CZ" dirty="0">
              <a:solidFill>
                <a:srgbClr val="000000"/>
              </a:solidFill>
            </a:endParaRPr>
          </a:p>
          <a:p>
            <a:endParaRPr lang="cs-CZ" dirty="0">
              <a:solidFill>
                <a:srgbClr val="000000"/>
              </a:solidFill>
            </a:endParaRPr>
          </a:p>
          <a:p>
            <a:r>
              <a:rPr lang="cs-CZ" dirty="0">
                <a:solidFill>
                  <a:srgbClr val="000000"/>
                </a:solidFill>
              </a:rPr>
              <a:t>• „Aktivizovaný ektoderm“ obratlovců: buňky neurální lišty a </a:t>
            </a:r>
            <a:r>
              <a:rPr lang="cs-CZ" dirty="0" err="1" smtClean="0">
                <a:solidFill>
                  <a:srgbClr val="000000"/>
                </a:solidFill>
              </a:rPr>
              <a:t>preplakodální</a:t>
            </a:r>
            <a:r>
              <a:rPr lang="cs-CZ" dirty="0" smtClean="0">
                <a:solidFill>
                  <a:srgbClr val="000000"/>
                </a:solidFill>
              </a:rPr>
              <a:t> zóna</a:t>
            </a:r>
            <a:endParaRPr lang="cs-CZ" dirty="0">
              <a:solidFill>
                <a:srgbClr val="000000"/>
              </a:solidFill>
            </a:endParaRPr>
          </a:p>
          <a:p>
            <a:r>
              <a:rPr lang="cs-CZ" dirty="0">
                <a:solidFill>
                  <a:srgbClr val="000000"/>
                </a:solidFill>
              </a:rPr>
              <a:t>• Evoluční změny ve vývojovém cyklu, larvy, typy a morfologie larev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21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082839"/>
      </p:ext>
    </p:extLst>
  </p:cSld>
  <p:clrMapOvr>
    <a:masterClrMapping/>
  </p:clrMapOvr>
  <p:transition spd="med">
    <p:cover dir="r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3A89A-B6B6-49EF-B8BA-2FB025BAE584}" type="slidenum">
              <a:rPr lang="en-US" altLang="cs-CZ" smtClean="0"/>
              <a:pPr/>
              <a:t>2</a:t>
            </a:fld>
            <a:endParaRPr lang="en-US" altLang="cs-CZ"/>
          </a:p>
        </p:txBody>
      </p:sp>
      <p:sp>
        <p:nvSpPr>
          <p:cNvPr id="3" name="Obdélník 2"/>
          <p:cNvSpPr/>
          <p:nvPr/>
        </p:nvSpPr>
        <p:spPr>
          <a:xfrm>
            <a:off x="523982" y="795482"/>
            <a:ext cx="777753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000000"/>
                </a:solidFill>
              </a:rPr>
              <a:t>Kambrická exploze</a:t>
            </a:r>
            <a:r>
              <a:rPr lang="cs-CZ" dirty="0">
                <a:solidFill>
                  <a:srgbClr val="000000"/>
                </a:solidFill>
              </a:rPr>
              <a:t>: </a:t>
            </a:r>
            <a:endParaRPr lang="cs-CZ" dirty="0" smtClean="0">
              <a:solidFill>
                <a:srgbClr val="000000"/>
              </a:solidFill>
            </a:endParaRPr>
          </a:p>
          <a:p>
            <a:r>
              <a:rPr lang="cs-CZ" dirty="0" smtClean="0">
                <a:solidFill>
                  <a:srgbClr val="000000"/>
                </a:solidFill>
              </a:rPr>
              <a:t>Vymezení a ustálení všech hlavních kmenů a jejich vývojového potenciálu – veškerá disparita v období 540-490 mil. </a:t>
            </a:r>
            <a:r>
              <a:rPr lang="cs-CZ" dirty="0">
                <a:solidFill>
                  <a:srgbClr val="000000"/>
                </a:solidFill>
              </a:rPr>
              <a:t>l</a:t>
            </a:r>
            <a:r>
              <a:rPr lang="cs-CZ" dirty="0" smtClean="0">
                <a:solidFill>
                  <a:srgbClr val="000000"/>
                </a:solidFill>
              </a:rPr>
              <a:t>et (1</a:t>
            </a:r>
            <a:r>
              <a:rPr lang="cs-CZ" dirty="0">
                <a:solidFill>
                  <a:srgbClr val="000000"/>
                </a:solidFill>
              </a:rPr>
              <a:t>% historie </a:t>
            </a:r>
            <a:r>
              <a:rPr lang="cs-CZ" dirty="0" smtClean="0">
                <a:solidFill>
                  <a:srgbClr val="000000"/>
                </a:solidFill>
              </a:rPr>
              <a:t>Země)</a:t>
            </a:r>
            <a:endParaRPr lang="cs-CZ" dirty="0">
              <a:solidFill>
                <a:srgbClr val="000000"/>
              </a:solidFill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6190" y="1893580"/>
            <a:ext cx="5370655" cy="4842183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>
          <a:xfrm>
            <a:off x="0" y="0"/>
            <a:ext cx="9144000" cy="620713"/>
          </a:xfrm>
          <a:prstGeom prst="rect">
            <a:avLst/>
          </a:prstGeom>
          <a:solidFill>
            <a:srgbClr val="66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dirty="0">
                <a:solidFill>
                  <a:srgbClr val="000000"/>
                </a:solidFill>
                <a:latin typeface="Comic Sans MS" pitchFamily="66" charset="0"/>
              </a:rPr>
              <a:t>2</a:t>
            </a:r>
            <a:r>
              <a:rPr lang="cs-CZ" dirty="0" smtClean="0">
                <a:solidFill>
                  <a:srgbClr val="000000"/>
                </a:solidFill>
                <a:latin typeface="Comic Sans MS" pitchFamily="66" charset="0"/>
              </a:rPr>
              <a:t>. Ontogeneze</a:t>
            </a:r>
            <a:endParaRPr lang="cs-CZ" dirty="0">
              <a:solidFill>
                <a:srgbClr val="00000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3774115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3A89A-B6B6-49EF-B8BA-2FB025BAE584}" type="slidenum">
              <a:rPr lang="en-US" altLang="cs-CZ" smtClean="0"/>
              <a:pPr/>
              <a:t>20</a:t>
            </a:fld>
            <a:endParaRPr lang="en-US" altLang="cs-CZ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21792"/>
          </a:xfrm>
          <a:prstGeom prst="rect">
            <a:avLst/>
          </a:prstGeom>
        </p:spPr>
      </p:pic>
      <p:sp>
        <p:nvSpPr>
          <p:cNvPr id="4" name="Obdélník 3"/>
          <p:cNvSpPr/>
          <p:nvPr/>
        </p:nvSpPr>
        <p:spPr>
          <a:xfrm>
            <a:off x="806521" y="1307858"/>
            <a:ext cx="772103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>
                <a:solidFill>
                  <a:srgbClr val="000000"/>
                </a:solidFill>
              </a:rPr>
              <a:t>sdílené charakteristiky vývoje – homologie </a:t>
            </a:r>
            <a:r>
              <a:rPr lang="cs-CZ" dirty="0" smtClean="0">
                <a:solidFill>
                  <a:srgbClr val="000000"/>
                </a:solidFill>
              </a:rPr>
              <a:t>– systematika</a:t>
            </a:r>
          </a:p>
          <a:p>
            <a:endParaRPr lang="cs-CZ" dirty="0">
              <a:solidFill>
                <a:srgbClr val="000000"/>
              </a:solidFill>
            </a:endParaRPr>
          </a:p>
          <a:p>
            <a:r>
              <a:rPr lang="cs-CZ" dirty="0" smtClean="0">
                <a:solidFill>
                  <a:srgbClr val="000000"/>
                </a:solidFill>
              </a:rPr>
              <a:t>Průběh ontogeneze </a:t>
            </a:r>
            <a:r>
              <a:rPr lang="cs-CZ" dirty="0" err="1" smtClean="0">
                <a:solidFill>
                  <a:srgbClr val="000000"/>
                </a:solidFill>
              </a:rPr>
              <a:t>notochordu</a:t>
            </a:r>
            <a:r>
              <a:rPr lang="cs-CZ" dirty="0" smtClean="0">
                <a:solidFill>
                  <a:srgbClr val="000000"/>
                </a:solidFill>
              </a:rPr>
              <a:t> kopinatce a pláštěnce</a:t>
            </a:r>
          </a:p>
          <a:p>
            <a:endParaRPr lang="cs-CZ" dirty="0" smtClean="0">
              <a:solidFill>
                <a:srgbClr val="000000"/>
              </a:solidFill>
            </a:endParaRPr>
          </a:p>
          <a:p>
            <a:r>
              <a:rPr lang="cs-CZ" dirty="0" smtClean="0">
                <a:solidFill>
                  <a:srgbClr val="000000"/>
                </a:solidFill>
              </a:rPr>
              <a:t>Stejně tak i možno sledovat ontogenezi vývojového cyklu</a:t>
            </a:r>
          </a:p>
          <a:p>
            <a:endParaRPr lang="cs-CZ" dirty="0">
              <a:solidFill>
                <a:srgbClr val="000000"/>
              </a:solidFill>
            </a:endParaRPr>
          </a:p>
          <a:p>
            <a:r>
              <a:rPr lang="cs-CZ" dirty="0" smtClean="0">
                <a:solidFill>
                  <a:srgbClr val="000000"/>
                </a:solidFill>
              </a:rPr>
              <a:t>gametogeneze </a:t>
            </a:r>
            <a:r>
              <a:rPr lang="cs-CZ" dirty="0">
                <a:solidFill>
                  <a:srgbClr val="000000"/>
                </a:solidFill>
              </a:rPr>
              <a:t>- oplození - rýhování - gastrulace - </a:t>
            </a:r>
            <a:r>
              <a:rPr lang="cs-CZ" dirty="0" smtClean="0">
                <a:solidFill>
                  <a:srgbClr val="000000"/>
                </a:solidFill>
              </a:rPr>
              <a:t>organogeneze </a:t>
            </a:r>
            <a:r>
              <a:rPr lang="cs-CZ" dirty="0">
                <a:solidFill>
                  <a:srgbClr val="000000"/>
                </a:solidFill>
              </a:rPr>
              <a:t>- </a:t>
            </a:r>
          </a:p>
          <a:p>
            <a:r>
              <a:rPr lang="cs-CZ" dirty="0">
                <a:solidFill>
                  <a:srgbClr val="000000"/>
                </a:solidFill>
              </a:rPr>
              <a:t>larva </a:t>
            </a:r>
            <a:r>
              <a:rPr lang="cs-CZ" dirty="0" smtClean="0">
                <a:solidFill>
                  <a:srgbClr val="000000"/>
                </a:solidFill>
              </a:rPr>
              <a:t>–možná metamorfóza – dospělec</a:t>
            </a:r>
          </a:p>
          <a:p>
            <a:endParaRPr lang="cs-CZ" dirty="0">
              <a:solidFill>
                <a:srgbClr val="000000"/>
              </a:solidFill>
            </a:endParaRPr>
          </a:p>
          <a:p>
            <a:endParaRPr lang="cs-CZ" dirty="0">
              <a:solidFill>
                <a:srgbClr val="000000"/>
              </a:solidFill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6521" y="4170180"/>
            <a:ext cx="2600325" cy="1762125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78278" y="4084455"/>
            <a:ext cx="2466975" cy="184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75162"/>
      </p:ext>
    </p:extLst>
  </p:cSld>
  <p:clrMapOvr>
    <a:masterClrMapping/>
  </p:clrMapOvr>
  <p:transition spd="med">
    <p:cover dir="r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3A89A-B6B6-49EF-B8BA-2FB025BAE584}" type="slidenum">
              <a:rPr lang="en-US" altLang="cs-CZ" smtClean="0"/>
              <a:pPr/>
              <a:t>21</a:t>
            </a:fld>
            <a:endParaRPr lang="en-US" altLang="cs-CZ"/>
          </a:p>
        </p:txBody>
      </p:sp>
      <p:sp>
        <p:nvSpPr>
          <p:cNvPr id="3" name="TextovéPole 2"/>
          <p:cNvSpPr txBox="1"/>
          <p:nvPr/>
        </p:nvSpPr>
        <p:spPr>
          <a:xfrm>
            <a:off x="426203" y="874852"/>
            <a:ext cx="8260597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 smtClean="0">
                <a:solidFill>
                  <a:srgbClr val="000000"/>
                </a:solidFill>
              </a:rPr>
              <a:t>Raná embryologie</a:t>
            </a:r>
          </a:p>
          <a:p>
            <a:pPr algn="ctr"/>
            <a:endParaRPr lang="cs-CZ" sz="2800" b="1" dirty="0" smtClean="0">
              <a:solidFill>
                <a:srgbClr val="000000"/>
              </a:solidFill>
            </a:endParaRPr>
          </a:p>
          <a:p>
            <a:pPr algn="ctr"/>
            <a:r>
              <a:rPr lang="cs-CZ" sz="2800" dirty="0" smtClean="0">
                <a:solidFill>
                  <a:srgbClr val="000000"/>
                </a:solidFill>
                <a:effectLst/>
                <a:latin typeface="Comic Sans MS" pitchFamily="66" charset="0"/>
              </a:rPr>
              <a:t>Embryonální původ orgánových soustav </a:t>
            </a:r>
          </a:p>
          <a:p>
            <a:pPr algn="ctr"/>
            <a:r>
              <a:rPr lang="cs-CZ" sz="2800" dirty="0" smtClean="0">
                <a:solidFill>
                  <a:srgbClr val="000000"/>
                </a:solidFill>
                <a:effectLst/>
                <a:latin typeface="Comic Sans MS" pitchFamily="66" charset="0"/>
              </a:rPr>
              <a:t>a tělních dutin</a:t>
            </a:r>
          </a:p>
          <a:p>
            <a:pPr algn="ctr"/>
            <a:endParaRPr lang="cs-CZ" sz="2800" b="1" dirty="0" smtClean="0">
              <a:solidFill>
                <a:srgbClr val="000000"/>
              </a:solidFill>
            </a:endParaRPr>
          </a:p>
          <a:p>
            <a:pPr algn="ctr"/>
            <a:endParaRPr lang="cs-CZ" sz="2800" b="1" dirty="0">
              <a:solidFill>
                <a:srgbClr val="000000"/>
              </a:solidFill>
            </a:endParaRPr>
          </a:p>
          <a:p>
            <a:r>
              <a:rPr lang="cs-CZ" sz="2000" dirty="0" smtClean="0">
                <a:solidFill>
                  <a:srgbClr val="000000"/>
                </a:solidFill>
              </a:rPr>
              <a:t>vztah zárodečných listů</a:t>
            </a:r>
          </a:p>
          <a:p>
            <a:r>
              <a:rPr lang="cs-CZ" sz="2000" dirty="0" smtClean="0">
                <a:solidFill>
                  <a:srgbClr val="000000"/>
                </a:solidFill>
              </a:rPr>
              <a:t>kontinuální proces, ale jednotlivé fáze</a:t>
            </a:r>
          </a:p>
          <a:p>
            <a:r>
              <a:rPr lang="cs-CZ" sz="2000" dirty="0" smtClean="0">
                <a:solidFill>
                  <a:srgbClr val="000000"/>
                </a:solidFill>
              </a:rPr>
              <a:t>morula, blastula, gastrula...</a:t>
            </a:r>
            <a:r>
              <a:rPr lang="cs-CZ" sz="2000" dirty="0" err="1" smtClean="0">
                <a:solidFill>
                  <a:srgbClr val="000000"/>
                </a:solidFill>
              </a:rPr>
              <a:t>neurula</a:t>
            </a:r>
            <a:endParaRPr lang="cs-CZ" sz="2000" dirty="0" smtClean="0">
              <a:solidFill>
                <a:srgbClr val="000000"/>
              </a:solidFill>
            </a:endParaRPr>
          </a:p>
          <a:p>
            <a:endParaRPr lang="cs-CZ" sz="2000" dirty="0">
              <a:solidFill>
                <a:srgbClr val="000000"/>
              </a:solidFill>
            </a:endParaRPr>
          </a:p>
          <a:p>
            <a:r>
              <a:rPr lang="cs-CZ" sz="2000" dirty="0" smtClean="0">
                <a:solidFill>
                  <a:srgbClr val="000000"/>
                </a:solidFill>
              </a:rPr>
              <a:t>embryo</a:t>
            </a:r>
          </a:p>
          <a:p>
            <a:r>
              <a:rPr lang="cs-CZ" sz="2000" dirty="0" err="1" smtClean="0">
                <a:solidFill>
                  <a:srgbClr val="000000"/>
                </a:solidFill>
              </a:rPr>
              <a:t>extraembryonální</a:t>
            </a:r>
            <a:r>
              <a:rPr lang="cs-CZ" sz="2000" dirty="0" smtClean="0">
                <a:solidFill>
                  <a:srgbClr val="000000"/>
                </a:solidFill>
              </a:rPr>
              <a:t> oblast</a:t>
            </a:r>
          </a:p>
          <a:p>
            <a:r>
              <a:rPr lang="cs-CZ" sz="2000" dirty="0" smtClean="0">
                <a:solidFill>
                  <a:srgbClr val="000000"/>
                </a:solidFill>
              </a:rPr>
              <a:t>organogeneze</a:t>
            </a:r>
            <a:endParaRPr lang="cs-CZ" sz="2000" dirty="0">
              <a:solidFill>
                <a:srgbClr val="000000"/>
              </a:solidFill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21792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3A89A-B6B6-49EF-B8BA-2FB025BAE584}" type="slidenum">
              <a:rPr lang="en-US" altLang="cs-CZ" smtClean="0"/>
              <a:pPr/>
              <a:t>22</a:t>
            </a:fld>
            <a:endParaRPr lang="en-US" altLang="cs-CZ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21792"/>
          </a:xfrm>
          <a:prstGeom prst="rect">
            <a:avLst/>
          </a:prstGeom>
        </p:spPr>
      </p:pic>
      <p:sp>
        <p:nvSpPr>
          <p:cNvPr id="4" name="Obdélník 3"/>
          <p:cNvSpPr/>
          <p:nvPr/>
        </p:nvSpPr>
        <p:spPr>
          <a:xfrm>
            <a:off x="1561672" y="1041133"/>
            <a:ext cx="63237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 smtClean="0">
                <a:solidFill>
                  <a:srgbClr val="000000"/>
                </a:solidFill>
              </a:rPr>
              <a:t>vznik gamet (gametogeneze) a oplození, splynutí gamet </a:t>
            </a:r>
            <a:endParaRPr lang="cs-CZ" dirty="0">
              <a:solidFill>
                <a:srgbClr val="000000"/>
              </a:solidFill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/>
          <a:srcRect r="8269"/>
          <a:stretch/>
        </p:blipFill>
        <p:spPr>
          <a:xfrm>
            <a:off x="1" y="1558514"/>
            <a:ext cx="5198724" cy="228600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2014" y="2628362"/>
            <a:ext cx="3657600" cy="2432304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3582" y="4272105"/>
            <a:ext cx="3941852" cy="2463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817126"/>
      </p:ext>
    </p:extLst>
  </p:cSld>
  <p:clrMapOvr>
    <a:masterClrMapping/>
  </p:clrMapOvr>
  <p:transition spd="med">
    <p:cover dir="r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3A89A-B6B6-49EF-B8BA-2FB025BAE584}" type="slidenum">
              <a:rPr lang="en-US" altLang="cs-CZ" smtClean="0"/>
              <a:pPr/>
              <a:t>23</a:t>
            </a:fld>
            <a:endParaRPr lang="en-US" altLang="cs-CZ"/>
          </a:p>
        </p:txBody>
      </p:sp>
      <p:pic>
        <p:nvPicPr>
          <p:cNvPr id="3" name="Obrázek 2" descr="RIMG4017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 rot="5400000">
            <a:off x="1347035" y="-977717"/>
            <a:ext cx="6527427" cy="8756542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3A89A-B6B6-49EF-B8BA-2FB025BAE584}" type="slidenum">
              <a:rPr lang="en-US" altLang="cs-CZ" smtClean="0"/>
              <a:pPr/>
              <a:t>24</a:t>
            </a:fld>
            <a:endParaRPr lang="en-US" altLang="cs-CZ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21792"/>
          </a:xfrm>
          <a:prstGeom prst="rect">
            <a:avLst/>
          </a:prstGeom>
        </p:spPr>
      </p:pic>
      <p:sp>
        <p:nvSpPr>
          <p:cNvPr id="4" name="Obdélník 3"/>
          <p:cNvSpPr/>
          <p:nvPr/>
        </p:nvSpPr>
        <p:spPr>
          <a:xfrm>
            <a:off x="375007" y="938464"/>
            <a:ext cx="4572000" cy="452431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dirty="0" smtClean="0">
                <a:solidFill>
                  <a:srgbClr val="000000"/>
                </a:solidFill>
              </a:rPr>
              <a:t>Vajíčka </a:t>
            </a:r>
            <a:r>
              <a:rPr lang="cs-CZ" dirty="0">
                <a:solidFill>
                  <a:srgbClr val="000000"/>
                </a:solidFill>
              </a:rPr>
              <a:t>(dle rozložení žloutku):</a:t>
            </a:r>
          </a:p>
          <a:p>
            <a:endParaRPr lang="cs-CZ" dirty="0">
              <a:solidFill>
                <a:srgbClr val="000000"/>
              </a:solidFill>
            </a:endParaRPr>
          </a:p>
          <a:p>
            <a:endParaRPr lang="cs-CZ" dirty="0">
              <a:solidFill>
                <a:srgbClr val="000000"/>
              </a:solidFill>
            </a:endParaRPr>
          </a:p>
          <a:p>
            <a:endParaRPr lang="cs-CZ" dirty="0">
              <a:solidFill>
                <a:srgbClr val="000000"/>
              </a:solidFill>
            </a:endParaRPr>
          </a:p>
          <a:p>
            <a:r>
              <a:rPr lang="cs-CZ" dirty="0">
                <a:solidFill>
                  <a:srgbClr val="000000"/>
                </a:solidFill>
              </a:rPr>
              <a:t>• </a:t>
            </a:r>
            <a:r>
              <a:rPr lang="cs-CZ" dirty="0" err="1">
                <a:solidFill>
                  <a:srgbClr val="000000"/>
                </a:solidFill>
              </a:rPr>
              <a:t>isolecitální</a:t>
            </a:r>
            <a:r>
              <a:rPr lang="cs-CZ" dirty="0">
                <a:solidFill>
                  <a:srgbClr val="000000"/>
                </a:solidFill>
              </a:rPr>
              <a:t>: </a:t>
            </a:r>
            <a:r>
              <a:rPr lang="cs-CZ" dirty="0" err="1">
                <a:solidFill>
                  <a:srgbClr val="000000"/>
                </a:solidFill>
              </a:rPr>
              <a:t>iso</a:t>
            </a:r>
            <a:r>
              <a:rPr lang="cs-CZ" dirty="0">
                <a:solidFill>
                  <a:srgbClr val="000000"/>
                </a:solidFill>
              </a:rPr>
              <a:t>=stejný </a:t>
            </a:r>
          </a:p>
          <a:p>
            <a:r>
              <a:rPr lang="cs-CZ" dirty="0">
                <a:solidFill>
                  <a:srgbClr val="000000"/>
                </a:solidFill>
              </a:rPr>
              <a:t>• telolecitální: žloutek koncentrován u </a:t>
            </a:r>
          </a:p>
          <a:p>
            <a:r>
              <a:rPr lang="cs-CZ" dirty="0" err="1">
                <a:solidFill>
                  <a:srgbClr val="000000"/>
                </a:solidFill>
              </a:rPr>
              <a:t>vegetálního</a:t>
            </a:r>
            <a:r>
              <a:rPr lang="cs-CZ" dirty="0">
                <a:solidFill>
                  <a:srgbClr val="000000"/>
                </a:solidFill>
              </a:rPr>
              <a:t> pólu buňky/vejce</a:t>
            </a:r>
          </a:p>
          <a:p>
            <a:r>
              <a:rPr lang="cs-CZ" dirty="0">
                <a:solidFill>
                  <a:srgbClr val="000000"/>
                </a:solidFill>
              </a:rPr>
              <a:t>• </a:t>
            </a:r>
            <a:r>
              <a:rPr lang="cs-CZ" dirty="0" err="1">
                <a:solidFill>
                  <a:srgbClr val="000000"/>
                </a:solidFill>
              </a:rPr>
              <a:t>centrolecitální</a:t>
            </a:r>
            <a:r>
              <a:rPr lang="cs-CZ" dirty="0">
                <a:solidFill>
                  <a:srgbClr val="000000"/>
                </a:solidFill>
              </a:rPr>
              <a:t>: žloutek koncentrován u centra</a:t>
            </a:r>
          </a:p>
          <a:p>
            <a:endParaRPr lang="cs-CZ" dirty="0">
              <a:solidFill>
                <a:srgbClr val="000000"/>
              </a:solidFill>
            </a:endParaRPr>
          </a:p>
          <a:p>
            <a:r>
              <a:rPr lang="cs-CZ" dirty="0">
                <a:solidFill>
                  <a:srgbClr val="000000"/>
                </a:solidFill>
              </a:rPr>
              <a:t>Vajíčka (dle množství žloutku; </a:t>
            </a:r>
          </a:p>
          <a:p>
            <a:r>
              <a:rPr lang="cs-CZ" dirty="0">
                <a:solidFill>
                  <a:srgbClr val="000000"/>
                </a:solidFill>
              </a:rPr>
              <a:t>málo-mnoho)</a:t>
            </a:r>
          </a:p>
          <a:p>
            <a:r>
              <a:rPr lang="cs-CZ" dirty="0">
                <a:solidFill>
                  <a:srgbClr val="000000"/>
                </a:solidFill>
              </a:rPr>
              <a:t>• </a:t>
            </a:r>
            <a:r>
              <a:rPr lang="cs-CZ" dirty="0" err="1">
                <a:solidFill>
                  <a:srgbClr val="000000"/>
                </a:solidFill>
              </a:rPr>
              <a:t>alecitální</a:t>
            </a:r>
            <a:endParaRPr lang="cs-CZ" dirty="0">
              <a:solidFill>
                <a:srgbClr val="000000"/>
              </a:solidFill>
            </a:endParaRPr>
          </a:p>
          <a:p>
            <a:r>
              <a:rPr lang="cs-CZ" dirty="0">
                <a:solidFill>
                  <a:srgbClr val="000000"/>
                </a:solidFill>
              </a:rPr>
              <a:t>• </a:t>
            </a:r>
            <a:r>
              <a:rPr lang="cs-CZ" dirty="0" err="1">
                <a:solidFill>
                  <a:srgbClr val="000000"/>
                </a:solidFill>
              </a:rPr>
              <a:t>oligolecitální</a:t>
            </a:r>
            <a:endParaRPr lang="cs-CZ" dirty="0">
              <a:solidFill>
                <a:srgbClr val="000000"/>
              </a:solidFill>
            </a:endParaRPr>
          </a:p>
          <a:p>
            <a:r>
              <a:rPr lang="cs-CZ" dirty="0">
                <a:solidFill>
                  <a:srgbClr val="000000"/>
                </a:solidFill>
              </a:rPr>
              <a:t>• </a:t>
            </a:r>
            <a:r>
              <a:rPr lang="cs-CZ" dirty="0" err="1">
                <a:solidFill>
                  <a:srgbClr val="000000"/>
                </a:solidFill>
              </a:rPr>
              <a:t>mesolecitální</a:t>
            </a:r>
            <a:endParaRPr lang="cs-CZ" dirty="0">
              <a:solidFill>
                <a:srgbClr val="000000"/>
              </a:solidFill>
            </a:endParaRPr>
          </a:p>
          <a:p>
            <a:r>
              <a:rPr lang="cs-CZ" dirty="0">
                <a:solidFill>
                  <a:srgbClr val="000000"/>
                </a:solidFill>
              </a:rPr>
              <a:t>• </a:t>
            </a:r>
            <a:r>
              <a:rPr lang="cs-CZ" dirty="0" err="1">
                <a:solidFill>
                  <a:srgbClr val="000000"/>
                </a:solidFill>
              </a:rPr>
              <a:t>polylecitální</a:t>
            </a:r>
            <a:r>
              <a:rPr lang="cs-CZ" dirty="0">
                <a:solidFill>
                  <a:srgbClr val="000000"/>
                </a:solidFill>
              </a:rPr>
              <a:t> </a:t>
            </a: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7007" y="702795"/>
            <a:ext cx="3190476" cy="3952381"/>
          </a:xfrm>
          <a:prstGeom prst="rect">
            <a:avLst/>
          </a:prstGeom>
        </p:spPr>
      </p:pic>
      <p:sp>
        <p:nvSpPr>
          <p:cNvPr id="9" name="Volný tvar 8"/>
          <p:cNvSpPr/>
          <p:nvPr/>
        </p:nvSpPr>
        <p:spPr bwMode="auto">
          <a:xfrm>
            <a:off x="6637106" y="2554374"/>
            <a:ext cx="1469204" cy="825824"/>
          </a:xfrm>
          <a:custGeom>
            <a:avLst/>
            <a:gdLst>
              <a:gd name="connsiteX0" fmla="*/ 41096 w 1469204"/>
              <a:gd name="connsiteY0" fmla="*/ 14165 h 825824"/>
              <a:gd name="connsiteX1" fmla="*/ 184934 w 1469204"/>
              <a:gd name="connsiteY1" fmla="*/ 34714 h 825824"/>
              <a:gd name="connsiteX2" fmla="*/ 359595 w 1469204"/>
              <a:gd name="connsiteY2" fmla="*/ 65536 h 825824"/>
              <a:gd name="connsiteX3" fmla="*/ 390418 w 1469204"/>
              <a:gd name="connsiteY3" fmla="*/ 75810 h 825824"/>
              <a:gd name="connsiteX4" fmla="*/ 421240 w 1469204"/>
              <a:gd name="connsiteY4" fmla="*/ 96359 h 825824"/>
              <a:gd name="connsiteX5" fmla="*/ 482885 w 1469204"/>
              <a:gd name="connsiteY5" fmla="*/ 116907 h 825824"/>
              <a:gd name="connsiteX6" fmla="*/ 513707 w 1469204"/>
              <a:gd name="connsiteY6" fmla="*/ 127181 h 825824"/>
              <a:gd name="connsiteX7" fmla="*/ 575352 w 1469204"/>
              <a:gd name="connsiteY7" fmla="*/ 147729 h 825824"/>
              <a:gd name="connsiteX8" fmla="*/ 606175 w 1469204"/>
              <a:gd name="connsiteY8" fmla="*/ 158004 h 825824"/>
              <a:gd name="connsiteX9" fmla="*/ 688368 w 1469204"/>
              <a:gd name="connsiteY9" fmla="*/ 168278 h 825824"/>
              <a:gd name="connsiteX10" fmla="*/ 1273995 w 1469204"/>
              <a:gd name="connsiteY10" fmla="*/ 158004 h 825824"/>
              <a:gd name="connsiteX11" fmla="*/ 1438382 w 1469204"/>
              <a:gd name="connsiteY11" fmla="*/ 158004 h 825824"/>
              <a:gd name="connsiteX12" fmla="*/ 1458930 w 1469204"/>
              <a:gd name="connsiteY12" fmla="*/ 219648 h 825824"/>
              <a:gd name="connsiteX13" fmla="*/ 1469204 w 1469204"/>
              <a:gd name="connsiteY13" fmla="*/ 250471 h 825824"/>
              <a:gd name="connsiteX14" fmla="*/ 1448656 w 1469204"/>
              <a:gd name="connsiteY14" fmla="*/ 332664 h 825824"/>
              <a:gd name="connsiteX15" fmla="*/ 1407559 w 1469204"/>
              <a:gd name="connsiteY15" fmla="*/ 384035 h 825824"/>
              <a:gd name="connsiteX16" fmla="*/ 1387011 w 1469204"/>
              <a:gd name="connsiteY16" fmla="*/ 445680 h 825824"/>
              <a:gd name="connsiteX17" fmla="*/ 1376737 w 1469204"/>
              <a:gd name="connsiteY17" fmla="*/ 476502 h 825824"/>
              <a:gd name="connsiteX18" fmla="*/ 1356188 w 1469204"/>
              <a:gd name="connsiteY18" fmla="*/ 497051 h 825824"/>
              <a:gd name="connsiteX19" fmla="*/ 1345914 w 1469204"/>
              <a:gd name="connsiteY19" fmla="*/ 527873 h 825824"/>
              <a:gd name="connsiteX20" fmla="*/ 1294543 w 1469204"/>
              <a:gd name="connsiteY20" fmla="*/ 568970 h 825824"/>
              <a:gd name="connsiteX21" fmla="*/ 1243173 w 1469204"/>
              <a:gd name="connsiteY21" fmla="*/ 610066 h 825824"/>
              <a:gd name="connsiteX22" fmla="*/ 1202076 w 1469204"/>
              <a:gd name="connsiteY22" fmla="*/ 661437 h 825824"/>
              <a:gd name="connsiteX23" fmla="*/ 1171254 w 1469204"/>
              <a:gd name="connsiteY23" fmla="*/ 671711 h 825824"/>
              <a:gd name="connsiteX24" fmla="*/ 1150705 w 1469204"/>
              <a:gd name="connsiteY24" fmla="*/ 692260 h 825824"/>
              <a:gd name="connsiteX25" fmla="*/ 1089060 w 1469204"/>
              <a:gd name="connsiteY25" fmla="*/ 712808 h 825824"/>
              <a:gd name="connsiteX26" fmla="*/ 1058238 w 1469204"/>
              <a:gd name="connsiteY26" fmla="*/ 723082 h 825824"/>
              <a:gd name="connsiteX27" fmla="*/ 1027415 w 1469204"/>
              <a:gd name="connsiteY27" fmla="*/ 733356 h 825824"/>
              <a:gd name="connsiteX28" fmla="*/ 996593 w 1469204"/>
              <a:gd name="connsiteY28" fmla="*/ 743630 h 825824"/>
              <a:gd name="connsiteX29" fmla="*/ 976045 w 1469204"/>
              <a:gd name="connsiteY29" fmla="*/ 764179 h 825824"/>
              <a:gd name="connsiteX30" fmla="*/ 863029 w 1469204"/>
              <a:gd name="connsiteY30" fmla="*/ 795001 h 825824"/>
              <a:gd name="connsiteX31" fmla="*/ 698642 w 1469204"/>
              <a:gd name="connsiteY31" fmla="*/ 825824 h 825824"/>
              <a:gd name="connsiteX32" fmla="*/ 595901 w 1469204"/>
              <a:gd name="connsiteY32" fmla="*/ 815550 h 825824"/>
              <a:gd name="connsiteX33" fmla="*/ 493159 w 1469204"/>
              <a:gd name="connsiteY33" fmla="*/ 784727 h 825824"/>
              <a:gd name="connsiteX34" fmla="*/ 452063 w 1469204"/>
              <a:gd name="connsiteY34" fmla="*/ 774453 h 825824"/>
              <a:gd name="connsiteX35" fmla="*/ 390418 w 1469204"/>
              <a:gd name="connsiteY35" fmla="*/ 753905 h 825824"/>
              <a:gd name="connsiteX36" fmla="*/ 369869 w 1469204"/>
              <a:gd name="connsiteY36" fmla="*/ 733356 h 825824"/>
              <a:gd name="connsiteX37" fmla="*/ 308224 w 1469204"/>
              <a:gd name="connsiteY37" fmla="*/ 712808 h 825824"/>
              <a:gd name="connsiteX38" fmla="*/ 256854 w 1469204"/>
              <a:gd name="connsiteY38" fmla="*/ 671711 h 825824"/>
              <a:gd name="connsiteX39" fmla="*/ 205483 w 1469204"/>
              <a:gd name="connsiteY39" fmla="*/ 640889 h 825824"/>
              <a:gd name="connsiteX40" fmla="*/ 164386 w 1469204"/>
              <a:gd name="connsiteY40" fmla="*/ 599792 h 825824"/>
              <a:gd name="connsiteX41" fmla="*/ 143838 w 1469204"/>
              <a:gd name="connsiteY41" fmla="*/ 568970 h 825824"/>
              <a:gd name="connsiteX42" fmla="*/ 92467 w 1469204"/>
              <a:gd name="connsiteY42" fmla="*/ 507325 h 825824"/>
              <a:gd name="connsiteX43" fmla="*/ 82193 w 1469204"/>
              <a:gd name="connsiteY43" fmla="*/ 476502 h 825824"/>
              <a:gd name="connsiteX44" fmla="*/ 41096 w 1469204"/>
              <a:gd name="connsiteY44" fmla="*/ 425132 h 825824"/>
              <a:gd name="connsiteX45" fmla="*/ 20548 w 1469204"/>
              <a:gd name="connsiteY45" fmla="*/ 363487 h 825824"/>
              <a:gd name="connsiteX46" fmla="*/ 10274 w 1469204"/>
              <a:gd name="connsiteY46" fmla="*/ 332664 h 825824"/>
              <a:gd name="connsiteX47" fmla="*/ 0 w 1469204"/>
              <a:gd name="connsiteY47" fmla="*/ 291568 h 825824"/>
              <a:gd name="connsiteX48" fmla="*/ 10274 w 1469204"/>
              <a:gd name="connsiteY48" fmla="*/ 106633 h 825824"/>
              <a:gd name="connsiteX49" fmla="*/ 41096 w 1469204"/>
              <a:gd name="connsiteY49" fmla="*/ 14165 h 825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1469204" h="825824">
                <a:moveTo>
                  <a:pt x="41096" y="14165"/>
                </a:moveTo>
                <a:cubicBezTo>
                  <a:pt x="70206" y="2179"/>
                  <a:pt x="136988" y="27864"/>
                  <a:pt x="184934" y="34714"/>
                </a:cubicBezTo>
                <a:cubicBezTo>
                  <a:pt x="230038" y="41158"/>
                  <a:pt x="321644" y="52886"/>
                  <a:pt x="359595" y="65536"/>
                </a:cubicBezTo>
                <a:lnTo>
                  <a:pt x="390418" y="75810"/>
                </a:lnTo>
                <a:cubicBezTo>
                  <a:pt x="400692" y="82660"/>
                  <a:pt x="409956" y="91344"/>
                  <a:pt x="421240" y="96359"/>
                </a:cubicBezTo>
                <a:cubicBezTo>
                  <a:pt x="441033" y="105156"/>
                  <a:pt x="462337" y="110058"/>
                  <a:pt x="482885" y="116907"/>
                </a:cubicBezTo>
                <a:lnTo>
                  <a:pt x="513707" y="127181"/>
                </a:lnTo>
                <a:lnTo>
                  <a:pt x="575352" y="147729"/>
                </a:lnTo>
                <a:cubicBezTo>
                  <a:pt x="585626" y="151154"/>
                  <a:pt x="595428" y="156661"/>
                  <a:pt x="606175" y="158004"/>
                </a:cubicBezTo>
                <a:lnTo>
                  <a:pt x="688368" y="168278"/>
                </a:lnTo>
                <a:lnTo>
                  <a:pt x="1273995" y="158004"/>
                </a:lnTo>
                <a:cubicBezTo>
                  <a:pt x="1457068" y="152283"/>
                  <a:pt x="1218814" y="133606"/>
                  <a:pt x="1438382" y="158004"/>
                </a:cubicBezTo>
                <a:lnTo>
                  <a:pt x="1458930" y="219648"/>
                </a:lnTo>
                <a:lnTo>
                  <a:pt x="1469204" y="250471"/>
                </a:lnTo>
                <a:cubicBezTo>
                  <a:pt x="1466994" y="261519"/>
                  <a:pt x="1458134" y="316868"/>
                  <a:pt x="1448656" y="332664"/>
                </a:cubicBezTo>
                <a:cubicBezTo>
                  <a:pt x="1412061" y="393656"/>
                  <a:pt x="1442805" y="304731"/>
                  <a:pt x="1407559" y="384035"/>
                </a:cubicBezTo>
                <a:cubicBezTo>
                  <a:pt x="1398762" y="403828"/>
                  <a:pt x="1393860" y="425132"/>
                  <a:pt x="1387011" y="445680"/>
                </a:cubicBezTo>
                <a:cubicBezTo>
                  <a:pt x="1383586" y="455954"/>
                  <a:pt x="1384395" y="468844"/>
                  <a:pt x="1376737" y="476502"/>
                </a:cubicBezTo>
                <a:lnTo>
                  <a:pt x="1356188" y="497051"/>
                </a:lnTo>
                <a:cubicBezTo>
                  <a:pt x="1352763" y="507325"/>
                  <a:pt x="1351486" y="518587"/>
                  <a:pt x="1345914" y="527873"/>
                </a:cubicBezTo>
                <a:cubicBezTo>
                  <a:pt x="1336153" y="544142"/>
                  <a:pt x="1308545" y="559635"/>
                  <a:pt x="1294543" y="568970"/>
                </a:cubicBezTo>
                <a:cubicBezTo>
                  <a:pt x="1253617" y="630359"/>
                  <a:pt x="1298313" y="576982"/>
                  <a:pt x="1243173" y="610066"/>
                </a:cubicBezTo>
                <a:cubicBezTo>
                  <a:pt x="1201278" y="635203"/>
                  <a:pt x="1244077" y="627836"/>
                  <a:pt x="1202076" y="661437"/>
                </a:cubicBezTo>
                <a:cubicBezTo>
                  <a:pt x="1193619" y="668202"/>
                  <a:pt x="1181528" y="668286"/>
                  <a:pt x="1171254" y="671711"/>
                </a:cubicBezTo>
                <a:cubicBezTo>
                  <a:pt x="1164404" y="678561"/>
                  <a:pt x="1159369" y="687928"/>
                  <a:pt x="1150705" y="692260"/>
                </a:cubicBezTo>
                <a:cubicBezTo>
                  <a:pt x="1131332" y="701947"/>
                  <a:pt x="1109608" y="705959"/>
                  <a:pt x="1089060" y="712808"/>
                </a:cubicBezTo>
                <a:lnTo>
                  <a:pt x="1058238" y="723082"/>
                </a:lnTo>
                <a:lnTo>
                  <a:pt x="1027415" y="733356"/>
                </a:lnTo>
                <a:lnTo>
                  <a:pt x="996593" y="743630"/>
                </a:lnTo>
                <a:cubicBezTo>
                  <a:pt x="989744" y="750480"/>
                  <a:pt x="984709" y="759847"/>
                  <a:pt x="976045" y="764179"/>
                </a:cubicBezTo>
                <a:cubicBezTo>
                  <a:pt x="926369" y="789017"/>
                  <a:pt x="912633" y="781473"/>
                  <a:pt x="863029" y="795001"/>
                </a:cubicBezTo>
                <a:cubicBezTo>
                  <a:pt x="735643" y="829743"/>
                  <a:pt x="875516" y="808137"/>
                  <a:pt x="698642" y="825824"/>
                </a:cubicBezTo>
                <a:cubicBezTo>
                  <a:pt x="664395" y="822399"/>
                  <a:pt x="629973" y="820418"/>
                  <a:pt x="595901" y="815550"/>
                </a:cubicBezTo>
                <a:cubicBezTo>
                  <a:pt x="557862" y="810116"/>
                  <a:pt x="531277" y="794256"/>
                  <a:pt x="493159" y="784727"/>
                </a:cubicBezTo>
                <a:cubicBezTo>
                  <a:pt x="479460" y="781302"/>
                  <a:pt x="465588" y="778510"/>
                  <a:pt x="452063" y="774453"/>
                </a:cubicBezTo>
                <a:cubicBezTo>
                  <a:pt x="431317" y="768229"/>
                  <a:pt x="390418" y="753905"/>
                  <a:pt x="390418" y="753905"/>
                </a:cubicBezTo>
                <a:cubicBezTo>
                  <a:pt x="383568" y="747055"/>
                  <a:pt x="378533" y="737688"/>
                  <a:pt x="369869" y="733356"/>
                </a:cubicBezTo>
                <a:cubicBezTo>
                  <a:pt x="350496" y="723669"/>
                  <a:pt x="308224" y="712808"/>
                  <a:pt x="308224" y="712808"/>
                </a:cubicBezTo>
                <a:cubicBezTo>
                  <a:pt x="267300" y="651422"/>
                  <a:pt x="311992" y="704794"/>
                  <a:pt x="256854" y="671711"/>
                </a:cubicBezTo>
                <a:cubicBezTo>
                  <a:pt x="186344" y="629404"/>
                  <a:pt x="292790" y="669991"/>
                  <a:pt x="205483" y="640889"/>
                </a:cubicBezTo>
                <a:cubicBezTo>
                  <a:pt x="191784" y="627190"/>
                  <a:pt x="175132" y="615912"/>
                  <a:pt x="164386" y="599792"/>
                </a:cubicBezTo>
                <a:cubicBezTo>
                  <a:pt x="157537" y="589518"/>
                  <a:pt x="151743" y="578456"/>
                  <a:pt x="143838" y="568970"/>
                </a:cubicBezTo>
                <a:cubicBezTo>
                  <a:pt x="77915" y="489863"/>
                  <a:pt x="143483" y="583849"/>
                  <a:pt x="92467" y="507325"/>
                </a:cubicBezTo>
                <a:cubicBezTo>
                  <a:pt x="89042" y="497051"/>
                  <a:pt x="87036" y="486189"/>
                  <a:pt x="82193" y="476502"/>
                </a:cubicBezTo>
                <a:cubicBezTo>
                  <a:pt x="69232" y="450580"/>
                  <a:pt x="60209" y="444244"/>
                  <a:pt x="41096" y="425132"/>
                </a:cubicBezTo>
                <a:lnTo>
                  <a:pt x="20548" y="363487"/>
                </a:lnTo>
                <a:cubicBezTo>
                  <a:pt x="17123" y="353213"/>
                  <a:pt x="12901" y="343171"/>
                  <a:pt x="10274" y="332664"/>
                </a:cubicBezTo>
                <a:lnTo>
                  <a:pt x="0" y="291568"/>
                </a:lnTo>
                <a:cubicBezTo>
                  <a:pt x="3425" y="229923"/>
                  <a:pt x="2616" y="167896"/>
                  <a:pt x="10274" y="106633"/>
                </a:cubicBezTo>
                <a:cubicBezTo>
                  <a:pt x="31905" y="-66417"/>
                  <a:pt x="11986" y="26151"/>
                  <a:pt x="41096" y="14165"/>
                </a:cubicBezTo>
                <a:close/>
              </a:path>
            </a:pathLst>
          </a:custGeom>
          <a:solidFill>
            <a:schemeClr val="accent1">
              <a:alpha val="51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10" name="Volný tvar 9"/>
          <p:cNvSpPr/>
          <p:nvPr/>
        </p:nvSpPr>
        <p:spPr bwMode="auto">
          <a:xfrm>
            <a:off x="5568593" y="3420989"/>
            <a:ext cx="698643" cy="555110"/>
          </a:xfrm>
          <a:custGeom>
            <a:avLst/>
            <a:gdLst>
              <a:gd name="connsiteX0" fmla="*/ 328773 w 698643"/>
              <a:gd name="connsiteY0" fmla="*/ 305 h 555110"/>
              <a:gd name="connsiteX1" fmla="*/ 452063 w 698643"/>
              <a:gd name="connsiteY1" fmla="*/ 20854 h 555110"/>
              <a:gd name="connsiteX2" fmla="*/ 503434 w 698643"/>
              <a:gd name="connsiteY2" fmla="*/ 31128 h 555110"/>
              <a:gd name="connsiteX3" fmla="*/ 565079 w 698643"/>
              <a:gd name="connsiteY3" fmla="*/ 51676 h 555110"/>
              <a:gd name="connsiteX4" fmla="*/ 616450 w 698643"/>
              <a:gd name="connsiteY4" fmla="*/ 92773 h 555110"/>
              <a:gd name="connsiteX5" fmla="*/ 657546 w 698643"/>
              <a:gd name="connsiteY5" fmla="*/ 144144 h 555110"/>
              <a:gd name="connsiteX6" fmla="*/ 698643 w 698643"/>
              <a:gd name="connsiteY6" fmla="*/ 236611 h 555110"/>
              <a:gd name="connsiteX7" fmla="*/ 667820 w 698643"/>
              <a:gd name="connsiteY7" fmla="*/ 349627 h 555110"/>
              <a:gd name="connsiteX8" fmla="*/ 636998 w 698643"/>
              <a:gd name="connsiteY8" fmla="*/ 370175 h 555110"/>
              <a:gd name="connsiteX9" fmla="*/ 585627 w 698643"/>
              <a:gd name="connsiteY9" fmla="*/ 411272 h 555110"/>
              <a:gd name="connsiteX10" fmla="*/ 523982 w 698643"/>
              <a:gd name="connsiteY10" fmla="*/ 452368 h 555110"/>
              <a:gd name="connsiteX11" fmla="*/ 503434 w 698643"/>
              <a:gd name="connsiteY11" fmla="*/ 472917 h 555110"/>
              <a:gd name="connsiteX12" fmla="*/ 482886 w 698643"/>
              <a:gd name="connsiteY12" fmla="*/ 503739 h 555110"/>
              <a:gd name="connsiteX13" fmla="*/ 452063 w 698643"/>
              <a:gd name="connsiteY13" fmla="*/ 514013 h 555110"/>
              <a:gd name="connsiteX14" fmla="*/ 431515 w 698643"/>
              <a:gd name="connsiteY14" fmla="*/ 534562 h 555110"/>
              <a:gd name="connsiteX15" fmla="*/ 369870 w 698643"/>
              <a:gd name="connsiteY15" fmla="*/ 555110 h 555110"/>
              <a:gd name="connsiteX16" fmla="*/ 205483 w 698643"/>
              <a:gd name="connsiteY16" fmla="*/ 524287 h 555110"/>
              <a:gd name="connsiteX17" fmla="*/ 143838 w 698643"/>
              <a:gd name="connsiteY17" fmla="*/ 483191 h 555110"/>
              <a:gd name="connsiteX18" fmla="*/ 92468 w 698643"/>
              <a:gd name="connsiteY18" fmla="*/ 431820 h 555110"/>
              <a:gd name="connsiteX19" fmla="*/ 51371 w 698643"/>
              <a:gd name="connsiteY19" fmla="*/ 390723 h 555110"/>
              <a:gd name="connsiteX20" fmla="*/ 20549 w 698643"/>
              <a:gd name="connsiteY20" fmla="*/ 298256 h 555110"/>
              <a:gd name="connsiteX21" fmla="*/ 10274 w 698643"/>
              <a:gd name="connsiteY21" fmla="*/ 267433 h 555110"/>
              <a:gd name="connsiteX22" fmla="*/ 0 w 698643"/>
              <a:gd name="connsiteY22" fmla="*/ 236611 h 555110"/>
              <a:gd name="connsiteX23" fmla="*/ 10274 w 698643"/>
              <a:gd name="connsiteY23" fmla="*/ 164692 h 555110"/>
              <a:gd name="connsiteX24" fmla="*/ 41097 w 698643"/>
              <a:gd name="connsiteY24" fmla="*/ 103047 h 555110"/>
              <a:gd name="connsiteX25" fmla="*/ 71919 w 698643"/>
              <a:gd name="connsiteY25" fmla="*/ 82499 h 555110"/>
              <a:gd name="connsiteX26" fmla="*/ 92468 w 698643"/>
              <a:gd name="connsiteY26" fmla="*/ 61950 h 555110"/>
              <a:gd name="connsiteX27" fmla="*/ 154113 w 698643"/>
              <a:gd name="connsiteY27" fmla="*/ 41402 h 555110"/>
              <a:gd name="connsiteX28" fmla="*/ 184935 w 698643"/>
              <a:gd name="connsiteY28" fmla="*/ 31128 h 555110"/>
              <a:gd name="connsiteX29" fmla="*/ 256854 w 698643"/>
              <a:gd name="connsiteY29" fmla="*/ 10580 h 555110"/>
              <a:gd name="connsiteX30" fmla="*/ 328773 w 698643"/>
              <a:gd name="connsiteY30" fmla="*/ 305 h 555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698643" h="555110">
                <a:moveTo>
                  <a:pt x="328773" y="305"/>
                </a:moveTo>
                <a:cubicBezTo>
                  <a:pt x="361308" y="2017"/>
                  <a:pt x="411208" y="12683"/>
                  <a:pt x="452063" y="20854"/>
                </a:cubicBezTo>
                <a:cubicBezTo>
                  <a:pt x="469187" y="24279"/>
                  <a:pt x="486587" y="26533"/>
                  <a:pt x="503434" y="31128"/>
                </a:cubicBezTo>
                <a:cubicBezTo>
                  <a:pt x="524331" y="36827"/>
                  <a:pt x="565079" y="51676"/>
                  <a:pt x="565079" y="51676"/>
                </a:cubicBezTo>
                <a:cubicBezTo>
                  <a:pt x="587966" y="66934"/>
                  <a:pt x="599718" y="71858"/>
                  <a:pt x="616450" y="92773"/>
                </a:cubicBezTo>
                <a:cubicBezTo>
                  <a:pt x="668299" y="157584"/>
                  <a:pt x="607927" y="94523"/>
                  <a:pt x="657546" y="144144"/>
                </a:cubicBezTo>
                <a:cubicBezTo>
                  <a:pt x="682000" y="217503"/>
                  <a:pt x="666080" y="187767"/>
                  <a:pt x="698643" y="236611"/>
                </a:cubicBezTo>
                <a:cubicBezTo>
                  <a:pt x="690616" y="308855"/>
                  <a:pt x="709262" y="316473"/>
                  <a:pt x="667820" y="349627"/>
                </a:cubicBezTo>
                <a:cubicBezTo>
                  <a:pt x="658178" y="357341"/>
                  <a:pt x="647272" y="363326"/>
                  <a:pt x="636998" y="370175"/>
                </a:cubicBezTo>
                <a:cubicBezTo>
                  <a:pt x="591044" y="439108"/>
                  <a:pt x="645178" y="371572"/>
                  <a:pt x="585627" y="411272"/>
                </a:cubicBezTo>
                <a:cubicBezTo>
                  <a:pt x="508666" y="462579"/>
                  <a:pt x="597272" y="427939"/>
                  <a:pt x="523982" y="452368"/>
                </a:cubicBezTo>
                <a:cubicBezTo>
                  <a:pt x="517133" y="459218"/>
                  <a:pt x="509485" y="465353"/>
                  <a:pt x="503434" y="472917"/>
                </a:cubicBezTo>
                <a:cubicBezTo>
                  <a:pt x="495720" y="482559"/>
                  <a:pt x="492528" y="496025"/>
                  <a:pt x="482886" y="503739"/>
                </a:cubicBezTo>
                <a:cubicBezTo>
                  <a:pt x="474429" y="510504"/>
                  <a:pt x="462337" y="510588"/>
                  <a:pt x="452063" y="514013"/>
                </a:cubicBezTo>
                <a:cubicBezTo>
                  <a:pt x="445214" y="520863"/>
                  <a:pt x="440179" y="530230"/>
                  <a:pt x="431515" y="534562"/>
                </a:cubicBezTo>
                <a:cubicBezTo>
                  <a:pt x="412142" y="544249"/>
                  <a:pt x="369870" y="555110"/>
                  <a:pt x="369870" y="555110"/>
                </a:cubicBezTo>
                <a:cubicBezTo>
                  <a:pt x="333712" y="551494"/>
                  <a:pt x="244314" y="550174"/>
                  <a:pt x="205483" y="524287"/>
                </a:cubicBezTo>
                <a:lnTo>
                  <a:pt x="143838" y="483191"/>
                </a:lnTo>
                <a:cubicBezTo>
                  <a:pt x="104265" y="423829"/>
                  <a:pt x="145740" y="477482"/>
                  <a:pt x="92468" y="431820"/>
                </a:cubicBezTo>
                <a:cubicBezTo>
                  <a:pt x="77759" y="419212"/>
                  <a:pt x="51371" y="390723"/>
                  <a:pt x="51371" y="390723"/>
                </a:cubicBezTo>
                <a:lnTo>
                  <a:pt x="20549" y="298256"/>
                </a:lnTo>
                <a:lnTo>
                  <a:pt x="10274" y="267433"/>
                </a:lnTo>
                <a:lnTo>
                  <a:pt x="0" y="236611"/>
                </a:lnTo>
                <a:cubicBezTo>
                  <a:pt x="3425" y="212638"/>
                  <a:pt x="5525" y="188438"/>
                  <a:pt x="10274" y="164692"/>
                </a:cubicBezTo>
                <a:cubicBezTo>
                  <a:pt x="14452" y="143803"/>
                  <a:pt x="25945" y="118199"/>
                  <a:pt x="41097" y="103047"/>
                </a:cubicBezTo>
                <a:cubicBezTo>
                  <a:pt x="49828" y="94316"/>
                  <a:pt x="62277" y="90213"/>
                  <a:pt x="71919" y="82499"/>
                </a:cubicBezTo>
                <a:cubicBezTo>
                  <a:pt x="79483" y="76448"/>
                  <a:pt x="83804" y="66282"/>
                  <a:pt x="92468" y="61950"/>
                </a:cubicBezTo>
                <a:cubicBezTo>
                  <a:pt x="111841" y="52263"/>
                  <a:pt x="133565" y="48251"/>
                  <a:pt x="154113" y="41402"/>
                </a:cubicBezTo>
                <a:lnTo>
                  <a:pt x="184935" y="31128"/>
                </a:lnTo>
                <a:cubicBezTo>
                  <a:pt x="288544" y="-3408"/>
                  <a:pt x="127818" y="49292"/>
                  <a:pt x="256854" y="10580"/>
                </a:cubicBezTo>
                <a:cubicBezTo>
                  <a:pt x="277600" y="4356"/>
                  <a:pt x="296238" y="-1407"/>
                  <a:pt x="328773" y="305"/>
                </a:cubicBezTo>
                <a:close/>
              </a:path>
            </a:pathLst>
          </a:custGeom>
          <a:solidFill>
            <a:schemeClr val="accent1">
              <a:alpha val="42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11" name="Obdélník 10"/>
          <p:cNvSpPr/>
          <p:nvPr/>
        </p:nvSpPr>
        <p:spPr>
          <a:xfrm>
            <a:off x="154112" y="5915602"/>
            <a:ext cx="958578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>
                <a:solidFill>
                  <a:srgbClr val="000000"/>
                </a:solidFill>
              </a:rPr>
              <a:t>Typ vajíčka zásadně předurčuje typ </a:t>
            </a:r>
            <a:r>
              <a:rPr lang="cs-CZ" dirty="0" smtClean="0">
                <a:solidFill>
                  <a:srgbClr val="000000"/>
                </a:solidFill>
              </a:rPr>
              <a:t>rýhování!  </a:t>
            </a:r>
            <a:r>
              <a:rPr lang="cs-CZ" sz="1600" dirty="0" err="1" smtClean="0">
                <a:solidFill>
                  <a:srgbClr val="000000"/>
                </a:solidFill>
              </a:rPr>
              <a:t>holoblastické</a:t>
            </a:r>
            <a:r>
              <a:rPr lang="cs-CZ" sz="1600" dirty="0" smtClean="0">
                <a:solidFill>
                  <a:srgbClr val="000000"/>
                </a:solidFill>
              </a:rPr>
              <a:t> (úplné) vs</a:t>
            </a:r>
            <a:r>
              <a:rPr lang="cs-CZ" sz="1600" dirty="0">
                <a:solidFill>
                  <a:srgbClr val="000000"/>
                </a:solidFill>
              </a:rPr>
              <a:t>. </a:t>
            </a:r>
            <a:r>
              <a:rPr lang="cs-CZ" sz="1600" dirty="0" err="1" smtClean="0">
                <a:solidFill>
                  <a:srgbClr val="000000"/>
                </a:solidFill>
              </a:rPr>
              <a:t>Meroblastické</a:t>
            </a:r>
            <a:r>
              <a:rPr lang="cs-CZ" sz="1600" dirty="0" smtClean="0">
                <a:solidFill>
                  <a:srgbClr val="000000"/>
                </a:solidFill>
              </a:rPr>
              <a:t> (část)</a:t>
            </a:r>
            <a:endParaRPr lang="cs-CZ" sz="16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881291"/>
      </p:ext>
    </p:extLst>
  </p:cSld>
  <p:clrMapOvr>
    <a:masterClrMapping/>
  </p:clrMapOvr>
  <p:transition spd="med">
    <p:cover dir="r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3A89A-B6B6-49EF-B8BA-2FB025BAE584}" type="slidenum">
              <a:rPr lang="en-US" altLang="cs-CZ" smtClean="0"/>
              <a:pPr/>
              <a:t>25</a:t>
            </a:fld>
            <a:endParaRPr lang="en-US" altLang="cs-CZ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21792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478030" y="703549"/>
            <a:ext cx="32974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solidFill>
                  <a:srgbClr val="000000"/>
                </a:solidFill>
              </a:rPr>
              <a:t>Rýhování vajíčka na povrchu…</a:t>
            </a:r>
            <a:endParaRPr lang="cs-CZ" dirty="0">
              <a:solidFill>
                <a:srgbClr val="000000"/>
              </a:solidFill>
            </a:endParaRPr>
          </a:p>
        </p:txBody>
      </p:sp>
      <p:sp>
        <p:nvSpPr>
          <p:cNvPr id="7" name="Obdélník 6"/>
          <p:cNvSpPr/>
          <p:nvPr/>
        </p:nvSpPr>
        <p:spPr>
          <a:xfrm>
            <a:off x="478030" y="1164804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dirty="0" err="1">
                <a:solidFill>
                  <a:srgbClr val="000000"/>
                </a:solidFill>
              </a:rPr>
              <a:t>holoblastické</a:t>
            </a:r>
            <a:r>
              <a:rPr lang="cs-CZ" dirty="0">
                <a:solidFill>
                  <a:srgbClr val="000000"/>
                </a:solidFill>
              </a:rPr>
              <a:t> (kompletní)</a:t>
            </a:r>
          </a:p>
          <a:p>
            <a:r>
              <a:rPr lang="cs-CZ" dirty="0" err="1">
                <a:solidFill>
                  <a:srgbClr val="000000"/>
                </a:solidFill>
              </a:rPr>
              <a:t>meroblastické</a:t>
            </a:r>
            <a:r>
              <a:rPr lang="cs-CZ" dirty="0">
                <a:solidFill>
                  <a:srgbClr val="000000"/>
                </a:solidFill>
              </a:rPr>
              <a:t> (částečné)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1985701" y="1940765"/>
            <a:ext cx="563429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s-CZ" sz="2800" dirty="0" smtClean="0">
              <a:solidFill>
                <a:srgbClr val="000000"/>
              </a:solidFill>
            </a:endParaRPr>
          </a:p>
          <a:p>
            <a:r>
              <a:rPr lang="cs-CZ" sz="2000" dirty="0" smtClean="0">
                <a:solidFill>
                  <a:srgbClr val="000000"/>
                </a:solidFill>
              </a:rPr>
              <a:t>z jednobuněčné zygoty na </a:t>
            </a:r>
            <a:r>
              <a:rPr lang="cs-CZ" sz="2000" dirty="0" err="1" smtClean="0">
                <a:solidFill>
                  <a:srgbClr val="000000"/>
                </a:solidFill>
              </a:rPr>
              <a:t>vícebuněčnou</a:t>
            </a:r>
            <a:r>
              <a:rPr lang="cs-CZ" sz="2000" dirty="0" smtClean="0">
                <a:solidFill>
                  <a:srgbClr val="000000"/>
                </a:solidFill>
              </a:rPr>
              <a:t> </a:t>
            </a:r>
            <a:r>
              <a:rPr lang="cs-CZ" sz="2000" dirty="0" smtClean="0">
                <a:solidFill>
                  <a:srgbClr val="000000"/>
                </a:solidFill>
              </a:rPr>
              <a:t>morulu</a:t>
            </a:r>
            <a:endParaRPr lang="cs-CZ" sz="2000" dirty="0" smtClean="0">
              <a:solidFill>
                <a:srgbClr val="000000"/>
              </a:solidFill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3" cstate="print"/>
          <a:srcRect t="6165"/>
          <a:stretch/>
        </p:blipFill>
        <p:spPr bwMode="auto">
          <a:xfrm>
            <a:off x="1100692" y="2897312"/>
            <a:ext cx="7262474" cy="3960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3036" y="628575"/>
            <a:ext cx="3382792" cy="1813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495167"/>
      </p:ext>
    </p:extLst>
  </p:cSld>
  <p:clrMapOvr>
    <a:masterClrMapping/>
  </p:clrMapOvr>
  <p:transition spd="med">
    <p:cover dir="r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3A89A-B6B6-49EF-B8BA-2FB025BAE584}" type="slidenum">
              <a:rPr lang="en-US" altLang="cs-CZ" smtClean="0"/>
              <a:pPr/>
              <a:t>26</a:t>
            </a:fld>
            <a:endParaRPr lang="en-US" altLang="cs-CZ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21792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5334888" y="2050104"/>
            <a:ext cx="4892897" cy="2456274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267129" y="1060751"/>
            <a:ext cx="42970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 smtClean="0">
                <a:solidFill>
                  <a:srgbClr val="000000"/>
                </a:solidFill>
              </a:rPr>
              <a:t>Holoblastické</a:t>
            </a:r>
            <a:r>
              <a:rPr lang="cs-CZ" dirty="0" smtClean="0">
                <a:solidFill>
                  <a:srgbClr val="000000"/>
                </a:solidFill>
              </a:rPr>
              <a:t>, rýhování na celém vajíčku</a:t>
            </a:r>
            <a:endParaRPr lang="cs-CZ" dirty="0">
              <a:solidFill>
                <a:srgbClr val="000000"/>
              </a:solidFill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016" y="1632453"/>
            <a:ext cx="6256962" cy="5103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974517"/>
      </p:ext>
    </p:extLst>
  </p:cSld>
  <p:clrMapOvr>
    <a:masterClrMapping/>
  </p:clrMapOvr>
  <p:transition spd="med">
    <p:cover dir="r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3A89A-B6B6-49EF-B8BA-2FB025BAE584}" type="slidenum">
              <a:rPr lang="en-US" altLang="cs-CZ" smtClean="0"/>
              <a:pPr/>
              <a:t>27</a:t>
            </a:fld>
            <a:endParaRPr lang="en-US" altLang="cs-CZ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21792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267129" y="1060751"/>
            <a:ext cx="45972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 smtClean="0">
                <a:solidFill>
                  <a:srgbClr val="000000"/>
                </a:solidFill>
              </a:rPr>
              <a:t>Meroblastické</a:t>
            </a:r>
            <a:r>
              <a:rPr lang="cs-CZ" dirty="0" smtClean="0">
                <a:solidFill>
                  <a:srgbClr val="000000"/>
                </a:solidFill>
              </a:rPr>
              <a:t>, rýhování jen na části vajíčka</a:t>
            </a:r>
            <a:endParaRPr lang="cs-CZ" dirty="0">
              <a:solidFill>
                <a:srgbClr val="000000"/>
              </a:solidFill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62" y="1869042"/>
            <a:ext cx="8990476" cy="4209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582069"/>
      </p:ext>
    </p:extLst>
  </p:cSld>
  <p:clrMapOvr>
    <a:masterClrMapping/>
  </p:clrMapOvr>
  <p:transition spd="med">
    <p:cover dir="r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3A89A-B6B6-49EF-B8BA-2FB025BAE584}" type="slidenum">
              <a:rPr lang="en-US" altLang="cs-CZ" smtClean="0"/>
              <a:pPr/>
              <a:t>28</a:t>
            </a:fld>
            <a:endParaRPr lang="en-US" altLang="cs-CZ"/>
          </a:p>
        </p:txBody>
      </p:sp>
      <p:pic>
        <p:nvPicPr>
          <p:cNvPr id="3" name="Obrázek 2" descr="RIMG4020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 rot="5400000">
            <a:off x="1856787" y="1613657"/>
            <a:ext cx="6044861" cy="4498068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92467" y="2619910"/>
            <a:ext cx="25533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solidFill>
                  <a:srgbClr val="000000"/>
                </a:solidFill>
              </a:rPr>
              <a:t>Podle obsahu žloutku…</a:t>
            </a:r>
            <a:endParaRPr lang="cs-CZ" dirty="0">
              <a:solidFill>
                <a:srgbClr val="000000"/>
              </a:solidFill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21792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3816" y="478829"/>
            <a:ext cx="6481063" cy="5957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ovéPole 2"/>
          <p:cNvSpPr txBox="1"/>
          <p:nvPr/>
        </p:nvSpPr>
        <p:spPr>
          <a:xfrm>
            <a:off x="7098110" y="1058238"/>
            <a:ext cx="18560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err="1" smtClean="0">
                <a:solidFill>
                  <a:srgbClr val="000000"/>
                </a:solidFill>
              </a:rPr>
              <a:t>Holoblastické</a:t>
            </a:r>
            <a:endParaRPr lang="cs-CZ" sz="1400" dirty="0" smtClean="0">
              <a:solidFill>
                <a:srgbClr val="000000"/>
              </a:solidFill>
            </a:endParaRPr>
          </a:p>
          <a:p>
            <a:r>
              <a:rPr lang="cs-CZ" sz="1400" dirty="0">
                <a:solidFill>
                  <a:srgbClr val="000000"/>
                </a:solidFill>
              </a:rPr>
              <a:t>m</a:t>
            </a:r>
            <a:r>
              <a:rPr lang="cs-CZ" sz="1400" dirty="0" smtClean="0">
                <a:solidFill>
                  <a:srgbClr val="000000"/>
                </a:solidFill>
              </a:rPr>
              <a:t>ikro a </a:t>
            </a:r>
            <a:r>
              <a:rPr lang="cs-CZ" sz="1400" dirty="0" err="1" smtClean="0">
                <a:solidFill>
                  <a:srgbClr val="000000"/>
                </a:solidFill>
              </a:rPr>
              <a:t>mesolecitální</a:t>
            </a:r>
            <a:endParaRPr lang="cs-CZ" sz="1400" dirty="0">
              <a:solidFill>
                <a:srgbClr val="000000"/>
              </a:solidFill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7098108" y="2432406"/>
            <a:ext cx="12282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err="1" smtClean="0">
                <a:solidFill>
                  <a:srgbClr val="000000"/>
                </a:solidFill>
              </a:rPr>
              <a:t>Holoblastické</a:t>
            </a:r>
            <a:endParaRPr lang="cs-CZ" sz="1400" dirty="0" smtClean="0">
              <a:solidFill>
                <a:srgbClr val="000000"/>
              </a:solidFill>
            </a:endParaRPr>
          </a:p>
          <a:p>
            <a:r>
              <a:rPr lang="cs-CZ" sz="1400" dirty="0" err="1" smtClean="0">
                <a:solidFill>
                  <a:srgbClr val="000000"/>
                </a:solidFill>
              </a:rPr>
              <a:t>mesolecitální</a:t>
            </a:r>
            <a:endParaRPr lang="cs-CZ" sz="1400" dirty="0">
              <a:solidFill>
                <a:srgbClr val="000000"/>
              </a:solidFill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6981671" y="3767191"/>
            <a:ext cx="21987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err="1" smtClean="0">
                <a:solidFill>
                  <a:srgbClr val="000000"/>
                </a:solidFill>
              </a:rPr>
              <a:t>Meroblastické</a:t>
            </a:r>
            <a:r>
              <a:rPr lang="cs-CZ" sz="1400" dirty="0" smtClean="0">
                <a:solidFill>
                  <a:srgbClr val="000000"/>
                </a:solidFill>
              </a:rPr>
              <a:t>, </a:t>
            </a:r>
            <a:r>
              <a:rPr lang="cs-CZ" sz="1400" dirty="0" err="1" smtClean="0">
                <a:solidFill>
                  <a:srgbClr val="000000"/>
                </a:solidFill>
              </a:rPr>
              <a:t>diskoidální</a:t>
            </a:r>
            <a:endParaRPr lang="cs-CZ" sz="1400" dirty="0" smtClean="0">
              <a:solidFill>
                <a:srgbClr val="000000"/>
              </a:solidFill>
            </a:endParaRPr>
          </a:p>
          <a:p>
            <a:r>
              <a:rPr lang="cs-CZ" sz="1400" dirty="0" err="1" smtClean="0">
                <a:solidFill>
                  <a:srgbClr val="000000"/>
                </a:solidFill>
              </a:rPr>
              <a:t>makrolecitální</a:t>
            </a:r>
            <a:endParaRPr lang="cs-CZ" sz="1400" dirty="0">
              <a:solidFill>
                <a:srgbClr val="000000"/>
              </a:solidFill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7098109" y="5203861"/>
            <a:ext cx="12693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err="1" smtClean="0">
                <a:solidFill>
                  <a:srgbClr val="000000"/>
                </a:solidFill>
              </a:rPr>
              <a:t>Holoblastické</a:t>
            </a:r>
            <a:endParaRPr lang="cs-CZ" sz="1400" dirty="0" smtClean="0">
              <a:solidFill>
                <a:srgbClr val="000000"/>
              </a:solidFill>
            </a:endParaRPr>
          </a:p>
          <a:p>
            <a:r>
              <a:rPr lang="cs-CZ" sz="1400" dirty="0" err="1">
                <a:solidFill>
                  <a:srgbClr val="000000"/>
                </a:solidFill>
              </a:rPr>
              <a:t>m</a:t>
            </a:r>
            <a:r>
              <a:rPr lang="cs-CZ" sz="1400" dirty="0" err="1" smtClean="0">
                <a:solidFill>
                  <a:srgbClr val="000000"/>
                </a:solidFill>
              </a:rPr>
              <a:t>ikrolecitální</a:t>
            </a:r>
            <a:endParaRPr lang="cs-CZ" sz="1400" dirty="0">
              <a:solidFill>
                <a:srgbClr val="000000"/>
              </a:solidFill>
            </a:endParaRP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21792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3A89A-B6B6-49EF-B8BA-2FB025BAE584}" type="slidenum">
              <a:rPr lang="en-US" altLang="cs-CZ" smtClean="0"/>
              <a:pPr/>
              <a:t>3</a:t>
            </a:fld>
            <a:endParaRPr lang="en-US" altLang="cs-CZ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442" y="621792"/>
            <a:ext cx="7931649" cy="3599749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6301" y="4038172"/>
            <a:ext cx="3759771" cy="2819828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21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222036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3A89A-B6B6-49EF-B8BA-2FB025BAE584}" type="slidenum">
              <a:rPr lang="en-US" altLang="cs-CZ" smtClean="0"/>
              <a:pPr/>
              <a:t>30</a:t>
            </a:fld>
            <a:endParaRPr lang="en-US" altLang="cs-CZ"/>
          </a:p>
        </p:txBody>
      </p:sp>
      <p:pic>
        <p:nvPicPr>
          <p:cNvPr id="3" name="Obrázek 2" descr="RIMG4018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2461388" y="1048832"/>
            <a:ext cx="6225412" cy="2947638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340962" y="4482668"/>
            <a:ext cx="770265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err="1" smtClean="0">
                <a:solidFill>
                  <a:srgbClr val="000000"/>
                </a:solidFill>
              </a:rPr>
              <a:t>Danie</a:t>
            </a:r>
            <a:r>
              <a:rPr lang="cs-CZ" i="1" dirty="0" smtClean="0">
                <a:solidFill>
                  <a:srgbClr val="000000"/>
                </a:solidFill>
              </a:rPr>
              <a:t> </a:t>
            </a:r>
            <a:r>
              <a:rPr lang="cs-CZ" i="1" dirty="0" err="1" smtClean="0">
                <a:solidFill>
                  <a:srgbClr val="000000"/>
                </a:solidFill>
              </a:rPr>
              <a:t>rerio</a:t>
            </a:r>
            <a:endParaRPr lang="cs-CZ" i="1" dirty="0" smtClean="0">
              <a:solidFill>
                <a:srgbClr val="000000"/>
              </a:solidFill>
            </a:endParaRPr>
          </a:p>
          <a:p>
            <a:r>
              <a:rPr lang="cs-CZ" dirty="0" err="1" smtClean="0">
                <a:solidFill>
                  <a:srgbClr val="000000"/>
                </a:solidFill>
              </a:rPr>
              <a:t>diskoidální</a:t>
            </a:r>
            <a:r>
              <a:rPr lang="cs-CZ" dirty="0" smtClean="0">
                <a:solidFill>
                  <a:srgbClr val="000000"/>
                </a:solidFill>
              </a:rPr>
              <a:t> a </a:t>
            </a:r>
            <a:r>
              <a:rPr lang="cs-CZ" dirty="0" err="1" smtClean="0">
                <a:solidFill>
                  <a:srgbClr val="000000"/>
                </a:solidFill>
              </a:rPr>
              <a:t>meroblastické</a:t>
            </a:r>
            <a:r>
              <a:rPr lang="cs-CZ" dirty="0" smtClean="0">
                <a:solidFill>
                  <a:srgbClr val="000000"/>
                </a:solidFill>
              </a:rPr>
              <a:t> (jen část vajíčka, bez žloutku) rýhování</a:t>
            </a:r>
          </a:p>
          <a:p>
            <a:endParaRPr lang="cs-CZ" dirty="0">
              <a:solidFill>
                <a:srgbClr val="000000"/>
              </a:solidFill>
            </a:endParaRPr>
          </a:p>
          <a:p>
            <a:r>
              <a:rPr lang="cs-CZ" dirty="0" smtClean="0">
                <a:solidFill>
                  <a:srgbClr val="000000"/>
                </a:solidFill>
              </a:rPr>
              <a:t>blastoderm na vrcholu vajíčka (E), jeho expanze </a:t>
            </a:r>
            <a:r>
              <a:rPr lang="cs-CZ" dirty="0" err="1" smtClean="0">
                <a:solidFill>
                  <a:srgbClr val="000000"/>
                </a:solidFill>
              </a:rPr>
              <a:t>epibolií</a:t>
            </a:r>
            <a:r>
              <a:rPr lang="cs-CZ" dirty="0" smtClean="0">
                <a:solidFill>
                  <a:srgbClr val="000000"/>
                </a:solidFill>
              </a:rPr>
              <a:t> o většině vajíčka</a:t>
            </a:r>
          </a:p>
          <a:p>
            <a:endParaRPr lang="cs-CZ" dirty="0">
              <a:solidFill>
                <a:srgbClr val="000000"/>
              </a:solidFill>
            </a:endParaRPr>
          </a:p>
          <a:p>
            <a:r>
              <a:rPr lang="cs-CZ" dirty="0" smtClean="0">
                <a:solidFill>
                  <a:srgbClr val="000000"/>
                </a:solidFill>
              </a:rPr>
              <a:t>vznik 3 zárodečných vrstev a osa embrya (H)</a:t>
            </a:r>
          </a:p>
          <a:p>
            <a:r>
              <a:rPr lang="cs-CZ" dirty="0" smtClean="0">
                <a:solidFill>
                  <a:srgbClr val="000000"/>
                </a:solidFill>
              </a:rPr>
              <a:t>mozek</a:t>
            </a:r>
            <a:r>
              <a:rPr lang="cs-CZ" dirty="0" smtClean="0">
                <a:solidFill>
                  <a:srgbClr val="000000"/>
                </a:solidFill>
              </a:rPr>
              <a:t>, zrakové váčky, </a:t>
            </a:r>
            <a:r>
              <a:rPr lang="cs-CZ" dirty="0" err="1" smtClean="0">
                <a:solidFill>
                  <a:srgbClr val="000000"/>
                </a:solidFill>
              </a:rPr>
              <a:t>somity</a:t>
            </a:r>
            <a:r>
              <a:rPr lang="cs-CZ" dirty="0" smtClean="0">
                <a:solidFill>
                  <a:srgbClr val="000000"/>
                </a:solidFill>
              </a:rPr>
              <a:t>  - ještě před gastrulací!!!</a:t>
            </a:r>
          </a:p>
          <a:p>
            <a:endParaRPr lang="cs-CZ" i="1" dirty="0">
              <a:solidFill>
                <a:srgbClr val="000000"/>
              </a:solidFill>
            </a:endParaRPr>
          </a:p>
          <a:p>
            <a:endParaRPr lang="cs-CZ" i="1" dirty="0" smtClean="0">
              <a:solidFill>
                <a:srgbClr val="000000"/>
              </a:solidFill>
            </a:endParaRPr>
          </a:p>
          <a:p>
            <a:endParaRPr lang="cs-CZ" dirty="0">
              <a:solidFill>
                <a:srgbClr val="000000"/>
              </a:solidFill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21792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579833"/>
            <a:ext cx="2353260" cy="1944793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>
          <a:xfrm>
            <a:off x="6491206" y="6199322"/>
            <a:ext cx="2133600" cy="457200"/>
          </a:xfrm>
        </p:spPr>
        <p:txBody>
          <a:bodyPr/>
          <a:lstStyle/>
          <a:p>
            <a:fld id="{8CB3A89A-B6B6-49EF-B8BA-2FB025BAE584}" type="slidenum">
              <a:rPr lang="en-US" altLang="cs-CZ" smtClean="0">
                <a:solidFill>
                  <a:srgbClr val="000000"/>
                </a:solidFill>
              </a:rPr>
              <a:pPr/>
              <a:t>31</a:t>
            </a:fld>
            <a:endParaRPr lang="en-US" altLang="cs-CZ">
              <a:solidFill>
                <a:srgbClr val="000000"/>
              </a:solidFill>
            </a:endParaRPr>
          </a:p>
        </p:txBody>
      </p:sp>
      <p:pic>
        <p:nvPicPr>
          <p:cNvPr id="1239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81276" y="553331"/>
            <a:ext cx="5182119" cy="27399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90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89987" y="3293302"/>
            <a:ext cx="5964698" cy="38066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21792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21792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>
          <a:xfrm>
            <a:off x="1679825" y="656460"/>
            <a:ext cx="6400800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>
                <a:solidFill>
                  <a:srgbClr val="000000"/>
                </a:solidFill>
              </a:rPr>
              <a:t>Výsledek rýhování vajíčka= </a:t>
            </a:r>
            <a:r>
              <a:rPr lang="cs-CZ" sz="3200" b="1" dirty="0">
                <a:solidFill>
                  <a:srgbClr val="000000"/>
                </a:solidFill>
                <a:latin typeface="Comic Sans MS" pitchFamily="66" charset="0"/>
              </a:rPr>
              <a:t>1. </a:t>
            </a:r>
            <a:r>
              <a:rPr lang="cs-CZ" sz="3200" b="1" dirty="0" smtClean="0">
                <a:solidFill>
                  <a:srgbClr val="000000"/>
                </a:solidFill>
                <a:latin typeface="Comic Sans MS" pitchFamily="66" charset="0"/>
              </a:rPr>
              <a:t>BLASTULA</a:t>
            </a:r>
            <a:endParaRPr lang="cs-CZ" sz="3200" b="1" dirty="0">
              <a:solidFill>
                <a:srgbClr val="000000"/>
              </a:solidFill>
              <a:latin typeface="Comic Sans MS" pitchFamily="66" charset="0"/>
            </a:endParaRPr>
          </a:p>
          <a:p>
            <a:endParaRPr lang="cs-CZ" dirty="0">
              <a:solidFill>
                <a:srgbClr val="000000"/>
              </a:solidFill>
            </a:endParaRPr>
          </a:p>
          <a:p>
            <a:r>
              <a:rPr lang="cs-CZ" dirty="0" smtClean="0">
                <a:solidFill>
                  <a:srgbClr val="000000"/>
                </a:solidFill>
              </a:rPr>
              <a:t>rýhováním </a:t>
            </a:r>
            <a:r>
              <a:rPr lang="cs-CZ" dirty="0">
                <a:solidFill>
                  <a:srgbClr val="000000"/>
                </a:solidFill>
              </a:rPr>
              <a:t>vzniká primární tělní </a:t>
            </a:r>
            <a:r>
              <a:rPr lang="cs-CZ" dirty="0" smtClean="0">
                <a:solidFill>
                  <a:srgbClr val="000000"/>
                </a:solidFill>
              </a:rPr>
              <a:t>dutina </a:t>
            </a:r>
            <a:r>
              <a:rPr lang="cs-CZ" dirty="0">
                <a:solidFill>
                  <a:srgbClr val="000000"/>
                </a:solidFill>
              </a:rPr>
              <a:t>= </a:t>
            </a:r>
            <a:r>
              <a:rPr lang="cs-CZ" b="1" dirty="0" err="1">
                <a:solidFill>
                  <a:srgbClr val="000000"/>
                </a:solidFill>
              </a:rPr>
              <a:t>blastocoel</a:t>
            </a:r>
            <a:endParaRPr lang="cs-CZ" b="1" dirty="0">
              <a:solidFill>
                <a:srgbClr val="000000"/>
              </a:solidFill>
            </a:endParaRPr>
          </a:p>
        </p:txBody>
      </p:sp>
      <p:graphicFrame>
        <p:nvGraphicFramePr>
          <p:cNvPr id="8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9096279"/>
              </p:ext>
            </p:extLst>
          </p:nvPr>
        </p:nvGraphicFramePr>
        <p:xfrm>
          <a:off x="266700" y="1800707"/>
          <a:ext cx="4365625" cy="3890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1270" name="CorelPhotoPaint.Image.11" r:id="rId5" imgW="2316289" imgH="2063151" progId="">
                  <p:embed/>
                </p:oleObj>
              </mc:Choice>
              <mc:Fallback>
                <p:oleObj name="CorelPhotoPaint.Image.11" r:id="rId5" imgW="2316289" imgH="2063151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6700" y="1800707"/>
                        <a:ext cx="4365625" cy="38909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28575">
                            <a:solidFill>
                              <a:srgbClr val="FF33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1449388" y="5891694"/>
            <a:ext cx="314007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altLang="cs-CZ" dirty="0">
                <a:solidFill>
                  <a:srgbClr val="000000"/>
                </a:solidFill>
                <a:latin typeface="Comic Sans MS" pitchFamily="66" charset="0"/>
              </a:rPr>
              <a:t>Vznik ektodermu a primární</a:t>
            </a:r>
          </a:p>
          <a:p>
            <a:r>
              <a:rPr lang="cs-CZ" altLang="cs-CZ" dirty="0">
                <a:solidFill>
                  <a:srgbClr val="000000"/>
                </a:solidFill>
                <a:latin typeface="Comic Sans MS" pitchFamily="66" charset="0"/>
              </a:rPr>
              <a:t>tělní dutiny (</a:t>
            </a:r>
            <a:r>
              <a:rPr lang="cs-CZ" altLang="cs-CZ" dirty="0" err="1">
                <a:solidFill>
                  <a:srgbClr val="000000"/>
                </a:solidFill>
                <a:latin typeface="Comic Sans MS" pitchFamily="66" charset="0"/>
              </a:rPr>
              <a:t>blastocoelu</a:t>
            </a:r>
            <a:r>
              <a:rPr lang="cs-CZ" altLang="cs-CZ" dirty="0">
                <a:solidFill>
                  <a:srgbClr val="000000"/>
                </a:solidFill>
                <a:latin typeface="Comic Sans MS" pitchFamily="66" charset="0"/>
              </a:rPr>
              <a:t>)</a:t>
            </a:r>
          </a:p>
        </p:txBody>
      </p:sp>
      <p:pic>
        <p:nvPicPr>
          <p:cNvPr id="11" name="Picture 16" descr="Soubor:Embryo, 8 cells.jpg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780881" y="1802094"/>
            <a:ext cx="2024063" cy="151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2" descr="before%20cleavage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895850" y="3165957"/>
            <a:ext cx="1770063" cy="1327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3" descr="cleavage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058025" y="3138969"/>
            <a:ext cx="1870075" cy="1401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4" descr="blastula%20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884738" y="4843944"/>
            <a:ext cx="1803400" cy="135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5" descr="blastula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072313" y="4828069"/>
            <a:ext cx="1855787" cy="139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3A89A-B6B6-49EF-B8BA-2FB025BAE584}" type="slidenum">
              <a:rPr lang="en-US" altLang="cs-CZ" smtClean="0"/>
              <a:pPr/>
              <a:t>33</a:t>
            </a:fld>
            <a:endParaRPr lang="en-US" altLang="cs-CZ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/>
          <a:srcRect l="806"/>
          <a:stretch/>
        </p:blipFill>
        <p:spPr>
          <a:xfrm>
            <a:off x="1458929" y="556961"/>
            <a:ext cx="6318607" cy="6301039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21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971135"/>
      </p:ext>
    </p:extLst>
  </p:cSld>
  <p:clrMapOvr>
    <a:masterClrMapping/>
  </p:clrMapOvr>
  <p:transition spd="med">
    <p:cover dir="r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950" name="Text Box 6"/>
          <p:cNvSpPr txBox="1">
            <a:spLocks noChangeArrowheads="1"/>
          </p:cNvSpPr>
          <p:nvPr/>
        </p:nvSpPr>
        <p:spPr bwMode="auto">
          <a:xfrm>
            <a:off x="161925" y="750888"/>
            <a:ext cx="401161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cs-CZ" sz="2000" dirty="0">
                <a:solidFill>
                  <a:srgbClr val="000000"/>
                </a:solidFill>
                <a:latin typeface="Comic Sans MS" pitchFamily="66" charset="0"/>
              </a:rPr>
              <a:t>Stádia embryonálního vývoje:</a:t>
            </a:r>
          </a:p>
        </p:txBody>
      </p:sp>
      <p:sp>
        <p:nvSpPr>
          <p:cNvPr id="338951" name="Text Box 7"/>
          <p:cNvSpPr txBox="1">
            <a:spLocks noChangeArrowheads="1"/>
          </p:cNvSpPr>
          <p:nvPr/>
        </p:nvSpPr>
        <p:spPr bwMode="auto">
          <a:xfrm>
            <a:off x="4041775" y="669925"/>
            <a:ext cx="303053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altLang="cs-CZ" sz="3200" b="1" dirty="0">
                <a:solidFill>
                  <a:srgbClr val="000000"/>
                </a:solidFill>
                <a:latin typeface="Comic Sans MS" pitchFamily="66" charset="0"/>
              </a:rPr>
              <a:t>2. GASTRULA</a:t>
            </a:r>
          </a:p>
        </p:txBody>
      </p:sp>
      <p:sp>
        <p:nvSpPr>
          <p:cNvPr id="338953" name="Text Box 9"/>
          <p:cNvSpPr txBox="1">
            <a:spLocks noChangeArrowheads="1"/>
          </p:cNvSpPr>
          <p:nvPr/>
        </p:nvSpPr>
        <p:spPr bwMode="auto">
          <a:xfrm>
            <a:off x="564191" y="6022744"/>
            <a:ext cx="826219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altLang="cs-CZ" sz="2800" dirty="0">
                <a:solidFill>
                  <a:srgbClr val="000000"/>
                </a:solidFill>
                <a:latin typeface="Comic Sans MS" pitchFamily="66" charset="0"/>
              </a:rPr>
              <a:t>Vznik entodermu a </a:t>
            </a:r>
            <a:r>
              <a:rPr lang="cs-CZ" altLang="cs-CZ" sz="2800" dirty="0" smtClean="0">
                <a:solidFill>
                  <a:srgbClr val="000000"/>
                </a:solidFill>
                <a:latin typeface="Comic Sans MS" pitchFamily="66" charset="0"/>
              </a:rPr>
              <a:t>prvoúst, formace mezodermu</a:t>
            </a:r>
            <a:endParaRPr lang="cs-CZ" altLang="cs-CZ" sz="2800" dirty="0">
              <a:solidFill>
                <a:srgbClr val="000000"/>
              </a:solidFill>
              <a:latin typeface="Comic Sans MS" pitchFamily="66" charset="0"/>
            </a:endParaRPr>
          </a:p>
        </p:txBody>
      </p:sp>
      <p:pic>
        <p:nvPicPr>
          <p:cNvPr id="338955" name="Picture 11" descr="gastrula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1403349"/>
            <a:ext cx="2526224" cy="27501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956" name="Picture 12" descr="gastrula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56037" y="1405691"/>
            <a:ext cx="1907073" cy="2716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4" name="Picture 10" descr="https://upload.wikimedia.org/wikipedia/commons/thumb/3/31/Gastrulation.png/220px-Gastrulation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08418" y="1397619"/>
            <a:ext cx="4635582" cy="2709432"/>
          </a:xfrm>
          <a:prstGeom prst="rect">
            <a:avLst/>
          </a:prstGeom>
          <a:noFill/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621792"/>
          </a:xfrm>
          <a:prstGeom prst="rect">
            <a:avLst/>
          </a:prstGeom>
        </p:spPr>
      </p:pic>
      <p:sp>
        <p:nvSpPr>
          <p:cNvPr id="12" name="Obdélník 11"/>
          <p:cNvSpPr/>
          <p:nvPr/>
        </p:nvSpPr>
        <p:spPr>
          <a:xfrm>
            <a:off x="564191" y="4268865"/>
            <a:ext cx="810631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>
                <a:solidFill>
                  <a:srgbClr val="000000"/>
                </a:solidFill>
              </a:rPr>
              <a:t>po stadiu blastuly nastává gastrulace </a:t>
            </a:r>
            <a:r>
              <a:rPr lang="cs-CZ" dirty="0" smtClean="0">
                <a:solidFill>
                  <a:srgbClr val="000000"/>
                </a:solidFill>
              </a:rPr>
              <a:t>= proces</a:t>
            </a:r>
            <a:r>
              <a:rPr lang="cs-CZ" dirty="0">
                <a:solidFill>
                  <a:srgbClr val="000000"/>
                </a:solidFill>
              </a:rPr>
              <a:t>, v jehož průběhu se blastula díky buněčným pohybům </a:t>
            </a:r>
            <a:r>
              <a:rPr lang="cs-CZ" dirty="0" smtClean="0">
                <a:solidFill>
                  <a:srgbClr val="000000"/>
                </a:solidFill>
              </a:rPr>
              <a:t>přetransformuje </a:t>
            </a:r>
            <a:r>
              <a:rPr lang="cs-CZ" dirty="0">
                <a:solidFill>
                  <a:srgbClr val="000000"/>
                </a:solidFill>
              </a:rPr>
              <a:t>do podoby mnohavrstevné gastruly</a:t>
            </a:r>
          </a:p>
          <a:p>
            <a:r>
              <a:rPr lang="cs-CZ" dirty="0">
                <a:solidFill>
                  <a:srgbClr val="000000"/>
                </a:solidFill>
              </a:rPr>
              <a:t>» zárodečné vrstvy » </a:t>
            </a:r>
            <a:r>
              <a:rPr lang="cs-CZ" dirty="0" smtClean="0">
                <a:solidFill>
                  <a:srgbClr val="000000"/>
                </a:solidFill>
              </a:rPr>
              <a:t>organogeneze</a:t>
            </a:r>
            <a:endParaRPr lang="cs-CZ" dirty="0">
              <a:solidFill>
                <a:srgbClr val="000000"/>
              </a:solidFill>
            </a:endParaRPr>
          </a:p>
          <a:p>
            <a:r>
              <a:rPr lang="cs-CZ" dirty="0">
                <a:solidFill>
                  <a:srgbClr val="000000"/>
                </a:solidFill>
              </a:rPr>
              <a:t>Pouze mnohobuněčné organismy (Metazoa, resp. </a:t>
            </a:r>
            <a:r>
              <a:rPr lang="cs-CZ" dirty="0" err="1">
                <a:solidFill>
                  <a:srgbClr val="000000"/>
                </a:solidFill>
              </a:rPr>
              <a:t>Eumetazoa</a:t>
            </a:r>
            <a:r>
              <a:rPr lang="cs-CZ" dirty="0">
                <a:solidFill>
                  <a:srgbClr val="000000"/>
                </a:solidFill>
              </a:rPr>
              <a:t>) vytvářejí zárodečné vrstvy, </a:t>
            </a:r>
          </a:p>
          <a:p>
            <a:r>
              <a:rPr lang="cs-CZ" dirty="0">
                <a:solidFill>
                  <a:srgbClr val="000000"/>
                </a:solidFill>
              </a:rPr>
              <a:t>které dále poskytují materiál k diferenciaci buněk do tkání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21792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>
          <a:xfrm>
            <a:off x="616450" y="703791"/>
            <a:ext cx="823987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dirty="0">
                <a:solidFill>
                  <a:srgbClr val="000000"/>
                </a:solidFill>
              </a:rPr>
              <a:t>Gastrulace může být viděna jakožto embryonální analogie </a:t>
            </a:r>
            <a:r>
              <a:rPr lang="cs-CZ" dirty="0" smtClean="0">
                <a:solidFill>
                  <a:srgbClr val="000000"/>
                </a:solidFill>
              </a:rPr>
              <a:t>přechodu </a:t>
            </a:r>
            <a:r>
              <a:rPr lang="cs-CZ" dirty="0">
                <a:solidFill>
                  <a:srgbClr val="000000"/>
                </a:solidFill>
              </a:rPr>
              <a:t>komplexity od protozoa k metazoa</a:t>
            </a:r>
            <a:r>
              <a:rPr lang="cs-CZ" dirty="0" smtClean="0">
                <a:solidFill>
                  <a:srgbClr val="000000"/>
                </a:solidFill>
              </a:rPr>
              <a:t>!</a:t>
            </a:r>
          </a:p>
          <a:p>
            <a:pPr algn="ctr"/>
            <a:endParaRPr lang="cs-CZ" dirty="0">
              <a:solidFill>
                <a:srgbClr val="000000"/>
              </a:solidFill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59907" y="1302579"/>
            <a:ext cx="3862810" cy="17945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31849" y="2978748"/>
            <a:ext cx="4679917" cy="38792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07168565"/>
      </p:ext>
    </p:extLst>
  </p:cSld>
  <p:clrMapOvr>
    <a:masterClrMapping/>
  </p:clrMapOvr>
  <p:transition spd="med">
    <p:cover dir="r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F796C-5256-4D8A-931B-0C3CC578F20B}" type="slidenum">
              <a:rPr lang="en-US" altLang="cs-CZ" smtClean="0"/>
              <a:pPr/>
              <a:t>36</a:t>
            </a:fld>
            <a:endParaRPr lang="en-US" altLang="cs-CZ"/>
          </a:p>
        </p:txBody>
      </p:sp>
      <p:sp>
        <p:nvSpPr>
          <p:cNvPr id="5" name="Zástupný symbol pro číslo snímku 1"/>
          <p:cNvSpPr txBox="1">
            <a:spLocks/>
          </p:cNvSpPr>
          <p:nvPr/>
        </p:nvSpPr>
        <p:spPr bwMode="auto">
          <a:xfrm>
            <a:off x="6553200" y="6278563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fld id="{8CB3A89A-B6B6-49EF-B8BA-2FB025BAE584}" type="slidenum">
              <a:rPr lang="en-US" altLang="cs-CZ" smtClean="0"/>
              <a:pPr/>
              <a:t>35</a:t>
            </a:fld>
            <a:endParaRPr lang="en-US" altLang="cs-CZ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524" y="4324667"/>
            <a:ext cx="8990476" cy="2533333"/>
          </a:xfrm>
          <a:prstGeom prst="rect">
            <a:avLst/>
          </a:prstGeom>
        </p:spPr>
      </p:pic>
      <p:sp>
        <p:nvSpPr>
          <p:cNvPr id="7" name="Obdélník 6"/>
          <p:cNvSpPr/>
          <p:nvPr/>
        </p:nvSpPr>
        <p:spPr>
          <a:xfrm>
            <a:off x="3498350" y="1174656"/>
            <a:ext cx="535797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>
                <a:solidFill>
                  <a:srgbClr val="000000"/>
                </a:solidFill>
              </a:rPr>
              <a:t>blastoporus = prvoústa </a:t>
            </a:r>
          </a:p>
          <a:p>
            <a:r>
              <a:rPr lang="cs-CZ" dirty="0">
                <a:solidFill>
                  <a:srgbClr val="000000"/>
                </a:solidFill>
              </a:rPr>
              <a:t>archenteron = </a:t>
            </a:r>
            <a:r>
              <a:rPr lang="cs-CZ" dirty="0" smtClean="0">
                <a:solidFill>
                  <a:srgbClr val="000000"/>
                </a:solidFill>
              </a:rPr>
              <a:t>prvostřevo (druhotná </a:t>
            </a:r>
            <a:r>
              <a:rPr lang="cs-CZ" dirty="0">
                <a:solidFill>
                  <a:srgbClr val="000000"/>
                </a:solidFill>
              </a:rPr>
              <a:t>tělní dutina</a:t>
            </a:r>
            <a:r>
              <a:rPr lang="cs-CZ" dirty="0" smtClean="0">
                <a:solidFill>
                  <a:srgbClr val="000000"/>
                </a:solidFill>
              </a:rPr>
              <a:t>)</a:t>
            </a:r>
          </a:p>
          <a:p>
            <a:endParaRPr lang="cs-CZ" dirty="0">
              <a:solidFill>
                <a:srgbClr val="000000"/>
              </a:solidFill>
            </a:endParaRPr>
          </a:p>
          <a:p>
            <a:r>
              <a:rPr lang="cs-CZ" dirty="0" smtClean="0">
                <a:solidFill>
                  <a:srgbClr val="000000"/>
                </a:solidFill>
              </a:rPr>
              <a:t>•</a:t>
            </a:r>
            <a:r>
              <a:rPr lang="cs-CZ" dirty="0">
                <a:solidFill>
                  <a:srgbClr val="000000"/>
                </a:solidFill>
              </a:rPr>
              <a:t> invaginace</a:t>
            </a:r>
          </a:p>
          <a:p>
            <a:r>
              <a:rPr lang="cs-CZ" dirty="0">
                <a:solidFill>
                  <a:srgbClr val="000000"/>
                </a:solidFill>
              </a:rPr>
              <a:t>• </a:t>
            </a:r>
            <a:r>
              <a:rPr lang="cs-CZ" dirty="0" err="1">
                <a:solidFill>
                  <a:srgbClr val="000000"/>
                </a:solidFill>
              </a:rPr>
              <a:t>ingrese</a:t>
            </a:r>
            <a:endParaRPr lang="cs-CZ" dirty="0">
              <a:solidFill>
                <a:srgbClr val="000000"/>
              </a:solidFill>
            </a:endParaRPr>
          </a:p>
          <a:p>
            <a:r>
              <a:rPr lang="cs-CZ" dirty="0">
                <a:solidFill>
                  <a:srgbClr val="000000"/>
                </a:solidFill>
              </a:rPr>
              <a:t>• delaminace</a:t>
            </a:r>
          </a:p>
          <a:p>
            <a:r>
              <a:rPr lang="cs-CZ" dirty="0">
                <a:solidFill>
                  <a:srgbClr val="000000"/>
                </a:solidFill>
              </a:rPr>
              <a:t>• </a:t>
            </a:r>
            <a:r>
              <a:rPr lang="cs-CZ" dirty="0" err="1">
                <a:solidFill>
                  <a:srgbClr val="000000"/>
                </a:solidFill>
              </a:rPr>
              <a:t>epibolie</a:t>
            </a:r>
            <a:r>
              <a:rPr lang="cs-CZ" dirty="0">
                <a:solidFill>
                  <a:srgbClr val="000000"/>
                </a:solidFill>
              </a:rPr>
              <a:t> (obrůstání)</a:t>
            </a:r>
          </a:p>
          <a:p>
            <a:r>
              <a:rPr lang="cs-CZ" dirty="0">
                <a:solidFill>
                  <a:srgbClr val="000000"/>
                </a:solidFill>
              </a:rPr>
              <a:t>• involuce</a:t>
            </a:r>
          </a:p>
        </p:txBody>
      </p:sp>
      <p:sp>
        <p:nvSpPr>
          <p:cNvPr id="2" name="Obdélník 1"/>
          <p:cNvSpPr/>
          <p:nvPr/>
        </p:nvSpPr>
        <p:spPr>
          <a:xfrm>
            <a:off x="153524" y="2328818"/>
            <a:ext cx="32278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cs-CZ" dirty="0">
                <a:solidFill>
                  <a:srgbClr val="000000"/>
                </a:solidFill>
              </a:rPr>
              <a:t>Různé způsoby pohybu buněk</a:t>
            </a:r>
            <a:endParaRPr lang="cs-CZ" dirty="0">
              <a:solidFill>
                <a:srgbClr val="000000"/>
              </a:solidFill>
            </a:endParaRPr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21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256109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3A89A-B6B6-49EF-B8BA-2FB025BAE584}" type="slidenum">
              <a:rPr lang="en-US" altLang="cs-CZ" smtClean="0"/>
              <a:pPr/>
              <a:t>37</a:t>
            </a:fld>
            <a:endParaRPr lang="en-US" altLang="cs-CZ" dirty="0"/>
          </a:p>
        </p:txBody>
      </p:sp>
      <p:sp>
        <p:nvSpPr>
          <p:cNvPr id="3" name="TextovéPole 2"/>
          <p:cNvSpPr txBox="1"/>
          <p:nvPr/>
        </p:nvSpPr>
        <p:spPr>
          <a:xfrm>
            <a:off x="302216" y="646252"/>
            <a:ext cx="8539567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rgbClr val="000000"/>
                </a:solidFill>
              </a:rPr>
              <a:t>5 procesů </a:t>
            </a:r>
            <a:r>
              <a:rPr lang="cs-CZ" b="1" dirty="0" smtClean="0">
                <a:solidFill>
                  <a:srgbClr val="000000"/>
                </a:solidFill>
              </a:rPr>
              <a:t>gastrulace</a:t>
            </a:r>
            <a:endParaRPr lang="cs-CZ" b="1" dirty="0" smtClean="0">
              <a:solidFill>
                <a:srgbClr val="000000"/>
              </a:solidFill>
            </a:endParaRPr>
          </a:p>
          <a:p>
            <a:endParaRPr lang="cs-CZ" b="1" dirty="0">
              <a:solidFill>
                <a:srgbClr val="000000"/>
              </a:solidFill>
            </a:endParaRPr>
          </a:p>
          <a:p>
            <a:pPr algn="just"/>
            <a:r>
              <a:rPr lang="cs-CZ" b="1" dirty="0" err="1" smtClean="0">
                <a:solidFill>
                  <a:srgbClr val="000000"/>
                </a:solidFill>
              </a:rPr>
              <a:t>epibolie</a:t>
            </a:r>
            <a:r>
              <a:rPr lang="cs-CZ" b="1" dirty="0" smtClean="0">
                <a:solidFill>
                  <a:srgbClr val="000000"/>
                </a:solidFill>
              </a:rPr>
              <a:t> </a:t>
            </a:r>
            <a:r>
              <a:rPr lang="cs-CZ" dirty="0" smtClean="0">
                <a:solidFill>
                  <a:srgbClr val="000000"/>
                </a:solidFill>
              </a:rPr>
              <a:t>– vnější epiteliální vrstva zvnějšku přeroste a překryje budoucí entoderm.</a:t>
            </a:r>
          </a:p>
          <a:p>
            <a:pPr algn="just"/>
            <a:r>
              <a:rPr lang="cs-CZ" dirty="0" smtClean="0">
                <a:solidFill>
                  <a:srgbClr val="000000"/>
                </a:solidFill>
              </a:rPr>
              <a:t>Během </a:t>
            </a:r>
            <a:r>
              <a:rPr lang="cs-CZ" dirty="0" err="1" smtClean="0">
                <a:solidFill>
                  <a:srgbClr val="000000"/>
                </a:solidFill>
              </a:rPr>
              <a:t>epibolie</a:t>
            </a:r>
            <a:r>
              <a:rPr lang="cs-CZ" dirty="0" smtClean="0">
                <a:solidFill>
                  <a:srgbClr val="000000"/>
                </a:solidFill>
              </a:rPr>
              <a:t> se buňky v jednom směru zužují a v dalším prodlužují, čímž je zprostředkován jejich pohyb. Na začátku </a:t>
            </a:r>
            <a:r>
              <a:rPr lang="cs-CZ" dirty="0" err="1" smtClean="0">
                <a:solidFill>
                  <a:srgbClr val="000000"/>
                </a:solidFill>
              </a:rPr>
              <a:t>epibolie</a:t>
            </a:r>
            <a:r>
              <a:rPr lang="cs-CZ" dirty="0" smtClean="0">
                <a:solidFill>
                  <a:srgbClr val="000000"/>
                </a:solidFill>
              </a:rPr>
              <a:t> se blastoderm začíná ztenčovat a vyklenovat. Prodlužování buněk probíhá od animálního až k vegetativnímu pólu, dokud kompletně nepokryje vajíčko.</a:t>
            </a:r>
          </a:p>
          <a:p>
            <a:endParaRPr lang="cs-CZ" b="1" dirty="0">
              <a:solidFill>
                <a:srgbClr val="000000"/>
              </a:solidFill>
            </a:endParaRPr>
          </a:p>
          <a:p>
            <a:endParaRPr lang="cs-CZ" b="1" dirty="0" smtClean="0">
              <a:solidFill>
                <a:srgbClr val="000000"/>
              </a:solidFill>
            </a:endParaRPr>
          </a:p>
          <a:p>
            <a:endParaRPr lang="cs-CZ" b="1" dirty="0">
              <a:solidFill>
                <a:srgbClr val="000000"/>
              </a:solidFill>
            </a:endParaRPr>
          </a:p>
          <a:p>
            <a:endParaRPr lang="cs-CZ" b="1" dirty="0" smtClean="0">
              <a:solidFill>
                <a:srgbClr val="000000"/>
              </a:solidFill>
            </a:endParaRPr>
          </a:p>
          <a:p>
            <a:endParaRPr lang="cs-CZ" b="1" dirty="0">
              <a:solidFill>
                <a:srgbClr val="000000"/>
              </a:solidFill>
            </a:endParaRPr>
          </a:p>
          <a:p>
            <a:endParaRPr lang="cs-CZ" b="1" dirty="0" smtClean="0">
              <a:solidFill>
                <a:srgbClr val="000000"/>
              </a:solidFill>
            </a:endParaRPr>
          </a:p>
          <a:p>
            <a:endParaRPr lang="cs-CZ" b="1" dirty="0">
              <a:solidFill>
                <a:srgbClr val="000000"/>
              </a:solidFill>
            </a:endParaRPr>
          </a:p>
          <a:p>
            <a:endParaRPr lang="cs-CZ" b="1" dirty="0" smtClean="0">
              <a:solidFill>
                <a:srgbClr val="000000"/>
              </a:solidFill>
            </a:endParaRPr>
          </a:p>
          <a:p>
            <a:endParaRPr lang="cs-CZ" b="1" dirty="0" smtClean="0">
              <a:solidFill>
                <a:srgbClr val="000000"/>
              </a:solidFill>
            </a:endParaRPr>
          </a:p>
          <a:p>
            <a:endParaRPr lang="cs-CZ" b="1" dirty="0">
              <a:solidFill>
                <a:srgbClr val="000000"/>
              </a:solidFill>
            </a:endParaRPr>
          </a:p>
          <a:p>
            <a:endParaRPr lang="cs-CZ" b="1" dirty="0">
              <a:solidFill>
                <a:srgbClr val="000000"/>
              </a:solidFill>
            </a:endParaRPr>
          </a:p>
          <a:p>
            <a:endParaRPr lang="cs-CZ" b="1" dirty="0">
              <a:solidFill>
                <a:srgbClr val="000000"/>
              </a:solidFill>
            </a:endParaRPr>
          </a:p>
        </p:txBody>
      </p:sp>
      <p:pic>
        <p:nvPicPr>
          <p:cNvPr id="1269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29" y="3059544"/>
            <a:ext cx="8478711" cy="2752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21792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3A89A-B6B6-49EF-B8BA-2FB025BAE584}" type="slidenum">
              <a:rPr lang="en-US" altLang="cs-CZ" smtClean="0"/>
              <a:pPr/>
              <a:t>38</a:t>
            </a:fld>
            <a:endParaRPr lang="en-US" altLang="cs-CZ"/>
          </a:p>
        </p:txBody>
      </p:sp>
      <p:sp>
        <p:nvSpPr>
          <p:cNvPr id="3" name="Obdélník 2"/>
          <p:cNvSpPr/>
          <p:nvPr/>
        </p:nvSpPr>
        <p:spPr>
          <a:xfrm>
            <a:off x="228600" y="1428850"/>
            <a:ext cx="8190854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 smtClean="0">
                <a:solidFill>
                  <a:srgbClr val="000000"/>
                </a:solidFill>
              </a:rPr>
              <a:t>involuce - </a:t>
            </a:r>
            <a:r>
              <a:rPr lang="cs-CZ" dirty="0" smtClean="0">
                <a:solidFill>
                  <a:srgbClr val="000000"/>
                </a:solidFill>
              </a:rPr>
              <a:t>zavinutí vnější vrstvy buněk tak, že zcela překryje vnitřní povrch této vrstvy buněk</a:t>
            </a:r>
            <a:endParaRPr lang="cs-CZ" b="1" dirty="0" smtClean="0">
              <a:solidFill>
                <a:srgbClr val="000000"/>
              </a:solidFill>
            </a:endParaRPr>
          </a:p>
          <a:p>
            <a:endParaRPr lang="cs-CZ" b="1" dirty="0" smtClean="0">
              <a:solidFill>
                <a:srgbClr val="000000"/>
              </a:solidFill>
            </a:endParaRPr>
          </a:p>
          <a:p>
            <a:r>
              <a:rPr lang="cs-CZ" b="1" dirty="0" err="1" smtClean="0">
                <a:solidFill>
                  <a:srgbClr val="000000"/>
                </a:solidFill>
              </a:rPr>
              <a:t>ingrese</a:t>
            </a:r>
            <a:r>
              <a:rPr lang="cs-CZ" b="1" dirty="0" smtClean="0">
                <a:solidFill>
                  <a:srgbClr val="000000"/>
                </a:solidFill>
              </a:rPr>
              <a:t> </a:t>
            </a:r>
            <a:r>
              <a:rPr lang="cs-CZ" dirty="0" smtClean="0">
                <a:solidFill>
                  <a:srgbClr val="000000"/>
                </a:solidFill>
              </a:rPr>
              <a:t>– migrace jednotlivých buněk z povrchové do hlubší vrstvy </a:t>
            </a:r>
          </a:p>
          <a:p>
            <a:endParaRPr lang="cs-CZ" dirty="0">
              <a:solidFill>
                <a:srgbClr val="000000"/>
              </a:solidFill>
            </a:endParaRPr>
          </a:p>
          <a:p>
            <a:endParaRPr lang="cs-CZ" dirty="0" smtClean="0">
              <a:solidFill>
                <a:srgbClr val="000000"/>
              </a:solidFill>
            </a:endParaRPr>
          </a:p>
          <a:p>
            <a:endParaRPr lang="cs-CZ" dirty="0">
              <a:solidFill>
                <a:srgbClr val="000000"/>
              </a:solidFill>
            </a:endParaRPr>
          </a:p>
          <a:p>
            <a:endParaRPr lang="cs-CZ" dirty="0" smtClean="0">
              <a:solidFill>
                <a:srgbClr val="000000"/>
              </a:solidFill>
            </a:endParaRPr>
          </a:p>
          <a:p>
            <a:endParaRPr lang="cs-CZ" dirty="0">
              <a:solidFill>
                <a:srgbClr val="000000"/>
              </a:solidFill>
            </a:endParaRPr>
          </a:p>
          <a:p>
            <a:endParaRPr lang="cs-CZ" dirty="0" smtClean="0">
              <a:solidFill>
                <a:srgbClr val="000000"/>
              </a:solidFill>
            </a:endParaRPr>
          </a:p>
          <a:p>
            <a:endParaRPr lang="cs-CZ" dirty="0">
              <a:solidFill>
                <a:srgbClr val="000000"/>
              </a:solidFill>
            </a:endParaRPr>
          </a:p>
          <a:p>
            <a:endParaRPr lang="cs-CZ" dirty="0" smtClean="0">
              <a:solidFill>
                <a:srgbClr val="000000"/>
              </a:solidFill>
            </a:endParaRPr>
          </a:p>
          <a:p>
            <a:endParaRPr lang="cs-CZ" dirty="0">
              <a:solidFill>
                <a:srgbClr val="000000"/>
              </a:solidFill>
            </a:endParaRPr>
          </a:p>
          <a:p>
            <a:r>
              <a:rPr lang="cs-CZ" b="1" dirty="0" smtClean="0">
                <a:solidFill>
                  <a:srgbClr val="000000"/>
                </a:solidFill>
              </a:rPr>
              <a:t>delaminace</a:t>
            </a:r>
            <a:r>
              <a:rPr lang="cs-CZ" dirty="0" smtClean="0">
                <a:solidFill>
                  <a:srgbClr val="000000"/>
                </a:solidFill>
              </a:rPr>
              <a:t> – rozdělení jedné vrstvy buněk do dvou víceméně paralelních</a:t>
            </a:r>
          </a:p>
          <a:p>
            <a:endParaRPr lang="cs-CZ" dirty="0">
              <a:solidFill>
                <a:srgbClr val="000000"/>
              </a:solidFill>
            </a:endParaRPr>
          </a:p>
          <a:p>
            <a:r>
              <a:rPr lang="cs-CZ" b="1" dirty="0" smtClean="0">
                <a:solidFill>
                  <a:srgbClr val="000000"/>
                </a:solidFill>
              </a:rPr>
              <a:t>invaginace - </a:t>
            </a:r>
            <a:r>
              <a:rPr lang="cs-CZ" dirty="0" err="1" smtClean="0">
                <a:solidFill>
                  <a:srgbClr val="000000"/>
                </a:solidFill>
              </a:rPr>
              <a:t>vchlipování</a:t>
            </a:r>
            <a:r>
              <a:rPr lang="cs-CZ" dirty="0" smtClean="0">
                <a:solidFill>
                  <a:srgbClr val="000000"/>
                </a:solidFill>
              </a:rPr>
              <a:t> určité skupiny buněk, podobně jako se promačkává propíchnutý míč.</a:t>
            </a:r>
          </a:p>
          <a:p>
            <a:endParaRPr lang="cs-CZ" b="1" dirty="0">
              <a:solidFill>
                <a:srgbClr val="000000"/>
              </a:solidFill>
            </a:endParaRPr>
          </a:p>
        </p:txBody>
      </p:sp>
      <p:pic>
        <p:nvPicPr>
          <p:cNvPr id="4" name="Picture 2" descr="Související obrázek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2807391"/>
            <a:ext cx="4045057" cy="1917396"/>
          </a:xfrm>
          <a:prstGeom prst="rect">
            <a:avLst/>
          </a:prstGeom>
          <a:noFill/>
        </p:spPr>
      </p:pic>
      <p:pic>
        <p:nvPicPr>
          <p:cNvPr id="5" name="Picture 2" descr="Související obrázek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89734" y="2807391"/>
            <a:ext cx="1859797" cy="1799414"/>
          </a:xfrm>
          <a:prstGeom prst="rect">
            <a:avLst/>
          </a:prstGeom>
          <a:noFill/>
        </p:spPr>
      </p:pic>
      <p:pic>
        <p:nvPicPr>
          <p:cNvPr id="6" name="Picture 2" descr="Související obrázek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36892" y="2916756"/>
            <a:ext cx="1989607" cy="1844299"/>
          </a:xfrm>
          <a:prstGeom prst="rect">
            <a:avLst/>
          </a:prstGeom>
          <a:noFill/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621792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3A89A-B6B6-49EF-B8BA-2FB025BAE584}" type="slidenum">
              <a:rPr lang="en-US" altLang="cs-CZ" smtClean="0"/>
              <a:pPr/>
              <a:t>39</a:t>
            </a:fld>
            <a:endParaRPr lang="en-US" altLang="cs-CZ"/>
          </a:p>
        </p:txBody>
      </p:sp>
      <p:pic>
        <p:nvPicPr>
          <p:cNvPr id="3" name="Obrázek 2" descr="RIMG402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 rot="5400000">
            <a:off x="2087302" y="-229166"/>
            <a:ext cx="2271126" cy="4062126"/>
          </a:xfrm>
          <a:prstGeom prst="rect">
            <a:avLst/>
          </a:prstGeom>
        </p:spPr>
      </p:pic>
      <p:pic>
        <p:nvPicPr>
          <p:cNvPr id="4" name="Obrázek 3" descr="RIMG402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 rot="5400000">
            <a:off x="4163539" y="1877540"/>
            <a:ext cx="3901084" cy="6059837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232475" y="4293030"/>
            <a:ext cx="227844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solidFill>
                  <a:srgbClr val="000000"/>
                </a:solidFill>
              </a:rPr>
              <a:t>modrá – ektoderm</a:t>
            </a:r>
          </a:p>
          <a:p>
            <a:r>
              <a:rPr lang="cs-CZ" dirty="0" smtClean="0">
                <a:solidFill>
                  <a:srgbClr val="000000"/>
                </a:solidFill>
              </a:rPr>
              <a:t>žlutá – entoderm</a:t>
            </a:r>
          </a:p>
          <a:p>
            <a:r>
              <a:rPr lang="cs-CZ" dirty="0" smtClean="0">
                <a:solidFill>
                  <a:srgbClr val="000000"/>
                </a:solidFill>
              </a:rPr>
              <a:t>červená - mezoderm</a:t>
            </a:r>
            <a:endParaRPr lang="cs-CZ" dirty="0">
              <a:solidFill>
                <a:srgbClr val="000000"/>
              </a:solidFill>
            </a:endParaRPr>
          </a:p>
        </p:txBody>
      </p:sp>
      <p:cxnSp>
        <p:nvCxnSpPr>
          <p:cNvPr id="7" name="Přímá spojovací šipka 6"/>
          <p:cNvCxnSpPr/>
          <p:nvPr/>
        </p:nvCxnSpPr>
        <p:spPr bwMode="auto">
          <a:xfrm flipH="1" flipV="1">
            <a:off x="3810494" y="2089644"/>
            <a:ext cx="3642101" cy="433952"/>
          </a:xfrm>
          <a:prstGeom prst="straightConnector1">
            <a:avLst/>
          </a:prstGeom>
          <a:solidFill>
            <a:schemeClr val="accent1"/>
          </a:solidFill>
          <a:ln w="349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8" name="TextovéPole 7"/>
          <p:cNvSpPr txBox="1"/>
          <p:nvPr/>
        </p:nvSpPr>
        <p:spPr>
          <a:xfrm>
            <a:off x="7222210" y="2154264"/>
            <a:ext cx="16700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solidFill>
                  <a:srgbClr val="000000"/>
                </a:solidFill>
              </a:rPr>
              <a:t>odtud involuce</a:t>
            </a:r>
            <a:endParaRPr lang="cs-CZ" dirty="0">
              <a:solidFill>
                <a:srgbClr val="000000"/>
              </a:solidFill>
            </a:endParaRPr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21792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5465852" y="870446"/>
            <a:ext cx="33361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solidFill>
                  <a:srgbClr val="000000"/>
                </a:solidFill>
              </a:rPr>
              <a:t>gastrulace (počátek </a:t>
            </a:r>
            <a:r>
              <a:rPr lang="cs-CZ" dirty="0" err="1" smtClean="0">
                <a:solidFill>
                  <a:srgbClr val="000000"/>
                </a:solidFill>
              </a:rPr>
              <a:t>neurulace</a:t>
            </a:r>
            <a:r>
              <a:rPr lang="cs-CZ" dirty="0" smtClean="0">
                <a:solidFill>
                  <a:srgbClr val="000000"/>
                </a:solidFill>
              </a:rPr>
              <a:t>)</a:t>
            </a:r>
            <a:endParaRPr lang="cs-CZ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3A89A-B6B6-49EF-B8BA-2FB025BAE584}" type="slidenum">
              <a:rPr lang="en-US" altLang="cs-CZ" smtClean="0"/>
              <a:pPr/>
              <a:t>4</a:t>
            </a:fld>
            <a:endParaRPr lang="en-US" altLang="cs-CZ"/>
          </a:p>
        </p:txBody>
      </p:sp>
      <p:sp>
        <p:nvSpPr>
          <p:cNvPr id="3" name="Obdélník 2"/>
          <p:cNvSpPr/>
          <p:nvPr/>
        </p:nvSpPr>
        <p:spPr>
          <a:xfrm>
            <a:off x="1248738" y="5955397"/>
            <a:ext cx="6934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 smtClean="0">
                <a:solidFill>
                  <a:srgbClr val="000000"/>
                </a:solidFill>
              </a:rPr>
              <a:t>De facto každý </a:t>
            </a:r>
            <a:r>
              <a:rPr lang="cs-CZ" dirty="0">
                <a:solidFill>
                  <a:srgbClr val="000000"/>
                </a:solidFill>
              </a:rPr>
              <a:t>tělní </a:t>
            </a:r>
            <a:r>
              <a:rPr lang="cs-CZ" dirty="0" smtClean="0">
                <a:solidFill>
                  <a:srgbClr val="000000"/>
                </a:solidFill>
              </a:rPr>
              <a:t>plán vznikl </a:t>
            </a:r>
            <a:r>
              <a:rPr lang="cs-CZ" dirty="0">
                <a:solidFill>
                  <a:srgbClr val="000000"/>
                </a:solidFill>
              </a:rPr>
              <a:t>z </a:t>
            </a:r>
            <a:r>
              <a:rPr lang="cs-CZ" dirty="0" smtClean="0">
                <a:solidFill>
                  <a:srgbClr val="000000"/>
                </a:solidFill>
              </a:rPr>
              <a:t>jedné zásadní evoluční události</a:t>
            </a:r>
            <a:endParaRPr lang="cs-CZ" dirty="0">
              <a:solidFill>
                <a:srgbClr val="000000"/>
              </a:solidFill>
            </a:endParaRPr>
          </a:p>
          <a:p>
            <a:r>
              <a:rPr lang="cs-CZ" dirty="0">
                <a:solidFill>
                  <a:srgbClr val="000000"/>
                </a:solidFill>
              </a:rPr>
              <a:t>…a má nezávislou evoluční historii </a:t>
            </a:r>
            <a:r>
              <a:rPr lang="cs-CZ" dirty="0" smtClean="0">
                <a:solidFill>
                  <a:srgbClr val="000000"/>
                </a:solidFill>
              </a:rPr>
              <a:t>dále </a:t>
            </a:r>
            <a:r>
              <a:rPr lang="cs-CZ" dirty="0">
                <a:solidFill>
                  <a:srgbClr val="000000"/>
                </a:solidFill>
              </a:rPr>
              <a:t>než 550 mil. let </a:t>
            </a: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1610" y="620712"/>
            <a:ext cx="6934200" cy="520065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706"/>
            <a:ext cx="9144000" cy="621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285711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F796C-5256-4D8A-931B-0C3CC578F20B}" type="slidenum">
              <a:rPr lang="en-US" altLang="cs-CZ" smtClean="0"/>
              <a:pPr/>
              <a:t>40</a:t>
            </a:fld>
            <a:endParaRPr lang="en-US" altLang="cs-CZ"/>
          </a:p>
        </p:txBody>
      </p:sp>
      <p:sp>
        <p:nvSpPr>
          <p:cNvPr id="5" name="Obdélník 4"/>
          <p:cNvSpPr/>
          <p:nvPr/>
        </p:nvSpPr>
        <p:spPr>
          <a:xfrm>
            <a:off x="418454" y="699754"/>
            <a:ext cx="830709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dirty="0" smtClean="0">
                <a:solidFill>
                  <a:srgbClr val="000000"/>
                </a:solidFill>
              </a:rPr>
              <a:t>Gastrula má již dvě vrstvy buněk a obsahuje dutinu (tzv. prvostřevo), která se otvírá do okolního světa otvorem zvaným blastoporus. Vrstvy gastruly se postupně transformují v tzv. zárodečné listy – entoderm, ektoderm a mezoderm.</a:t>
            </a:r>
            <a:endParaRPr lang="cs-CZ" dirty="0">
              <a:solidFill>
                <a:srgbClr val="000000"/>
              </a:solidFill>
            </a:endParaRPr>
          </a:p>
        </p:txBody>
      </p:sp>
      <p:sp>
        <p:nvSpPr>
          <p:cNvPr id="7" name="Obdélník 6"/>
          <p:cNvSpPr/>
          <p:nvPr/>
        </p:nvSpPr>
        <p:spPr>
          <a:xfrm>
            <a:off x="387458" y="1604648"/>
            <a:ext cx="854870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baseline="0" dirty="0" err="1" smtClean="0">
                <a:solidFill>
                  <a:srgbClr val="000000"/>
                </a:solidFill>
              </a:rPr>
              <a:t>epiblastické</a:t>
            </a:r>
            <a:r>
              <a:rPr lang="cs-CZ" b="1" baseline="0" dirty="0" smtClean="0">
                <a:solidFill>
                  <a:srgbClr val="000000"/>
                </a:solidFill>
              </a:rPr>
              <a:t> buňky  </a:t>
            </a:r>
            <a:r>
              <a:rPr lang="cs-CZ" baseline="0" dirty="0" smtClean="0">
                <a:solidFill>
                  <a:srgbClr val="000000"/>
                </a:solidFill>
              </a:rPr>
              <a:t>- migrace do </a:t>
            </a:r>
            <a:r>
              <a:rPr lang="cs-CZ" b="1" baseline="0" dirty="0" smtClean="0">
                <a:solidFill>
                  <a:srgbClr val="000000"/>
                </a:solidFill>
              </a:rPr>
              <a:t>primitivního</a:t>
            </a:r>
            <a:r>
              <a:rPr lang="cs-CZ" b="1" dirty="0" smtClean="0">
                <a:solidFill>
                  <a:srgbClr val="000000"/>
                </a:solidFill>
              </a:rPr>
              <a:t> proužku </a:t>
            </a:r>
            <a:r>
              <a:rPr lang="cs-CZ" dirty="0" smtClean="0">
                <a:solidFill>
                  <a:srgbClr val="000000"/>
                </a:solidFill>
              </a:rPr>
              <a:t>projdou hrdlem – ti co projdou, základ pro </a:t>
            </a:r>
            <a:r>
              <a:rPr lang="cs-CZ" dirty="0" err="1" smtClean="0">
                <a:solidFill>
                  <a:srgbClr val="000000"/>
                </a:solidFill>
              </a:rPr>
              <a:t>endoderm</a:t>
            </a:r>
            <a:r>
              <a:rPr lang="cs-CZ" dirty="0" smtClean="0">
                <a:solidFill>
                  <a:srgbClr val="000000"/>
                </a:solidFill>
              </a:rPr>
              <a:t> resp. mezoderm</a:t>
            </a:r>
          </a:p>
          <a:p>
            <a:r>
              <a:rPr lang="cs-CZ" dirty="0" smtClean="0">
                <a:solidFill>
                  <a:srgbClr val="000000"/>
                </a:solidFill>
              </a:rPr>
              <a:t>ostatní ektoderm</a:t>
            </a:r>
          </a:p>
          <a:p>
            <a:endParaRPr lang="cs-CZ" dirty="0">
              <a:solidFill>
                <a:srgbClr val="000000"/>
              </a:solidFill>
            </a:endParaRPr>
          </a:p>
          <a:p>
            <a:endParaRPr lang="cs-CZ" dirty="0"/>
          </a:p>
        </p:txBody>
      </p:sp>
      <p:pic>
        <p:nvPicPr>
          <p:cNvPr id="149510" name="Picture 6" descr="Výsledek obrázku pro primitivní prou&amp;zcaron;ek gastrulac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067050"/>
            <a:ext cx="5057775" cy="3790950"/>
          </a:xfrm>
          <a:prstGeom prst="rect">
            <a:avLst/>
          </a:prstGeom>
          <a:noFill/>
        </p:spPr>
      </p:pic>
      <p:pic>
        <p:nvPicPr>
          <p:cNvPr id="149508" name="Picture 4" descr="Výsledek obrázku pro primitivní prou&amp;zcaron;ek gastrulace"/>
          <p:cNvPicPr>
            <a:picLocks noChangeAspect="1" noChangeArrowheads="1"/>
          </p:cNvPicPr>
          <p:nvPr/>
        </p:nvPicPr>
        <p:blipFill>
          <a:blip r:embed="rId4" cstate="print"/>
          <a:srcRect t="7401" r="6435" b="9812"/>
          <a:stretch>
            <a:fillRect/>
          </a:stretch>
        </p:blipFill>
        <p:spPr bwMode="auto">
          <a:xfrm>
            <a:off x="4411689" y="2251256"/>
            <a:ext cx="4732311" cy="3138407"/>
          </a:xfrm>
          <a:prstGeom prst="rect">
            <a:avLst/>
          </a:prstGeom>
          <a:noFill/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621792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3A89A-B6B6-49EF-B8BA-2FB025BAE584}" type="slidenum">
              <a:rPr lang="en-US" altLang="cs-CZ" smtClean="0"/>
              <a:pPr/>
              <a:t>41</a:t>
            </a:fld>
            <a:endParaRPr lang="en-US" altLang="cs-CZ" dirty="0"/>
          </a:p>
        </p:txBody>
      </p:sp>
      <p:pic>
        <p:nvPicPr>
          <p:cNvPr id="12595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484" y="652782"/>
            <a:ext cx="3695388" cy="6273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ovéPole 6"/>
          <p:cNvSpPr txBox="1"/>
          <p:nvPr/>
        </p:nvSpPr>
        <p:spPr>
          <a:xfrm>
            <a:off x="4620240" y="1716649"/>
            <a:ext cx="3653308" cy="34778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smtClean="0">
                <a:solidFill>
                  <a:srgbClr val="000000"/>
                </a:solidFill>
              </a:rPr>
              <a:t>následná diferenciace </a:t>
            </a:r>
          </a:p>
          <a:p>
            <a:r>
              <a:rPr lang="cs-CZ" sz="2000" dirty="0" smtClean="0">
                <a:solidFill>
                  <a:srgbClr val="000000"/>
                </a:solidFill>
              </a:rPr>
              <a:t>mesodermu a nervové trubice:</a:t>
            </a:r>
          </a:p>
          <a:p>
            <a:endParaRPr lang="cs-CZ" sz="2000" dirty="0" smtClean="0">
              <a:solidFill>
                <a:srgbClr val="000000"/>
              </a:solidFill>
            </a:endParaRPr>
          </a:p>
          <a:p>
            <a:pPr marL="342900" indent="-342900">
              <a:buAutoNum type="arabicParenR"/>
            </a:pPr>
            <a:r>
              <a:rPr lang="cs-CZ" sz="2000" dirty="0" smtClean="0">
                <a:solidFill>
                  <a:srgbClr val="000000"/>
                </a:solidFill>
              </a:rPr>
              <a:t>gastrulace (gut, </a:t>
            </a:r>
            <a:r>
              <a:rPr lang="cs-CZ" sz="2000" dirty="0" err="1" smtClean="0">
                <a:solidFill>
                  <a:srgbClr val="000000"/>
                </a:solidFill>
              </a:rPr>
              <a:t>formation</a:t>
            </a:r>
            <a:r>
              <a:rPr lang="cs-CZ" sz="2000" dirty="0" smtClean="0">
                <a:solidFill>
                  <a:srgbClr val="000000"/>
                </a:solidFill>
              </a:rPr>
              <a:t>)</a:t>
            </a:r>
          </a:p>
          <a:p>
            <a:pPr marL="342900" indent="-342900">
              <a:buAutoNum type="arabicParenR"/>
            </a:pPr>
            <a:r>
              <a:rPr lang="cs-CZ" sz="2000" dirty="0" err="1" smtClean="0">
                <a:solidFill>
                  <a:srgbClr val="000000"/>
                </a:solidFill>
              </a:rPr>
              <a:t>neurulace</a:t>
            </a:r>
            <a:endParaRPr lang="cs-CZ" sz="2000" dirty="0" smtClean="0">
              <a:solidFill>
                <a:srgbClr val="000000"/>
              </a:solidFill>
            </a:endParaRPr>
          </a:p>
          <a:p>
            <a:pPr marL="342900" indent="-342900"/>
            <a:endParaRPr lang="cs-CZ" sz="2000" dirty="0" smtClean="0">
              <a:solidFill>
                <a:srgbClr val="000000"/>
              </a:solidFill>
            </a:endParaRPr>
          </a:p>
          <a:p>
            <a:pPr marL="342900" indent="-342900"/>
            <a:endParaRPr lang="cs-CZ" sz="2000" dirty="0">
              <a:solidFill>
                <a:srgbClr val="000000"/>
              </a:solidFill>
            </a:endParaRPr>
          </a:p>
          <a:p>
            <a:pPr marL="342900" indent="-342900"/>
            <a:r>
              <a:rPr lang="cs-CZ" sz="2000" dirty="0" smtClean="0">
                <a:solidFill>
                  <a:srgbClr val="000000"/>
                </a:solidFill>
              </a:rPr>
              <a:t>dvě cesty vzniku mesodermu</a:t>
            </a:r>
          </a:p>
          <a:p>
            <a:pPr marL="342900" indent="-342900"/>
            <a:endParaRPr lang="cs-CZ" sz="2000" dirty="0">
              <a:solidFill>
                <a:srgbClr val="000000"/>
              </a:solidFill>
            </a:endParaRPr>
          </a:p>
          <a:p>
            <a:pPr marL="342900" indent="-342900"/>
            <a:r>
              <a:rPr lang="cs-CZ" sz="2000" dirty="0" err="1" smtClean="0">
                <a:solidFill>
                  <a:srgbClr val="000000"/>
                </a:solidFill>
              </a:rPr>
              <a:t>differenciace</a:t>
            </a:r>
            <a:r>
              <a:rPr lang="cs-CZ" sz="2000" dirty="0" smtClean="0">
                <a:solidFill>
                  <a:srgbClr val="000000"/>
                </a:solidFill>
              </a:rPr>
              <a:t> neurální lišty</a:t>
            </a:r>
          </a:p>
          <a:p>
            <a:endParaRPr lang="cs-CZ" sz="2000" dirty="0">
              <a:solidFill>
                <a:srgbClr val="000000"/>
              </a:solidFill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21792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kupina 17"/>
          <p:cNvGrpSpPr>
            <a:grpSpLocks/>
          </p:cNvGrpSpPr>
          <p:nvPr/>
        </p:nvGrpSpPr>
        <p:grpSpPr bwMode="auto">
          <a:xfrm>
            <a:off x="855102" y="989097"/>
            <a:ext cx="7932737" cy="5430838"/>
            <a:chOff x="1042988" y="2249488"/>
            <a:chExt cx="7932737" cy="5430838"/>
          </a:xfrm>
        </p:grpSpPr>
        <p:sp>
          <p:nvSpPr>
            <p:cNvPr id="29703" name="Text Box 6"/>
            <p:cNvSpPr txBox="1">
              <a:spLocks noChangeArrowheads="1"/>
            </p:cNvSpPr>
            <p:nvPr/>
          </p:nvSpPr>
          <p:spPr bwMode="auto">
            <a:xfrm>
              <a:off x="1050925" y="2249488"/>
              <a:ext cx="5651355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algn="just" eaLnBrk="0" hangingPunct="0"/>
              <a:r>
                <a:rPr lang="cs-CZ" dirty="0">
                  <a:solidFill>
                    <a:srgbClr val="000000"/>
                  </a:solidFill>
                </a:rPr>
                <a:t>A) </a:t>
              </a:r>
              <a:r>
                <a:rPr lang="cs-CZ" b="1" dirty="0">
                  <a:solidFill>
                    <a:srgbClr val="000000"/>
                  </a:solidFill>
                </a:rPr>
                <a:t>somatický</a:t>
              </a:r>
              <a:r>
                <a:rPr lang="cs-CZ" dirty="0">
                  <a:solidFill>
                    <a:srgbClr val="000000"/>
                  </a:solidFill>
                </a:rPr>
                <a:t> </a:t>
              </a:r>
              <a:r>
                <a:rPr lang="cs-CZ" dirty="0" smtClean="0">
                  <a:solidFill>
                    <a:srgbClr val="000000"/>
                  </a:solidFill>
                </a:rPr>
                <a:t>(vznik </a:t>
              </a:r>
              <a:r>
                <a:rPr lang="cs-CZ" dirty="0" err="1" smtClean="0">
                  <a:solidFill>
                    <a:srgbClr val="000000"/>
                  </a:solidFill>
                </a:rPr>
                <a:t>somitů</a:t>
              </a:r>
              <a:r>
                <a:rPr lang="cs-CZ" dirty="0" smtClean="0">
                  <a:solidFill>
                    <a:srgbClr val="000000"/>
                  </a:solidFill>
                </a:rPr>
                <a:t> </a:t>
              </a:r>
              <a:r>
                <a:rPr lang="cs-CZ" dirty="0">
                  <a:solidFill>
                    <a:srgbClr val="000000"/>
                  </a:solidFill>
                </a:rPr>
                <a:t>= </a:t>
              </a:r>
              <a:r>
                <a:rPr lang="cs-CZ" dirty="0" err="1">
                  <a:solidFill>
                    <a:srgbClr val="000000"/>
                  </a:solidFill>
                </a:rPr>
                <a:t>sklerotomy</a:t>
              </a:r>
              <a:r>
                <a:rPr lang="cs-CZ" dirty="0">
                  <a:solidFill>
                    <a:srgbClr val="000000"/>
                  </a:solidFill>
                </a:rPr>
                <a:t> nebo BNL)</a:t>
              </a:r>
            </a:p>
          </p:txBody>
        </p:sp>
        <p:sp>
          <p:nvSpPr>
            <p:cNvPr id="29704" name="Text Box 7"/>
            <p:cNvSpPr txBox="1">
              <a:spLocks noChangeArrowheads="1"/>
            </p:cNvSpPr>
            <p:nvPr/>
          </p:nvSpPr>
          <p:spPr bwMode="auto">
            <a:xfrm>
              <a:off x="1127125" y="2606675"/>
              <a:ext cx="7788275" cy="830997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 algn="just" eaLnBrk="0" hangingPunct="0"/>
              <a:r>
                <a:rPr lang="cs-CZ" sz="1600" dirty="0">
                  <a:solidFill>
                    <a:srgbClr val="000000"/>
                  </a:solidFill>
                </a:rPr>
                <a:t>obratle, chrupavčité </a:t>
              </a:r>
              <a:r>
                <a:rPr lang="cs-CZ" sz="1600" dirty="0" err="1">
                  <a:solidFill>
                    <a:srgbClr val="000000"/>
                  </a:solidFill>
                </a:rPr>
                <a:t>neurocranium</a:t>
              </a:r>
              <a:r>
                <a:rPr lang="cs-CZ" sz="1600" dirty="0">
                  <a:solidFill>
                    <a:srgbClr val="000000"/>
                  </a:solidFill>
                </a:rPr>
                <a:t>, část kostěného </a:t>
              </a:r>
              <a:r>
                <a:rPr lang="cs-CZ" sz="1600" dirty="0" err="1">
                  <a:solidFill>
                    <a:srgbClr val="000000"/>
                  </a:solidFill>
                </a:rPr>
                <a:t>neurocrania</a:t>
              </a:r>
              <a:r>
                <a:rPr lang="cs-CZ" sz="1600" dirty="0">
                  <a:solidFill>
                    <a:srgbClr val="000000"/>
                  </a:solidFill>
                </a:rPr>
                <a:t>, </a:t>
              </a:r>
              <a:r>
                <a:rPr lang="cs-CZ" sz="1600" dirty="0" err="1">
                  <a:solidFill>
                    <a:srgbClr val="000000"/>
                  </a:solidFill>
                </a:rPr>
                <a:t>costae</a:t>
              </a:r>
              <a:r>
                <a:rPr lang="cs-CZ" sz="1600" dirty="0">
                  <a:solidFill>
                    <a:srgbClr val="000000"/>
                  </a:solidFill>
                </a:rPr>
                <a:t>, sternum, část pásma přední končetiny (</a:t>
              </a:r>
              <a:r>
                <a:rPr lang="cs-CZ" sz="1600" dirty="0" err="1">
                  <a:solidFill>
                    <a:srgbClr val="000000"/>
                  </a:solidFill>
                </a:rPr>
                <a:t>scapula</a:t>
              </a:r>
              <a:r>
                <a:rPr lang="cs-CZ" sz="1600" dirty="0">
                  <a:solidFill>
                    <a:srgbClr val="000000"/>
                  </a:solidFill>
                </a:rPr>
                <a:t>, </a:t>
              </a:r>
              <a:r>
                <a:rPr lang="cs-CZ" sz="1600" dirty="0" err="1">
                  <a:solidFill>
                    <a:srgbClr val="000000"/>
                  </a:solidFill>
                </a:rPr>
                <a:t>procoracoid</a:t>
              </a:r>
              <a:r>
                <a:rPr lang="cs-CZ" sz="1600" dirty="0">
                  <a:solidFill>
                    <a:srgbClr val="000000"/>
                  </a:solidFill>
                </a:rPr>
                <a:t> atd.), celé pásmo zadní končetiny, celá kostra volných končetin</a:t>
              </a:r>
            </a:p>
          </p:txBody>
        </p:sp>
        <p:sp>
          <p:nvSpPr>
            <p:cNvPr id="29705" name="Text Box 8"/>
            <p:cNvSpPr txBox="1">
              <a:spLocks noChangeArrowheads="1"/>
            </p:cNvSpPr>
            <p:nvPr/>
          </p:nvSpPr>
          <p:spPr bwMode="auto">
            <a:xfrm>
              <a:off x="1042988" y="3860800"/>
              <a:ext cx="5624553" cy="646331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algn="just" eaLnBrk="0" hangingPunct="0"/>
              <a:r>
                <a:rPr lang="cs-CZ" dirty="0">
                  <a:solidFill>
                    <a:srgbClr val="000000"/>
                  </a:solidFill>
                </a:rPr>
                <a:t>B) </a:t>
              </a:r>
              <a:r>
                <a:rPr lang="cs-CZ" b="1" dirty="0">
                  <a:solidFill>
                    <a:srgbClr val="000000"/>
                  </a:solidFill>
                </a:rPr>
                <a:t>viscerální</a:t>
              </a:r>
              <a:r>
                <a:rPr lang="cs-CZ" dirty="0">
                  <a:solidFill>
                    <a:srgbClr val="000000"/>
                  </a:solidFill>
                </a:rPr>
                <a:t> (ze </a:t>
              </a:r>
              <a:r>
                <a:rPr lang="cs-CZ" dirty="0" err="1">
                  <a:solidFill>
                    <a:srgbClr val="000000"/>
                  </a:solidFill>
                </a:rPr>
                <a:t>splanchnopleury</a:t>
              </a:r>
              <a:r>
                <a:rPr lang="cs-CZ" dirty="0">
                  <a:solidFill>
                    <a:srgbClr val="000000"/>
                  </a:solidFill>
                </a:rPr>
                <a:t> a nervové lišty)</a:t>
              </a:r>
            </a:p>
            <a:p>
              <a:pPr algn="just" eaLnBrk="0" hangingPunct="0"/>
              <a:r>
                <a:rPr lang="cs-CZ" sz="1400" dirty="0">
                  <a:solidFill>
                    <a:srgbClr val="000000"/>
                  </a:solidFill>
                </a:rPr>
                <a:t>stěna embryonálního střeva, list mezodermu naléhající k entodermu</a:t>
              </a:r>
              <a:r>
                <a:rPr lang="cs-CZ" dirty="0">
                  <a:solidFill>
                    <a:srgbClr val="000000"/>
                  </a:solidFill>
                </a:rPr>
                <a:t> </a:t>
              </a:r>
            </a:p>
          </p:txBody>
        </p:sp>
        <p:sp>
          <p:nvSpPr>
            <p:cNvPr id="29706" name="Text Box 9"/>
            <p:cNvSpPr txBox="1">
              <a:spLocks noChangeArrowheads="1"/>
            </p:cNvSpPr>
            <p:nvPr/>
          </p:nvSpPr>
          <p:spPr bwMode="auto">
            <a:xfrm>
              <a:off x="1187450" y="4508500"/>
              <a:ext cx="7788275" cy="338554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 algn="just" eaLnBrk="0" hangingPunct="0"/>
              <a:r>
                <a:rPr lang="cs-CZ" sz="1600">
                  <a:solidFill>
                    <a:srgbClr val="000000"/>
                  </a:solidFill>
                </a:rPr>
                <a:t>žaberní oblouky, viscerocranium, sluchové kůstky</a:t>
              </a:r>
            </a:p>
          </p:txBody>
        </p:sp>
        <p:grpSp>
          <p:nvGrpSpPr>
            <p:cNvPr id="3" name="Group 11"/>
            <p:cNvGrpSpPr>
              <a:grpSpLocks/>
            </p:cNvGrpSpPr>
            <p:nvPr/>
          </p:nvGrpSpPr>
          <p:grpSpPr bwMode="auto">
            <a:xfrm>
              <a:off x="1970088" y="4953001"/>
              <a:ext cx="4708530" cy="2727325"/>
              <a:chOff x="1241" y="3120"/>
              <a:chExt cx="2966" cy="1718"/>
            </a:xfrm>
          </p:grpSpPr>
          <p:pic>
            <p:nvPicPr>
              <p:cNvPr id="29709" name="Picture 12" descr="Kop11ont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1870" y="3120"/>
                <a:ext cx="2337" cy="171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9710" name="Line 13"/>
              <p:cNvSpPr>
                <a:spLocks noChangeShapeType="1"/>
              </p:cNvSpPr>
              <p:nvPr/>
            </p:nvSpPr>
            <p:spPr bwMode="auto">
              <a:xfrm>
                <a:off x="1501" y="3460"/>
                <a:ext cx="1180" cy="181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algn="just"/>
                <a:endParaRPr lang="cs-CZ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9711" name="Line 14"/>
              <p:cNvSpPr>
                <a:spLocks noChangeShapeType="1"/>
              </p:cNvSpPr>
              <p:nvPr/>
            </p:nvSpPr>
            <p:spPr bwMode="auto">
              <a:xfrm flipV="1">
                <a:off x="1605" y="3888"/>
                <a:ext cx="952" cy="46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algn="just"/>
                <a:endParaRPr lang="cs-CZ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9712" name="Text Box 15"/>
              <p:cNvSpPr txBox="1">
                <a:spLocks noChangeArrowheads="1"/>
              </p:cNvSpPr>
              <p:nvPr/>
            </p:nvSpPr>
            <p:spPr bwMode="auto">
              <a:xfrm>
                <a:off x="1241" y="3318"/>
                <a:ext cx="184" cy="19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just"/>
                <a:r>
                  <a:rPr lang="cs-CZ" sz="1400" dirty="0">
                    <a:solidFill>
                      <a:srgbClr val="000000"/>
                    </a:solidFill>
                  </a:rPr>
                  <a:t>A</a:t>
                </a:r>
              </a:p>
            </p:txBody>
          </p:sp>
          <p:sp>
            <p:nvSpPr>
              <p:cNvPr id="29713" name="Text Box 16"/>
              <p:cNvSpPr txBox="1">
                <a:spLocks noChangeArrowheads="1"/>
              </p:cNvSpPr>
              <p:nvPr/>
            </p:nvSpPr>
            <p:spPr bwMode="auto">
              <a:xfrm>
                <a:off x="1339" y="3836"/>
                <a:ext cx="183" cy="19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just"/>
                <a:r>
                  <a:rPr lang="cs-CZ" sz="1400" dirty="0">
                    <a:solidFill>
                      <a:srgbClr val="000000"/>
                    </a:solidFill>
                  </a:rPr>
                  <a:t>B</a:t>
                </a:r>
              </a:p>
            </p:txBody>
          </p:sp>
        </p:grpSp>
      </p:grpSp>
      <p:sp>
        <p:nvSpPr>
          <p:cNvPr id="18" name="TextovéPole 17"/>
          <p:cNvSpPr txBox="1"/>
          <p:nvPr/>
        </p:nvSpPr>
        <p:spPr>
          <a:xfrm>
            <a:off x="3886556" y="627146"/>
            <a:ext cx="13708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smtClean="0">
                <a:solidFill>
                  <a:srgbClr val="000000"/>
                </a:solidFill>
              </a:rPr>
              <a:t>mesoderm</a:t>
            </a:r>
            <a:endParaRPr lang="cs-CZ" sz="2000" dirty="0">
              <a:solidFill>
                <a:srgbClr val="000000"/>
              </a:solidFill>
            </a:endParaRPr>
          </a:p>
        </p:txBody>
      </p:sp>
      <p:pic>
        <p:nvPicPr>
          <p:cNvPr id="14" name="Obrázek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21792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65081" y="483295"/>
            <a:ext cx="8229600" cy="2341401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effectLst/>
              </a:rPr>
              <a:t>Vznik druhotné </a:t>
            </a:r>
            <a:r>
              <a:rPr lang="cs-CZ" sz="2800" dirty="0">
                <a:solidFill>
                  <a:srgbClr val="FF0000"/>
                </a:solidFill>
                <a:effectLst/>
              </a:rPr>
              <a:t>tělní dutiny</a:t>
            </a:r>
            <a:br>
              <a:rPr lang="cs-CZ" sz="2800" dirty="0">
                <a:solidFill>
                  <a:srgbClr val="FF0000"/>
                </a:solidFill>
                <a:effectLst/>
              </a:rPr>
            </a:br>
            <a:r>
              <a:rPr lang="cs-CZ" sz="1800" dirty="0" err="1">
                <a:solidFill>
                  <a:srgbClr val="000000"/>
                </a:solidFill>
                <a:effectLst/>
              </a:rPr>
              <a:t>blastocoel</a:t>
            </a:r>
            <a:r>
              <a:rPr lang="cs-CZ" sz="1800" dirty="0">
                <a:solidFill>
                  <a:srgbClr val="000000"/>
                </a:solidFill>
                <a:effectLst/>
              </a:rPr>
              <a:t> jako prim. dutina</a:t>
            </a:r>
            <a:r>
              <a:rPr lang="cs-CZ" sz="1800" dirty="0" smtClean="0">
                <a:solidFill>
                  <a:srgbClr val="000000"/>
                </a:solidFill>
                <a:effectLst/>
              </a:rPr>
              <a:t>!</a:t>
            </a:r>
            <a:br>
              <a:rPr lang="cs-CZ" sz="1800" dirty="0" smtClean="0">
                <a:solidFill>
                  <a:srgbClr val="000000"/>
                </a:solidFill>
                <a:effectLst/>
              </a:rPr>
            </a:br>
            <a:r>
              <a:rPr lang="cs-CZ" sz="2000" dirty="0" smtClean="0">
                <a:solidFill>
                  <a:srgbClr val="000000"/>
                </a:solidFill>
                <a:effectLst/>
              </a:rPr>
              <a:t/>
            </a:r>
            <a:br>
              <a:rPr lang="cs-CZ" sz="2000" dirty="0" smtClean="0">
                <a:solidFill>
                  <a:srgbClr val="000000"/>
                </a:solidFill>
                <a:effectLst/>
              </a:rPr>
            </a:br>
            <a:r>
              <a:rPr lang="cs-CZ" sz="3200" dirty="0" smtClean="0">
                <a:solidFill>
                  <a:srgbClr val="FF0000"/>
                </a:solidFill>
                <a:effectLst/>
              </a:rPr>
              <a:t>Pozor</a:t>
            </a:r>
            <a:r>
              <a:rPr lang="cs-CZ" sz="3200" dirty="0" smtClean="0">
                <a:solidFill>
                  <a:srgbClr val="000000"/>
                </a:solidFill>
                <a:effectLst/>
              </a:rPr>
              <a:t>,</a:t>
            </a:r>
            <a:r>
              <a:rPr lang="cs-CZ" sz="3200" dirty="0" smtClean="0">
                <a:effectLst/>
              </a:rPr>
              <a:t> </a:t>
            </a:r>
            <a:r>
              <a:rPr lang="cs-CZ" sz="2400" dirty="0" err="1" smtClean="0">
                <a:solidFill>
                  <a:srgbClr val="000000"/>
                </a:solidFill>
                <a:effectLst/>
              </a:rPr>
              <a:t>strikní</a:t>
            </a:r>
            <a:r>
              <a:rPr lang="cs-CZ" sz="2400" dirty="0" smtClean="0">
                <a:solidFill>
                  <a:srgbClr val="000000"/>
                </a:solidFill>
                <a:effectLst/>
              </a:rPr>
              <a:t> </a:t>
            </a:r>
            <a:r>
              <a:rPr lang="cs-CZ" sz="2400" dirty="0" err="1" smtClean="0">
                <a:solidFill>
                  <a:srgbClr val="000000"/>
                </a:solidFill>
                <a:effectLst/>
              </a:rPr>
              <a:t>enterocoelie</a:t>
            </a:r>
            <a:r>
              <a:rPr lang="cs-CZ" sz="2400" dirty="0" smtClean="0">
                <a:solidFill>
                  <a:srgbClr val="000000"/>
                </a:solidFill>
                <a:effectLst/>
              </a:rPr>
              <a:t> pouze u </a:t>
            </a:r>
            <a:r>
              <a:rPr lang="cs-CZ" sz="2400" dirty="0" err="1" smtClean="0">
                <a:solidFill>
                  <a:srgbClr val="000000"/>
                </a:solidFill>
                <a:effectLst/>
              </a:rPr>
              <a:t>Cephalochordata</a:t>
            </a:r>
            <a:r>
              <a:rPr lang="cs-CZ" sz="2400" dirty="0" smtClean="0">
                <a:solidFill>
                  <a:srgbClr val="000000"/>
                </a:solidFill>
                <a:effectLst/>
              </a:rPr>
              <a:t> a </a:t>
            </a:r>
            <a:r>
              <a:rPr lang="cs-CZ" sz="2400" dirty="0" err="1" smtClean="0">
                <a:solidFill>
                  <a:srgbClr val="000000"/>
                </a:solidFill>
                <a:effectLst/>
              </a:rPr>
              <a:t>Urochordata</a:t>
            </a:r>
            <a:endParaRPr lang="cs-CZ" sz="3600" dirty="0">
              <a:solidFill>
                <a:srgbClr val="000000"/>
              </a:solidFill>
              <a:effectLst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9193" y="3533440"/>
            <a:ext cx="8229600" cy="3542708"/>
          </a:xfrm>
        </p:spPr>
        <p:txBody>
          <a:bodyPr/>
          <a:lstStyle/>
          <a:p>
            <a:r>
              <a:rPr lang="cs-CZ" sz="2000" dirty="0" smtClean="0">
                <a:solidFill>
                  <a:srgbClr val="000000"/>
                </a:solidFill>
                <a:effectLst/>
              </a:rPr>
              <a:t>absenci </a:t>
            </a:r>
            <a:r>
              <a:rPr lang="cs-CZ" sz="2000" dirty="0" err="1" smtClean="0">
                <a:solidFill>
                  <a:srgbClr val="000000"/>
                </a:solidFill>
                <a:effectLst/>
              </a:rPr>
              <a:t>enterocoelie</a:t>
            </a:r>
            <a:r>
              <a:rPr lang="cs-CZ" sz="2000" dirty="0" smtClean="0">
                <a:solidFill>
                  <a:srgbClr val="000000"/>
                </a:solidFill>
                <a:effectLst/>
              </a:rPr>
              <a:t> u </a:t>
            </a:r>
            <a:r>
              <a:rPr lang="cs-CZ" sz="2000" dirty="0" err="1" smtClean="0">
                <a:solidFill>
                  <a:srgbClr val="000000"/>
                </a:solidFill>
                <a:effectLst/>
              </a:rPr>
              <a:t>Vertebrata</a:t>
            </a:r>
            <a:r>
              <a:rPr lang="cs-CZ" sz="2000" dirty="0" smtClean="0">
                <a:solidFill>
                  <a:srgbClr val="000000"/>
                </a:solidFill>
                <a:effectLst/>
              </a:rPr>
              <a:t> lze chápat jako sekundární znak, od společného předka</a:t>
            </a:r>
          </a:p>
          <a:p>
            <a:r>
              <a:rPr lang="cs-CZ" sz="2000" dirty="0" smtClean="0">
                <a:solidFill>
                  <a:srgbClr val="000000"/>
                </a:solidFill>
                <a:effectLst/>
              </a:rPr>
              <a:t>vznik </a:t>
            </a:r>
            <a:r>
              <a:rPr lang="cs-CZ" sz="2000" dirty="0" err="1" smtClean="0">
                <a:solidFill>
                  <a:srgbClr val="000000"/>
                </a:solidFill>
                <a:effectLst/>
              </a:rPr>
              <a:t>coelomu</a:t>
            </a:r>
            <a:r>
              <a:rPr lang="cs-CZ" sz="2000" dirty="0" smtClean="0">
                <a:solidFill>
                  <a:srgbClr val="000000"/>
                </a:solidFill>
                <a:effectLst/>
              </a:rPr>
              <a:t> z mesodermu rozšířením buněk jako důsledek zvětšení žloutkového vaku</a:t>
            </a:r>
          </a:p>
          <a:p>
            <a:endParaRPr lang="cs-CZ" sz="2000" dirty="0" smtClean="0">
              <a:solidFill>
                <a:srgbClr val="000000"/>
              </a:solidFill>
              <a:effectLst/>
            </a:endParaRPr>
          </a:p>
          <a:p>
            <a:r>
              <a:rPr lang="cs-CZ" sz="2000" dirty="0" err="1" smtClean="0">
                <a:solidFill>
                  <a:srgbClr val="000000"/>
                </a:solidFill>
                <a:effectLst/>
              </a:rPr>
              <a:t>schizocoelie</a:t>
            </a:r>
            <a:r>
              <a:rPr lang="cs-CZ" sz="2000" dirty="0" smtClean="0">
                <a:solidFill>
                  <a:srgbClr val="000000"/>
                </a:solidFill>
                <a:effectLst/>
              </a:rPr>
              <a:t> 2x nezávislý vznik! U </a:t>
            </a:r>
            <a:r>
              <a:rPr lang="cs-CZ" sz="2000" dirty="0" err="1" smtClean="0">
                <a:solidFill>
                  <a:srgbClr val="000000"/>
                </a:solidFill>
                <a:effectLst/>
              </a:rPr>
              <a:t>Protostomia</a:t>
            </a:r>
            <a:r>
              <a:rPr lang="cs-CZ" sz="2000" dirty="0" smtClean="0">
                <a:solidFill>
                  <a:srgbClr val="000000"/>
                </a:solidFill>
                <a:effectLst/>
              </a:rPr>
              <a:t>  i </a:t>
            </a:r>
            <a:r>
              <a:rPr lang="cs-CZ" sz="2000" dirty="0" err="1" smtClean="0">
                <a:solidFill>
                  <a:srgbClr val="000000"/>
                </a:solidFill>
                <a:effectLst/>
              </a:rPr>
              <a:t>Deuterostonia</a:t>
            </a:r>
            <a:endParaRPr lang="cs-CZ" sz="2000" dirty="0" smtClean="0">
              <a:solidFill>
                <a:srgbClr val="000000"/>
              </a:solidFill>
              <a:effectLst/>
            </a:endParaRPr>
          </a:p>
          <a:p>
            <a:endParaRPr lang="cs-CZ" sz="2000" dirty="0" smtClean="0">
              <a:solidFill>
                <a:srgbClr val="000000"/>
              </a:solidFill>
              <a:effectLst/>
            </a:endParaRPr>
          </a:p>
          <a:p>
            <a:endParaRPr lang="cs-CZ" sz="2000" dirty="0" smtClean="0">
              <a:solidFill>
                <a:srgbClr val="000000"/>
              </a:solidFill>
              <a:effectLst/>
            </a:endParaRPr>
          </a:p>
          <a:p>
            <a:endParaRPr lang="cs-CZ" sz="2000" dirty="0" smtClean="0">
              <a:solidFill>
                <a:srgbClr val="000000"/>
              </a:solidFill>
              <a:effectLst/>
            </a:endParaRPr>
          </a:p>
          <a:p>
            <a:endParaRPr lang="cs-CZ" sz="2000" dirty="0">
              <a:solidFill>
                <a:srgbClr val="000000"/>
              </a:solidFill>
              <a:effectLst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F796C-5256-4D8A-931B-0C3CC578F20B}" type="slidenum">
              <a:rPr lang="en-US" altLang="cs-CZ" smtClean="0"/>
              <a:pPr/>
              <a:t>43</a:t>
            </a:fld>
            <a:endParaRPr lang="en-US" alt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21792"/>
          </a:xfrm>
          <a:prstGeom prst="rect">
            <a:avLst/>
          </a:prstGeom>
        </p:spPr>
      </p:pic>
    </p:spTree>
  </p:cSld>
  <p:clrMapOvr>
    <a:masterClrMapping/>
  </p:clrMapOvr>
  <p:transition spd="med">
    <p:cover dir="r"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6"/>
          <p:cNvSpPr txBox="1">
            <a:spLocks noChangeArrowheads="1"/>
          </p:cNvSpPr>
          <p:nvPr/>
        </p:nvSpPr>
        <p:spPr bwMode="auto">
          <a:xfrm>
            <a:off x="1366838" y="755650"/>
            <a:ext cx="20510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altLang="cs-CZ">
                <a:solidFill>
                  <a:srgbClr val="000000"/>
                </a:solidFill>
                <a:latin typeface="Comic Sans MS" pitchFamily="66" charset="0"/>
              </a:rPr>
              <a:t>Vznik mesodermu</a:t>
            </a:r>
          </a:p>
        </p:txBody>
      </p:sp>
      <p:graphicFrame>
        <p:nvGraphicFramePr>
          <p:cNvPr id="26627" name="Object 7"/>
          <p:cNvGraphicFramePr>
            <a:graphicFrameLocks noChangeAspect="1"/>
          </p:cNvGraphicFramePr>
          <p:nvPr/>
        </p:nvGraphicFramePr>
        <p:xfrm>
          <a:off x="4543425" y="1281113"/>
          <a:ext cx="4464050" cy="2608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788" name="CorelPhotoPaint.Image.11" r:id="rId4" imgW="3005334" imgH="1755354" progId="">
                  <p:embed/>
                </p:oleObj>
              </mc:Choice>
              <mc:Fallback>
                <p:oleObj name="CorelPhotoPaint.Image.11" r:id="rId4" imgW="3005334" imgH="1755354" progId="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43425" y="1281113"/>
                        <a:ext cx="4464050" cy="26082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628" name="Text Box 8"/>
          <p:cNvSpPr txBox="1">
            <a:spLocks noChangeArrowheads="1"/>
          </p:cNvSpPr>
          <p:nvPr/>
        </p:nvSpPr>
        <p:spPr bwMode="auto">
          <a:xfrm>
            <a:off x="400050" y="3925888"/>
            <a:ext cx="42418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altLang="cs-CZ" sz="2000">
                <a:solidFill>
                  <a:srgbClr val="000000"/>
                </a:solidFill>
                <a:latin typeface="Comic Sans MS" pitchFamily="66" charset="0"/>
              </a:rPr>
              <a:t>schizocoelie</a:t>
            </a:r>
          </a:p>
        </p:txBody>
      </p:sp>
      <p:grpSp>
        <p:nvGrpSpPr>
          <p:cNvPr id="26629" name="Skupina 1"/>
          <p:cNvGrpSpPr>
            <a:grpSpLocks/>
          </p:cNvGrpSpPr>
          <p:nvPr/>
        </p:nvGrpSpPr>
        <p:grpSpPr bwMode="auto">
          <a:xfrm>
            <a:off x="5800725" y="3927475"/>
            <a:ext cx="3082944" cy="2916238"/>
            <a:chOff x="5799939" y="2807853"/>
            <a:chExt cx="3083037" cy="2915359"/>
          </a:xfrm>
        </p:grpSpPr>
        <p:graphicFrame>
          <p:nvGraphicFramePr>
            <p:cNvPr id="26637" name="Object 10"/>
            <p:cNvGraphicFramePr>
              <a:graphicFrameLocks noChangeAspect="1"/>
            </p:cNvGraphicFramePr>
            <p:nvPr/>
          </p:nvGraphicFramePr>
          <p:xfrm>
            <a:off x="5799939" y="2807853"/>
            <a:ext cx="2316163" cy="291535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6789" name="CorelPhotoPaint.Image.11" r:id="rId6" imgW="2993142" imgH="3767017" progId="">
                    <p:embed/>
                  </p:oleObj>
                </mc:Choice>
                <mc:Fallback>
                  <p:oleObj name="CorelPhotoPaint.Image.11" r:id="rId6" imgW="2993142" imgH="3767017" progId="">
                    <p:embed/>
                    <p:pic>
                      <p:nvPicPr>
                        <p:cNvPr id="0" name="Object 1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799939" y="2807853"/>
                          <a:ext cx="2316163" cy="2915359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6638" name="Text Box 11"/>
            <p:cNvSpPr txBox="1">
              <a:spLocks noChangeArrowheads="1"/>
            </p:cNvSpPr>
            <p:nvPr/>
          </p:nvSpPr>
          <p:spPr bwMode="auto">
            <a:xfrm>
              <a:off x="8095557" y="4341243"/>
              <a:ext cx="787419" cy="369221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altLang="cs-CZ" sz="900" b="1">
                  <a:solidFill>
                    <a:srgbClr val="000000"/>
                  </a:solidFill>
                  <a:latin typeface="Arial" charset="0"/>
                </a:rPr>
                <a:t>coelomové</a:t>
              </a:r>
            </a:p>
            <a:p>
              <a:r>
                <a:rPr lang="cs-CZ" altLang="cs-CZ" sz="900" b="1">
                  <a:solidFill>
                    <a:srgbClr val="000000"/>
                  </a:solidFill>
                  <a:latin typeface="Arial" charset="0"/>
                </a:rPr>
                <a:t>váčky</a:t>
              </a:r>
            </a:p>
          </p:txBody>
        </p:sp>
      </p:grpSp>
      <p:sp>
        <p:nvSpPr>
          <p:cNvPr id="341004" name="Text Box 12"/>
          <p:cNvSpPr txBox="1">
            <a:spLocks noChangeArrowheads="1"/>
          </p:cNvSpPr>
          <p:nvPr/>
        </p:nvSpPr>
        <p:spPr bwMode="auto">
          <a:xfrm>
            <a:off x="320675" y="4668838"/>
            <a:ext cx="26162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dirty="0">
                <a:solidFill>
                  <a:srgbClr val="000000"/>
                </a:solidFill>
                <a:latin typeface="Comic Sans MS" pitchFamily="66" charset="0"/>
              </a:rPr>
              <a:t>Vlastnosti</a:t>
            </a:r>
            <a:r>
              <a:rPr lang="cs-CZ" dirty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mesodermu</a:t>
            </a:r>
            <a:r>
              <a:rPr lang="cs-CZ" dirty="0">
                <a:solidFill>
                  <a:srgbClr val="000000"/>
                </a:solidFill>
                <a:latin typeface="Comic Sans MS" pitchFamily="66" charset="0"/>
              </a:rPr>
              <a:t>:</a:t>
            </a:r>
          </a:p>
        </p:txBody>
      </p:sp>
      <p:sp>
        <p:nvSpPr>
          <p:cNvPr id="341005" name="Text Box 13"/>
          <p:cNvSpPr txBox="1">
            <a:spLocks noChangeArrowheads="1"/>
          </p:cNvSpPr>
          <p:nvPr/>
        </p:nvSpPr>
        <p:spPr bwMode="auto">
          <a:xfrm>
            <a:off x="192088" y="5091113"/>
            <a:ext cx="483552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FontTx/>
              <a:buChar char="-"/>
              <a:defRPr/>
            </a:pPr>
            <a:r>
              <a:rPr lang="cs-CZ" sz="2000" dirty="0">
                <a:solidFill>
                  <a:srgbClr val="000000"/>
                </a:solidFill>
                <a:latin typeface="Comic Sans MS" pitchFamily="66" charset="0"/>
              </a:rPr>
              <a:t> postupná diferenciace od rostrálního </a:t>
            </a:r>
          </a:p>
          <a:p>
            <a:pPr>
              <a:defRPr/>
            </a:pPr>
            <a:r>
              <a:rPr lang="cs-CZ" sz="2000" dirty="0">
                <a:solidFill>
                  <a:srgbClr val="000000"/>
                </a:solidFill>
                <a:latin typeface="Comic Sans MS" pitchFamily="66" charset="0"/>
              </a:rPr>
              <a:t>  konce těla ke kaudálnímu;</a:t>
            </a:r>
          </a:p>
        </p:txBody>
      </p:sp>
      <p:sp>
        <p:nvSpPr>
          <p:cNvPr id="341006" name="Text Box 14"/>
          <p:cNvSpPr txBox="1">
            <a:spLocks noChangeArrowheads="1"/>
          </p:cNvSpPr>
          <p:nvPr/>
        </p:nvSpPr>
        <p:spPr bwMode="auto">
          <a:xfrm>
            <a:off x="185738" y="5865813"/>
            <a:ext cx="55372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FontTx/>
              <a:buChar char="-"/>
              <a:defRPr/>
            </a:pPr>
            <a:r>
              <a:rPr lang="cs-CZ" sz="2000" dirty="0">
                <a:solidFill>
                  <a:srgbClr val="000000"/>
                </a:solidFill>
                <a:latin typeface="Comic Sans MS" pitchFamily="66" charset="0"/>
              </a:rPr>
              <a:t> není to souvislý zárodečný list – je to </a:t>
            </a:r>
          </a:p>
          <a:p>
            <a:pPr>
              <a:defRPr/>
            </a:pPr>
            <a:r>
              <a:rPr lang="cs-CZ" sz="2000" dirty="0">
                <a:solidFill>
                  <a:srgbClr val="000000"/>
                </a:solidFill>
                <a:latin typeface="Comic Sans MS" pitchFamily="66" charset="0"/>
              </a:rPr>
              <a:t>z velké části série váčků </a:t>
            </a:r>
            <a:r>
              <a:rPr lang="cs-CZ" sz="2000" dirty="0" smtClean="0">
                <a:solidFill>
                  <a:srgbClr val="000000"/>
                </a:solidFill>
                <a:latin typeface="Comic Sans MS" pitchFamily="66" charset="0"/>
              </a:rPr>
              <a:t> </a:t>
            </a:r>
            <a:r>
              <a:rPr lang="cs-CZ" sz="2000" dirty="0">
                <a:solidFill>
                  <a:srgbClr val="000000"/>
                </a:solidFill>
                <a:latin typeface="Comic Sans MS" pitchFamily="66" charset="0"/>
              </a:rPr>
              <a:t>zvaných souborně </a:t>
            </a:r>
          </a:p>
          <a:p>
            <a:pPr>
              <a:defRPr/>
            </a:pPr>
            <a:r>
              <a:rPr lang="cs-CZ" sz="2000" dirty="0">
                <a:solidFill>
                  <a:srgbClr val="000000"/>
                </a:solidFill>
                <a:latin typeface="Comic Sans MS" pitchFamily="66" charset="0"/>
              </a:rPr>
              <a:t>druhotná dutina tělní (coelom).</a:t>
            </a:r>
          </a:p>
        </p:txBody>
      </p:sp>
      <p:pic>
        <p:nvPicPr>
          <p:cNvPr id="341007" name="Picture 15" descr="Mesoderm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25450" y="1296988"/>
            <a:ext cx="2779713" cy="2605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34" name="Zástupný symbol pro číslo snímku 1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BF666B36-ECE1-428C-8F67-3BF16F9EEEC4}" type="slidenum">
              <a:rPr lang="en-US" altLang="cs-CZ">
                <a:solidFill>
                  <a:srgbClr val="000000"/>
                </a:solidFill>
              </a:rPr>
              <a:pPr/>
              <a:t>44</a:t>
            </a:fld>
            <a:endParaRPr lang="en-US" altLang="cs-CZ">
              <a:solidFill>
                <a:srgbClr val="000000"/>
              </a:solidFill>
            </a:endParaRPr>
          </a:p>
        </p:txBody>
      </p:sp>
      <p:sp>
        <p:nvSpPr>
          <p:cNvPr id="26636" name="Text Box 8"/>
          <p:cNvSpPr txBox="1">
            <a:spLocks noChangeArrowheads="1"/>
          </p:cNvSpPr>
          <p:nvPr/>
        </p:nvSpPr>
        <p:spPr bwMode="auto">
          <a:xfrm>
            <a:off x="4683125" y="1282700"/>
            <a:ext cx="42418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altLang="cs-CZ" sz="2000">
                <a:solidFill>
                  <a:srgbClr val="000000"/>
                </a:solidFill>
                <a:latin typeface="Comic Sans MS" pitchFamily="66" charset="0"/>
              </a:rPr>
              <a:t>schizocoelie               enterocoelie</a:t>
            </a:r>
          </a:p>
        </p:txBody>
      </p:sp>
      <p:pic>
        <p:nvPicPr>
          <p:cNvPr id="15" name="Obrázek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0"/>
            <a:ext cx="9144000" cy="621792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8674" name="Object 7"/>
          <p:cNvGraphicFramePr>
            <a:graphicFrameLocks noChangeAspect="1"/>
          </p:cNvGraphicFramePr>
          <p:nvPr/>
        </p:nvGraphicFramePr>
        <p:xfrm>
          <a:off x="944563" y="1754188"/>
          <a:ext cx="7278687" cy="4822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50" name="CorelPhotoPaint.Image.11" r:id="rId4" imgW="4925578" imgH="3264138" progId="">
                  <p:embed/>
                </p:oleObj>
              </mc:Choice>
              <mc:Fallback>
                <p:oleObj name="CorelPhotoPaint.Image.11" r:id="rId4" imgW="4925578" imgH="3264138" progId="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44563" y="1754188"/>
                        <a:ext cx="7278687" cy="4822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28575">
                            <a:solidFill>
                              <a:srgbClr val="FF9933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675" name="Text Box 8"/>
          <p:cNvSpPr txBox="1">
            <a:spLocks noChangeArrowheads="1"/>
          </p:cNvSpPr>
          <p:nvPr/>
        </p:nvSpPr>
        <p:spPr bwMode="auto">
          <a:xfrm>
            <a:off x="790575" y="1022350"/>
            <a:ext cx="576472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altLang="cs-CZ" sz="2000" dirty="0" smtClean="0">
                <a:solidFill>
                  <a:srgbClr val="000000"/>
                </a:solidFill>
                <a:latin typeface="Comic Sans MS" pitchFamily="66" charset="0"/>
              </a:rPr>
              <a:t>vznik </a:t>
            </a:r>
            <a:r>
              <a:rPr lang="cs-CZ" altLang="cs-CZ" sz="2000" dirty="0">
                <a:solidFill>
                  <a:srgbClr val="000000"/>
                </a:solidFill>
                <a:latin typeface="Comic Sans MS" pitchFamily="66" charset="0"/>
              </a:rPr>
              <a:t>mesodermu u </a:t>
            </a:r>
            <a:r>
              <a:rPr lang="cs-CZ" altLang="cs-CZ" sz="2000" dirty="0" err="1">
                <a:solidFill>
                  <a:srgbClr val="000000"/>
                </a:solidFill>
                <a:latin typeface="Comic Sans MS" pitchFamily="66" charset="0"/>
              </a:rPr>
              <a:t>druhoústých</a:t>
            </a:r>
            <a:r>
              <a:rPr lang="cs-CZ" altLang="cs-CZ" sz="2000" dirty="0">
                <a:solidFill>
                  <a:srgbClr val="000000"/>
                </a:solidFill>
                <a:latin typeface="Comic Sans MS" pitchFamily="66" charset="0"/>
              </a:rPr>
              <a:t> (2 hlavní typy)</a:t>
            </a:r>
          </a:p>
        </p:txBody>
      </p:sp>
      <p:sp>
        <p:nvSpPr>
          <p:cNvPr id="28676" name="Zástupný symbol pro číslo snímku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E2867E05-534E-4AA3-90D2-9DB10EC899A6}" type="slidenum">
              <a:rPr lang="en-US" altLang="cs-CZ">
                <a:solidFill>
                  <a:srgbClr val="000000"/>
                </a:solidFill>
              </a:rPr>
              <a:pPr/>
              <a:t>45</a:t>
            </a:fld>
            <a:endParaRPr lang="en-US" altLang="cs-CZ">
              <a:solidFill>
                <a:srgbClr val="000000"/>
              </a:solidFill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774915" y="2123268"/>
            <a:ext cx="381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solidFill>
                  <a:srgbClr val="000000"/>
                </a:solidFill>
              </a:rPr>
              <a:t>1.</a:t>
            </a:r>
            <a:endParaRPr lang="cs-CZ" dirty="0">
              <a:solidFill>
                <a:srgbClr val="000000"/>
              </a:solidFill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803329" y="4584915"/>
            <a:ext cx="381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rgbClr val="000000"/>
                </a:solidFill>
              </a:rPr>
              <a:t>2</a:t>
            </a:r>
            <a:r>
              <a:rPr lang="cs-CZ" dirty="0" smtClean="0">
                <a:solidFill>
                  <a:srgbClr val="000000"/>
                </a:solidFill>
              </a:rPr>
              <a:t>.</a:t>
            </a:r>
            <a:endParaRPr lang="cs-CZ" dirty="0">
              <a:solidFill>
                <a:srgbClr val="000000"/>
              </a:solidFill>
            </a:endParaRPr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621792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22" name="Object 5"/>
          <p:cNvGraphicFramePr>
            <a:graphicFrameLocks noChangeAspect="1"/>
          </p:cNvGraphicFramePr>
          <p:nvPr/>
        </p:nvGraphicFramePr>
        <p:xfrm>
          <a:off x="3990975" y="893763"/>
          <a:ext cx="4598988" cy="5545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98" name="CorelPhotoPaint.Image.11" r:id="rId4" imgW="2962411" imgH="3571961" progId="">
                  <p:embed/>
                </p:oleObj>
              </mc:Choice>
              <mc:Fallback>
                <p:oleObj name="CorelPhotoPaint.Image.11" r:id="rId4" imgW="2962411" imgH="3571961" progId="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90975" y="893763"/>
                        <a:ext cx="4598988" cy="55451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28575">
                            <a:solidFill>
                              <a:srgbClr val="FF33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5094" name="Text Box 6"/>
          <p:cNvSpPr txBox="1">
            <a:spLocks noChangeArrowheads="1"/>
          </p:cNvSpPr>
          <p:nvPr/>
        </p:nvSpPr>
        <p:spPr bwMode="auto">
          <a:xfrm>
            <a:off x="352425" y="868363"/>
            <a:ext cx="1801813" cy="43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2200" dirty="0">
                <a:solidFill>
                  <a:srgbClr val="000000"/>
                </a:solidFill>
                <a:latin typeface="Comic Sans MS" pitchFamily="66" charset="0"/>
              </a:rPr>
              <a:t>Dutiny tělní:</a:t>
            </a:r>
          </a:p>
        </p:txBody>
      </p:sp>
      <p:sp>
        <p:nvSpPr>
          <p:cNvPr id="345095" name="Text Box 7"/>
          <p:cNvSpPr txBox="1">
            <a:spLocks noChangeArrowheads="1"/>
          </p:cNvSpPr>
          <p:nvPr/>
        </p:nvSpPr>
        <p:spPr bwMode="auto">
          <a:xfrm>
            <a:off x="223838" y="1290638"/>
            <a:ext cx="3725862" cy="2278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FontTx/>
              <a:buChar char="-"/>
              <a:defRPr/>
            </a:pPr>
            <a:r>
              <a:rPr lang="cs-CZ" sz="2000" dirty="0">
                <a:solidFill>
                  <a:srgbClr val="000000"/>
                </a:solidFill>
                <a:latin typeface="Comic Sans MS" pitchFamily="66" charset="0"/>
              </a:rPr>
              <a:t> primární dutina tělní:</a:t>
            </a:r>
          </a:p>
          <a:p>
            <a:pPr>
              <a:defRPr/>
            </a:pPr>
            <a:r>
              <a:rPr lang="cs-CZ" sz="2000" dirty="0">
                <a:solidFill>
                  <a:srgbClr val="000000"/>
                </a:solidFill>
                <a:latin typeface="Tahoma" charset="0"/>
              </a:rPr>
              <a:t>  </a:t>
            </a:r>
            <a:r>
              <a:rPr lang="cs-CZ" sz="2200" dirty="0">
                <a:solidFill>
                  <a:srgbClr val="000000"/>
                </a:solidFill>
                <a:latin typeface="Comic Sans MS" pitchFamily="66" charset="0"/>
              </a:rPr>
              <a:t>BLASTOCOEL</a:t>
            </a:r>
          </a:p>
          <a:p>
            <a:pPr>
              <a:defRPr/>
            </a:pPr>
            <a:endParaRPr lang="cs-CZ" sz="2000" dirty="0">
              <a:solidFill>
                <a:srgbClr val="000000"/>
              </a:solidFill>
              <a:latin typeface="Tahoma" charset="0"/>
            </a:endParaRPr>
          </a:p>
          <a:p>
            <a:pPr>
              <a:defRPr/>
            </a:pPr>
            <a:r>
              <a:rPr lang="cs-CZ" sz="2000" dirty="0" err="1">
                <a:solidFill>
                  <a:srgbClr val="000000"/>
                </a:solidFill>
                <a:latin typeface="Comic Sans MS" pitchFamily="66" charset="0"/>
              </a:rPr>
              <a:t>Acoelomata</a:t>
            </a:r>
            <a:r>
              <a:rPr lang="cs-CZ" sz="2000" dirty="0">
                <a:solidFill>
                  <a:srgbClr val="000000"/>
                </a:solidFill>
                <a:latin typeface="Comic Sans MS" pitchFamily="66" charset="0"/>
              </a:rPr>
              <a:t>, </a:t>
            </a:r>
            <a:r>
              <a:rPr lang="cs-CZ" sz="2000" dirty="0" err="1">
                <a:solidFill>
                  <a:srgbClr val="000000"/>
                </a:solidFill>
                <a:latin typeface="Comic Sans MS" pitchFamily="66" charset="0"/>
              </a:rPr>
              <a:t>Pseudocoelomata</a:t>
            </a:r>
            <a:endParaRPr lang="cs-CZ" sz="2000" dirty="0">
              <a:solidFill>
                <a:srgbClr val="000000"/>
              </a:solidFill>
              <a:latin typeface="Comic Sans MS" pitchFamily="66" charset="0"/>
            </a:endParaRPr>
          </a:p>
          <a:p>
            <a:pPr>
              <a:defRPr/>
            </a:pPr>
            <a:endParaRPr lang="cs-CZ" sz="2000" dirty="0">
              <a:solidFill>
                <a:srgbClr val="000000"/>
              </a:solidFill>
              <a:latin typeface="Tahoma" charset="0"/>
            </a:endParaRPr>
          </a:p>
          <a:p>
            <a:pPr>
              <a:defRPr/>
            </a:pPr>
            <a:r>
              <a:rPr lang="cs-CZ" sz="2000" dirty="0">
                <a:solidFill>
                  <a:srgbClr val="000000"/>
                </a:solidFill>
                <a:latin typeface="Tahoma" charset="0"/>
              </a:rPr>
              <a:t>                    ---</a:t>
            </a:r>
          </a:p>
          <a:p>
            <a:pPr>
              <a:defRPr/>
            </a:pPr>
            <a:endParaRPr lang="cs-CZ" sz="2000" dirty="0">
              <a:solidFill>
                <a:srgbClr val="000000"/>
              </a:solidFill>
              <a:latin typeface="Tahoma" charset="0"/>
            </a:endParaRPr>
          </a:p>
        </p:txBody>
      </p:sp>
      <p:sp>
        <p:nvSpPr>
          <p:cNvPr id="30725" name="Text Box 8"/>
          <p:cNvSpPr txBox="1">
            <a:spLocks noChangeArrowheads="1"/>
          </p:cNvSpPr>
          <p:nvPr/>
        </p:nvSpPr>
        <p:spPr bwMode="auto">
          <a:xfrm>
            <a:off x="217488" y="2065338"/>
            <a:ext cx="2635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altLang="cs-CZ" sz="200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345097" name="Text Box 9"/>
          <p:cNvSpPr txBox="1">
            <a:spLocks noChangeArrowheads="1"/>
          </p:cNvSpPr>
          <p:nvPr/>
        </p:nvSpPr>
        <p:spPr bwMode="auto">
          <a:xfrm>
            <a:off x="258763" y="4157663"/>
            <a:ext cx="2955925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FontTx/>
              <a:buChar char="-"/>
              <a:defRPr/>
            </a:pPr>
            <a:r>
              <a:rPr lang="cs-CZ" sz="2000" dirty="0">
                <a:solidFill>
                  <a:srgbClr val="000000"/>
                </a:solidFill>
                <a:latin typeface="Comic Sans MS" pitchFamily="66" charset="0"/>
              </a:rPr>
              <a:t> druhotná dutina tělní:</a:t>
            </a:r>
          </a:p>
          <a:p>
            <a:pPr>
              <a:defRPr/>
            </a:pPr>
            <a:r>
              <a:rPr lang="cs-CZ" sz="2000" dirty="0">
                <a:solidFill>
                  <a:srgbClr val="000000"/>
                </a:solidFill>
                <a:latin typeface="Comic Sans MS" pitchFamily="66" charset="0"/>
              </a:rPr>
              <a:t>  </a:t>
            </a:r>
            <a:r>
              <a:rPr lang="cs-CZ" sz="2400" dirty="0">
                <a:solidFill>
                  <a:srgbClr val="000000"/>
                </a:solidFill>
                <a:latin typeface="Comic Sans MS" pitchFamily="66" charset="0"/>
              </a:rPr>
              <a:t>COELOM</a:t>
            </a:r>
          </a:p>
        </p:txBody>
      </p:sp>
      <p:sp>
        <p:nvSpPr>
          <p:cNvPr id="30727" name="Zástupný symbol pro číslo snímku 7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EC5C4E30-BD5B-4A03-85A0-648D92AA1C8E}" type="slidenum">
              <a:rPr lang="en-US" altLang="cs-CZ">
                <a:solidFill>
                  <a:srgbClr val="000000"/>
                </a:solidFill>
              </a:rPr>
              <a:pPr/>
              <a:t>46</a:t>
            </a:fld>
            <a:endParaRPr lang="en-US" altLang="cs-CZ">
              <a:solidFill>
                <a:srgbClr val="000000"/>
              </a:solidFill>
            </a:endParaRPr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621792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F796C-5256-4D8A-931B-0C3CC578F20B}" type="slidenum">
              <a:rPr lang="en-US" altLang="cs-CZ" smtClean="0"/>
              <a:pPr/>
              <a:t>47</a:t>
            </a:fld>
            <a:endParaRPr lang="en-US" altLang="cs-CZ"/>
          </a:p>
        </p:txBody>
      </p:sp>
      <p:sp>
        <p:nvSpPr>
          <p:cNvPr id="5" name="Obdélník 4"/>
          <p:cNvSpPr/>
          <p:nvPr/>
        </p:nvSpPr>
        <p:spPr>
          <a:xfrm>
            <a:off x="905812" y="820415"/>
            <a:ext cx="75699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800" dirty="0">
                <a:solidFill>
                  <a:srgbClr val="000000"/>
                </a:solidFill>
              </a:rPr>
              <a:t>nezávislý evoluční vznik </a:t>
            </a:r>
            <a:r>
              <a:rPr lang="cs-CZ" sz="2800" dirty="0" smtClean="0">
                <a:solidFill>
                  <a:srgbClr val="000000"/>
                </a:solidFill>
              </a:rPr>
              <a:t>mezodermu </a:t>
            </a:r>
            <a:r>
              <a:rPr lang="cs-CZ" sz="2800" dirty="0">
                <a:solidFill>
                  <a:srgbClr val="000000"/>
                </a:solidFill>
              </a:rPr>
              <a:t>i célomu! </a:t>
            </a: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21792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942" y="2245888"/>
            <a:ext cx="5914286" cy="3571429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62" t="4494" r="17910" b="2741"/>
          <a:stretch/>
        </p:blipFill>
        <p:spPr>
          <a:xfrm>
            <a:off x="6553200" y="1445593"/>
            <a:ext cx="2201222" cy="3116132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31262" y="4663683"/>
            <a:ext cx="1644507" cy="1644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979864"/>
      </p:ext>
    </p:extLst>
  </p:cSld>
  <p:clrMapOvr>
    <a:masterClrMapping/>
  </p:clrMapOvr>
  <p:transition spd="med">
    <p:cover dir="r"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Kop10on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77925" y="1592263"/>
            <a:ext cx="5943600" cy="4443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Skupina 5"/>
          <p:cNvGrpSpPr/>
          <p:nvPr/>
        </p:nvGrpSpPr>
        <p:grpSpPr>
          <a:xfrm>
            <a:off x="1917280" y="6076327"/>
            <a:ext cx="5334033" cy="682694"/>
            <a:chOff x="840676" y="5766619"/>
            <a:chExt cx="5334033" cy="682694"/>
          </a:xfrm>
          <a:noFill/>
        </p:grpSpPr>
        <p:sp>
          <p:nvSpPr>
            <p:cNvPr id="7" name="AutoShape 13"/>
            <p:cNvSpPr>
              <a:spLocks noChangeArrowheads="1"/>
            </p:cNvSpPr>
            <p:nvPr/>
          </p:nvSpPr>
          <p:spPr bwMode="auto">
            <a:xfrm>
              <a:off x="3085458" y="5870527"/>
              <a:ext cx="976312" cy="228600"/>
            </a:xfrm>
            <a:custGeom>
              <a:avLst/>
              <a:gdLst>
                <a:gd name="T0" fmla="*/ 33096705 w 21600"/>
                <a:gd name="T1" fmla="*/ 0 h 21600"/>
                <a:gd name="T2" fmla="*/ 0 w 21600"/>
                <a:gd name="T3" fmla="*/ 1209675 h 21600"/>
                <a:gd name="T4" fmla="*/ 33096705 w 21600"/>
                <a:gd name="T5" fmla="*/ 2419350 h 21600"/>
                <a:gd name="T6" fmla="*/ 44128936 w 21600"/>
                <a:gd name="T7" fmla="*/ 1209675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5400 h 21600"/>
                <a:gd name="T14" fmla="*/ 18900 w 21600"/>
                <a:gd name="T15" fmla="*/ 162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cs-CZ" sz="1600">
                <a:solidFill>
                  <a:srgbClr val="000000"/>
                </a:solidFill>
                <a:latin typeface="Comic Sans MS" pitchFamily="66" charset="0"/>
              </a:endParaRPr>
            </a:p>
          </p:txBody>
        </p:sp>
        <p:sp>
          <p:nvSpPr>
            <p:cNvPr id="8" name="TextovéPole 7"/>
            <p:cNvSpPr txBox="1"/>
            <p:nvPr/>
          </p:nvSpPr>
          <p:spPr>
            <a:xfrm>
              <a:off x="1165102" y="5766619"/>
              <a:ext cx="1215397" cy="338554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cs-CZ" sz="1600" dirty="0" err="1">
                  <a:solidFill>
                    <a:srgbClr val="000000"/>
                  </a:solidFill>
                  <a:latin typeface="Comic Sans MS" pitchFamily="66" charset="0"/>
                </a:rPr>
                <a:t>notochord</a:t>
              </a:r>
              <a:r>
                <a:rPr lang="cs-CZ" sz="1600" dirty="0">
                  <a:solidFill>
                    <a:srgbClr val="000000"/>
                  </a:solidFill>
                  <a:latin typeface="Comic Sans MS" pitchFamily="66" charset="0"/>
                </a:rPr>
                <a:t> </a:t>
              </a:r>
            </a:p>
          </p:txBody>
        </p:sp>
        <p:sp>
          <p:nvSpPr>
            <p:cNvPr id="9" name="TextovéPole 8"/>
            <p:cNvSpPr txBox="1"/>
            <p:nvPr/>
          </p:nvSpPr>
          <p:spPr>
            <a:xfrm>
              <a:off x="4453994" y="5796122"/>
              <a:ext cx="1699504" cy="338554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cs-CZ" sz="1600" dirty="0">
                  <a:solidFill>
                    <a:srgbClr val="000000"/>
                  </a:solidFill>
                  <a:latin typeface="Comic Sans MS" pitchFamily="66" charset="0"/>
                </a:rPr>
                <a:t>neurální trubice</a:t>
              </a:r>
            </a:p>
          </p:txBody>
        </p:sp>
        <p:sp>
          <p:nvSpPr>
            <p:cNvPr id="10" name="TextovéPole 9"/>
            <p:cNvSpPr txBox="1"/>
            <p:nvPr/>
          </p:nvSpPr>
          <p:spPr>
            <a:xfrm>
              <a:off x="840676" y="6105839"/>
              <a:ext cx="1951175" cy="338554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cs-CZ" sz="1600" dirty="0">
                  <a:solidFill>
                    <a:srgbClr val="000000"/>
                  </a:solidFill>
                  <a:latin typeface="Comic Sans MS" pitchFamily="66" charset="0"/>
                </a:rPr>
                <a:t>(</a:t>
              </a:r>
              <a:r>
                <a:rPr lang="cs-CZ" sz="1600" dirty="0" err="1">
                  <a:solidFill>
                    <a:srgbClr val="000000"/>
                  </a:solidFill>
                  <a:latin typeface="Comic Sans MS" pitchFamily="66" charset="0"/>
                </a:rPr>
                <a:t>chordomesoblast</a:t>
              </a:r>
              <a:r>
                <a:rPr lang="cs-CZ" sz="1600" dirty="0">
                  <a:solidFill>
                    <a:srgbClr val="000000"/>
                  </a:solidFill>
                  <a:latin typeface="Comic Sans MS" pitchFamily="66" charset="0"/>
                </a:rPr>
                <a:t>)</a:t>
              </a:r>
            </a:p>
          </p:txBody>
        </p:sp>
        <p:sp>
          <p:nvSpPr>
            <p:cNvPr id="11" name="TextovéPole 10"/>
            <p:cNvSpPr txBox="1"/>
            <p:nvPr/>
          </p:nvSpPr>
          <p:spPr>
            <a:xfrm>
              <a:off x="4399864" y="6110759"/>
              <a:ext cx="1774845" cy="338554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cs-CZ" sz="1600" dirty="0">
                  <a:solidFill>
                    <a:srgbClr val="000000"/>
                  </a:solidFill>
                  <a:latin typeface="Comic Sans MS" pitchFamily="66" charset="0"/>
                </a:rPr>
                <a:t>(</a:t>
              </a:r>
              <a:r>
                <a:rPr lang="cs-CZ" sz="1600" dirty="0" err="1">
                  <a:solidFill>
                    <a:srgbClr val="000000"/>
                  </a:solidFill>
                  <a:latin typeface="Comic Sans MS" pitchFamily="66" charset="0"/>
                </a:rPr>
                <a:t>neuroektoblast</a:t>
              </a:r>
              <a:r>
                <a:rPr lang="cs-CZ" sz="1600" dirty="0">
                  <a:solidFill>
                    <a:srgbClr val="000000"/>
                  </a:solidFill>
                  <a:latin typeface="Comic Sans MS" pitchFamily="66" charset="0"/>
                </a:rPr>
                <a:t>)</a:t>
              </a:r>
            </a:p>
          </p:txBody>
        </p:sp>
      </p:grpSp>
      <p:sp>
        <p:nvSpPr>
          <p:cNvPr id="33796" name="Obdélník 11"/>
          <p:cNvSpPr>
            <a:spLocks noChangeArrowheads="1"/>
          </p:cNvSpPr>
          <p:nvPr/>
        </p:nvSpPr>
        <p:spPr bwMode="auto">
          <a:xfrm>
            <a:off x="566738" y="6075363"/>
            <a:ext cx="1082675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altLang="cs-CZ" sz="1600">
                <a:solidFill>
                  <a:srgbClr val="000000"/>
                </a:solidFill>
                <a:latin typeface="Comic Sans MS" pitchFamily="66" charset="0"/>
              </a:rPr>
              <a:t>Indukce: </a:t>
            </a:r>
          </a:p>
        </p:txBody>
      </p:sp>
      <p:sp>
        <p:nvSpPr>
          <p:cNvPr id="33797" name="Text Box 8"/>
          <p:cNvSpPr txBox="1">
            <a:spLocks noChangeArrowheads="1"/>
          </p:cNvSpPr>
          <p:nvPr/>
        </p:nvSpPr>
        <p:spPr bwMode="auto">
          <a:xfrm>
            <a:off x="263525" y="1187450"/>
            <a:ext cx="370046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altLang="cs-CZ" sz="2000">
                <a:solidFill>
                  <a:srgbClr val="000000"/>
                </a:solidFill>
                <a:latin typeface="Comic Sans MS" pitchFamily="66" charset="0"/>
              </a:rPr>
              <a:t>Vývoj mesodermu u kopinatce</a:t>
            </a:r>
          </a:p>
        </p:txBody>
      </p:sp>
      <p:sp>
        <p:nvSpPr>
          <p:cNvPr id="13" name="Text Box 6"/>
          <p:cNvSpPr txBox="1">
            <a:spLocks noChangeArrowheads="1"/>
          </p:cNvSpPr>
          <p:nvPr/>
        </p:nvSpPr>
        <p:spPr bwMode="auto">
          <a:xfrm>
            <a:off x="161925" y="750888"/>
            <a:ext cx="401161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cs-CZ" sz="2000" dirty="0">
                <a:solidFill>
                  <a:srgbClr val="000000"/>
                </a:solidFill>
                <a:latin typeface="Comic Sans MS" pitchFamily="66" charset="0"/>
              </a:rPr>
              <a:t>Stádia embryonálního vývoje:</a:t>
            </a:r>
          </a:p>
        </p:txBody>
      </p:sp>
      <p:sp>
        <p:nvSpPr>
          <p:cNvPr id="33800" name="Text Box 7"/>
          <p:cNvSpPr txBox="1">
            <a:spLocks noChangeArrowheads="1"/>
          </p:cNvSpPr>
          <p:nvPr/>
        </p:nvSpPr>
        <p:spPr bwMode="auto">
          <a:xfrm>
            <a:off x="5238750" y="719138"/>
            <a:ext cx="2774950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altLang="cs-CZ" sz="3200" b="1" dirty="0">
                <a:solidFill>
                  <a:srgbClr val="000000"/>
                </a:solidFill>
                <a:latin typeface="Comic Sans MS" pitchFamily="66" charset="0"/>
              </a:rPr>
              <a:t>3. NEURULA</a:t>
            </a:r>
          </a:p>
        </p:txBody>
      </p:sp>
      <p:pic>
        <p:nvPicPr>
          <p:cNvPr id="14" name="Obrázek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21792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1988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15700056"/>
              </p:ext>
            </p:extLst>
          </p:nvPr>
        </p:nvGraphicFramePr>
        <p:xfrm>
          <a:off x="6729573" y="1163618"/>
          <a:ext cx="1742915" cy="32125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140" name="CorelPhotoPaint.Image.11" r:id="rId4" imgW="1438537" imgH="2651765" progId="">
                  <p:embed/>
                </p:oleObj>
              </mc:Choice>
              <mc:Fallback>
                <p:oleObj name="CorelPhotoPaint.Image.11" r:id="rId4" imgW="1438537" imgH="2651765" progId="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29573" y="1163618"/>
                        <a:ext cx="1742915" cy="321251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989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74860545"/>
              </p:ext>
            </p:extLst>
          </p:nvPr>
        </p:nvGraphicFramePr>
        <p:xfrm>
          <a:off x="483868" y="1039623"/>
          <a:ext cx="4283342" cy="19089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141" name="CorelPhotoPaint.Image.11" r:id="rId6" imgW="3754826" imgH="1673214" progId="">
                  <p:embed/>
                </p:oleObj>
              </mc:Choice>
              <mc:Fallback>
                <p:oleObj name="CorelPhotoPaint.Image.11" r:id="rId6" imgW="3754826" imgH="1673214" progId="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3868" y="1039623"/>
                        <a:ext cx="4283342" cy="190897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990" name="Zástupný symbol pro číslo snímku 1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F49B8007-1FEB-4E9C-9CE3-4CDA75FFBB89}" type="slidenum">
              <a:rPr lang="en-US" altLang="cs-CZ">
                <a:solidFill>
                  <a:srgbClr val="000000"/>
                </a:solidFill>
              </a:rPr>
              <a:pPr/>
              <a:t>49</a:t>
            </a:fld>
            <a:endParaRPr lang="en-US" altLang="cs-CZ">
              <a:solidFill>
                <a:srgbClr val="000000"/>
              </a:solidFill>
            </a:endParaRPr>
          </a:p>
        </p:txBody>
      </p:sp>
      <p:sp>
        <p:nvSpPr>
          <p:cNvPr id="41992" name="TextovéPole 1"/>
          <p:cNvSpPr txBox="1">
            <a:spLocks noChangeArrowheads="1"/>
          </p:cNvSpPr>
          <p:nvPr/>
        </p:nvSpPr>
        <p:spPr bwMode="auto">
          <a:xfrm>
            <a:off x="339725" y="3010509"/>
            <a:ext cx="46037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>
                <a:solidFill>
                  <a:srgbClr val="000000"/>
                </a:solidFill>
                <a:latin typeface="Comic Sans MS" pitchFamily="66" charset="0"/>
              </a:rPr>
              <a:t>Vznik nervové trubice z neurální ploténky</a:t>
            </a:r>
          </a:p>
        </p:txBody>
      </p:sp>
      <p:sp>
        <p:nvSpPr>
          <p:cNvPr id="41993" name="TextovéPole 11"/>
          <p:cNvSpPr txBox="1">
            <a:spLocks noChangeArrowheads="1"/>
          </p:cNvSpPr>
          <p:nvPr/>
        </p:nvSpPr>
        <p:spPr bwMode="auto">
          <a:xfrm>
            <a:off x="336550" y="3408972"/>
            <a:ext cx="536575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dirty="0">
                <a:solidFill>
                  <a:srgbClr val="000000"/>
                </a:solidFill>
                <a:latin typeface="Comic Sans MS" pitchFamily="66" charset="0"/>
              </a:rPr>
              <a:t>Vznik neurální lišty (černě)  </a:t>
            </a:r>
            <a:r>
              <a:rPr lang="cs-CZ" dirty="0" smtClean="0">
                <a:solidFill>
                  <a:srgbClr val="000000"/>
                </a:solidFill>
                <a:latin typeface="Comic Sans MS" pitchFamily="66" charset="0"/>
              </a:rPr>
              <a:t>volné </a:t>
            </a:r>
            <a:r>
              <a:rPr lang="cs-CZ" dirty="0" err="1">
                <a:solidFill>
                  <a:srgbClr val="000000"/>
                </a:solidFill>
                <a:latin typeface="Comic Sans MS" pitchFamily="66" charset="0"/>
              </a:rPr>
              <a:t>mezenchymatické</a:t>
            </a:r>
            <a:r>
              <a:rPr lang="cs-CZ" dirty="0">
                <a:solidFill>
                  <a:srgbClr val="000000"/>
                </a:solidFill>
                <a:latin typeface="Comic Sans MS" pitchFamily="66" charset="0"/>
              </a:rPr>
              <a:t> buňky neurální lišty</a:t>
            </a:r>
          </a:p>
        </p:txBody>
      </p:sp>
      <p:cxnSp>
        <p:nvCxnSpPr>
          <p:cNvPr id="41994" name="Přímá spojnice se šipkou 3"/>
          <p:cNvCxnSpPr>
            <a:cxnSpLocks noChangeShapeType="1"/>
          </p:cNvCxnSpPr>
          <p:nvPr/>
        </p:nvCxnSpPr>
        <p:spPr bwMode="auto">
          <a:xfrm>
            <a:off x="3452813" y="3596297"/>
            <a:ext cx="461962" cy="9525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triangle" w="med" len="med"/>
          </a:ln>
        </p:spPr>
      </p:cxnSp>
      <p:pic>
        <p:nvPicPr>
          <p:cNvPr id="11" name="Picture 10" descr="nueral%20folds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-26988" y="4592648"/>
            <a:ext cx="3081338" cy="231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 descr="neural%20folds%20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030538" y="4592648"/>
            <a:ext cx="3082925" cy="231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ovéPole 1"/>
          <p:cNvSpPr txBox="1">
            <a:spLocks noChangeArrowheads="1"/>
          </p:cNvSpPr>
          <p:nvPr/>
        </p:nvSpPr>
        <p:spPr bwMode="auto">
          <a:xfrm>
            <a:off x="3205163" y="4160848"/>
            <a:ext cx="25225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>
                <a:solidFill>
                  <a:srgbClr val="000000"/>
                </a:solidFill>
                <a:latin typeface="Comic Sans MS" pitchFamily="66" charset="0"/>
              </a:rPr>
              <a:t>Vznik nervové trubice</a:t>
            </a:r>
          </a:p>
        </p:txBody>
      </p:sp>
      <p:grpSp>
        <p:nvGrpSpPr>
          <p:cNvPr id="15" name="Skupina 4"/>
          <p:cNvGrpSpPr>
            <a:grpSpLocks/>
          </p:cNvGrpSpPr>
          <p:nvPr/>
        </p:nvGrpSpPr>
        <p:grpSpPr bwMode="auto">
          <a:xfrm>
            <a:off x="6069013" y="4406911"/>
            <a:ext cx="3101975" cy="2497137"/>
            <a:chOff x="6068602" y="2034283"/>
            <a:chExt cx="3102796" cy="2496620"/>
          </a:xfrm>
        </p:grpSpPr>
        <p:pic>
          <p:nvPicPr>
            <p:cNvPr id="16" name="Picture 12" descr="neural%20tube%203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6068602" y="2203806"/>
              <a:ext cx="3102796" cy="23270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7" name="Přímá spojnice se šipkou 3"/>
            <p:cNvCxnSpPr>
              <a:cxnSpLocks noChangeShapeType="1"/>
            </p:cNvCxnSpPr>
            <p:nvPr/>
          </p:nvCxnSpPr>
          <p:spPr bwMode="auto">
            <a:xfrm>
              <a:off x="6113482" y="2034283"/>
              <a:ext cx="944864" cy="698643"/>
            </a:xfrm>
            <a:prstGeom prst="straightConnector1">
              <a:avLst/>
            </a:prstGeom>
            <a:noFill/>
            <a:ln w="19050" algn="ctr">
              <a:solidFill>
                <a:srgbClr val="FF3300"/>
              </a:solidFill>
              <a:round/>
              <a:headEnd/>
              <a:tailEnd type="triangle" w="med" len="med"/>
            </a:ln>
          </p:spPr>
        </p:cxnSp>
      </p:grpSp>
      <p:pic>
        <p:nvPicPr>
          <p:cNvPr id="18" name="Obrázek 1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0"/>
            <a:ext cx="9144000" cy="621792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>
          <a:xfrm>
            <a:off x="6090862" y="4038796"/>
            <a:ext cx="2133600" cy="457200"/>
          </a:xfrm>
        </p:spPr>
        <p:txBody>
          <a:bodyPr/>
          <a:lstStyle/>
          <a:p>
            <a:r>
              <a:rPr lang="cs-CZ" altLang="cs-CZ" sz="2000" dirty="0" err="1" smtClean="0">
                <a:solidFill>
                  <a:srgbClr val="000000"/>
                </a:solidFill>
              </a:rPr>
              <a:t>Lee</a:t>
            </a:r>
            <a:r>
              <a:rPr lang="cs-CZ" altLang="cs-CZ" sz="2000" dirty="0" smtClean="0">
                <a:solidFill>
                  <a:srgbClr val="000000"/>
                </a:solidFill>
              </a:rPr>
              <a:t> et al. 2013</a:t>
            </a:r>
            <a:endParaRPr lang="en-US" altLang="cs-CZ" sz="2000" dirty="0">
              <a:solidFill>
                <a:srgbClr val="000000"/>
              </a:solidFill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094" y="470038"/>
            <a:ext cx="4979826" cy="6324797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5895796" y="1767155"/>
            <a:ext cx="30103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000000"/>
                </a:solidFill>
              </a:rPr>
              <a:t>Prudký pokles…</a:t>
            </a:r>
          </a:p>
          <a:p>
            <a:endParaRPr lang="cs-CZ" dirty="0">
              <a:solidFill>
                <a:srgbClr val="000000"/>
              </a:solidFill>
            </a:endParaRPr>
          </a:p>
          <a:p>
            <a:r>
              <a:rPr lang="cs-CZ" dirty="0" smtClean="0">
                <a:solidFill>
                  <a:srgbClr val="000000"/>
                </a:solidFill>
              </a:rPr>
              <a:t>Současná morfologická evoluce  je omezená</a:t>
            </a:r>
          </a:p>
          <a:p>
            <a:r>
              <a:rPr lang="cs-CZ" dirty="0" smtClean="0">
                <a:solidFill>
                  <a:srgbClr val="000000"/>
                </a:solidFill>
              </a:rPr>
              <a:t>Disparita neroste</a:t>
            </a:r>
          </a:p>
          <a:p>
            <a:r>
              <a:rPr lang="cs-CZ" dirty="0" smtClean="0">
                <a:solidFill>
                  <a:srgbClr val="000000"/>
                </a:solidFill>
              </a:rPr>
              <a:t>Genetické evoluce stagnuje</a:t>
            </a:r>
            <a:endParaRPr lang="cs-CZ" dirty="0">
              <a:solidFill>
                <a:srgbClr val="000000"/>
              </a:solidFill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21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510906"/>
      </p:ext>
    </p:extLst>
  </p:cSld>
  <p:clrMapOvr>
    <a:masterClrMapping/>
  </p:clrMapOvr>
  <p:transition spd="med">
    <p:cover dir="r"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51237" name="Object 5"/>
          <p:cNvGraphicFramePr>
            <a:graphicFrameLocks noChangeAspect="1"/>
          </p:cNvGraphicFramePr>
          <p:nvPr/>
        </p:nvGraphicFramePr>
        <p:xfrm>
          <a:off x="817563" y="1439863"/>
          <a:ext cx="7491412" cy="3333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918" name="CorelPhotoPaint.Image.11" r:id="rId4" imgW="6266701" imgH="2788926" progId="">
                  <p:embed/>
                </p:oleObj>
              </mc:Choice>
              <mc:Fallback>
                <p:oleObj name="CorelPhotoPaint.Image.11" r:id="rId4" imgW="6266701" imgH="2788926" progId="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7563" y="1439863"/>
                        <a:ext cx="7491412" cy="3333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5843" name="Picture 6" descr="0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6438" y="1425575"/>
            <a:ext cx="2187575" cy="3344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1239" name="Picture 7" descr="R41c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937000" y="4057650"/>
            <a:ext cx="3540125" cy="256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5" name="Zástupný symbol pro číslo snímku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AE0A55A2-90CC-4483-A892-52059D3303F8}" type="slidenum">
              <a:rPr lang="en-US" altLang="cs-CZ">
                <a:solidFill>
                  <a:srgbClr val="000000"/>
                </a:solidFill>
              </a:rPr>
              <a:pPr/>
              <a:t>50</a:t>
            </a:fld>
            <a:endParaRPr lang="en-US" altLang="cs-CZ">
              <a:solidFill>
                <a:srgbClr val="000000"/>
              </a:solidFill>
            </a:endParaRPr>
          </a:p>
        </p:txBody>
      </p:sp>
      <p:sp>
        <p:nvSpPr>
          <p:cNvPr id="35846" name="Text Box 5"/>
          <p:cNvSpPr txBox="1">
            <a:spLocks noChangeArrowheads="1"/>
          </p:cNvSpPr>
          <p:nvPr/>
        </p:nvSpPr>
        <p:spPr bwMode="auto">
          <a:xfrm>
            <a:off x="606425" y="879475"/>
            <a:ext cx="370046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altLang="cs-CZ" sz="2000">
                <a:solidFill>
                  <a:srgbClr val="000000"/>
                </a:solidFill>
                <a:latin typeface="Comic Sans MS" pitchFamily="66" charset="0"/>
              </a:rPr>
              <a:t>Vývoj mesodermu u kopinatce</a:t>
            </a:r>
          </a:p>
        </p:txBody>
      </p:sp>
      <p:sp>
        <p:nvSpPr>
          <p:cNvPr id="8" name="Elipsa 7"/>
          <p:cNvSpPr/>
          <p:nvPr/>
        </p:nvSpPr>
        <p:spPr bwMode="auto">
          <a:xfrm>
            <a:off x="3564610" y="1890793"/>
            <a:ext cx="1022888" cy="557939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cxnSp>
        <p:nvCxnSpPr>
          <p:cNvPr id="11" name="Přímá spojovací šipka 10"/>
          <p:cNvCxnSpPr/>
          <p:nvPr/>
        </p:nvCxnSpPr>
        <p:spPr bwMode="auto">
          <a:xfrm flipH="1">
            <a:off x="4587498" y="1208868"/>
            <a:ext cx="1348353" cy="759417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2" name="TextovéPole 11"/>
          <p:cNvSpPr txBox="1"/>
          <p:nvPr/>
        </p:nvSpPr>
        <p:spPr>
          <a:xfrm>
            <a:off x="6090834" y="805912"/>
            <a:ext cx="24177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000000"/>
                </a:solidFill>
              </a:rPr>
              <a:t>ještě před uzavřením nervové trubice</a:t>
            </a:r>
            <a:endParaRPr lang="cs-CZ" dirty="0">
              <a:solidFill>
                <a:srgbClr val="000000"/>
              </a:solidFill>
            </a:endParaRPr>
          </a:p>
        </p:txBody>
      </p:sp>
      <p:pic>
        <p:nvPicPr>
          <p:cNvPr id="13" name="Obrázek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9144000" cy="621792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51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51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F796C-5256-4D8A-931B-0C3CC578F20B}" type="slidenum">
              <a:rPr lang="en-US" altLang="cs-CZ" smtClean="0"/>
              <a:pPr/>
              <a:t>51</a:t>
            </a:fld>
            <a:endParaRPr lang="en-US" altLang="cs-CZ"/>
          </a:p>
        </p:txBody>
      </p:sp>
      <p:sp>
        <p:nvSpPr>
          <p:cNvPr id="5" name="Obdélník 4"/>
          <p:cNvSpPr/>
          <p:nvPr/>
        </p:nvSpPr>
        <p:spPr>
          <a:xfrm>
            <a:off x="2172984" y="804425"/>
            <a:ext cx="560455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>
                <a:solidFill>
                  <a:srgbClr val="000000"/>
                </a:solidFill>
              </a:rPr>
              <a:t>Gastrulace: </a:t>
            </a:r>
            <a:r>
              <a:rPr lang="cs-CZ" dirty="0" err="1">
                <a:solidFill>
                  <a:srgbClr val="000000"/>
                </a:solidFill>
              </a:rPr>
              <a:t>prvoústí</a:t>
            </a:r>
            <a:r>
              <a:rPr lang="cs-CZ" dirty="0">
                <a:solidFill>
                  <a:srgbClr val="000000"/>
                </a:solidFill>
              </a:rPr>
              <a:t> vs. </a:t>
            </a:r>
            <a:r>
              <a:rPr lang="cs-CZ" dirty="0" err="1">
                <a:solidFill>
                  <a:srgbClr val="000000"/>
                </a:solidFill>
              </a:rPr>
              <a:t>druhoústí</a:t>
            </a:r>
            <a:r>
              <a:rPr lang="cs-CZ" dirty="0">
                <a:solidFill>
                  <a:srgbClr val="000000"/>
                </a:solidFill>
              </a:rPr>
              <a:t> živočichové</a:t>
            </a: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21792"/>
          </a:xfrm>
          <a:prstGeom prst="rect">
            <a:avLst/>
          </a:prstGeom>
        </p:spPr>
      </p:pic>
      <p:sp>
        <p:nvSpPr>
          <p:cNvPr id="7" name="Obdélník 6"/>
          <p:cNvSpPr/>
          <p:nvPr/>
        </p:nvSpPr>
        <p:spPr>
          <a:xfrm>
            <a:off x="523981" y="4968299"/>
            <a:ext cx="9226194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dirty="0" err="1">
                <a:solidFill>
                  <a:srgbClr val="000000"/>
                </a:solidFill>
              </a:rPr>
              <a:t>Druhoústí</a:t>
            </a:r>
            <a:r>
              <a:rPr lang="cs-CZ" sz="1600" dirty="0">
                <a:solidFill>
                  <a:srgbClr val="000000"/>
                </a:solidFill>
              </a:rPr>
              <a:t> mají "nová ústa"; delší </a:t>
            </a:r>
            <a:r>
              <a:rPr lang="cs-CZ" sz="1600" dirty="0" smtClean="0">
                <a:solidFill>
                  <a:srgbClr val="000000"/>
                </a:solidFill>
              </a:rPr>
              <a:t>ontogeneze </a:t>
            </a:r>
            <a:r>
              <a:rPr lang="cs-CZ" sz="1600" dirty="0">
                <a:solidFill>
                  <a:srgbClr val="000000"/>
                </a:solidFill>
              </a:rPr>
              <a:t>těchto úst představuje asi zásadní evoluční </a:t>
            </a:r>
          </a:p>
          <a:p>
            <a:r>
              <a:rPr lang="cs-CZ" sz="1600" dirty="0">
                <a:solidFill>
                  <a:srgbClr val="000000"/>
                </a:solidFill>
              </a:rPr>
              <a:t>inovaci, umožňující opuštění dosavadních morfogenezí a omezení (</a:t>
            </a:r>
            <a:r>
              <a:rPr lang="cs-CZ" sz="1600" dirty="0" err="1">
                <a:solidFill>
                  <a:srgbClr val="000000"/>
                </a:solidFill>
              </a:rPr>
              <a:t>constraints</a:t>
            </a:r>
            <a:r>
              <a:rPr lang="cs-CZ" sz="1600" dirty="0">
                <a:solidFill>
                  <a:srgbClr val="000000"/>
                </a:solidFill>
              </a:rPr>
              <a:t>) a vedoucí </a:t>
            </a:r>
          </a:p>
          <a:p>
            <a:r>
              <a:rPr lang="cs-CZ" sz="1600" dirty="0">
                <a:solidFill>
                  <a:srgbClr val="000000"/>
                </a:solidFill>
              </a:rPr>
              <a:t>tudíž k zásadně novému nastavení vývojových procesů. </a:t>
            </a: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5420" y="1173757"/>
            <a:ext cx="7238095" cy="3580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210144"/>
      </p:ext>
    </p:extLst>
  </p:cSld>
  <p:clrMapOvr>
    <a:masterClrMapping/>
  </p:clrMapOvr>
  <p:transition spd="med">
    <p:cover dir="r"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F796C-5256-4D8A-931B-0C3CC578F20B}" type="slidenum">
              <a:rPr lang="en-US" altLang="cs-CZ" smtClean="0"/>
              <a:pPr/>
              <a:t>52</a:t>
            </a:fld>
            <a:endParaRPr lang="en-US" altLang="cs-CZ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21792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5236" y="738524"/>
            <a:ext cx="6357716" cy="4913966"/>
          </a:xfrm>
          <a:prstGeom prst="rect">
            <a:avLst/>
          </a:prstGeom>
        </p:spPr>
      </p:pic>
      <p:sp>
        <p:nvSpPr>
          <p:cNvPr id="7" name="Obdélník 6"/>
          <p:cNvSpPr/>
          <p:nvPr/>
        </p:nvSpPr>
        <p:spPr>
          <a:xfrm>
            <a:off x="678094" y="5774543"/>
            <a:ext cx="837343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 smtClean="0">
                <a:solidFill>
                  <a:srgbClr val="000000"/>
                </a:solidFill>
              </a:rPr>
              <a:t>…gametogeneze </a:t>
            </a:r>
            <a:r>
              <a:rPr lang="cs-CZ" dirty="0">
                <a:solidFill>
                  <a:srgbClr val="000000"/>
                </a:solidFill>
              </a:rPr>
              <a:t>- oplození - rýhování - gastrulace - </a:t>
            </a:r>
            <a:r>
              <a:rPr lang="cs-CZ" dirty="0" smtClean="0">
                <a:solidFill>
                  <a:srgbClr val="000000"/>
                </a:solidFill>
              </a:rPr>
              <a:t>organogeneze </a:t>
            </a:r>
            <a:r>
              <a:rPr lang="cs-CZ" dirty="0">
                <a:solidFill>
                  <a:srgbClr val="000000"/>
                </a:solidFill>
              </a:rPr>
              <a:t>- </a:t>
            </a:r>
          </a:p>
          <a:p>
            <a:r>
              <a:rPr lang="cs-CZ" dirty="0">
                <a:solidFill>
                  <a:srgbClr val="000000"/>
                </a:solidFill>
              </a:rPr>
              <a:t>larva </a:t>
            </a:r>
            <a:r>
              <a:rPr lang="cs-CZ" dirty="0" smtClean="0">
                <a:solidFill>
                  <a:srgbClr val="000000"/>
                </a:solidFill>
              </a:rPr>
              <a:t>- </a:t>
            </a:r>
            <a:r>
              <a:rPr lang="cs-CZ" dirty="0">
                <a:solidFill>
                  <a:srgbClr val="000000"/>
                </a:solidFill>
              </a:rPr>
              <a:t>dospělec…</a:t>
            </a:r>
          </a:p>
        </p:txBody>
      </p:sp>
    </p:spTree>
    <p:extLst>
      <p:ext uri="{BB962C8B-B14F-4D97-AF65-F5344CB8AC3E}">
        <p14:creationId xmlns:p14="http://schemas.microsoft.com/office/powerpoint/2010/main" val="2197342569"/>
      </p:ext>
    </p:extLst>
  </p:cSld>
  <p:clrMapOvr>
    <a:masterClrMapping/>
  </p:clrMapOvr>
  <p:transition spd="med">
    <p:cover dir="r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3A89A-B6B6-49EF-B8BA-2FB025BAE584}" type="slidenum">
              <a:rPr lang="en-US" altLang="cs-CZ" smtClean="0"/>
              <a:pPr/>
              <a:t>6</a:t>
            </a:fld>
            <a:endParaRPr lang="en-US" altLang="cs-CZ"/>
          </a:p>
        </p:txBody>
      </p:sp>
      <p:sp>
        <p:nvSpPr>
          <p:cNvPr id="3" name="TextovéPole 2"/>
          <p:cNvSpPr txBox="1"/>
          <p:nvPr/>
        </p:nvSpPr>
        <p:spPr>
          <a:xfrm>
            <a:off x="1993187" y="626724"/>
            <a:ext cx="53216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dirty="0" smtClean="0">
                <a:solidFill>
                  <a:srgbClr val="000000"/>
                </a:solidFill>
              </a:rPr>
              <a:t>Souvislost evoluce a ontogeneze</a:t>
            </a:r>
            <a:endParaRPr lang="cs-CZ" sz="2800" dirty="0">
              <a:solidFill>
                <a:srgbClr val="000000"/>
              </a:solidFill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220893" y="1221134"/>
            <a:ext cx="883063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 smtClean="0">
                <a:solidFill>
                  <a:srgbClr val="000000"/>
                </a:solidFill>
              </a:rPr>
              <a:t>Otázkou je jak vznikají tvary a jak změny v ontogenezi ovlivňují fylogenezi a evoluci.</a:t>
            </a:r>
          </a:p>
          <a:p>
            <a:r>
              <a:rPr lang="cs-CZ" dirty="0" smtClean="0">
                <a:solidFill>
                  <a:srgbClr val="000000"/>
                </a:solidFill>
              </a:rPr>
              <a:t>Jde o jakousi souslednost ontogenezí – rekapitulace fylogeneze – Ernst </a:t>
            </a:r>
            <a:r>
              <a:rPr lang="cs-CZ" dirty="0" err="1" smtClean="0">
                <a:solidFill>
                  <a:srgbClr val="000000"/>
                </a:solidFill>
              </a:rPr>
              <a:t>Haeckel</a:t>
            </a:r>
            <a:r>
              <a:rPr lang="cs-CZ" dirty="0" smtClean="0">
                <a:solidFill>
                  <a:srgbClr val="000000"/>
                </a:solidFill>
              </a:rPr>
              <a:t>?</a:t>
            </a:r>
          </a:p>
          <a:p>
            <a:r>
              <a:rPr lang="cs-CZ" dirty="0" smtClean="0">
                <a:solidFill>
                  <a:srgbClr val="000000"/>
                </a:solidFill>
              </a:rPr>
              <a:t>Životní cyklus a specializace jednotlivých stádií.</a:t>
            </a:r>
            <a:endParaRPr lang="cs-CZ" dirty="0">
              <a:solidFill>
                <a:srgbClr val="000000"/>
              </a:solidFill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4636212" y="4676451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dirty="0" smtClean="0">
                <a:solidFill>
                  <a:srgbClr val="000000"/>
                </a:solidFill>
              </a:rPr>
              <a:t>Ale …Fylogeneze = sled ontogenezí!</a:t>
            </a:r>
            <a:endParaRPr lang="cs-CZ" dirty="0">
              <a:solidFill>
                <a:srgbClr val="000000"/>
              </a:solidFill>
            </a:endParaRPr>
          </a:p>
          <a:p>
            <a:r>
              <a:rPr lang="cs-CZ" dirty="0" smtClean="0">
                <a:solidFill>
                  <a:srgbClr val="000000"/>
                </a:solidFill>
              </a:rPr>
              <a:t>Evoluční </a:t>
            </a:r>
            <a:r>
              <a:rPr lang="cs-CZ" dirty="0">
                <a:solidFill>
                  <a:srgbClr val="000000"/>
                </a:solidFill>
              </a:rPr>
              <a:t>změny mohou jednoduše vznikat </a:t>
            </a:r>
          </a:p>
          <a:p>
            <a:r>
              <a:rPr lang="cs-CZ" dirty="0">
                <a:solidFill>
                  <a:srgbClr val="000000"/>
                </a:solidFill>
              </a:rPr>
              <a:t>změnou časování událostí (</a:t>
            </a:r>
            <a:r>
              <a:rPr lang="cs-CZ" dirty="0" err="1">
                <a:solidFill>
                  <a:srgbClr val="000000"/>
                </a:solidFill>
              </a:rPr>
              <a:t>heterochronie</a:t>
            </a:r>
            <a:r>
              <a:rPr lang="cs-CZ" dirty="0">
                <a:solidFill>
                  <a:srgbClr val="000000"/>
                </a:solidFill>
              </a:rPr>
              <a:t>) či </a:t>
            </a:r>
            <a:r>
              <a:rPr lang="cs-CZ" dirty="0" smtClean="0">
                <a:solidFill>
                  <a:srgbClr val="000000"/>
                </a:solidFill>
              </a:rPr>
              <a:t>změnou </a:t>
            </a:r>
            <a:r>
              <a:rPr lang="cs-CZ" dirty="0">
                <a:solidFill>
                  <a:srgbClr val="000000"/>
                </a:solidFill>
              </a:rPr>
              <a:t>místa/</a:t>
            </a:r>
            <a:r>
              <a:rPr lang="cs-CZ" dirty="0" err="1">
                <a:solidFill>
                  <a:srgbClr val="000000"/>
                </a:solidFill>
              </a:rPr>
              <a:t>topicity</a:t>
            </a:r>
            <a:r>
              <a:rPr lang="cs-CZ" dirty="0">
                <a:solidFill>
                  <a:srgbClr val="000000"/>
                </a:solidFill>
              </a:rPr>
              <a:t> (</a:t>
            </a:r>
            <a:r>
              <a:rPr lang="cs-CZ" dirty="0" err="1">
                <a:solidFill>
                  <a:srgbClr val="000000"/>
                </a:solidFill>
              </a:rPr>
              <a:t>heterotopie</a:t>
            </a:r>
            <a:r>
              <a:rPr lang="cs-CZ" dirty="0">
                <a:solidFill>
                  <a:srgbClr val="000000"/>
                </a:solidFill>
              </a:rPr>
              <a:t>) událostí u </a:t>
            </a:r>
            <a:r>
              <a:rPr lang="cs-CZ" dirty="0" smtClean="0">
                <a:solidFill>
                  <a:srgbClr val="000000"/>
                </a:solidFill>
              </a:rPr>
              <a:t>potomka </a:t>
            </a:r>
            <a:r>
              <a:rPr lang="cs-CZ" dirty="0">
                <a:solidFill>
                  <a:srgbClr val="000000"/>
                </a:solidFill>
              </a:rPr>
              <a:t>vs. předka</a:t>
            </a:r>
          </a:p>
          <a:p>
            <a:endParaRPr lang="cs-CZ" dirty="0">
              <a:solidFill>
                <a:srgbClr val="000000"/>
              </a:solidFill>
            </a:endParaRPr>
          </a:p>
          <a:p>
            <a:endParaRPr lang="cs-CZ" dirty="0">
              <a:solidFill>
                <a:srgbClr val="000000"/>
              </a:solidFill>
            </a:endParaRPr>
          </a:p>
          <a:p>
            <a:endParaRPr lang="cs-CZ" dirty="0">
              <a:solidFill>
                <a:srgbClr val="000000"/>
              </a:solidFill>
            </a:endParaRP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2"/>
          <a:srcRect l="18000" r="15843"/>
          <a:stretch/>
        </p:blipFill>
        <p:spPr>
          <a:xfrm>
            <a:off x="164387" y="2700099"/>
            <a:ext cx="3780889" cy="285750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3795" y="2053983"/>
            <a:ext cx="1698389" cy="2262875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932"/>
            <a:ext cx="9144000" cy="621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589828"/>
      </p:ext>
    </p:extLst>
  </p:cSld>
  <p:clrMapOvr>
    <a:masterClrMapping/>
  </p:clrMapOvr>
  <p:transition spd="med">
    <p:cover dir="r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3A89A-B6B6-49EF-B8BA-2FB025BAE584}" type="slidenum">
              <a:rPr lang="en-US" altLang="cs-CZ" smtClean="0"/>
              <a:pPr/>
              <a:t>7</a:t>
            </a:fld>
            <a:endParaRPr lang="en-US" altLang="cs-CZ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968" y="1233915"/>
            <a:ext cx="5238750" cy="4924425"/>
          </a:xfrm>
          <a:prstGeom prst="rect">
            <a:avLst/>
          </a:prstGeom>
        </p:spPr>
      </p:pic>
      <p:sp>
        <p:nvSpPr>
          <p:cNvPr id="4" name="Obdélník 3"/>
          <p:cNvSpPr/>
          <p:nvPr/>
        </p:nvSpPr>
        <p:spPr>
          <a:xfrm>
            <a:off x="1176392" y="697021"/>
            <a:ext cx="695046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dirty="0" smtClean="0">
                <a:solidFill>
                  <a:srgbClr val="000000"/>
                </a:solidFill>
              </a:rPr>
              <a:t>Jak vznikají tvary během ontogeneze ? 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5907640" y="1962364"/>
            <a:ext cx="301032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000000"/>
                </a:solidFill>
              </a:rPr>
              <a:t>Metazoa) vytvářejí zárodečné vrstvy (listy</a:t>
            </a:r>
            <a:r>
              <a:rPr lang="cs-CZ" dirty="0" smtClean="0">
                <a:solidFill>
                  <a:srgbClr val="000000"/>
                </a:solidFill>
              </a:rPr>
              <a:t>).</a:t>
            </a:r>
          </a:p>
          <a:p>
            <a:r>
              <a:rPr lang="cs-CZ" dirty="0" smtClean="0">
                <a:solidFill>
                  <a:srgbClr val="000000"/>
                </a:solidFill>
              </a:rPr>
              <a:t> </a:t>
            </a:r>
            <a:endParaRPr lang="cs-CZ" dirty="0">
              <a:solidFill>
                <a:srgbClr val="000000"/>
              </a:solidFill>
            </a:endParaRPr>
          </a:p>
          <a:p>
            <a:r>
              <a:rPr lang="cs-CZ" dirty="0" smtClean="0">
                <a:solidFill>
                  <a:srgbClr val="000000"/>
                </a:solidFill>
              </a:rPr>
              <a:t>Ty poskytují </a:t>
            </a:r>
            <a:r>
              <a:rPr lang="cs-CZ" dirty="0">
                <a:solidFill>
                  <a:srgbClr val="000000"/>
                </a:solidFill>
              </a:rPr>
              <a:t>materiál k další diferenciaci tkání a </a:t>
            </a:r>
            <a:r>
              <a:rPr lang="cs-CZ" dirty="0" smtClean="0">
                <a:solidFill>
                  <a:srgbClr val="000000"/>
                </a:solidFill>
              </a:rPr>
              <a:t>orgánů.</a:t>
            </a:r>
          </a:p>
          <a:p>
            <a:endParaRPr lang="cs-CZ" dirty="0" smtClean="0">
              <a:solidFill>
                <a:srgbClr val="000000"/>
              </a:solidFill>
            </a:endParaRPr>
          </a:p>
          <a:p>
            <a:r>
              <a:rPr lang="cs-CZ" dirty="0" smtClean="0">
                <a:solidFill>
                  <a:srgbClr val="000000"/>
                </a:solidFill>
              </a:rPr>
              <a:t>Organogeneze = teorie zárodečných vrstev</a:t>
            </a:r>
            <a:endParaRPr lang="cs-CZ" dirty="0">
              <a:solidFill>
                <a:srgbClr val="000000"/>
              </a:solidFill>
            </a:endParaRPr>
          </a:p>
          <a:p>
            <a:endParaRPr lang="cs-CZ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843" y="0"/>
            <a:ext cx="9144000" cy="621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611156"/>
      </p:ext>
    </p:extLst>
  </p:cSld>
  <p:clrMapOvr>
    <a:masterClrMapping/>
  </p:clrMapOvr>
  <p:transition spd="med">
    <p:cover dir="r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3A89A-B6B6-49EF-B8BA-2FB025BAE584}" type="slidenum">
              <a:rPr lang="en-US" altLang="cs-CZ" smtClean="0"/>
              <a:pPr/>
              <a:t>8</a:t>
            </a:fld>
            <a:endParaRPr lang="en-US" altLang="cs-CZ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73319"/>
            <a:ext cx="9144000" cy="2161160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719191" y="842477"/>
            <a:ext cx="82967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solidFill>
                  <a:srgbClr val="000000"/>
                </a:solidFill>
              </a:rPr>
              <a:t>Gastrulace – gastrula – vznik zárodečných vrstev – vznik homologických orgánů</a:t>
            </a:r>
            <a:endParaRPr lang="cs-CZ" dirty="0">
              <a:solidFill>
                <a:srgbClr val="000000"/>
              </a:solidFill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1089060" y="4541830"/>
            <a:ext cx="42329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>
                <a:solidFill>
                  <a:srgbClr val="000000"/>
                </a:solidFill>
              </a:rPr>
              <a:t>Ontogenetické – embryologické důkazy evoluce přináší i</a:t>
            </a:r>
          </a:p>
          <a:p>
            <a:pPr algn="ctr"/>
            <a:r>
              <a:rPr lang="cs-CZ" dirty="0" smtClean="0">
                <a:solidFill>
                  <a:srgbClr val="000000"/>
                </a:solidFill>
              </a:rPr>
              <a:t> </a:t>
            </a:r>
          </a:p>
          <a:p>
            <a:pPr algn="ctr"/>
            <a:r>
              <a:rPr lang="cs-CZ" dirty="0" smtClean="0">
                <a:solidFill>
                  <a:srgbClr val="000000"/>
                </a:solidFill>
              </a:rPr>
              <a:t>Charles </a:t>
            </a:r>
            <a:r>
              <a:rPr lang="cs-CZ" dirty="0">
                <a:solidFill>
                  <a:srgbClr val="000000"/>
                </a:solidFill>
              </a:rPr>
              <a:t>D</a:t>
            </a:r>
            <a:r>
              <a:rPr lang="cs-CZ" dirty="0" smtClean="0">
                <a:solidFill>
                  <a:srgbClr val="000000"/>
                </a:solidFill>
              </a:rPr>
              <a:t>arwin</a:t>
            </a:r>
            <a:endParaRPr lang="cs-CZ" dirty="0">
              <a:solidFill>
                <a:srgbClr val="000000"/>
              </a:solidFill>
            </a:endParaRP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9120" y="3792538"/>
            <a:ext cx="2143125" cy="2943225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947"/>
            <a:ext cx="9144000" cy="621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530429"/>
      </p:ext>
    </p:extLst>
  </p:cSld>
  <p:clrMapOvr>
    <a:masterClrMapping/>
  </p:clrMapOvr>
  <p:transition spd="med">
    <p:cover dir="r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3A89A-B6B6-49EF-B8BA-2FB025BAE584}" type="slidenum">
              <a:rPr lang="en-US" altLang="cs-CZ" smtClean="0"/>
              <a:pPr/>
              <a:t>9</a:t>
            </a:fld>
            <a:endParaRPr lang="en-US" altLang="cs-CZ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393" y="1376137"/>
            <a:ext cx="1846937" cy="2497983"/>
          </a:xfrm>
          <a:prstGeom prst="rect">
            <a:avLst/>
          </a:prstGeom>
        </p:spPr>
      </p:pic>
      <p:sp>
        <p:nvSpPr>
          <p:cNvPr id="4" name="Obdélník 3"/>
          <p:cNvSpPr/>
          <p:nvPr/>
        </p:nvSpPr>
        <p:spPr>
          <a:xfrm>
            <a:off x="2794571" y="1670548"/>
            <a:ext cx="610285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cs-CZ" dirty="0" smtClean="0">
              <a:solidFill>
                <a:srgbClr val="000000"/>
              </a:solidFill>
            </a:endParaRPr>
          </a:p>
          <a:p>
            <a:r>
              <a:rPr lang="cs-CZ" dirty="0" smtClean="0">
                <a:solidFill>
                  <a:srgbClr val="000000"/>
                </a:solidFill>
              </a:rPr>
              <a:t>generalizace embryonálních vývojových řad </a:t>
            </a:r>
          </a:p>
          <a:p>
            <a:r>
              <a:rPr lang="cs-CZ" dirty="0" smtClean="0">
                <a:solidFill>
                  <a:srgbClr val="000000"/>
                </a:solidFill>
              </a:rPr>
              <a:t>= biogenetický zákon:</a:t>
            </a:r>
          </a:p>
          <a:p>
            <a:endParaRPr lang="cs-CZ" dirty="0" smtClean="0">
              <a:solidFill>
                <a:srgbClr val="000000"/>
              </a:solidFill>
            </a:endParaRPr>
          </a:p>
          <a:p>
            <a:endParaRPr lang="cs-CZ" dirty="0" smtClean="0">
              <a:solidFill>
                <a:srgbClr val="000000"/>
              </a:solidFill>
            </a:endParaRPr>
          </a:p>
          <a:p>
            <a:r>
              <a:rPr lang="cs-CZ" dirty="0" smtClean="0">
                <a:solidFill>
                  <a:srgbClr val="000000"/>
                </a:solidFill>
              </a:rPr>
              <a:t>• </a:t>
            </a:r>
            <a:r>
              <a:rPr lang="cs-CZ" sz="1600" dirty="0" smtClean="0">
                <a:solidFill>
                  <a:srgbClr val="000000"/>
                </a:solidFill>
              </a:rPr>
              <a:t>Obecné znaky se v průběhu ontogenese objevují dříve než ty </a:t>
            </a:r>
          </a:p>
          <a:p>
            <a:r>
              <a:rPr lang="cs-CZ" sz="1600" dirty="0" smtClean="0">
                <a:solidFill>
                  <a:srgbClr val="000000"/>
                </a:solidFill>
              </a:rPr>
              <a:t>odvozené;</a:t>
            </a:r>
          </a:p>
          <a:p>
            <a:endParaRPr lang="cs-CZ" sz="1600" dirty="0" smtClean="0">
              <a:solidFill>
                <a:srgbClr val="000000"/>
              </a:solidFill>
            </a:endParaRPr>
          </a:p>
          <a:p>
            <a:r>
              <a:rPr lang="cs-CZ" sz="1600" dirty="0" smtClean="0">
                <a:solidFill>
                  <a:srgbClr val="000000"/>
                </a:solidFill>
              </a:rPr>
              <a:t>• Odvozené znaky se vyvíjejí ze znaků obecných a znaky obecné </a:t>
            </a:r>
          </a:p>
          <a:p>
            <a:r>
              <a:rPr lang="cs-CZ" sz="1600" dirty="0" smtClean="0">
                <a:solidFill>
                  <a:srgbClr val="000000"/>
                </a:solidFill>
              </a:rPr>
              <a:t>ze znaků ještě obecnějších v dřívějším vývoji;</a:t>
            </a:r>
          </a:p>
          <a:p>
            <a:endParaRPr lang="cs-CZ" sz="1600" dirty="0" smtClean="0">
              <a:solidFill>
                <a:srgbClr val="000000"/>
              </a:solidFill>
            </a:endParaRPr>
          </a:p>
          <a:p>
            <a:r>
              <a:rPr lang="cs-CZ" sz="1600" dirty="0" smtClean="0">
                <a:solidFill>
                  <a:srgbClr val="000000"/>
                </a:solidFill>
              </a:rPr>
              <a:t>• Embrya odlišných druhů se postupně odlišují jedno po druhém;</a:t>
            </a:r>
          </a:p>
          <a:p>
            <a:endParaRPr lang="cs-CZ" sz="1600" dirty="0" smtClean="0">
              <a:solidFill>
                <a:srgbClr val="000000"/>
              </a:solidFill>
            </a:endParaRPr>
          </a:p>
          <a:p>
            <a:r>
              <a:rPr lang="cs-CZ" sz="1600" dirty="0" smtClean="0">
                <a:solidFill>
                  <a:srgbClr val="000000"/>
                </a:solidFill>
              </a:rPr>
              <a:t>• Embrya vyšších organismů procházejí stadii, kdy jsou podobná </a:t>
            </a:r>
          </a:p>
          <a:p>
            <a:r>
              <a:rPr lang="cs-CZ" sz="1600" dirty="0" smtClean="0">
                <a:solidFill>
                  <a:srgbClr val="000000"/>
                </a:solidFill>
              </a:rPr>
              <a:t>embryím, ne však </a:t>
            </a:r>
            <a:r>
              <a:rPr lang="cs-CZ" sz="1600" dirty="0" err="1" smtClean="0">
                <a:solidFill>
                  <a:srgbClr val="000000"/>
                </a:solidFill>
              </a:rPr>
              <a:t>adultům</a:t>
            </a:r>
            <a:r>
              <a:rPr lang="cs-CZ" sz="1600" dirty="0" smtClean="0">
                <a:solidFill>
                  <a:srgbClr val="000000"/>
                </a:solidFill>
              </a:rPr>
              <a:t> nižších organismů.</a:t>
            </a:r>
            <a:endParaRPr lang="cs-CZ" sz="1600" dirty="0">
              <a:solidFill>
                <a:srgbClr val="000000"/>
              </a:solidFill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309273" y="652596"/>
            <a:ext cx="74637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solidFill>
                  <a:srgbClr val="000000"/>
                </a:solidFill>
              </a:rPr>
              <a:t>Zmínky o významu embryologických znaků již ale ještě před Darwinem </a:t>
            </a:r>
            <a:endParaRPr lang="cs-CZ" dirty="0">
              <a:solidFill>
                <a:srgbClr val="000000"/>
              </a:solidFill>
            </a:endParaRP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661" y="4132761"/>
            <a:ext cx="1581935" cy="2603002"/>
          </a:xfrm>
          <a:prstGeom prst="rect">
            <a:avLst/>
          </a:prstGeom>
        </p:spPr>
      </p:pic>
      <p:sp>
        <p:nvSpPr>
          <p:cNvPr id="7" name="Obdélník 6"/>
          <p:cNvSpPr/>
          <p:nvPr/>
        </p:nvSpPr>
        <p:spPr>
          <a:xfrm>
            <a:off x="309273" y="3794207"/>
            <a:ext cx="235173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600" dirty="0">
                <a:solidFill>
                  <a:srgbClr val="000000"/>
                </a:solidFill>
              </a:rPr>
              <a:t>Johann Friedrich </a:t>
            </a:r>
            <a:r>
              <a:rPr lang="cs-CZ" sz="1600" dirty="0" err="1">
                <a:solidFill>
                  <a:srgbClr val="000000"/>
                </a:solidFill>
              </a:rPr>
              <a:t>Meckel</a:t>
            </a:r>
            <a:endParaRPr lang="cs-CZ" sz="1600" dirty="0">
              <a:solidFill>
                <a:srgbClr val="000000"/>
              </a:solidFill>
            </a:endParaRP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0804"/>
            <a:ext cx="9144000" cy="621792"/>
          </a:xfrm>
          <a:prstGeom prst="rect">
            <a:avLst/>
          </a:prstGeom>
        </p:spPr>
      </p:pic>
      <p:sp>
        <p:nvSpPr>
          <p:cNvPr id="9" name="Obdélník 8"/>
          <p:cNvSpPr/>
          <p:nvPr/>
        </p:nvSpPr>
        <p:spPr>
          <a:xfrm>
            <a:off x="432561" y="1110202"/>
            <a:ext cx="192046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600" dirty="0">
                <a:solidFill>
                  <a:srgbClr val="000000"/>
                </a:solidFill>
              </a:rPr>
              <a:t>Karl Ernst von </a:t>
            </a:r>
            <a:r>
              <a:rPr lang="cs-CZ" sz="1600" dirty="0" err="1">
                <a:solidFill>
                  <a:srgbClr val="000000"/>
                </a:solidFill>
              </a:rPr>
              <a:t>Baer</a:t>
            </a:r>
            <a:endParaRPr lang="cs-CZ" sz="16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071661"/>
      </p:ext>
    </p:extLst>
  </p:cSld>
  <p:clrMapOvr>
    <a:masterClrMapping/>
  </p:clrMapOvr>
  <p:transition spd="med">
    <p:cover dir="r"/>
  </p:transition>
</p:sld>
</file>

<file path=ppt/theme/theme1.xml><?xml version="1.0" encoding="utf-8"?>
<a:theme xmlns:a="http://schemas.openxmlformats.org/drawingml/2006/main" name="Balance">
  <a:themeElements>
    <a:clrScheme name="Balance 1">
      <a:dk1>
        <a:srgbClr val="663300"/>
      </a:dk1>
      <a:lt1>
        <a:srgbClr val="FFFFFF"/>
      </a:lt1>
      <a:dk2>
        <a:srgbClr val="996600"/>
      </a:dk2>
      <a:lt2>
        <a:srgbClr val="DBBD71"/>
      </a:lt2>
      <a:accent1>
        <a:srgbClr val="F8A500"/>
      </a:accent1>
      <a:accent2>
        <a:srgbClr val="808000"/>
      </a:accent2>
      <a:accent3>
        <a:srgbClr val="CAB8AA"/>
      </a:accent3>
      <a:accent4>
        <a:srgbClr val="DADADA"/>
      </a:accent4>
      <a:accent5>
        <a:srgbClr val="FBCFAA"/>
      </a:accent5>
      <a:accent6>
        <a:srgbClr val="737300"/>
      </a:accent6>
      <a:hlink>
        <a:srgbClr val="FFCC66"/>
      </a:hlink>
      <a:folHlink>
        <a:srgbClr val="CCA500"/>
      </a:folHlink>
    </a:clrScheme>
    <a:fontScheme name="Balance">
      <a:majorFont>
        <a:latin typeface="Arial"/>
        <a:ea typeface=""/>
        <a:cs typeface=""/>
      </a:majorFont>
      <a:minorFont>
        <a:latin typeface="Tahoma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charset="0"/>
          </a:defRPr>
        </a:defPPr>
      </a:lstStyle>
    </a:lnDef>
  </a:objectDefaults>
  <a:extraClrSchemeLst>
    <a:extraClrScheme>
      <a:clrScheme name="Balance 1">
        <a:dk1>
          <a:srgbClr val="663300"/>
        </a:dk1>
        <a:lt1>
          <a:srgbClr val="FFFFFF"/>
        </a:lt1>
        <a:dk2>
          <a:srgbClr val="996600"/>
        </a:dk2>
        <a:lt2>
          <a:srgbClr val="DBBD71"/>
        </a:lt2>
        <a:accent1>
          <a:srgbClr val="F8A500"/>
        </a:accent1>
        <a:accent2>
          <a:srgbClr val="808000"/>
        </a:accent2>
        <a:accent3>
          <a:srgbClr val="CAB8AA"/>
        </a:accent3>
        <a:accent4>
          <a:srgbClr val="DADADA"/>
        </a:accent4>
        <a:accent5>
          <a:srgbClr val="FBCFAA"/>
        </a:accent5>
        <a:accent6>
          <a:srgbClr val="737300"/>
        </a:accent6>
        <a:hlink>
          <a:srgbClr val="FFCC66"/>
        </a:hlink>
        <a:folHlink>
          <a:srgbClr val="CCA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2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CC66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B8AA"/>
        </a:accent5>
        <a:accent6>
          <a:srgbClr val="AC6D56"/>
        </a:accent6>
        <a:hlink>
          <a:srgbClr val="FFFF99"/>
        </a:hlink>
        <a:folHlink>
          <a:srgbClr val="E5B325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3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2EB62E"/>
        </a:accent1>
        <a:accent2>
          <a:srgbClr val="527C3A"/>
        </a:accent2>
        <a:accent3>
          <a:srgbClr val="B2B9AC"/>
        </a:accent3>
        <a:accent4>
          <a:srgbClr val="DADADA"/>
        </a:accent4>
        <a:accent5>
          <a:srgbClr val="ADD7AD"/>
        </a:accent5>
        <a:accent6>
          <a:srgbClr val="497034"/>
        </a:accent6>
        <a:hlink>
          <a:srgbClr val="DDD800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4">
        <a:dk1>
          <a:srgbClr val="005A58"/>
        </a:dk1>
        <a:lt1>
          <a:srgbClr val="FFFFFF"/>
        </a:lt1>
        <a:dk2>
          <a:srgbClr val="00716E"/>
        </a:dk2>
        <a:lt2>
          <a:srgbClr val="FFFF99"/>
        </a:lt2>
        <a:accent1>
          <a:srgbClr val="2DB3B0"/>
        </a:accent1>
        <a:accent2>
          <a:srgbClr val="6D6FC7"/>
        </a:accent2>
        <a:accent3>
          <a:srgbClr val="AABBBA"/>
        </a:accent3>
        <a:accent4>
          <a:srgbClr val="DADADA"/>
        </a:accent4>
        <a:accent5>
          <a:srgbClr val="ADD6D4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336699"/>
        </a:accent1>
        <a:accent2>
          <a:srgbClr val="00B000"/>
        </a:accent2>
        <a:accent3>
          <a:srgbClr val="ACB3C1"/>
        </a:accent3>
        <a:accent4>
          <a:srgbClr val="DADADA"/>
        </a:accent4>
        <a:accent5>
          <a:srgbClr val="ADB8CA"/>
        </a:accent5>
        <a:accent6>
          <a:srgbClr val="009F00"/>
        </a:accent6>
        <a:hlink>
          <a:srgbClr val="00CCFF"/>
        </a:hlink>
        <a:folHlink>
          <a:srgbClr val="B5FFF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6">
        <a:dk1>
          <a:srgbClr val="2F2D25"/>
        </a:dk1>
        <a:lt1>
          <a:srgbClr val="FFFFFF"/>
        </a:lt1>
        <a:dk2>
          <a:srgbClr val="656151"/>
        </a:dk2>
        <a:lt2>
          <a:srgbClr val="FFFFCC"/>
        </a:lt2>
        <a:accent1>
          <a:srgbClr val="818173"/>
        </a:accent1>
        <a:accent2>
          <a:srgbClr val="809EA8"/>
        </a:accent2>
        <a:accent3>
          <a:srgbClr val="B8B7B3"/>
        </a:accent3>
        <a:accent4>
          <a:srgbClr val="DADADA"/>
        </a:accent4>
        <a:accent5>
          <a:srgbClr val="C1C1BC"/>
        </a:accent5>
        <a:accent6>
          <a:srgbClr val="738F98"/>
        </a:accent6>
        <a:hlink>
          <a:srgbClr val="E2C86A"/>
        </a:hlink>
        <a:folHlink>
          <a:srgbClr val="B7B6A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7">
        <a:dk1>
          <a:srgbClr val="B4AF80"/>
        </a:dk1>
        <a:lt1>
          <a:srgbClr val="FFFFFF"/>
        </a:lt1>
        <a:dk2>
          <a:srgbClr val="C8C6A2"/>
        </a:dk2>
        <a:lt2>
          <a:srgbClr val="827F4C"/>
        </a:lt2>
        <a:accent1>
          <a:srgbClr val="7C784E"/>
        </a:accent1>
        <a:accent2>
          <a:srgbClr val="A2A4AC"/>
        </a:accent2>
        <a:accent3>
          <a:srgbClr val="E0DFCE"/>
        </a:accent3>
        <a:accent4>
          <a:srgbClr val="DADADA"/>
        </a:accent4>
        <a:accent5>
          <a:srgbClr val="BFBEB2"/>
        </a:accent5>
        <a:accent6>
          <a:srgbClr val="92949B"/>
        </a:accent6>
        <a:hlink>
          <a:srgbClr val="33CCCC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8">
        <a:dk1>
          <a:srgbClr val="000000"/>
        </a:dk1>
        <a:lt1>
          <a:srgbClr val="DDDDDD"/>
        </a:lt1>
        <a:dk2>
          <a:srgbClr val="000000"/>
        </a:dk2>
        <a:lt2>
          <a:srgbClr val="B8B7D1"/>
        </a:lt2>
        <a:accent1>
          <a:srgbClr val="F1F0F4"/>
        </a:accent1>
        <a:accent2>
          <a:srgbClr val="C1BCFC"/>
        </a:accent2>
        <a:accent3>
          <a:srgbClr val="EBEBEB"/>
        </a:accent3>
        <a:accent4>
          <a:srgbClr val="000000"/>
        </a:accent4>
        <a:accent5>
          <a:srgbClr val="F7F6F8"/>
        </a:accent5>
        <a:accent6>
          <a:srgbClr val="AFAAE4"/>
        </a:accent6>
        <a:hlink>
          <a:srgbClr val="5454C6"/>
        </a:hlink>
        <a:folHlink>
          <a:srgbClr val="6A6F8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lance 9">
        <a:dk1>
          <a:srgbClr val="000000"/>
        </a:dk1>
        <a:lt1>
          <a:srgbClr val="FFFFFF"/>
        </a:lt1>
        <a:dk2>
          <a:srgbClr val="00A29E"/>
        </a:dk2>
        <a:lt2>
          <a:srgbClr val="CBCBCB"/>
        </a:lt2>
        <a:accent1>
          <a:srgbClr val="E5E5FF"/>
        </a:accent1>
        <a:accent2>
          <a:srgbClr val="79CD6B"/>
        </a:accent2>
        <a:accent3>
          <a:srgbClr val="FFFFFF"/>
        </a:accent3>
        <a:accent4>
          <a:srgbClr val="000000"/>
        </a:accent4>
        <a:accent5>
          <a:srgbClr val="F0F0FF"/>
        </a:accent5>
        <a:accent6>
          <a:srgbClr val="6DBA60"/>
        </a:accent6>
        <a:hlink>
          <a:srgbClr val="4477DE"/>
        </a:hlink>
        <a:folHlink>
          <a:srgbClr val="65498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11545</TotalTime>
  <Words>1517</Words>
  <Application>Microsoft Office PowerPoint</Application>
  <PresentationFormat>Předvádění na obrazovce (4:3)</PresentationFormat>
  <Paragraphs>368</Paragraphs>
  <Slides>52</Slides>
  <Notes>14</Notes>
  <HiddenSlides>0</HiddenSlides>
  <MMClips>0</MMClips>
  <ScaleCrop>false</ScaleCrop>
  <HeadingPairs>
    <vt:vector size="8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52</vt:i4>
      </vt:variant>
    </vt:vector>
  </HeadingPairs>
  <TitlesOfParts>
    <vt:vector size="58" baseType="lpstr">
      <vt:lpstr>Arial</vt:lpstr>
      <vt:lpstr>Comic Sans MS</vt:lpstr>
      <vt:lpstr>Tahoma</vt:lpstr>
      <vt:lpstr>Wingdings</vt:lpstr>
      <vt:lpstr>Balance</vt:lpstr>
      <vt:lpstr>CorelPhotoPaint.Image.11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Vznik druhotné tělní dutiny blastocoel jako prim. dutina!  Pozor, strikní enterocoelie pouze u Cephalochordata a Urochordata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ASUCH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Evoluce, fylogeneze  a systém obratlovců</dc:title>
  <dc:creator>rocek</dc:creator>
  <cp:lastModifiedBy>Uživatel</cp:lastModifiedBy>
  <cp:revision>621</cp:revision>
  <dcterms:created xsi:type="dcterms:W3CDTF">2003-12-19T10:48:06Z</dcterms:created>
  <dcterms:modified xsi:type="dcterms:W3CDTF">2018-12-03T17:14:02Z</dcterms:modified>
</cp:coreProperties>
</file>