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77" r:id="rId2"/>
    <p:sldId id="270" r:id="rId3"/>
    <p:sldId id="278" r:id="rId4"/>
    <p:sldId id="279" r:id="rId5"/>
    <p:sldId id="285" r:id="rId6"/>
    <p:sldId id="283" r:id="rId7"/>
    <p:sldId id="284" r:id="rId8"/>
    <p:sldId id="300" r:id="rId9"/>
    <p:sldId id="301" r:id="rId10"/>
    <p:sldId id="286" r:id="rId11"/>
    <p:sldId id="377" r:id="rId12"/>
    <p:sldId id="292" r:id="rId13"/>
    <p:sldId id="302" r:id="rId14"/>
    <p:sldId id="374" r:id="rId15"/>
    <p:sldId id="375" r:id="rId16"/>
    <p:sldId id="293" r:id="rId17"/>
    <p:sldId id="287" r:id="rId18"/>
    <p:sldId id="294" r:id="rId1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8485887-09BA-450F-B0C3-D92DF3CD905D}">
          <p14:sldIdLst>
            <p14:sldId id="277"/>
            <p14:sldId id="270"/>
            <p14:sldId id="278"/>
            <p14:sldId id="279"/>
            <p14:sldId id="285"/>
            <p14:sldId id="283"/>
            <p14:sldId id="284"/>
            <p14:sldId id="300"/>
            <p14:sldId id="301"/>
            <p14:sldId id="286"/>
            <p14:sldId id="377"/>
            <p14:sldId id="292"/>
            <p14:sldId id="302"/>
            <p14:sldId id="374"/>
            <p14:sldId id="375"/>
            <p14:sldId id="293"/>
            <p14:sldId id="287"/>
            <p14:sldId id="29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. Polcerova" initials="LP" lastIdx="2" clrIdx="0"/>
  <p:cmAuthor id="1" name="Miroslav Králík" initials="MK" lastIdx="1" clrIdx="1">
    <p:extLst/>
  </p:cmAuthor>
  <p:cmAuthor id="2" name="Miroslav Králík" initials="MK [2]" lastIdx="4" clrIdx="2">
    <p:extLst/>
  </p:cmAuthor>
  <p:cmAuthor id="3" name="Králik" initials="K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3823" autoAdjust="0"/>
  </p:normalViewPr>
  <p:slideViewPr>
    <p:cSldViewPr>
      <p:cViewPr>
        <p:scale>
          <a:sx n="100" d="100"/>
          <a:sy n="100" d="100"/>
        </p:scale>
        <p:origin x="-3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1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 Králík" userId="ff8e5870-1412-40a5-8243-506da866751a" providerId="ADAL" clId="{0AE009D3-0C86-457E-8F61-32AA11E976D3}"/>
    <pc:docChg chg="modSld">
      <pc:chgData name="Miroslav Králík" userId="ff8e5870-1412-40a5-8243-506da866751a" providerId="ADAL" clId="{0AE009D3-0C86-457E-8F61-32AA11E976D3}" dt="2018-09-10T11:12:28.262" v="7"/>
      <pc:docMkLst>
        <pc:docMk/>
      </pc:docMkLst>
      <pc:sldChg chg="addCm modCm">
        <pc:chgData name="Miroslav Králík" userId="ff8e5870-1412-40a5-8243-506da866751a" providerId="ADAL" clId="{0AE009D3-0C86-457E-8F61-32AA11E976D3}" dt="2018-09-10T09:29:28.740" v="5"/>
        <pc:sldMkLst>
          <pc:docMk/>
          <pc:sldMk cId="3121044308" sldId="258"/>
        </pc:sldMkLst>
      </pc:sldChg>
      <pc:sldChg chg="addCm modCm">
        <pc:chgData name="Miroslav Králík" userId="ff8e5870-1412-40a5-8243-506da866751a" providerId="ADAL" clId="{0AE009D3-0C86-457E-8F61-32AA11E976D3}" dt="2018-09-10T09:20:24.365" v="3"/>
        <pc:sldMkLst>
          <pc:docMk/>
          <pc:sldMk cId="2817868640" sldId="261"/>
        </pc:sldMkLst>
      </pc:sldChg>
      <pc:sldChg chg="addCm modCm">
        <pc:chgData name="Miroslav Králík" userId="ff8e5870-1412-40a5-8243-506da866751a" providerId="ADAL" clId="{0AE009D3-0C86-457E-8F61-32AA11E976D3}" dt="2018-09-10T11:12:28.262" v="7"/>
        <pc:sldMkLst>
          <pc:docMk/>
          <pc:sldMk cId="3412077612" sldId="302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9-11T22:09:36.426" idx="2">
    <p:pos x="3610" y="1033"/>
    <p:text>měli by umět vytvořit trojrozměrné pole a naučit se převádět data ve formě 3D pole na data ve formě 2D matice pro morfometrii.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519E-DA0F-4740-B58A-B126B4F729D0}" type="datetimeFigureOut">
              <a:rPr lang="cs-CZ" smtClean="0"/>
              <a:pPr/>
              <a:t>25.9.2018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A6931-C009-4BD7-86B3-E2A103687E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35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8320-5E03-4B51-8A1D-BF171FFFCE15}" type="datetimeFigureOut">
              <a:rPr lang="cs-CZ" smtClean="0"/>
              <a:pPr/>
              <a:t>25.9.2018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1D5D-E0C4-40F2-A547-E266011A3C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5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25.9.2018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25.9.2018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25.9.2018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25.9.2018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25.9.2018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funkce vektorů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mode()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/>
              <a:t>– mód resp. typ vektoru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length()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/>
              <a:t>– délka vektoru (počet prvků vektoru)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&lt;- 1:10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length(a)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[1] 10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names()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/>
              <a:t>– pojmenování prvků vektoru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 &lt;- c(27, 20, 35)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names(b) &lt;- c("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humerus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radius","femur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; b</a:t>
            </a:r>
          </a:p>
          <a:p>
            <a:pPr lvl="2"/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cs-CZ" dirty="0"/>
          </a:p>
          <a:p>
            <a:pPr lvl="2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names(b)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[1] "humerus" "radius" "femur" 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as.numeric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cs-CZ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as.character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" t="90139" r="93308" b="6884"/>
          <a:stretch/>
        </p:blipFill>
        <p:spPr bwMode="auto">
          <a:xfrm>
            <a:off x="2987824" y="4560073"/>
            <a:ext cx="2376264" cy="37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5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MATICE (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datová struktura skládající se z řádků a sloupců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matrix(x, R, C) </a:t>
            </a:r>
            <a:r>
              <a:rPr lang="cs-CZ" dirty="0"/>
              <a:t>– tvorba matice o R řádcích a C sloupcích, přičemž prvky jsou skládány po sloupcích</a:t>
            </a:r>
          </a:p>
          <a:p>
            <a:pPr marL="342900" lvl="2">
              <a:buClr>
                <a:schemeClr val="accent1"/>
              </a:buClr>
            </a:pPr>
            <a:r>
              <a:rPr lang="cs-CZ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matrix(NA, </a:t>
            </a:r>
            <a:r>
              <a:rPr lang="cs-CZ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nrow</a:t>
            </a:r>
            <a:r>
              <a:rPr lang="cs-CZ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cs-CZ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ncol</a:t>
            </a:r>
            <a:r>
              <a:rPr lang="cs-CZ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=2) </a:t>
            </a:r>
            <a:r>
              <a:rPr lang="cs-CZ" sz="2200" dirty="0"/>
              <a:t>tvorba prázdné matice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 &lt;- 1:20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matrix(m, 4, 5)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matrix(m,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=5)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matrix(m,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nrow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=4); matrix(m, 4)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matrix(m, c(4, 5))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(m) &lt;- c(4, 5);m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matrix(m,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byrow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=TRUE) </a:t>
            </a:r>
            <a:r>
              <a:rPr lang="cs-CZ" sz="2200" dirty="0"/>
              <a:t>hodnoty skládáme po řádcích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09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z matice - </a:t>
            </a:r>
            <a:r>
              <a:rPr lang="cs-CZ" dirty="0" err="1"/>
              <a:t>podmatice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m[1,2] 		</a:t>
            </a:r>
            <a:r>
              <a:rPr lang="cs-CZ" dirty="0"/>
              <a:t>první řádek druhý sloupec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m[1:3,] 		</a:t>
            </a:r>
            <a:r>
              <a:rPr lang="cs-CZ" dirty="0"/>
              <a:t>první tři řádky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m[,2] 		</a:t>
            </a:r>
            <a:r>
              <a:rPr lang="cs-CZ" dirty="0"/>
              <a:t>druhý sloupec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m[c(1,3),] 	</a:t>
            </a:r>
            <a:r>
              <a:rPr lang="cs-CZ" dirty="0"/>
              <a:t>první a třetí řádek</a:t>
            </a:r>
          </a:p>
          <a:p>
            <a:endParaRPr lang="cs-CZ" dirty="0"/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Funkce matic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nrow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  <a:r>
              <a:rPr lang="cs-CZ" dirty="0"/>
              <a:t> 	počet řádků matice </a:t>
            </a:r>
            <a:r>
              <a:rPr lang="cs-CZ" i="1" dirty="0"/>
              <a:t>m</a:t>
            </a:r>
            <a:endParaRPr lang="cs-CZ" dirty="0"/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  <a:r>
              <a:rPr lang="cs-CZ" dirty="0"/>
              <a:t> 	počet sloupců matice </a:t>
            </a:r>
            <a:r>
              <a:rPr lang="cs-CZ" i="1" dirty="0"/>
              <a:t>m</a:t>
            </a:r>
            <a:endParaRPr lang="cs-CZ" dirty="0"/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diag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(m)	</a:t>
            </a:r>
            <a:r>
              <a:rPr lang="cs-CZ" dirty="0" smtClean="0"/>
              <a:t>diagonála </a:t>
            </a:r>
            <a:r>
              <a:rPr lang="cs-CZ" dirty="0"/>
              <a:t>matice </a:t>
            </a:r>
            <a:r>
              <a:rPr lang="cs-CZ" i="1" dirty="0"/>
              <a:t>m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rowSums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(m) </a:t>
            </a:r>
            <a:r>
              <a:rPr lang="cs-CZ" dirty="0"/>
              <a:t>sumarizační funkce řádků (vrátí součet hodnot v 	každém řádku)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colSums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(m) </a:t>
            </a:r>
            <a:r>
              <a:rPr lang="cs-CZ" dirty="0"/>
              <a:t>sumarizační funkce sloupců (vrátí součet hodnot v 	každém sloupci)</a:t>
            </a:r>
          </a:p>
          <a:p>
            <a:pPr lvl="1"/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dimnames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 </a:t>
            </a:r>
            <a:r>
              <a:rPr lang="cs-CZ" dirty="0" smtClean="0"/>
              <a:t>názvy sloupců a řádků </a:t>
            </a:r>
            <a:r>
              <a:rPr lang="cs-CZ" dirty="0"/>
              <a:t>matice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  <a:r>
              <a:rPr lang="cs-CZ" dirty="0"/>
              <a:t> </a:t>
            </a:r>
            <a:r>
              <a:rPr lang="cs-CZ" dirty="0" smtClean="0"/>
              <a:t> názvy řádků </a:t>
            </a:r>
            <a:r>
              <a:rPr lang="cs-CZ" dirty="0"/>
              <a:t>matice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  <a:r>
              <a:rPr lang="cs-CZ" dirty="0"/>
              <a:t> </a:t>
            </a:r>
            <a:r>
              <a:rPr lang="cs-CZ" dirty="0" smtClean="0"/>
              <a:t> názvy sloupců </a:t>
            </a:r>
            <a:r>
              <a:rPr lang="cs-CZ" dirty="0"/>
              <a:t>matice</a:t>
            </a:r>
          </a:p>
        </p:txBody>
      </p:sp>
    </p:spTree>
    <p:extLst>
      <p:ext uri="{BB962C8B-B14F-4D97-AF65-F5344CB8AC3E}">
        <p14:creationId xmlns:p14="http://schemas.microsoft.com/office/powerpoint/2010/main" val="342993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Spojování matic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00600"/>
          </a:xfrm>
        </p:spPr>
        <p:txBody>
          <a:bodyPr/>
          <a:lstStyle/>
          <a:p>
            <a:r>
              <a:rPr lang="cs-CZ" dirty="0"/>
              <a:t>obdobně jako u vektorů: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cbin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(matice1,matice2)</a:t>
            </a:r>
            <a:r>
              <a:rPr lang="cs-CZ" dirty="0"/>
              <a:t> spojení podle sloupců – je nutné mít stejný počet řádků obou matic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rbin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(matice1,matice2) </a:t>
            </a:r>
            <a:r>
              <a:rPr lang="cs-CZ" dirty="0"/>
              <a:t>spojení podle řádků – je nutné mít stejný počet sloupců obou matic</a:t>
            </a:r>
          </a:p>
          <a:p>
            <a:pPr lvl="3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A &lt;- matrix(1:20,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5);A</a:t>
            </a:r>
          </a:p>
          <a:p>
            <a:pPr lvl="3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B &lt;- matrix(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letters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[1:20],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5); B</a:t>
            </a:r>
          </a:p>
          <a:p>
            <a:pPr lvl="3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(A,B)</a:t>
            </a:r>
          </a:p>
          <a:p>
            <a:pPr lvl="3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rbind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(A,B)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65187" r="85350" b="6999"/>
          <a:stretch/>
        </p:blipFill>
        <p:spPr bwMode="auto">
          <a:xfrm>
            <a:off x="3131840" y="3645024"/>
            <a:ext cx="4442576" cy="293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3059832" y="5949280"/>
            <a:ext cx="1728192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17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POLE 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podstatě se jedná o vícerozměrné matice </a:t>
            </a:r>
          </a:p>
          <a:p>
            <a:pPr lvl="2"/>
            <a:r>
              <a:rPr lang="cs-CZ" i="1" dirty="0" err="1"/>
              <a:t>Note</a:t>
            </a:r>
            <a:r>
              <a:rPr lang="cs-CZ" i="1" dirty="0"/>
              <a:t>: dvourozměrné pole lze tedy chápat jako matici</a:t>
            </a:r>
          </a:p>
          <a:p>
            <a:pPr lvl="1"/>
            <a:r>
              <a:rPr lang="cs-CZ" dirty="0"/>
              <a:t>Př. dvourozměrné pole, kde 1. dimenze = 4 a 2. dimenze = 3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(1:12, c(4, 3))</a:t>
            </a:r>
          </a:p>
          <a:p>
            <a:pPr lvl="1"/>
            <a:r>
              <a:rPr lang="cs-CZ" dirty="0"/>
              <a:t>Př. dvourozměrné pole (o 4 řádcích a 2 sloupcích) s názvy jednotlivých dimenzí (vzorek a sex)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array (c(1,5,3,7,8,9),c(4, 2),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dimnames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=list(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vzorek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=1:4,sex=c("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m","f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")))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83129" r="81010" b="6366"/>
          <a:stretch/>
        </p:blipFill>
        <p:spPr bwMode="auto">
          <a:xfrm>
            <a:off x="1043608" y="4869160"/>
            <a:ext cx="6909880" cy="131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07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z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Máme pole 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x1</a:t>
            </a:r>
            <a:r>
              <a:rPr lang="cs-CZ" dirty="0" smtClean="0"/>
              <a:t> a chceme vybrat například:</a:t>
            </a:r>
          </a:p>
          <a:p>
            <a:pPr lvl="1"/>
            <a:r>
              <a:rPr lang="cs-CZ" dirty="0" smtClean="0"/>
              <a:t>Třetí řádek druhé matice</a:t>
            </a:r>
            <a:endParaRPr lang="cs-CZ" dirty="0"/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x1[3,,2]</a:t>
            </a:r>
          </a:p>
          <a:p>
            <a:pPr lvl="1"/>
            <a:r>
              <a:rPr lang="cs-CZ" dirty="0" smtClean="0"/>
              <a:t>Celou první matici</a:t>
            </a:r>
            <a:endParaRPr lang="cs-CZ" dirty="0"/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x1[,,1]</a:t>
            </a:r>
          </a:p>
          <a:p>
            <a:pPr lvl="1"/>
            <a:r>
              <a:rPr lang="cs-CZ" dirty="0" smtClean="0"/>
              <a:t>Prvek z prvního řádku třetího sloupce druhé matice</a:t>
            </a:r>
            <a:endParaRPr lang="cs-CZ" dirty="0"/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x1[1,3,2]</a:t>
            </a:r>
          </a:p>
          <a:p>
            <a:pPr lvl="1"/>
            <a:r>
              <a:rPr lang="cs-CZ" dirty="0" smtClean="0"/>
              <a:t>Prvky </a:t>
            </a:r>
            <a:r>
              <a:rPr lang="cs-CZ" dirty="0"/>
              <a:t>z </a:t>
            </a:r>
            <a:r>
              <a:rPr lang="cs-CZ" dirty="0" smtClean="0"/>
              <a:t>prvního a druhého řádku třetího sloupce první matice</a:t>
            </a:r>
            <a:endParaRPr lang="cs-CZ" dirty="0"/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x1[1:2,3,1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 smtClean="0"/>
              <a:t>První a třetí řádek</a:t>
            </a:r>
          </a:p>
          <a:p>
            <a:pPr lvl="1"/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x1[c(1,3),,]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/>
          <a:lstStyle/>
          <a:p>
            <a:r>
              <a:rPr lang="cs-CZ" dirty="0" smtClean="0"/>
              <a:t>Mějme 3D pole (p × k × n) souřadnic </a:t>
            </a:r>
            <a:r>
              <a:rPr lang="cs-CZ" dirty="0" err="1" smtClean="0"/>
              <a:t>landmarků</a:t>
            </a:r>
            <a:endParaRPr lang="cs-CZ" dirty="0" smtClean="0"/>
          </a:p>
          <a:p>
            <a:pPr lvl="1"/>
            <a:r>
              <a:rPr lang="cs-CZ" dirty="0" smtClean="0"/>
              <a:t>pro následnou analýzu např. PCA, MANOVA, </a:t>
            </a:r>
            <a:r>
              <a:rPr lang="cs-CZ" dirty="0" err="1" smtClean="0"/>
              <a:t>etc</a:t>
            </a:r>
            <a:r>
              <a:rPr lang="cs-CZ" dirty="0" smtClean="0"/>
              <a:t>. potřebuje pole převést na 2D pole</a:t>
            </a:r>
          </a:p>
          <a:p>
            <a:pPr lvl="1"/>
            <a:r>
              <a:rPr lang="cs-CZ" dirty="0" smtClean="0"/>
              <a:t>Balíček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geomorph</a:t>
            </a:r>
            <a:endParaRPr lang="cs-CZ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 smtClean="0"/>
              <a:t>Funkce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two.d.array</a:t>
            </a:r>
            <a:endParaRPr lang="cs-CZ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cs-CZ" dirty="0" smtClean="0"/>
          </a:p>
          <a:p>
            <a:pPr marL="411480" lvl="1" indent="0">
              <a:buNone/>
            </a:pPr>
            <a:r>
              <a:rPr lang="cs-CZ" dirty="0" smtClean="0"/>
              <a:t>	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3D pole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(p × k × n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11480" lvl="1" indent="0">
              <a:buNone/>
            </a:pP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2D pole (n × [p × k]) </a:t>
            </a:r>
          </a:p>
          <a:p>
            <a:endParaRPr lang="cs-CZ" dirty="0" smtClean="0"/>
          </a:p>
          <a:p>
            <a:r>
              <a:rPr lang="cs-CZ" dirty="0" smtClean="0"/>
              <a:t>p : </a:t>
            </a:r>
            <a:r>
              <a:rPr lang="cs-CZ" i="1" dirty="0" smtClean="0"/>
              <a:t>měření</a:t>
            </a:r>
          </a:p>
          <a:p>
            <a:r>
              <a:rPr lang="cs-CZ" dirty="0"/>
              <a:t>k</a:t>
            </a:r>
            <a:r>
              <a:rPr lang="cs-CZ" dirty="0" smtClean="0"/>
              <a:t> : </a:t>
            </a:r>
            <a:r>
              <a:rPr lang="cs-CZ" i="1" dirty="0" smtClean="0"/>
              <a:t>rozměry </a:t>
            </a:r>
          </a:p>
          <a:p>
            <a:r>
              <a:rPr lang="cs-CZ" dirty="0"/>
              <a:t>n</a:t>
            </a:r>
            <a:r>
              <a:rPr lang="cs-CZ" dirty="0" smtClean="0"/>
              <a:t> : </a:t>
            </a:r>
            <a:r>
              <a:rPr lang="cs-CZ" i="1" dirty="0" smtClean="0"/>
              <a:t>sex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44008" y="1628800"/>
            <a:ext cx="3456384" cy="38779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, , sex = male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dirty="0" err="1">
                <a:solidFill>
                  <a:srgbClr val="002060"/>
                </a:solidFill>
                <a:latin typeface="Lucida Console" pitchFamily="49" charset="0"/>
                <a:cs typeface="Arial" pitchFamily="34" charset="0"/>
              </a:rPr>
              <a:t>r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ozmery</a:t>
            </a:r>
            <a:endParaRPr lang="cs-CZ" altLang="cs-CZ" dirty="0">
              <a:solidFill>
                <a:srgbClr val="002060"/>
              </a:solidFill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mereni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 H1 H2 F1 F2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prvni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 35 34 45 44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druhe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 34 34 46 45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treti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 30 29 40 39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dirty="0">
              <a:solidFill>
                <a:srgbClr val="002060"/>
              </a:solidFill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, , sex =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female</a:t>
            </a:r>
            <a:endParaRPr lang="cs-CZ" altLang="cs-CZ" dirty="0">
              <a:solidFill>
                <a:srgbClr val="002060"/>
              </a:solidFill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rozmery</a:t>
            </a:r>
            <a:endParaRPr lang="cs-CZ" altLang="cs-CZ" dirty="0">
              <a:solidFill>
                <a:srgbClr val="002060"/>
              </a:solidFill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mereni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 H1 H2 F1 F2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prvni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 33 32 47 45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druhe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 35 35 46 46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treti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ucida Console" pitchFamily="49" charset="0"/>
                <a:cs typeface="Arial" pitchFamily="34" charset="0"/>
              </a:rPr>
              <a:t> 34 33 45 45 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5991671"/>
            <a:ext cx="878497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prvni.H1 prvni.H2 prvni.F1 prvni.F2 druhe.H1 druhe.H2 druhe.F1 druhe.F2 treti.H1 treti.H2 treti.F1 treti.F2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male 35 34 45 44 34 34 46 45 30 29 40 39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female</a:t>
            </a: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33 32 47 45 35 35 46 46 34 33 45 45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2339752" y="314096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989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10" y="3946574"/>
            <a:ext cx="39243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260648"/>
            <a:ext cx="7920880" cy="56886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DOMÁCÍ ÚKOL 3</a:t>
            </a:r>
          </a:p>
          <a:p>
            <a:pPr lvl="1"/>
            <a:r>
              <a:rPr lang="cs-CZ" dirty="0"/>
              <a:t>A) Vytvořte matici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MAT</a:t>
            </a:r>
            <a:r>
              <a:rPr lang="cs-CZ" dirty="0"/>
              <a:t> s rozměry 7 × 3, tak:</a:t>
            </a:r>
          </a:p>
          <a:p>
            <a:pPr lvl="2"/>
            <a:r>
              <a:rPr lang="cs-CZ" dirty="0"/>
              <a:t>Aby první řádek obsahoval posloupnost: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cs-CZ" dirty="0"/>
              <a:t>,…</a:t>
            </a:r>
          </a:p>
          <a:p>
            <a:pPr lvl="2"/>
            <a:r>
              <a:rPr lang="cs-CZ" dirty="0"/>
              <a:t>Druhý řádek tvořily hodnoty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cs-CZ" dirty="0"/>
              <a:t> a</a:t>
            </a:r>
          </a:p>
          <a:p>
            <a:pPr lvl="2"/>
            <a:r>
              <a:rPr lang="cs-CZ" dirty="0"/>
              <a:t>Třetí řádek měl minimální hodnotu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– 3</a:t>
            </a:r>
            <a:r>
              <a:rPr lang="cs-CZ" dirty="0"/>
              <a:t> a maximální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lvl="1"/>
            <a:r>
              <a:rPr lang="cs-CZ" dirty="0"/>
              <a:t>B) vypište sedmý sloupec matice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MAT</a:t>
            </a:r>
            <a:r>
              <a:rPr lang="cs-CZ" dirty="0"/>
              <a:t> jako:</a:t>
            </a:r>
          </a:p>
          <a:p>
            <a:pPr lvl="2"/>
            <a:r>
              <a:rPr lang="cs-CZ" dirty="0"/>
              <a:t>i) řádkový vektor a</a:t>
            </a:r>
          </a:p>
          <a:p>
            <a:pPr lvl="2"/>
            <a:r>
              <a:rPr lang="cs-CZ" dirty="0" err="1"/>
              <a:t>ii</a:t>
            </a:r>
            <a:r>
              <a:rPr lang="cs-CZ" dirty="0"/>
              <a:t>) jako sloupcový vektor</a:t>
            </a:r>
          </a:p>
          <a:p>
            <a:pPr lvl="1"/>
            <a:r>
              <a:rPr lang="cs-CZ" dirty="0"/>
              <a:t>C) využitím funkce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cs-CZ" dirty="0"/>
              <a:t>, vytvořte matici B tak, aby výsledek vypadal následujícím způsobem: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21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SEZNAMY (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specifické objekty sdružující různé jiné objekty různých typů;</a:t>
            </a:r>
          </a:p>
          <a:p>
            <a:r>
              <a:rPr lang="cs-CZ" dirty="0"/>
              <a:t>jednotlivé položky seznamu mohou mít vlastní název (není povinný)  - v rámci jednotlivých položek jsou uloženy dané hodnoty: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 každé položce pouze jeden typ</a:t>
            </a:r>
            <a:endParaRPr lang="cs-CZ" dirty="0"/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Doctor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&lt;- list(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c("William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Hartnell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","Patrick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Troughton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","Jon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Pertwee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","Tom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Baker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","Peter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Davison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Baker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","Sylvester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McCoy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","Paul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McGann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 "John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Hurt","Christopher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Eccleston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=c("55","45","50","40","29","40","44","36","73","41"),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episodes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=c("134","119","128","172","69","31","42","1","2","13"));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Doctor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8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Přidání položek do seznamu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Doctor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&lt;- list(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c(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Doctor$name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,"David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Tennat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Smith","Peter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Capaldi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c(Doctor$year,"34","27","55"),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episodes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c(Doctor$episodes,"47","44","26"));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Doctor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70155" r="69961" b="7438"/>
          <a:stretch/>
        </p:blipFill>
        <p:spPr bwMode="auto">
          <a:xfrm>
            <a:off x="467544" y="3284984"/>
            <a:ext cx="7848872" cy="200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6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prvků vektoru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x2 &lt;- letters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; x2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x2[5] </a:t>
            </a:r>
            <a:r>
              <a:rPr lang="cs-CZ" dirty="0"/>
              <a:t>– výběr pátého prvku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x2[1:5] </a:t>
            </a:r>
            <a:r>
              <a:rPr lang="cs-CZ" dirty="0"/>
              <a:t>– výběr prvních pěti prvků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x2[c(1,5)]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/>
              <a:t>– výběr prvního a pátého</a:t>
            </a:r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head(x2)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head(x2,3)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tail(x2)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tail(x2,4)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x3 &lt;- 1:20; x3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x3[x3&lt;13 &amp; x3&gt;5] </a:t>
            </a:r>
            <a:r>
              <a:rPr lang="cs-CZ" dirty="0"/>
              <a:t>– výběr prvků menších než 13 a větších než 5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b["humerus"]</a:t>
            </a:r>
          </a:p>
        </p:txBody>
      </p:sp>
    </p:spTree>
    <p:extLst>
      <p:ext uri="{BB962C8B-B14F-4D97-AF65-F5344CB8AC3E}">
        <p14:creationId xmlns:p14="http://schemas.microsoft.com/office/powerpoint/2010/main" val="64555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Operace s vektory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Přidání nového prvku a přeskládání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y &lt;- 1:7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y[6] &lt;- 7 </a:t>
            </a:r>
            <a:r>
              <a:rPr lang="cs-CZ" dirty="0"/>
              <a:t>nahrazení/přepsání prvku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y &lt;- c(y[1:2],70,y[3:7]) </a:t>
            </a:r>
            <a:r>
              <a:rPr lang="cs-CZ" dirty="0"/>
              <a:t>přeskládání vektoru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y[9] &lt;- 15 </a:t>
            </a:r>
            <a:r>
              <a:rPr lang="cs-CZ" dirty="0"/>
              <a:t>přidání nového prvku pozor: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y[13] &lt;- 13</a:t>
            </a:r>
          </a:p>
          <a:p>
            <a:pPr marL="114300" indent="0">
              <a:buNone/>
            </a:pPr>
            <a:r>
              <a:rPr lang="pl-PL" dirty="0"/>
              <a:t>	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1 2 70 3 4 5 7 7 15 NA NA NA 13</a:t>
            </a:r>
          </a:p>
          <a:p>
            <a:endParaRPr lang="pl-PL" dirty="0"/>
          </a:p>
          <a:p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Odstranění NA hodnot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y &lt;- y[!is.na(y)]</a:t>
            </a:r>
          </a:p>
          <a:p>
            <a:pPr marL="114300" indent="0">
              <a:buNone/>
            </a:pP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[1] 1 2 70 3 4 5 7 7 15 13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29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Operace s vektory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endParaRPr lang="cs-CZ" dirty="0"/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Spojování vektorů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c(a, c) </a:t>
            </a:r>
            <a:r>
              <a:rPr lang="cs-CZ" dirty="0"/>
              <a:t>spojení vektorů do jednoho delšího vektoru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(a, b) </a:t>
            </a:r>
            <a:r>
              <a:rPr lang="cs-CZ" dirty="0"/>
              <a:t>spojení vektorů (nebo matic) podle sloupců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rbind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(a, b) </a:t>
            </a:r>
            <a:r>
              <a:rPr lang="cs-CZ" dirty="0"/>
              <a:t>spojení vektorů (nebo matic) podle řádků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paste(a, b, c,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="") </a:t>
            </a:r>
            <a:r>
              <a:rPr lang="cs-CZ" dirty="0"/>
              <a:t>spojení vektorů do textového řetězce</a:t>
            </a:r>
          </a:p>
          <a:p>
            <a:endParaRPr lang="cs-CZ" dirty="0"/>
          </a:p>
          <a:p>
            <a:r>
              <a:rPr lang="cs-CZ" i="1" dirty="0" err="1"/>
              <a:t>Note</a:t>
            </a:r>
            <a:r>
              <a:rPr lang="cs-CZ" dirty="0"/>
              <a:t>: s logickým vektorem je možné pracovat jako s vektorem numerickým, resp.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FALSE </a:t>
            </a:r>
            <a:r>
              <a:rPr lang="cs-CZ" dirty="0"/>
              <a:t>je ekvivalentní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lang="cs-CZ" dirty="0"/>
              <a:t>je ekvivalentní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303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/>
          <a:lstStyle/>
          <a:p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Vyzkoušejte: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a*b</a:t>
            </a:r>
            <a:r>
              <a:rPr lang="cs-CZ" dirty="0"/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a^b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a/b</a:t>
            </a:r>
            <a:r>
              <a:rPr lang="cs-CZ" dirty="0"/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a+c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a*c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a&lt;c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a-b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a-c</a:t>
            </a:r>
          </a:p>
          <a:p>
            <a:r>
              <a:rPr lang="cs-CZ" i="1" dirty="0" err="1"/>
              <a:t>Note</a:t>
            </a:r>
            <a:r>
              <a:rPr lang="cs-CZ" dirty="0"/>
              <a:t>: </a:t>
            </a:r>
            <a:r>
              <a:rPr lang="cs-CZ" dirty="0" err="1"/>
              <a:t>a+b</a:t>
            </a:r>
            <a:r>
              <a:rPr lang="cs-CZ" dirty="0"/>
              <a:t> = a[1]+b[1], a[2]+b[2],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d &lt;- c(FALSE, TRUE, TRUE, FALSE, FALSE, TRUE)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a*d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a[7] &lt;- 25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(a, c)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75090" r="81420" b="6710"/>
          <a:stretch/>
        </p:blipFill>
        <p:spPr bwMode="auto">
          <a:xfrm>
            <a:off x="700141" y="4464893"/>
            <a:ext cx="6320131" cy="213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07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 jako řetězec textu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006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cs typeface="Courier New" panose="02070309020205020404" pitchFamily="49" charset="0"/>
              </a:rPr>
              <a:t>počet znaků textového řetězce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ub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cs typeface="Courier New" panose="02070309020205020404" pitchFamily="49" charset="0"/>
              </a:rPr>
              <a:t>výměna/nahrazení znaků v textovém řetězci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paste() </a:t>
            </a:r>
            <a:r>
              <a:rPr lang="cs-CZ" dirty="0">
                <a:cs typeface="Courier New" panose="02070309020205020404" pitchFamily="49" charset="0"/>
              </a:rPr>
              <a:t>spojení objektů daného vektoru do jednoho 	(textového) řetězce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strsplit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cs-CZ" dirty="0">
                <a:cs typeface="Courier New" panose="02070309020205020404" pitchFamily="49" charset="0"/>
              </a:rPr>
              <a:t>rozdělí textový řetězec na jednotlivé složky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substring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cs-CZ" dirty="0">
                <a:cs typeface="Courier New" panose="02070309020205020404" pitchFamily="49" charset="0"/>
              </a:rPr>
              <a:t>vrací část textového řetězce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 &lt;- "Coffee is your only hope"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 &lt;- c("Coffee", "is",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"your",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"only",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"hope")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dirty="0">
                <a:cs typeface="Courier New" panose="02070309020205020404" pitchFamily="49" charset="0"/>
              </a:rPr>
              <a:t>, 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nchar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(l)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sub("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Coffee","Caffeine",k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paste(l, collapse = ' ')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substring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(l,1,1)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strsplit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(k,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split =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 ')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10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260648"/>
            <a:ext cx="7920880" cy="295232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DOMÁCÍ ÚKOL 2</a:t>
            </a:r>
          </a:p>
          <a:p>
            <a:pPr lvl="1"/>
            <a:r>
              <a:rPr lang="cs-CZ" dirty="0"/>
              <a:t>A) Z vektoru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cs-CZ" dirty="0"/>
              <a:t> vytvořte za pomoci představených funkcí (předchozí strana) vektor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cs-CZ" dirty="0"/>
              <a:t>, který bude obsahovat textový řetězec: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Coffee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Caffeine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B) Zjistěte jak se budou lišit výstupy funkce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substring</a:t>
            </a:r>
            <a:r>
              <a:rPr lang="cs-CZ" dirty="0"/>
              <a:t> v těchto případech: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substring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(k,8,8+11)</a:t>
            </a:r>
            <a:endParaRPr 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substring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(l,2,2+1)</a:t>
            </a:r>
            <a:endParaRPr 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98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Speciální typ vektoru s možností přiřadit názvy jednotlivým kategoriím</a:t>
            </a:r>
          </a:p>
          <a:p>
            <a:r>
              <a:rPr lang="cs-CZ" dirty="0"/>
              <a:t>Obsahují informaci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levels</a:t>
            </a:r>
            <a:r>
              <a:rPr lang="cs-CZ" dirty="0"/>
              <a:t> (množina hodnot, kterých může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kategorická </a:t>
            </a:r>
            <a:r>
              <a:rPr lang="cs-CZ" dirty="0"/>
              <a:t>proměnná nabývat)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f &lt;- c("humerus","ulna","ulna","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radius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femur","ulna",NA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as.factor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(f)</a:t>
            </a:r>
          </a:p>
          <a:p>
            <a:r>
              <a:rPr lang="cs-CZ" dirty="0"/>
              <a:t>Změna pořadí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levels</a:t>
            </a:r>
            <a:r>
              <a:rPr lang="cs-CZ" dirty="0"/>
              <a:t>: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factor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(c("humerus","ulna","ulna","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radius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femur","ulna",NA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c("humerus","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radius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ulna","femur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06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264696"/>
          </a:xfrm>
        </p:spPr>
        <p:txBody>
          <a:bodyPr>
            <a:normAutofit/>
          </a:bodyPr>
          <a:lstStyle/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f2 &lt;-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as.factor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(1:5)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(f2)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 message: In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mean.default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(f2) : argument is not numeric or logical: returning NA</a:t>
            </a:r>
            <a:endParaRPr lang="cs-CZ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as.numeric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(f2))</a:t>
            </a:r>
          </a:p>
          <a:p>
            <a:endParaRPr lang="cs-CZ" dirty="0"/>
          </a:p>
          <a:p>
            <a:r>
              <a:rPr lang="cs-CZ" dirty="0" err="1"/>
              <a:t>Note</a:t>
            </a:r>
            <a:r>
              <a:rPr lang="cs-CZ" dirty="0"/>
              <a:t>: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as.factor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as.numeric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as.character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as.matrix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as.list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as.data.frame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cs-CZ" sz="2200" dirty="0"/>
          </a:p>
          <a:p>
            <a:pPr marL="342900" lvl="1">
              <a:buClr>
                <a:schemeClr val="accent1"/>
              </a:buClr>
            </a:pPr>
            <a:r>
              <a:rPr lang="cs-CZ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Vyzkoušejte si jednotlivé funkce na různých typech vektorů.</a:t>
            </a:r>
          </a:p>
          <a:p>
            <a:pPr lvl="1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65895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14811</TotalTime>
  <Words>1166</Words>
  <Application>Microsoft Office PowerPoint</Application>
  <PresentationFormat>Předvádění na obrazovce (4:3)</PresentationFormat>
  <Paragraphs>199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Sousedství</vt:lpstr>
      <vt:lpstr>Základní funkce vektorů</vt:lpstr>
      <vt:lpstr>Výběr prvků vektoru</vt:lpstr>
      <vt:lpstr>Operace s vektory 1</vt:lpstr>
      <vt:lpstr>Operace s vektory 2</vt:lpstr>
      <vt:lpstr>Prezentace aplikace PowerPoint</vt:lpstr>
      <vt:lpstr>Vektor jako řetězec textu</vt:lpstr>
      <vt:lpstr>Prezentace aplikace PowerPoint</vt:lpstr>
      <vt:lpstr>FAKTORY</vt:lpstr>
      <vt:lpstr>Prezentace aplikace PowerPoint</vt:lpstr>
      <vt:lpstr>MATICE (matrix)</vt:lpstr>
      <vt:lpstr>Výběr z matice - podmatice</vt:lpstr>
      <vt:lpstr>Spojování matic</vt:lpstr>
      <vt:lpstr>POLE (Array)</vt:lpstr>
      <vt:lpstr>Výběr z pole</vt:lpstr>
      <vt:lpstr>Prezentace aplikace PowerPoint</vt:lpstr>
      <vt:lpstr>Prezentace aplikace PowerPoint</vt:lpstr>
      <vt:lpstr>SEZNAMY (list)</vt:lpstr>
      <vt:lpstr>Přidání položek do seznamu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Bi3434  Zpracování výzkumných dat v antropologii</dc:title>
  <dc:creator>L. Polcerova</dc:creator>
  <cp:lastModifiedBy>L. Polcerova</cp:lastModifiedBy>
  <cp:revision>380</cp:revision>
  <cp:lastPrinted>2018-02-09T07:27:43Z</cp:lastPrinted>
  <dcterms:created xsi:type="dcterms:W3CDTF">2018-01-08T11:58:25Z</dcterms:created>
  <dcterms:modified xsi:type="dcterms:W3CDTF">2018-09-25T10:37:45Z</dcterms:modified>
</cp:coreProperties>
</file>