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4" r:id="rId3"/>
    <p:sldId id="280" r:id="rId4"/>
    <p:sldId id="288" r:id="rId5"/>
    <p:sldId id="303" r:id="rId6"/>
    <p:sldId id="307" r:id="rId7"/>
    <p:sldId id="289" r:id="rId8"/>
    <p:sldId id="271" r:id="rId9"/>
    <p:sldId id="308" r:id="rId10"/>
    <p:sldId id="378" r:id="rId11"/>
    <p:sldId id="290" r:id="rId12"/>
    <p:sldId id="306" r:id="rId13"/>
    <p:sldId id="309" r:id="rId14"/>
    <p:sldId id="311" r:id="rId15"/>
    <p:sldId id="312" r:id="rId16"/>
    <p:sldId id="304" r:id="rId17"/>
    <p:sldId id="316" r:id="rId1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287"/>
            <p14:sldId id="294"/>
            <p14:sldId id="280"/>
            <p14:sldId id="288"/>
            <p14:sldId id="303"/>
            <p14:sldId id="307"/>
            <p14:sldId id="289"/>
            <p14:sldId id="271"/>
            <p14:sldId id="308"/>
            <p14:sldId id="378"/>
            <p14:sldId id="290"/>
            <p14:sldId id="306"/>
            <p14:sldId id="309"/>
            <p14:sldId id="311"/>
            <p14:sldId id="312"/>
            <p14:sldId id="304"/>
            <p14:sldId id="31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823" autoAdjust="0"/>
  </p:normalViewPr>
  <p:slideViewPr>
    <p:cSldViewPr>
      <p:cViewPr>
        <p:scale>
          <a:sx n="100" d="100"/>
          <a:sy n="100" d="100"/>
        </p:scale>
        <p:origin x="-3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12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default the data frames are merged on the columns with names they both have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…“ tedy by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cs-CZ" dirty="0"/>
              <a:t>"ID"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v tomto případě pouze pro demonstraci zápisu.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62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2.10.2018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specifické objekty sdružující různé jiné objekty různých typů;</a:t>
            </a:r>
          </a:p>
          <a:p>
            <a:r>
              <a:rPr lang="cs-CZ" dirty="0"/>
              <a:t>jednotlivé položky seznamu mohou mít vlastní název (není povinný)  - v rámci jednotlivých položek jsou uloženy dané hodnoty: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 každé položce pouze jeden typ</a:t>
            </a:r>
            <a:endParaRPr lang="cs-CZ" dirty="0"/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list(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c("William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Hartnell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","Patrick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Troughton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","Jon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Pertwee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","Tom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","Peter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Davison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Baker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","Sylvester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McCoy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","Paul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McGann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 "John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Hurt","Christopher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Eccleston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=c("55","45","50","40","29","40","44","36","73","41"),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episodes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=c("134","119","128","172","69","31","42","1","2","13"));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8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Antropologická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Tabulky většinou obsahují:</a:t>
            </a:r>
          </a:p>
          <a:p>
            <a:pPr lvl="1"/>
            <a:r>
              <a:rPr lang="cs-CZ" dirty="0" smtClean="0"/>
              <a:t>Hlavičku (názvy sloupců)</a:t>
            </a:r>
          </a:p>
          <a:p>
            <a:pPr lvl="1"/>
            <a:r>
              <a:rPr lang="cs-CZ" dirty="0" smtClean="0"/>
              <a:t>Pozor na ZDVOJENÉ proměnné</a:t>
            </a:r>
          </a:p>
          <a:p>
            <a:pPr lvl="1"/>
            <a:r>
              <a:rPr lang="cs-CZ" dirty="0" smtClean="0"/>
              <a:t>Pozor na sloučené buňky apod.</a:t>
            </a:r>
          </a:p>
          <a:p>
            <a:pPr lvl="2"/>
            <a:r>
              <a:rPr lang="cs-CZ" dirty="0" smtClean="0"/>
              <a:t>Doporučuje se co nejjednodušší formát</a:t>
            </a:r>
          </a:p>
          <a:p>
            <a:pPr lvl="2"/>
            <a:r>
              <a:rPr lang="cs-CZ" dirty="0" smtClean="0"/>
              <a:t>Nedoporučuje s v rámci hodnot používat 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";"</a:t>
            </a:r>
            <a:endParaRPr lang="cs-CZ" dirty="0" smtClean="0"/>
          </a:p>
          <a:p>
            <a:pPr lvl="2"/>
            <a:r>
              <a:rPr lang="cs-CZ" dirty="0" smtClean="0"/>
              <a:t>V případě textových proměnných se doporučuje co nejjednodušší název (bez mezer, pomlček, háčků a čárek)</a:t>
            </a:r>
            <a:endParaRPr lang="cs-CZ" dirty="0"/>
          </a:p>
          <a:p>
            <a:pPr lvl="1"/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Vždy data po načtení kontrolujeme!</a:t>
            </a:r>
            <a:endParaRPr lang="cs-CZ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dirty="0" smtClean="0"/>
          </a:p>
          <a:p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 používá desetinnou tečku ne desetinnou čárku!</a:t>
            </a:r>
          </a:p>
          <a:p>
            <a:pPr lvl="1"/>
            <a:r>
              <a:rPr lang="cs-CZ" dirty="0" smtClean="0"/>
              <a:t>Note: pozor při převádění dat např. z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xlsx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/>
              <a:t>do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cs-CZ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Soubor -&gt; Ulož jako -&gt; Text (oddělený tabulátory)(*.</a:t>
            </a:r>
            <a:r>
              <a:rPr lang="cs-CZ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txt</a:t>
            </a:r>
            <a:r>
              <a:rPr lang="cs-CZ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98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NAČTENÍ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620000" cy="5285184"/>
          </a:xfrm>
        </p:spPr>
        <p:txBody>
          <a:bodyPr>
            <a:normAutofit/>
          </a:bodyPr>
          <a:lstStyle/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read.table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read.csv()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read.delim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read.delim2()</a:t>
            </a:r>
          </a:p>
          <a:p>
            <a:endParaRPr lang="cs-CZ" dirty="0"/>
          </a:p>
          <a:p>
            <a:r>
              <a:rPr lang="cs-CZ" dirty="0"/>
              <a:t>Nejčastěji používané parametry: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oddělovač sloupců, př.: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"\t"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";"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nabývá logických hodnot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cs-CZ" dirty="0"/>
              <a:t> nebo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cs-CZ" dirty="0"/>
              <a:t>, říká, zda mají sloupce tabulky názvy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cs-CZ" dirty="0"/>
              <a:t> oddělovač desetinných míst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row.names</a:t>
            </a:r>
            <a:r>
              <a:rPr lang="cs-CZ" dirty="0"/>
              <a:t> názvy řádků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col.names</a:t>
            </a:r>
            <a:r>
              <a:rPr lang="cs-CZ" dirty="0"/>
              <a:t> názvy sloupců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skip</a:t>
            </a:r>
            <a:r>
              <a:rPr lang="cs-CZ" dirty="0"/>
              <a:t> kolik řádků při načítání tabulky přeskočit</a:t>
            </a:r>
          </a:p>
          <a:p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Funkce načítají tabulky jako </a:t>
            </a:r>
            <a:r>
              <a:rPr lang="cs-CZ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data.frame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42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po načtení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načtení </a:t>
            </a:r>
            <a:r>
              <a:rPr lang="cs-CZ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/>
              <a:t> doporučujeme: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sz="2200" dirty="0"/>
              <a:t>zobrazí prvních pár položek načteného objektu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sz="2200" dirty="0"/>
              <a:t>vypíše dimenze načteného objektu</a:t>
            </a:r>
          </a:p>
          <a:p>
            <a:pPr lvl="1"/>
            <a:r>
              <a:rPr lang="cs-CZ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cs-CZ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sz="2200" dirty="0"/>
              <a:t>vypisuje nebo nastavuje názvy jednotlivých dimenzí objektu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 má-li objekt položky typu </a:t>
            </a:r>
            <a:r>
              <a:rPr lang="cs-CZ" dirty="0" err="1"/>
              <a:t>tag</a:t>
            </a:r>
            <a:r>
              <a:rPr lang="cs-CZ" dirty="0"/>
              <a:t>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list </a:t>
            </a:r>
            <a:r>
              <a:rPr lang="cs-CZ" dirty="0"/>
              <a:t>nebo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/>
              <a:t>), pak vypíše názvy položek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sz="2200" dirty="0"/>
              <a:t>zobrazí strukturu objektu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sz="2200" dirty="0"/>
              <a:t>výpočet základních charakteristik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sz="2200" dirty="0"/>
              <a:t>množina hodnot, kterých může kategorická proměnná nabývat</a:t>
            </a:r>
          </a:p>
          <a:p>
            <a:pPr lvl="1"/>
            <a:endParaRPr lang="cs-CZ" sz="22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1298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dirty="0"/>
              <a:t>Stáhněte a načtěte data: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dataP.txt</a:t>
            </a:r>
            <a:endParaRPr lang="cs-CZ" dirty="0"/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dataP.csv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soubor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data.xls </a:t>
            </a:r>
            <a:r>
              <a:rPr lang="cs-CZ" dirty="0"/>
              <a:t>obsahuje list 2 s vysvětlením daných proměnných</a:t>
            </a:r>
          </a:p>
          <a:p>
            <a:pPr lvl="2"/>
            <a:r>
              <a:rPr lang="cs-CZ" dirty="0"/>
              <a:t>Odkaz: </a:t>
            </a:r>
            <a:r>
              <a:rPr lang="cs-CZ" i="1" dirty="0" smtClean="0"/>
              <a:t>učební materiály v </a:t>
            </a:r>
            <a:r>
              <a:rPr lang="cs-CZ" i="1" dirty="0" err="1" smtClean="0"/>
              <a:t>ISu</a:t>
            </a:r>
            <a:endParaRPr lang="cs-CZ" dirty="0" smtClean="0"/>
          </a:p>
          <a:p>
            <a:pPr lvl="2"/>
            <a:r>
              <a:rPr lang="cs-CZ" dirty="0" smtClean="0"/>
              <a:t>Zkontrolujte </a:t>
            </a:r>
            <a:r>
              <a:rPr lang="cs-CZ" dirty="0"/>
              <a:t>načtené objekty, případně opravte chyby.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92001"/>
              </p:ext>
            </p:extLst>
          </p:nvPr>
        </p:nvGraphicFramePr>
        <p:xfrm>
          <a:off x="539552" y="3356992"/>
          <a:ext cx="7488833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98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5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69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76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err="1">
                          <a:effectLst/>
                        </a:rPr>
                        <a:t>Variable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err="1">
                          <a:effectLst/>
                        </a:rPr>
                        <a:t>Description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err="1">
                          <a:effectLst/>
                        </a:rPr>
                        <a:t>Variable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 err="1">
                          <a:effectLst/>
                        </a:rPr>
                        <a:t>Description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Age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Age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Inner_End_W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Inner End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Sex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Sex (male, female)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Inner_A_W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inner Angle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Number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Least_W_W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Least Width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No_sub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Number of subject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Distance1_W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Distance 1 -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Side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Side (sin, dx)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Conoid_W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Conoid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Length_cl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Length </a:t>
                      </a:r>
                      <a:r>
                        <a:rPr lang="cs-CZ" sz="1100" u="none" strike="noStrike" dirty="0" err="1">
                          <a:effectLst/>
                        </a:rPr>
                        <a:t>of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clavicle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Distance2_W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Distance 2 -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Shoulder_w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Shoulder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Width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Outer_End_W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Outer End - Widths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Proportion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Proportion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Inner_End_D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Inner End - Depths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Inner_C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Inner Angle - Curvature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Middle_D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Middle - Depths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Outer_C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Outer Angle - Curvature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Conoid_D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At Conoid - Depths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Total_C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 - Curvature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Outer_D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Least Outer Dept - Depths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Inner_S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Inner Segments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Circumference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Circumference at Middle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Middle_S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Middle Segments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Index_End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Index of Inner End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Outer_S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Outer Segments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87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>
            <a:normAutofit lnSpcReduction="10000"/>
          </a:bodyPr>
          <a:lstStyle/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 &lt;- read.csv("dataP.csv",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=";",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TRUE)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dimnames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  <a:endParaRPr lang="cs-CZ" dirty="0"/>
          </a:p>
          <a:p>
            <a:r>
              <a:rPr lang="cs-CZ" dirty="0"/>
              <a:t>v rámci proměnných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sex</a:t>
            </a:r>
            <a:r>
              <a:rPr lang="cs-CZ" dirty="0"/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</a:t>
            </a:r>
            <a:r>
              <a:rPr lang="cs-CZ" dirty="0"/>
              <a:t> a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</a:t>
            </a:r>
            <a:r>
              <a:rPr lang="cs-CZ" dirty="0"/>
              <a:t> jsou neočekávané hodnoty (viz výstup funkce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</a:t>
            </a:r>
            <a:r>
              <a:rPr lang="cs-CZ" dirty="0"/>
              <a:t>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DATA$Sex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77240" lvl="2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 "male"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muz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DATA$Side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777240" lvl="2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[1]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 "si" "sin" "sni"</a:t>
            </a:r>
          </a:p>
          <a:p>
            <a:r>
              <a:rPr lang="cs-CZ" dirty="0"/>
              <a:t>opravíme pomocí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/>
              <a:t>, např.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DATA$Sex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)[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DATA$Sex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)=="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zena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"] &lt;-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DATA$Age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)[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DATA$Age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)=="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"] &lt;- 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59492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Note</a:t>
            </a:r>
            <a:r>
              <a:rPr lang="cs-CZ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po úpravě doporučuji tabulku uložit, aby uživatel nemusel úpravu dat opakovat pokaždé, když bude chtít se souborem dataP.csv pracovat.</a:t>
            </a:r>
          </a:p>
        </p:txBody>
      </p:sp>
    </p:spTree>
    <p:extLst>
      <p:ext uri="{BB962C8B-B14F-4D97-AF65-F5344CB8AC3E}">
        <p14:creationId xmlns:p14="http://schemas.microsoft.com/office/powerpoint/2010/main" val="310547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404664"/>
            <a:ext cx="8280920" cy="5996136"/>
          </a:xfrm>
        </p:spPr>
        <p:txBody>
          <a:bodyPr>
            <a:normAutofit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(DATA) </a:t>
            </a:r>
            <a:r>
              <a:rPr lang="cs-CZ" dirty="0"/>
              <a:t>		základní statistiky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DATA$Age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cs-CZ" dirty="0"/>
              <a:t> 	základní statistiky sloupce Age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(DATA[,7]) 	</a:t>
            </a:r>
            <a:r>
              <a:rPr lang="cs-CZ" dirty="0"/>
              <a:t>základní statistiky 7 sloupce</a:t>
            </a:r>
          </a:p>
          <a:p>
            <a:endParaRPr lang="cs-CZ" dirty="0"/>
          </a:p>
          <a:p>
            <a:r>
              <a:rPr lang="cs-CZ" dirty="0"/>
              <a:t>Jiné základní statistiky pomocí balíčku </a:t>
            </a:r>
            <a:r>
              <a:rPr lang="cs-CZ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pastecs</a:t>
            </a:r>
            <a:endParaRPr lang="cs-CZ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pastecs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pastecs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stat.desc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(DATA[Sex=="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Length_cl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"])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stat.desc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(DATA[Sex=="male","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Length_cl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"])</a:t>
            </a:r>
          </a:p>
          <a:p>
            <a:endParaRPr lang="cs-CZ" dirty="0"/>
          </a:p>
          <a:p>
            <a:r>
              <a:rPr lang="cs-CZ" dirty="0"/>
              <a:t>Totéž, ale bez hodnot NA: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stat.desc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(DATA[Sex=="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Length_cl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"]))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stat.desc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na.omit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(DATA[Sex=="male","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Length_cl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"]))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813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/>
          </a:bodyPr>
          <a:lstStyle/>
          <a:p>
            <a:r>
              <a:rPr lang="cs-CZ" dirty="0"/>
              <a:t>Využití balíčku </a:t>
            </a:r>
            <a:r>
              <a:rPr lang="cs-CZ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psych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dirty="0"/>
              <a:t>– základní popisné statistiky dle skupin: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library(psych)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describeBy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(DATA[,"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Length_cl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"], group=DATA[,"Sex"])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2"/>
            <a:endParaRPr lang="cs-CZ" dirty="0"/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describeBy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(DATA[,"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Length_cl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"], group=DATA[,c("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Sex","Side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")])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r>
              <a:rPr lang="cs-CZ" dirty="0"/>
              <a:t>Vymazání proměnné: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DATA$Inner_End_W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NULL</a:t>
            </a:r>
          </a:p>
          <a:p>
            <a:r>
              <a:rPr lang="cs-CZ" dirty="0"/>
              <a:t>Přidání proměnné: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DATA$new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NA</a:t>
            </a:r>
          </a:p>
          <a:p>
            <a:pPr lvl="2"/>
            <a:r>
              <a:rPr lang="cs-CZ" i="1" dirty="0" err="1"/>
              <a:t>Note</a:t>
            </a:r>
            <a:r>
              <a:rPr lang="cs-CZ" i="1" dirty="0"/>
              <a:t>: přidání i vymazání proměnné lze přes odkazování typu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[,]</a:t>
            </a:r>
            <a:r>
              <a:rPr lang="cs-CZ" i="1" dirty="0"/>
              <a:t> ne jen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cs-CZ" i="1" dirty="0"/>
              <a:t>!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" t="81667" r="79736" b="6667"/>
          <a:stretch/>
        </p:blipFill>
        <p:spPr bwMode="auto">
          <a:xfrm>
            <a:off x="1547664" y="1796802"/>
            <a:ext cx="60587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270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60648"/>
            <a:ext cx="7992888" cy="6408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7620000" cy="5924128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5</a:t>
            </a:r>
          </a:p>
          <a:p>
            <a:pPr lvl="1"/>
            <a:r>
              <a:rPr lang="cs-CZ" dirty="0"/>
              <a:t>A) Z </a:t>
            </a:r>
            <a:r>
              <a:rPr lang="cs-CZ" dirty="0" err="1"/>
              <a:t>ISu</a:t>
            </a:r>
            <a:r>
              <a:rPr lang="cs-CZ" dirty="0"/>
              <a:t> si stáhněte data: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du_5.txt</a:t>
            </a:r>
            <a:r>
              <a:rPr lang="cs-CZ" dirty="0"/>
              <a:t> a načtěte je do </a:t>
            </a:r>
            <a:r>
              <a:rPr lang="cs-CZ" dirty="0" err="1"/>
              <a:t>RStudia</a:t>
            </a:r>
            <a:r>
              <a:rPr lang="cs-CZ" dirty="0"/>
              <a:t> (jméno proměnné zvolte libovolně).</a:t>
            </a:r>
          </a:p>
          <a:p>
            <a:pPr lvl="1"/>
            <a:r>
              <a:rPr lang="cs-CZ" dirty="0"/>
              <a:t>B) Zkontrolujte načtená data, případné chyby opravte.</a:t>
            </a:r>
          </a:p>
          <a:p>
            <a:pPr lvl="2"/>
            <a:r>
              <a:rPr lang="cs-CZ" i="1" dirty="0"/>
              <a:t>Při opravách chyb vycházejte z předpokladu, že hodnota s vyšším zastoupením je ta správná.</a:t>
            </a:r>
          </a:p>
          <a:p>
            <a:pPr lvl="1"/>
            <a:r>
              <a:rPr lang="cs-CZ" dirty="0"/>
              <a:t>C) Zjistěte dimenze načteného objektu a vypočítejte základní statistiky jednotlivých proměnných</a:t>
            </a:r>
          </a:p>
          <a:p>
            <a:pPr lvl="1"/>
            <a:r>
              <a:rPr lang="cs-CZ" dirty="0"/>
              <a:t>D) Vymažte prázdné sloupce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19</a:t>
            </a:r>
            <a:r>
              <a:rPr lang="cs-CZ" dirty="0"/>
              <a:t> až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31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E) Vytvořte dva objekty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/>
              <a:t> a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SIN</a:t>
            </a:r>
            <a:r>
              <a:rPr lang="cs-CZ" dirty="0"/>
              <a:t>: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/>
              <a:t> bude obsahovat pouze měření z pravé strany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</a:t>
            </a:r>
            <a:r>
              <a:rPr lang="cs-CZ" dirty="0"/>
              <a:t> bude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/>
              <a:t>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SIN</a:t>
            </a:r>
            <a:r>
              <a:rPr lang="cs-CZ" dirty="0"/>
              <a:t> bude obsahovat pouze měření z levé strany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Side</a:t>
            </a:r>
            <a:r>
              <a:rPr lang="cs-CZ" dirty="0"/>
              <a:t> bude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sin</a:t>
            </a:r>
            <a:r>
              <a:rPr lang="cs-CZ" dirty="0"/>
              <a:t>)</a:t>
            </a:r>
          </a:p>
          <a:p>
            <a:pPr marL="411480" lvl="1" indent="0">
              <a:buNone/>
            </a:pPr>
            <a:r>
              <a:rPr lang="cs-CZ" dirty="0"/>
              <a:t>	A spojte je dohromady do objektu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DXSIN</a:t>
            </a:r>
            <a:r>
              <a:rPr lang="cs-CZ" dirty="0"/>
              <a:t> </a:t>
            </a:r>
            <a:r>
              <a:rPr lang="cs-CZ" sz="1400" dirty="0"/>
              <a:t>(</a:t>
            </a:r>
            <a:r>
              <a:rPr lang="cs-CZ" sz="1400" i="1" dirty="0" err="1"/>
              <a:t>note</a:t>
            </a:r>
            <a:r>
              <a:rPr lang="cs-CZ" sz="1400" dirty="0"/>
              <a:t>: funkce </a:t>
            </a:r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r>
              <a:rPr lang="cs-CZ" sz="1400" dirty="0"/>
              <a:t>)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F) Vypočítejte základní statistiky pro muže a ženy k rozměrům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F1.x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F1.y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7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Přidání položek do seznamu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list(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Doctor$name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,"David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Tennat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Smith","Peter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Capaldi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c(Doctor$year,"34","27","55"),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episodes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c(Doctor$episodes,"47","44","26"));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Doctor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70155" r="69961" b="7438"/>
          <a:stretch/>
        </p:blipFill>
        <p:spPr bwMode="auto">
          <a:xfrm>
            <a:off x="467544" y="3284984"/>
            <a:ext cx="7848872" cy="200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6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cs-CZ" dirty="0"/>
              <a:t>DATOVÁ TABULKA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seznam uložený jako dvojdimenzionální struktura – dvojrozměrná tabulka dat, kde jednotlivé sloupce (pole) mohou obsahovat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různé typy dat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vek &lt;- c(27,35,30,47,42);vek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sex &lt;- c("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","male","male","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female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"); sex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strana &lt;-c("sin","sin","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"); strana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ID &lt;- c("SC_001", "SC_007", "SC_013", "SC_014", "SC_020"); ID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(vek, strana, sex,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row.names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ID); VZOREK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(vek, strana, sex, ID); vzorek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4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v </a:t>
            </a:r>
            <a:r>
              <a:rPr lang="cs-CZ" dirty="0" err="1"/>
              <a:t>data.frame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VZOREK$vek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VZOREK$strana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VZOREK$sex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VZOREK[,2:3]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VZOREK[2:5,]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VZOREK[sex=="male",]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VZOREK[sex=="male" &amp; strana=="sin",]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VZOREK[c("SC_001","SC_013"),]</a:t>
            </a:r>
          </a:p>
          <a:p>
            <a:endParaRPr lang="cs-CZ" dirty="0"/>
          </a:p>
          <a:p>
            <a:pPr marL="342900" lvl="1">
              <a:buClr>
                <a:schemeClr val="accent1"/>
              </a:buClr>
            </a:pPr>
            <a:r>
              <a:rPr lang="cs-CZ" sz="2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Vyzkoušejte si jednotlivé výběry a navrhněte vlastní.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funkce </a:t>
            </a:r>
            <a:r>
              <a:rPr lang="cs-CZ" dirty="0" err="1"/>
              <a:t>data.frame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– seřazení tabulky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VZOREK$vek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),]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VZOREK[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order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VZOREK$sex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VZOREK$vek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),]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– slučování tabulek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vyzkum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c("A22","A22","A02","A02","A02")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ID &lt;- c("SC_001", "SC_007", "SC_013", "SC_014", "SC_020")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rok_vyzkumu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(ID,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vyzkum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rok_vyzkumu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(vzorek,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rok_vyzkumu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by = "ID")</a:t>
            </a:r>
          </a:p>
          <a:p>
            <a:endParaRPr lang="cs-CZ" dirty="0"/>
          </a:p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Otázka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cs-CZ" dirty="0"/>
              <a:t>co se stane, když je ve spojovaných tabulkách více sloupců se shodným názvem?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2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60648"/>
            <a:ext cx="8003232" cy="6140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rok_vyzkumu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(ID, strana,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vyzkum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rok_vyzkumu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merge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(vzorek,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rok_vyzkumu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by = "ID")</a:t>
            </a:r>
          </a:p>
          <a:p>
            <a:endParaRPr lang="cs-CZ" dirty="0"/>
          </a:p>
          <a:p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cs-CZ" dirty="0"/>
              <a:t>– </a:t>
            </a:r>
            <a:r>
              <a:rPr lang="cs-CZ" dirty="0" err="1"/>
              <a:t>podvýběr</a:t>
            </a:r>
            <a:r>
              <a:rPr lang="cs-CZ" dirty="0"/>
              <a:t> datové tabulky; specifikuje řádky, které splňují danou podmínku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VZOREK,VZOREK$vek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&gt;=35)[,c("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strana","sex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")]</a:t>
            </a:r>
          </a:p>
          <a:p>
            <a:endParaRPr lang="cs-CZ" dirty="0"/>
          </a:p>
          <a:p>
            <a:r>
              <a:rPr lang="cs-CZ" dirty="0"/>
              <a:t>Přidání nové proměnné do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VZOREK$vyska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c(155,170,187,165,195)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VZOREK$mereni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&lt;- NA</a:t>
            </a:r>
          </a:p>
          <a:p>
            <a:pPr lvl="2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83333" r="88125" b="6852"/>
          <a:stretch/>
        </p:blipFill>
        <p:spPr bwMode="auto">
          <a:xfrm>
            <a:off x="1331640" y="1316636"/>
            <a:ext cx="4608512" cy="13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oblený obdélník 3"/>
          <p:cNvSpPr/>
          <p:nvPr/>
        </p:nvSpPr>
        <p:spPr>
          <a:xfrm>
            <a:off x="2627784" y="1484784"/>
            <a:ext cx="936104" cy="2353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4211960" y="1484784"/>
            <a:ext cx="936104" cy="2353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84815" r="89652" b="6543"/>
          <a:stretch/>
        </p:blipFill>
        <p:spPr bwMode="auto">
          <a:xfrm>
            <a:off x="1467058" y="5373216"/>
            <a:ext cx="4473094" cy="13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620000" cy="1143000"/>
          </a:xfrm>
        </p:spPr>
        <p:txBody>
          <a:bodyPr/>
          <a:lstStyle/>
          <a:p>
            <a:r>
              <a:rPr lang="cs-CZ" dirty="0"/>
              <a:t>Chybějící a neexistující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68760"/>
            <a:ext cx="7620000" cy="4800600"/>
          </a:xfrm>
        </p:spPr>
        <p:txBody>
          <a:bodyPr/>
          <a:lstStyle/>
          <a:p>
            <a:r>
              <a:rPr lang="cs-CZ" dirty="0"/>
              <a:t>Je rozdíl mezi: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""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cs-CZ" dirty="0"/>
              <a:t> a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cs-CZ" dirty="0"/>
              <a:t> – chybějící hodnota (ne všechny funkce dokáží s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cs-CZ" dirty="0"/>
              <a:t> hodnotami pracovat – viz odstranění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cs-CZ" dirty="0"/>
              <a:t> hodnot)</a:t>
            </a:r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cs-CZ" dirty="0"/>
              <a:t> – ‘Not a </a:t>
            </a:r>
            <a:r>
              <a:rPr lang="cs-CZ" dirty="0" err="1"/>
              <a:t>Number</a:t>
            </a:r>
            <a:r>
              <a:rPr lang="cs-CZ" dirty="0"/>
              <a:t>’; nečíselná hodnota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r>
              <a:rPr lang="cs-CZ" dirty="0"/>
              <a:t> a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r>
              <a:rPr lang="cs-CZ" dirty="0"/>
              <a:t> : kladné či záporné nekonečno, ale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NaN</a:t>
            </a:r>
            <a:r>
              <a:rPr lang="cs-CZ" dirty="0"/>
              <a:t> číslo není př.: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0/0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1/0 + 1/0</a:t>
            </a:r>
          </a:p>
          <a:p>
            <a:pPr lvl="1"/>
            <a:endParaRPr lang="cs-CZ" dirty="0"/>
          </a:p>
          <a:p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cs-CZ" dirty="0"/>
              <a:t> – neexistující hodnota, hodnota tam není – neplést s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NA</a:t>
            </a:r>
            <a:r>
              <a:rPr lang="cs-CZ" dirty="0"/>
              <a:t> kdy hodnota chybí!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cs-CZ" dirty="0"/>
              <a:t> reprezentuje nulový objekt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100+NULL</a:t>
            </a:r>
          </a:p>
        </p:txBody>
      </p:sp>
    </p:spTree>
    <p:extLst>
      <p:ext uri="{BB962C8B-B14F-4D97-AF65-F5344CB8AC3E}">
        <p14:creationId xmlns:p14="http://schemas.microsoft.com/office/powerpoint/2010/main" val="187381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OBJEKTŮ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sink</a:t>
            </a:r>
            <a:r>
              <a:rPr lang="cs-CZ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cs-CZ">
                <a:latin typeface="Courier New" panose="02070309020205020404" pitchFamily="49" charset="0"/>
                <a:cs typeface="Courier New" panose="02070309020205020404" pitchFamily="49" charset="0"/>
              </a:rPr>
              <a:t>vysledky.txt</a:t>
            </a:r>
            <a:r>
              <a:rPr lang="cs-CZ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i="1" dirty="0">
                <a:latin typeface="Courier New" panose="02070309020205020404" pitchFamily="49" charset="0"/>
                <a:cs typeface="Courier New" panose="02070309020205020404" pitchFamily="49" charset="0"/>
              </a:rPr>
              <a:t>to-co-chceme-uložit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cs-CZ" dirty="0"/>
          </a:p>
          <a:p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write.table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(VZOREK, "tabulka.csv",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=";")</a:t>
            </a:r>
          </a:p>
          <a:p>
            <a:r>
              <a:rPr lang="cs-CZ" dirty="0"/>
              <a:t>další funkce: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write.csv(), write.csv2(),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write.matrix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cs-CZ" dirty="0"/>
          </a:p>
          <a:p>
            <a:r>
              <a:rPr lang="cs-CZ" i="1" dirty="0" err="1"/>
              <a:t>Note</a:t>
            </a:r>
            <a:r>
              <a:rPr lang="cs-CZ" dirty="0"/>
              <a:t>: možnost </a:t>
            </a:r>
            <a:r>
              <a:rPr lang="cs-CZ" dirty="0" err="1"/>
              <a:t>Compile</a:t>
            </a:r>
            <a:r>
              <a:rPr lang="cs-CZ" dirty="0"/>
              <a:t> Report (</a:t>
            </a:r>
            <a:r>
              <a:rPr lang="cs-CZ" dirty="0" err="1"/>
              <a:t>Ctrl+Shift+K</a:t>
            </a:r>
            <a:r>
              <a:rPr lang="cs-CZ" dirty="0"/>
              <a:t>) v </a:t>
            </a:r>
            <a:r>
              <a:rPr lang="cs-CZ" dirty="0" err="1"/>
              <a:t>Rstudiu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2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51520" y="260648"/>
            <a:ext cx="7992888" cy="6408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4</a:t>
            </a:r>
          </a:p>
          <a:p>
            <a:pPr lvl="1"/>
            <a:r>
              <a:rPr lang="cs-CZ" dirty="0"/>
              <a:t>A) Dle tabulky 1 vytvořte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data.frame</a:t>
            </a:r>
            <a:r>
              <a:rPr lang="cs-CZ" dirty="0"/>
              <a:t> s názvem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Soubor</a:t>
            </a:r>
            <a:r>
              <a:rPr lang="cs-CZ" dirty="0"/>
              <a:t>. </a:t>
            </a:r>
          </a:p>
          <a:p>
            <a:pPr marL="411480" lvl="1" indent="0">
              <a:buNone/>
            </a:pPr>
            <a:r>
              <a:rPr lang="cs-CZ" sz="1500" dirty="0"/>
              <a:t>	</a:t>
            </a:r>
            <a:r>
              <a:rPr lang="cs-CZ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Snažte se údaje „slepě“ nevypisovat, ale použijte funkce z kapitoly </a:t>
            </a:r>
            <a:r>
              <a:rPr lang="cs-CZ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Vektory, výjimku 	tvoří poslední dva sloupce).</a:t>
            </a:r>
            <a:endParaRPr lang="cs-CZ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cs-CZ" dirty="0"/>
              <a:t>B) Seřaďte objekt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Soubor</a:t>
            </a:r>
            <a:r>
              <a:rPr lang="cs-CZ" dirty="0"/>
              <a:t> podle proměnné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strana</a:t>
            </a:r>
            <a:r>
              <a:rPr lang="cs-CZ" dirty="0"/>
              <a:t> a vytvořte dva samostatné objekty:</a:t>
            </a:r>
          </a:p>
          <a:p>
            <a:pPr marL="411480" lvl="1" indent="0">
              <a:buNone/>
            </a:pPr>
            <a:r>
              <a:rPr lang="cs-CZ" dirty="0"/>
              <a:t>	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prava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cs-CZ" dirty="0"/>
              <a:t>obsahující pouze hodnoty pravé strany 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dx</a:t>
            </a:r>
            <a:r>
              <a:rPr lang="cs-CZ" dirty="0"/>
              <a:t>)</a:t>
            </a:r>
          </a:p>
          <a:p>
            <a:pPr marL="411480" lvl="1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	leva</a:t>
            </a:r>
            <a:r>
              <a:rPr lang="cs-CZ" dirty="0"/>
              <a:t>	obsahující hodnoty pouze levé strany (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sin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C) Objekty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prava</a:t>
            </a:r>
            <a:r>
              <a:rPr lang="cs-CZ" dirty="0"/>
              <a:t>,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leva</a:t>
            </a:r>
            <a:r>
              <a:rPr lang="cs-CZ" dirty="0"/>
              <a:t> spojte dohromady podle proměnné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ID </a:t>
            </a:r>
            <a:r>
              <a:rPr lang="cs-CZ" dirty="0"/>
              <a:t>a proměnné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sex</a:t>
            </a:r>
            <a:r>
              <a:rPr lang="cs-CZ" dirty="0"/>
              <a:t> do objektu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Soubor_S</a:t>
            </a:r>
            <a:r>
              <a:rPr lang="cs-CZ" dirty="0"/>
              <a:t>.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668563" y="637302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Tab. 1 </a:t>
            </a:r>
            <a:r>
              <a:rPr lang="cs-CZ" sz="1200" dirty="0"/>
              <a:t>Soubor měření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180223"/>
              </p:ext>
            </p:extLst>
          </p:nvPr>
        </p:nvGraphicFramePr>
        <p:xfrm>
          <a:off x="2635002" y="3789655"/>
          <a:ext cx="3048000" cy="260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u="none" strike="noStrike" dirty="0">
                          <a:effectLst/>
                        </a:rPr>
                        <a:t>ID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u="none" strike="noStrike" dirty="0">
                          <a:effectLst/>
                        </a:rPr>
                        <a:t>sex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u="none" strike="noStrike" dirty="0">
                          <a:effectLst/>
                        </a:rPr>
                        <a:t>strana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u="none" strike="noStrike" dirty="0">
                          <a:effectLst/>
                        </a:rPr>
                        <a:t>H1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1" u="none" strike="noStrike" dirty="0">
                          <a:effectLst/>
                        </a:rPr>
                        <a:t>F1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dx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35.3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49.7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sin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35.4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49.7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 err="1">
                          <a:effectLst/>
                        </a:rPr>
                        <a:t>dx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32.3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47.5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sin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32.5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47.9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 err="1">
                          <a:effectLst/>
                        </a:rPr>
                        <a:t>dx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37.1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53.7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f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sin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37.3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53.2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dx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29.8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44.4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sin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31.5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44.4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dx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28.4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43.2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sin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27.5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44.1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dx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30.7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46.3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sin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>
                          <a:effectLst/>
                        </a:rPr>
                        <a:t>30.9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u="none" strike="noStrike" dirty="0">
                          <a:effectLst/>
                        </a:rPr>
                        <a:t>45.8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80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14974</TotalTime>
  <Words>1360</Words>
  <Application>Microsoft Office PowerPoint</Application>
  <PresentationFormat>Předvádění na obrazovce (4:3)</PresentationFormat>
  <Paragraphs>320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Sousedství</vt:lpstr>
      <vt:lpstr>SEZNAMY (list)</vt:lpstr>
      <vt:lpstr>Přidání položek do seznamu</vt:lpstr>
      <vt:lpstr>DATOVÁ TABULKA (data.frame)</vt:lpstr>
      <vt:lpstr>Výběr v data.frame</vt:lpstr>
      <vt:lpstr>Základní funkce data.frame</vt:lpstr>
      <vt:lpstr>Prezentace aplikace PowerPoint</vt:lpstr>
      <vt:lpstr>Chybějící a neexistující hodnoty</vt:lpstr>
      <vt:lpstr>ULOŽENÍ OBJEKTŮ</vt:lpstr>
      <vt:lpstr>Prezentace aplikace PowerPoint</vt:lpstr>
      <vt:lpstr>Antropologická data</vt:lpstr>
      <vt:lpstr>NAČTENÍ OBJEKTŮ</vt:lpstr>
      <vt:lpstr>Kontrola po načtení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390</cp:revision>
  <cp:lastPrinted>2018-02-09T07:27:43Z</cp:lastPrinted>
  <dcterms:created xsi:type="dcterms:W3CDTF">2018-01-08T11:58:25Z</dcterms:created>
  <dcterms:modified xsi:type="dcterms:W3CDTF">2018-10-02T10:15:47Z</dcterms:modified>
</cp:coreProperties>
</file>