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05" r:id="rId2"/>
    <p:sldId id="313" r:id="rId3"/>
    <p:sldId id="323" r:id="rId4"/>
    <p:sldId id="324" r:id="rId5"/>
    <p:sldId id="317" r:id="rId6"/>
    <p:sldId id="314" r:id="rId7"/>
    <p:sldId id="318" r:id="rId8"/>
    <p:sldId id="319" r:id="rId9"/>
    <p:sldId id="321" r:id="rId10"/>
    <p:sldId id="320" r:id="rId11"/>
    <p:sldId id="389" r:id="rId12"/>
    <p:sldId id="390" r:id="rId13"/>
    <p:sldId id="334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305"/>
            <p14:sldId id="313"/>
            <p14:sldId id="323"/>
            <p14:sldId id="324"/>
            <p14:sldId id="317"/>
            <p14:sldId id="314"/>
            <p14:sldId id="318"/>
            <p14:sldId id="319"/>
            <p14:sldId id="321"/>
            <p14:sldId id="320"/>
            <p14:sldId id="389"/>
            <p14:sldId id="390"/>
            <p14:sldId id="33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823" autoAdjust="0"/>
  </p:normalViewPr>
  <p:slideViewPr>
    <p:cSldViewPr>
      <p:cViewPr>
        <p:scale>
          <a:sx n="100" d="100"/>
          <a:sy n="100" d="100"/>
        </p:scale>
        <p:origin x="-204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12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baseline="0" dirty="0"/>
              <a:t> tomto předmětu se budeme věnovat pouze základním typům grafů.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1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Speciální</a:t>
            </a:r>
            <a:r>
              <a:rPr lang="cs-CZ" baseline="0" dirty="0"/>
              <a:t> typy grafů nebudeme probírat, jedná se pouze o informativní přehled.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95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Nejedná</a:t>
            </a:r>
            <a:r>
              <a:rPr lang="cs-CZ" baseline="0" dirty="0"/>
              <a:t> se o kompletní přehled </a:t>
            </a:r>
            <a:r>
              <a:rPr lang="cs-CZ" baseline="0" dirty="0" err="1"/>
              <a:t>vykreslitelných</a:t>
            </a:r>
            <a:r>
              <a:rPr lang="cs-CZ" baseline="0" dirty="0"/>
              <a:t> prvků grafu v 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78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16.10.2018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zcatalogue.com/methods/box_plot.html%20%5b2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ZOBRAZENÍ V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možnost vytvářet grafy na publikační úrovni</a:t>
            </a:r>
          </a:p>
          <a:p>
            <a:r>
              <a:rPr lang="cs-CZ" dirty="0"/>
              <a:t>jak 2D tak 3D zobrazení</a:t>
            </a:r>
          </a:p>
          <a:p>
            <a:r>
              <a:rPr lang="cs-CZ" dirty="0"/>
              <a:t>možnost zobrazení map (</a:t>
            </a:r>
            <a:r>
              <a:rPr lang="cs-CZ" dirty="0" smtClean="0"/>
              <a:t>vrstevnic, map </a:t>
            </a:r>
            <a:r>
              <a:rPr lang="cs-CZ" dirty="0"/>
              <a:t>apod.)</a:t>
            </a:r>
          </a:p>
          <a:p>
            <a:r>
              <a:rPr lang="cs-CZ" dirty="0"/>
              <a:t>rozšiřující balíčky grafiky (př.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lattice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misc3D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scatterplot3d</a:t>
            </a:r>
            <a:r>
              <a:rPr lang="cs-CZ" dirty="0"/>
              <a:t>,…)</a:t>
            </a:r>
          </a:p>
          <a:p>
            <a:r>
              <a:rPr lang="cs-CZ" dirty="0"/>
              <a:t>Možnost uložené v různých formátech – </a:t>
            </a:r>
            <a:r>
              <a:rPr lang="cs-CZ" i="1" dirty="0" err="1"/>
              <a:t>png</a:t>
            </a:r>
            <a:r>
              <a:rPr lang="cs-CZ" dirty="0"/>
              <a:t>, </a:t>
            </a:r>
            <a:r>
              <a:rPr lang="cs-CZ" i="1" dirty="0" err="1"/>
              <a:t>jpg</a:t>
            </a:r>
            <a:r>
              <a:rPr lang="cs-CZ" dirty="0"/>
              <a:t>, </a:t>
            </a:r>
            <a:r>
              <a:rPr lang="cs-CZ" i="1" dirty="0" err="1"/>
              <a:t>tiff</a:t>
            </a:r>
            <a:r>
              <a:rPr lang="cs-CZ" dirty="0"/>
              <a:t>, </a:t>
            </a:r>
            <a:r>
              <a:rPr lang="cs-CZ" i="1" dirty="0" err="1"/>
              <a:t>pdf</a:t>
            </a:r>
            <a:r>
              <a:rPr lang="cs-CZ" dirty="0"/>
              <a:t>…</a:t>
            </a:r>
          </a:p>
          <a:p>
            <a:endParaRPr lang="cs-CZ" sz="1500" dirty="0"/>
          </a:p>
          <a:p>
            <a:pPr algn="just"/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High-level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tvorba jednoduchých grafů a snadno použitelná</a:t>
            </a:r>
          </a:p>
          <a:p>
            <a:pPr algn="just"/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Low-level</a:t>
            </a:r>
            <a:r>
              <a:rPr lang="cs-CZ" dirty="0"/>
              <a:t> – podrobnější nastavení např. os a jednotlivých prvků grafu, přesných rozměrů, vykreslování objektů do grafu atd.</a:t>
            </a:r>
          </a:p>
          <a:p>
            <a:pPr algn="just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Interaktivní grafika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dovoluje interaktivně přidávat data do grafu a zpětně informace extrahovat. Jedná se o specifické funkce které pracují s polohou kurzoru v grafu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9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palety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barev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Rcolor.pdf</a:t>
            </a:r>
            <a:r>
              <a:rPr lang="cs-CZ" dirty="0"/>
              <a:t> (IS)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5555" b="61022"/>
          <a:stretch/>
        </p:blipFill>
        <p:spPr bwMode="auto">
          <a:xfrm>
            <a:off x="530016" y="1772816"/>
            <a:ext cx="7858408" cy="249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51849" r="4752" b="12790"/>
          <a:stretch/>
        </p:blipFill>
        <p:spPr bwMode="auto">
          <a:xfrm>
            <a:off x="583916" y="4261977"/>
            <a:ext cx="7876516" cy="226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19672" y="1556792"/>
            <a:ext cx="5400600" cy="5040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barev – „web </a:t>
            </a:r>
            <a:r>
              <a:rPr lang="cs-CZ" dirty="0" err="1" smtClean="0"/>
              <a:t>colors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cs-CZ" b="1" dirty="0" smtClean="0"/>
              <a:t>RGB triplet </a:t>
            </a:r>
            <a:r>
              <a:rPr lang="cs-CZ" dirty="0" smtClean="0"/>
              <a:t>- </a:t>
            </a:r>
            <a:r>
              <a:rPr lang="cs-CZ" b="1" dirty="0" err="1" smtClean="0"/>
              <a:t>hexadecimal</a:t>
            </a:r>
            <a:r>
              <a:rPr lang="cs-CZ" b="1" dirty="0" smtClean="0"/>
              <a:t> </a:t>
            </a:r>
            <a:r>
              <a:rPr lang="cs-CZ" b="1" dirty="0" err="1" smtClean="0"/>
              <a:t>format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hex</a:t>
            </a:r>
            <a:r>
              <a:rPr lang="cs-CZ" i="1" dirty="0" smtClean="0"/>
              <a:t> triplet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R: název barvy (viz přehled)</a:t>
            </a:r>
          </a:p>
          <a:p>
            <a:r>
              <a:rPr lang="cs-CZ" dirty="0" smtClean="0"/>
              <a:t>Hexadecimální kód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oužíván i např.: HTML, CSS,...</a:t>
            </a:r>
          </a:p>
          <a:p>
            <a:pPr lvl="1"/>
            <a:r>
              <a:rPr lang="cs-CZ" dirty="0" smtClean="0"/>
              <a:t>v podobě: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#RRGGBB (</a:t>
            </a:r>
            <a:r>
              <a:rPr lang="cs-CZ" i="1" dirty="0" err="1"/>
              <a:t>red</a:t>
            </a:r>
            <a:r>
              <a:rPr lang="cs-CZ" dirty="0"/>
              <a:t> – </a:t>
            </a:r>
            <a:r>
              <a:rPr lang="cs-CZ" i="1" dirty="0"/>
              <a:t>green</a:t>
            </a:r>
            <a:r>
              <a:rPr lang="cs-CZ" dirty="0"/>
              <a:t> –</a:t>
            </a:r>
            <a:r>
              <a:rPr lang="cs-CZ" dirty="0" smtClean="0"/>
              <a:t> </a:t>
            </a:r>
            <a:r>
              <a:rPr lang="cs-CZ" i="1" dirty="0" smtClean="0"/>
              <a:t>blue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cs-CZ" dirty="0" err="1"/>
              <a:t>w</a:t>
            </a:r>
            <a:r>
              <a:rPr lang="cs-CZ" dirty="0" err="1" smtClean="0"/>
              <a:t>hite</a:t>
            </a:r>
            <a:r>
              <a:rPr lang="cs-CZ" dirty="0"/>
              <a:t>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FFFFFF</a:t>
            </a:r>
          </a:p>
          <a:p>
            <a:pPr lvl="1"/>
            <a:r>
              <a:rPr lang="cs-CZ" dirty="0" err="1" smtClean="0"/>
              <a:t>black</a:t>
            </a:r>
            <a:r>
              <a:rPr lang="cs-CZ" dirty="0"/>
              <a:t>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#000000</a:t>
            </a:r>
          </a:p>
          <a:p>
            <a:endParaRPr lang="cs-CZ" dirty="0" smtClean="0"/>
          </a:p>
          <a:p>
            <a:r>
              <a:rPr lang="cs-CZ" dirty="0" smtClean="0"/>
              <a:t>Příklad:</a:t>
            </a:r>
          </a:p>
          <a:p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dodgerblue</a:t>
            </a:r>
            <a:endParaRPr lang="cs-CZ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#3498DB </a:t>
            </a:r>
            <a:r>
              <a:rPr lang="cs-CZ" dirty="0"/>
              <a:t>nebo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#3498db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(red = 52, green = 152,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219,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maxColorValue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255)</a:t>
            </a:r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24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4249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392"/>
            <a:ext cx="8424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2545432"/>
            <a:ext cx="7620000" cy="3979912"/>
          </a:xfrm>
        </p:spPr>
        <p:txBody>
          <a:bodyPr>
            <a:normAutofit/>
          </a:bodyPr>
          <a:lstStyle/>
          <a:p>
            <a:r>
              <a:rPr lang="cs-CZ" dirty="0" smtClean="0"/>
              <a:t>Zadání barev vektorem</a:t>
            </a:r>
          </a:p>
          <a:p>
            <a:pPr lvl="1"/>
            <a:r>
              <a:rPr lang="cs-CZ" dirty="0" smtClean="0"/>
              <a:t>Př.1: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c("#58d68d", "#138d75", "#4527a0</a:t>
            </a:r>
            <a:r>
              <a:rPr lang="cs-CZ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r>
              <a:rPr lang="cs-CZ" dirty="0" smtClean="0"/>
              <a:t>Př.2: </a:t>
            </a:r>
            <a:r>
              <a:rPr lang="cs-CZ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("seagreen3", "#117a65", "#4527a0")</a:t>
            </a:r>
          </a:p>
          <a:p>
            <a:endParaRPr lang="cs-CZ" sz="1000" dirty="0" smtClean="0"/>
          </a:p>
          <a:p>
            <a:r>
              <a:rPr lang="cs-CZ" dirty="0" smtClean="0"/>
              <a:t>Funkce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(69,39,160,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maxColorValue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 255)</a:t>
            </a:r>
            <a:endParaRPr lang="cs-CZ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54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7992888" cy="6408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6</a:t>
            </a:r>
          </a:p>
          <a:p>
            <a:pPr lvl="1" algn="just"/>
            <a:r>
              <a:rPr lang="cs-CZ" dirty="0"/>
              <a:t>A) Vytvořte do samostatného okna graf všech typů bodů (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pch</a:t>
            </a:r>
            <a:r>
              <a:rPr lang="cs-CZ" dirty="0" smtClean="0"/>
              <a:t>) tak, aby </a:t>
            </a:r>
            <a:r>
              <a:rPr lang="cs-CZ" dirty="0"/>
              <a:t>nebyl zobrazen rámeček grafu, osy (ani popis os) a ani popis grafu – </a:t>
            </a:r>
            <a:r>
              <a:rPr lang="cs-CZ" dirty="0" smtClean="0"/>
              <a:t>tzn. budou </a:t>
            </a:r>
            <a:r>
              <a:rPr lang="cs-CZ" dirty="0"/>
              <a:t>zobrazeny </a:t>
            </a:r>
            <a:r>
              <a:rPr lang="cs-CZ" b="1" dirty="0"/>
              <a:t>pouze</a:t>
            </a:r>
            <a:r>
              <a:rPr lang="cs-CZ" dirty="0"/>
              <a:t> body. Barvu bodů vytvořte pomocí implementovaného vektoru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rainbow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cs-CZ" dirty="0"/>
              <a:t>. </a:t>
            </a:r>
          </a:p>
          <a:p>
            <a:pPr lvl="2" algn="just"/>
            <a:r>
              <a:rPr lang="cs-CZ" dirty="0"/>
              <a:t>Graf uložte jako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pdf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/>
              <a:t>soubor.</a:t>
            </a:r>
          </a:p>
          <a:p>
            <a:pPr lvl="1" algn="just"/>
            <a:r>
              <a:rPr lang="cs-CZ" dirty="0"/>
              <a:t>B) Zobrazte vlastní koláčový graf (obdobně jako na straně: </a:t>
            </a:r>
            <a:r>
              <a:rPr lang="cs-CZ" i="1" dirty="0"/>
              <a:t>Grafické palety</a:t>
            </a:r>
            <a:r>
              <a:rPr lang="cs-CZ" dirty="0"/>
              <a:t>) a to tak, že zvolíte vlastní barvy, vypnete rámeček (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border</a:t>
            </a:r>
            <a:r>
              <a:rPr lang="cs-CZ" dirty="0"/>
              <a:t>) grafu a zvolíte vlastní název.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Labels</a:t>
            </a:r>
            <a:r>
              <a:rPr lang="cs-CZ" dirty="0"/>
              <a:t> grafu, bude prvních 10 písmen z implementovaného vektoru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LETTERS</a:t>
            </a:r>
            <a:r>
              <a:rPr lang="cs-CZ" dirty="0"/>
              <a:t>.</a:t>
            </a:r>
          </a:p>
          <a:p>
            <a:pPr lvl="2" algn="just"/>
            <a:r>
              <a:rPr lang="cs-CZ" dirty="0"/>
              <a:t>Graf uložte jako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.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/>
              <a:t>soubor.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Do </a:t>
            </a:r>
            <a:r>
              <a:rPr lang="cs-CZ" dirty="0" err="1"/>
              <a:t>ISu</a:t>
            </a:r>
            <a:r>
              <a:rPr lang="cs-CZ" dirty="0"/>
              <a:t> (</a:t>
            </a:r>
            <a:r>
              <a:rPr lang="cs-CZ" dirty="0" err="1"/>
              <a:t>odevzdávárna</a:t>
            </a:r>
            <a:r>
              <a:rPr lang="cs-CZ" dirty="0"/>
              <a:t> 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06_DU</a:t>
            </a:r>
            <a:r>
              <a:rPr lang="cs-CZ" dirty="0" smtClean="0"/>
              <a:t>) vložíte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.R </a:t>
            </a:r>
            <a:r>
              <a:rPr lang="cs-CZ" dirty="0"/>
              <a:t>soubor s kódem </a:t>
            </a:r>
            <a:r>
              <a:rPr lang="cs-CZ" dirty="0" smtClean="0"/>
              <a:t>(nebo .</a:t>
            </a:r>
            <a:r>
              <a:rPr lang="cs-CZ" dirty="0" err="1" smtClean="0"/>
              <a:t>txt</a:t>
            </a:r>
            <a:r>
              <a:rPr lang="cs-CZ" dirty="0" smtClean="0"/>
              <a:t>) a </a:t>
            </a:r>
            <a:r>
              <a:rPr lang="cs-CZ" dirty="0"/>
              <a:t>zároveň soubor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pdf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/>
              <a:t>a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cs-CZ" dirty="0"/>
              <a:t>vygenerované grafy. Všechny soubory pojmenujte </a:t>
            </a:r>
            <a:r>
              <a:rPr lang="cs-CZ" dirty="0" smtClean="0"/>
              <a:t>jako:</a:t>
            </a:r>
            <a:endParaRPr lang="cs-CZ" dirty="0"/>
          </a:p>
          <a:p>
            <a:pPr marL="411480" lvl="1" indent="0" algn="ctr"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DU_06_UCO_Jmeno.R</a:t>
            </a:r>
            <a:r>
              <a:rPr lang="cs-CZ" dirty="0"/>
              <a:t>/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txt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 lvl="1" algn="ctr"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DU_06_UCO_Jmeno.pdf</a:t>
            </a:r>
          </a:p>
          <a:p>
            <a:pPr lvl="1" algn="ctr"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DU_06_UCO_Jmeno.jpg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3233886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typy grafů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	</a:t>
            </a:r>
            <a:r>
              <a:rPr lang="cs-CZ" dirty="0"/>
              <a:t>„obyčejný“ graf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	</a:t>
            </a:r>
            <a:r>
              <a:rPr lang="cs-CZ" dirty="0"/>
              <a:t>sloupcový graf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	</a:t>
            </a:r>
            <a:r>
              <a:rPr lang="cs-CZ" dirty="0"/>
              <a:t>krabicový graf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	</a:t>
            </a:r>
            <a:r>
              <a:rPr lang="cs-CZ" dirty="0"/>
              <a:t>koláčový graf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</a:t>
            </a:r>
            <a:r>
              <a:rPr lang="cs-CZ" dirty="0"/>
              <a:t>sloupcový graf četností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persp</a:t>
            </a:r>
            <a:r>
              <a:rPr lang="cs-CZ" dirty="0"/>
              <a:t>		typ prostorového grafu – povrchy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Speciální typy grafů (přehled):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6028546"/>
            <a:ext cx="8208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Literatura: </a:t>
            </a:r>
            <a:r>
              <a:rPr lang="cs-CZ" sz="1500" dirty="0"/>
              <a:t>Drozd P. 2007. </a:t>
            </a:r>
            <a:r>
              <a:rPr lang="cs-CZ" sz="1500" i="1" dirty="0"/>
              <a:t>Cvičení z biostatistiky. Základy práce se softwarem R. </a:t>
            </a:r>
            <a:r>
              <a:rPr lang="cs-CZ" sz="1500" dirty="0"/>
              <a:t>Ostrava: Ostravská univerzita, Přírodovědecká fakulta. 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457200" y="3419474"/>
            <a:ext cx="7620000" cy="277177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(skupiny XY grafů v jednom grafickém okně)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(stonek s lístky)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(hvězdový graf)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dotchart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Clevelandův</a:t>
            </a:r>
            <a:r>
              <a:rPr lang="cs-CZ" dirty="0"/>
              <a:t> bodový graf)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stripchart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(pásový graf – 1D)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sunflowerplot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slunečninový</a:t>
            </a:r>
            <a:r>
              <a:rPr lang="cs-CZ" dirty="0"/>
              <a:t> graf – body se shodnými souřadnicemi se vykreslí jako lístky vycházející z bodu)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spineplot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(speciální </a:t>
            </a:r>
            <a:r>
              <a:rPr lang="pt-BR" dirty="0"/>
              <a:t>sloupcový graf s rozestupy a densitami)</a:t>
            </a:r>
            <a:endParaRPr lang="cs-CZ" dirty="0"/>
          </a:p>
          <a:p>
            <a:pPr lvl="1"/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mosaicplot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(mozaikový graf)</a:t>
            </a:r>
            <a:endParaRPr lang="cs-CZ" dirty="0"/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ourfoldplot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(čtyřlístkový graf)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filled.contour</a:t>
            </a:r>
            <a:r>
              <a:rPr lang="cs-CZ" i="1" dirty="0"/>
              <a:t> </a:t>
            </a:r>
            <a:r>
              <a:rPr lang="cs-CZ" dirty="0"/>
              <a:t>(barevné kontury)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contour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(kontury)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coplot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(speciální matice XY grafů)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cdplot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(graf s výplní pod osou)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bxp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(jiný typ zadání </a:t>
            </a:r>
            <a:r>
              <a:rPr lang="cs-CZ" dirty="0" err="1"/>
              <a:t>boxplotu</a:t>
            </a:r>
            <a:r>
              <a:rPr lang="cs-CZ" dirty="0"/>
              <a:t>),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assocplot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Cohen-Friendly</a:t>
            </a:r>
            <a:r>
              <a:rPr lang="cs-CZ" dirty="0"/>
              <a:t> graf)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(speciální typ grafu podobný </a:t>
            </a:r>
            <a:r>
              <a:rPr lang="cs-CZ" dirty="0" err="1"/>
              <a:t>filled.contour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4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základních typů grafů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Bodový graf (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cs-CZ" dirty="0"/>
              <a:t>Zobrazení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cs-CZ" dirty="0"/>
              <a:t> na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cs-CZ" dirty="0"/>
              <a:t>, kde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cs-CZ" dirty="0"/>
              <a:t> je vysvětlující - kategorická proměnná [zobrazí se na ose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cs-CZ" dirty="0"/>
              <a:t>] a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cs-CZ" dirty="0"/>
              <a:t> je závislá proměnná [zobrazující se na ose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cs-CZ" dirty="0"/>
              <a:t>]. (zdroj)</a:t>
            </a:r>
          </a:p>
          <a:p>
            <a:pPr lvl="1"/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cs-CZ" dirty="0"/>
              <a:t> pro zobrazení závislosti na numerických vysvětlujících proměnných.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Sloupcový graf četností (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cs-CZ" dirty="0"/>
              <a:t>Zobrazení distribuce dat v podobě sloupcového grafu – sloupce mají stejnou šířku a jejich výška vyjadřuje četnost daného znaku.</a:t>
            </a:r>
          </a:p>
          <a:p>
            <a:pPr lvl="1"/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cs-CZ" dirty="0"/>
              <a:t> zejména v případě kategorických dat (data máme v předem daných intervalech).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6028546"/>
            <a:ext cx="82089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Literatura: </a:t>
            </a:r>
            <a:r>
              <a:rPr lang="cs-CZ" sz="1500" dirty="0" err="1"/>
              <a:t>Pekár</a:t>
            </a:r>
            <a:r>
              <a:rPr lang="cs-CZ" sz="1500" dirty="0"/>
              <a:t> S. – Brabec M. 2009. </a:t>
            </a:r>
            <a:r>
              <a:rPr lang="cs-CZ" sz="1500" i="1" dirty="0"/>
              <a:t>Moderní analýza biologických dat.</a:t>
            </a:r>
            <a:r>
              <a:rPr lang="cs-CZ" sz="1500" dirty="0"/>
              <a:t> Praha: </a:t>
            </a:r>
            <a:r>
              <a:rPr lang="cs-CZ" sz="1500" dirty="0" err="1"/>
              <a:t>Scientia</a:t>
            </a:r>
            <a:r>
              <a:rPr lang="cs-CZ" sz="1500" dirty="0"/>
              <a:t>. ISBN: 978-80-86960-44-9</a:t>
            </a:r>
          </a:p>
        </p:txBody>
      </p:sp>
    </p:spTree>
    <p:extLst>
      <p:ext uri="{BB962C8B-B14F-4D97-AF65-F5344CB8AC3E}">
        <p14:creationId xmlns:p14="http://schemas.microsoft.com/office/powerpoint/2010/main" val="42278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Krabicový graf (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cs-CZ" dirty="0"/>
              <a:t>Vizualizace dat pomocí kvantilů. Úsečka uprostřed představuje medián, horní okraj boxu představuje 75% kvantil, dolní okraj boxu představuje 25% kvantil a hranice „vousků“ pokrývají (za přibližné normality dat) jejich drtivou většinu.</a:t>
            </a:r>
          </a:p>
          <a:p>
            <a:pPr lvl="1"/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Využití:</a:t>
            </a:r>
            <a:r>
              <a:rPr lang="cs-CZ" dirty="0"/>
              <a:t> Zejména při popisných statistikách – vyobrazení rozložení dat apod.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box p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50229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5869721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Literatura: </a:t>
            </a:r>
            <a:r>
              <a:rPr lang="cs-CZ" sz="1500" dirty="0" err="1"/>
              <a:t>Pekár</a:t>
            </a:r>
            <a:r>
              <a:rPr lang="cs-CZ" sz="1500" dirty="0"/>
              <a:t> S. – Brabec M. 2009. </a:t>
            </a:r>
            <a:r>
              <a:rPr lang="cs-CZ" sz="1500" i="1" dirty="0"/>
              <a:t>Moderní analýza biologických dat.</a:t>
            </a:r>
            <a:r>
              <a:rPr lang="cs-CZ" sz="1500" dirty="0"/>
              <a:t> Praha: </a:t>
            </a:r>
            <a:r>
              <a:rPr lang="cs-CZ" sz="1500" dirty="0" err="1"/>
              <a:t>Scientia</a:t>
            </a:r>
            <a:r>
              <a:rPr lang="cs-CZ" sz="1500" dirty="0"/>
              <a:t>. ISBN: 978-80-86960-44-9</a:t>
            </a:r>
          </a:p>
          <a:p>
            <a:r>
              <a:rPr lang="cs-CZ" sz="1500" dirty="0"/>
              <a:t>Obr. zdroj: </a:t>
            </a:r>
            <a:r>
              <a:rPr lang="cs-CZ" sz="1500" dirty="0">
                <a:hlinkClick r:id="rId3"/>
              </a:rPr>
              <a:t>https://datavizcatalogue.com/methods/box_plot.html </a:t>
            </a:r>
            <a:r>
              <a:rPr lang="cs-CZ" sz="1500" dirty="0"/>
              <a:t>[25. 3. 2018]</a:t>
            </a:r>
          </a:p>
        </p:txBody>
      </p:sp>
    </p:spTree>
    <p:extLst>
      <p:ext uri="{BB962C8B-B14F-4D97-AF65-F5344CB8AC3E}">
        <p14:creationId xmlns:p14="http://schemas.microsoft.com/office/powerpoint/2010/main" val="216634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280920" cy="2088232"/>
          </a:xfrm>
        </p:spPr>
        <p:txBody>
          <a:bodyPr numCol="2">
            <a:normAutofit fontScale="92500" lnSpcReduction="10000"/>
          </a:bodyPr>
          <a:lstStyle/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axis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(osy)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(mřížka)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(legenda)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(titulky a popisky)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(textová pole)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(body)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(spojené čáry)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(úsečky)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(přímky)</a:t>
            </a:r>
          </a:p>
          <a:p>
            <a:pPr lvl="1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(křivky, matematické funkce)</a:t>
            </a:r>
          </a:p>
          <a:p>
            <a:pPr lvl="1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(obrys kolem grafu)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5" t="46482" r="40937" b="5926"/>
          <a:stretch/>
        </p:blipFill>
        <p:spPr bwMode="auto">
          <a:xfrm>
            <a:off x="107504" y="2708920"/>
            <a:ext cx="4933733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47864" y="2924944"/>
            <a:ext cx="2088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508104" y="2780928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main</a:t>
            </a:r>
            <a:r>
              <a:rPr lang="cs-CZ" sz="1400" i="1" dirty="0"/>
              <a:t> </a:t>
            </a:r>
            <a:r>
              <a:rPr lang="cs-CZ" sz="1400" dirty="0"/>
              <a:t>(titulek)</a:t>
            </a:r>
          </a:p>
          <a:p>
            <a:endParaRPr lang="cs-CZ" sz="1400" dirty="0"/>
          </a:p>
          <a:p>
            <a:r>
              <a:rPr lang="cs-CZ" sz="1400" i="1" dirty="0"/>
              <a:t>box </a:t>
            </a:r>
            <a:r>
              <a:rPr lang="cs-CZ" sz="1400" dirty="0"/>
              <a:t>(ohraničení grafu)</a:t>
            </a:r>
          </a:p>
          <a:p>
            <a:endParaRPr lang="cs-CZ" sz="1400" dirty="0"/>
          </a:p>
          <a:p>
            <a:r>
              <a:rPr lang="cs-CZ" sz="1400" i="1" dirty="0" err="1"/>
              <a:t>grid</a:t>
            </a:r>
            <a:r>
              <a:rPr lang="cs-CZ" sz="1400" i="1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řížka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r>
              <a:rPr lang="cs-CZ" sz="1400" i="1" dirty="0" err="1"/>
              <a:t>points</a:t>
            </a:r>
            <a:r>
              <a:rPr lang="cs-CZ" sz="1400" i="1" dirty="0"/>
              <a:t> </a:t>
            </a:r>
            <a:r>
              <a:rPr lang="cs-CZ" sz="1400" dirty="0"/>
              <a:t>(body datové řady)</a:t>
            </a:r>
          </a:p>
          <a:p>
            <a:endParaRPr lang="cs-CZ" sz="1400" dirty="0"/>
          </a:p>
          <a:p>
            <a:r>
              <a:rPr lang="cs-CZ" sz="1400" i="1" dirty="0" err="1"/>
              <a:t>ylab</a:t>
            </a:r>
            <a:r>
              <a:rPr lang="cs-CZ" sz="1400" i="1" dirty="0"/>
              <a:t> </a:t>
            </a:r>
            <a:r>
              <a:rPr lang="cs-CZ" sz="1400" dirty="0"/>
              <a:t>(název/popisek osy </a:t>
            </a:r>
            <a:r>
              <a:rPr lang="cs-CZ" sz="1400" i="1" dirty="0"/>
              <a:t>y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i="1" dirty="0"/>
              <a:t>label </a:t>
            </a:r>
          </a:p>
          <a:p>
            <a:endParaRPr lang="cs-CZ" sz="1400" dirty="0"/>
          </a:p>
          <a:p>
            <a:r>
              <a:rPr lang="cs-CZ" sz="1400" i="1" dirty="0" err="1"/>
              <a:t>xlab</a:t>
            </a:r>
            <a:r>
              <a:rPr lang="cs-CZ" sz="1400" i="1" dirty="0"/>
              <a:t> </a:t>
            </a:r>
            <a:r>
              <a:rPr lang="cs-CZ" sz="1400" dirty="0"/>
              <a:t>(název/popisek osy </a:t>
            </a:r>
            <a:r>
              <a:rPr lang="cs-CZ" sz="1400" i="1" dirty="0"/>
              <a:t>x</a:t>
            </a:r>
            <a:r>
              <a:rPr lang="cs-CZ" sz="1400" dirty="0"/>
              <a:t>)</a:t>
            </a:r>
          </a:p>
          <a:p>
            <a:endParaRPr lang="cs-CZ" sz="14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860032" y="3356992"/>
            <a:ext cx="6480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419872" y="3789040"/>
            <a:ext cx="2088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3131840" y="4221088"/>
            <a:ext cx="23762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51520" y="4653136"/>
            <a:ext cx="524576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4860032" y="5949280"/>
            <a:ext cx="679159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2971800" y="6333095"/>
            <a:ext cx="2567392" cy="2963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23528" y="368660"/>
            <a:ext cx="4826496" cy="3960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Prvky grafu 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vykreslitelné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samostatně </a:t>
            </a:r>
          </a:p>
        </p:txBody>
      </p:sp>
    </p:spTree>
    <p:extLst>
      <p:ext uri="{BB962C8B-B14F-4D97-AF65-F5344CB8AC3E}">
        <p14:creationId xmlns:p14="http://schemas.microsoft.com/office/powerpoint/2010/main" val="361791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61066" y="1600200"/>
            <a:ext cx="4416134" cy="47811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cs-CZ" dirty="0"/>
              <a:t> – typ bodů</a:t>
            </a:r>
          </a:p>
          <a:p>
            <a:pPr lvl="1"/>
            <a:r>
              <a:rPr lang="cs-CZ" dirty="0"/>
              <a:t>je možné použít i jakýkoliv charakter (např.: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cs-CZ" dirty="0"/>
              <a:t>)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cs-CZ" dirty="0"/>
              <a:t> – typ čáry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cs-CZ" dirty="0"/>
              <a:t> – tloušťka čáry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dirty="0"/>
              <a:t> – barva</a:t>
            </a:r>
          </a:p>
          <a:p>
            <a:pPr lvl="1"/>
            <a:r>
              <a:rPr lang="cs-CZ" dirty="0"/>
              <a:t>0 až 8 základní barvy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"..." </a:t>
            </a:r>
            <a:r>
              <a:rPr lang="cs-CZ" dirty="0"/>
              <a:t>volba barvy názvem (viz </a:t>
            </a:r>
            <a:r>
              <a:rPr lang="cs-CZ" dirty="0" err="1" smtClean="0"/>
              <a:t>RColors</a:t>
            </a:r>
            <a:r>
              <a:rPr lang="cs-CZ" dirty="0"/>
              <a:t>)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cs-CZ" dirty="0"/>
              <a:t> – relativní velikost znaků a bodů oproti standardním 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– logická hodnota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cs-CZ" dirty="0"/>
              <a:t>) zda se mají vykreslovat osy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las</a:t>
            </a:r>
            <a:r>
              <a:rPr lang="cs-CZ" dirty="0"/>
              <a:t> – styl popisek axis, hodnoty 0 až 3 (vertikální vs. </a:t>
            </a:r>
            <a:r>
              <a:rPr lang="cs-CZ" dirty="0" smtClean="0"/>
              <a:t>horizontální</a:t>
            </a:r>
            <a:r>
              <a:rPr lang="cs-CZ" dirty="0"/>
              <a:t>)</a:t>
            </a:r>
          </a:p>
        </p:txBody>
      </p:sp>
      <p:pic>
        <p:nvPicPr>
          <p:cNvPr id="5" name="Obrázek 4" descr="http://www.gastonsanchez.com/visually-enforced/images/blog/par_cheatsheet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" t="13993" r="70516" b="33754"/>
          <a:stretch/>
        </p:blipFill>
        <p:spPr bwMode="auto">
          <a:xfrm>
            <a:off x="467543" y="1597892"/>
            <a:ext cx="3193523" cy="4783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7544" y="6381328"/>
            <a:ext cx="781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Source</a:t>
            </a:r>
            <a:r>
              <a:rPr lang="cs-CZ" sz="1400" dirty="0"/>
              <a:t>: http://www.gastonsanchez.com/visually-enforced/images/blog/par_cheatsheet.png</a:t>
            </a:r>
          </a:p>
        </p:txBody>
      </p:sp>
    </p:spTree>
    <p:extLst>
      <p:ext uri="{BB962C8B-B14F-4D97-AF65-F5344CB8AC3E}">
        <p14:creationId xmlns:p14="http://schemas.microsoft.com/office/powerpoint/2010/main" val="332481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základní grafiky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  <a:r>
              <a:rPr lang="cs-CZ" i="1" dirty="0"/>
              <a:t> </a:t>
            </a:r>
            <a:r>
              <a:rPr lang="cs-CZ" dirty="0"/>
              <a:t>(otevření a nastavení grafického okna)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par</a:t>
            </a:r>
            <a:r>
              <a:rPr lang="cs-CZ" i="1" dirty="0"/>
              <a:t> </a:t>
            </a:r>
            <a:r>
              <a:rPr lang="cs-CZ" dirty="0"/>
              <a:t>(nastavení parametrů grafického výstupu)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layout</a:t>
            </a:r>
            <a:r>
              <a:rPr lang="cs-CZ" i="1" dirty="0"/>
              <a:t> </a:t>
            </a:r>
            <a:r>
              <a:rPr lang="cs-CZ" dirty="0"/>
              <a:t>(nastaví rozdělení okna) 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cs-CZ" i="1" dirty="0"/>
              <a:t> </a:t>
            </a:r>
            <a:r>
              <a:rPr lang="cs-CZ" dirty="0"/>
              <a:t>(namíchá barvu)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colors</a:t>
            </a:r>
            <a:r>
              <a:rPr lang="cs-CZ" i="1" dirty="0"/>
              <a:t> </a:t>
            </a:r>
            <a:r>
              <a:rPr lang="cs-CZ" dirty="0"/>
              <a:t>(přednastavené barvy) </a:t>
            </a:r>
            <a:r>
              <a:rPr lang="cs-CZ" dirty="0" smtClean="0"/>
              <a:t>– př</a:t>
            </a:r>
            <a:r>
              <a:rPr lang="cs-CZ" dirty="0"/>
              <a:t>.</a:t>
            </a:r>
            <a:r>
              <a:rPr lang="cs-CZ" dirty="0" smtClean="0"/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rainbow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r>
              <a:rPr lang="cs-CZ" dirty="0" err="1"/>
              <a:t>Rstudio</a:t>
            </a:r>
            <a:r>
              <a:rPr lang="cs-CZ" dirty="0"/>
              <a:t> – karta </a:t>
            </a:r>
            <a:r>
              <a:rPr lang="cs-CZ" dirty="0" err="1"/>
              <a:t>Plots</a:t>
            </a:r>
            <a:endParaRPr lang="cs-CZ" dirty="0"/>
          </a:p>
          <a:p>
            <a:pPr lvl="1"/>
            <a:r>
              <a:rPr lang="cs-CZ" dirty="0"/>
              <a:t>listování grafy</a:t>
            </a:r>
          </a:p>
          <a:p>
            <a:pPr lvl="1"/>
            <a:r>
              <a:rPr lang="cs-CZ" dirty="0"/>
              <a:t>export grafů</a:t>
            </a:r>
          </a:p>
          <a:p>
            <a:pPr lvl="2"/>
            <a:r>
              <a:rPr lang="cs-CZ" dirty="0" err="1"/>
              <a:t>Save</a:t>
            </a:r>
            <a:r>
              <a:rPr lang="cs-CZ" dirty="0"/>
              <a:t> as Image</a:t>
            </a:r>
          </a:p>
          <a:p>
            <a:pPr lvl="2"/>
            <a:r>
              <a:rPr lang="cs-CZ" dirty="0" err="1"/>
              <a:t>Save</a:t>
            </a:r>
            <a:r>
              <a:rPr lang="cs-CZ" dirty="0"/>
              <a:t> as PDF</a:t>
            </a:r>
          </a:p>
          <a:p>
            <a:pPr lvl="2"/>
            <a:r>
              <a:rPr lang="cs-CZ" dirty="0"/>
              <a:t>Copy to </a:t>
            </a:r>
            <a:r>
              <a:rPr lang="cs-CZ" dirty="0" err="1"/>
              <a:t>Clipboard</a:t>
            </a:r>
            <a:endParaRPr lang="cs-CZ" dirty="0"/>
          </a:p>
          <a:p>
            <a:pPr marL="11430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3" t="39436" b="46111"/>
          <a:stretch/>
        </p:blipFill>
        <p:spPr bwMode="auto">
          <a:xfrm>
            <a:off x="4045789" y="4110038"/>
            <a:ext cx="4037513" cy="1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8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NULL,type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="p",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NULL,ylim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NULL,main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NULL,sub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NULL,xlab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NULL,ylab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NULL,axes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T,frame.plot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  <a:p>
            <a:endParaRPr lang="cs-CZ" dirty="0"/>
          </a:p>
          <a:p>
            <a:r>
              <a:rPr lang="cs-CZ" dirty="0"/>
              <a:t>Příklad grafického zobrazení bodů (</a:t>
            </a:r>
            <a:r>
              <a:rPr lang="cs-CZ" dirty="0" err="1"/>
              <a:t>pch</a:t>
            </a:r>
            <a:r>
              <a:rPr lang="cs-CZ" dirty="0"/>
              <a:t>):</a:t>
            </a:r>
          </a:p>
          <a:p>
            <a:pPr lvl="2"/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(0.5,26),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=0:25)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(0.5,26),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=0:25,axes=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F,ann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F,frame.plot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=T) </a:t>
            </a:r>
          </a:p>
          <a:p>
            <a:pPr lvl="2"/>
            <a:endParaRPr lang="cs-CZ" dirty="0"/>
          </a:p>
          <a:p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dev.off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	 – zavře aktuální grafické okno </a:t>
            </a:r>
          </a:p>
          <a:p>
            <a:pPr marL="114300" indent="0">
              <a:buNone/>
            </a:pPr>
            <a:r>
              <a:rPr lang="cs-CZ" dirty="0"/>
              <a:t>			(„vymaže“ grafy na kartě </a:t>
            </a:r>
            <a:r>
              <a:rPr lang="cs-CZ" dirty="0" err="1"/>
              <a:t>plots</a:t>
            </a:r>
            <a:r>
              <a:rPr lang="cs-CZ" dirty="0"/>
              <a:t>)</a:t>
            </a:r>
          </a:p>
          <a:p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graphics.off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– zavře všechna grafická okna </a:t>
            </a:r>
          </a:p>
          <a:p>
            <a:pPr marL="114300" indent="0">
              <a:buNone/>
            </a:pPr>
            <a:r>
              <a:rPr lang="cs-CZ" dirty="0"/>
              <a:t>			(„vymaže“ grafy na kartě </a:t>
            </a:r>
            <a:r>
              <a:rPr lang="cs-CZ" dirty="0" err="1"/>
              <a:t>plots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88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(10,5)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c(4,4,4,4),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"serif")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(0.5,26),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0:25,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3 ,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"osa x",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"osa y",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"Název grafu")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text(15, 0.6,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"Text, který chceme mít na souřadnicích x = 15 a y = 0.6",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tomato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(h =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(0.3,0.4,0.01),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=1:8,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=1:5,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=0.5:6)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9208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0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16106</TotalTime>
  <Words>1094</Words>
  <Application>Microsoft Office PowerPoint</Application>
  <PresentationFormat>Předvádění na obrazovce (4:3)</PresentationFormat>
  <Paragraphs>176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Sousedství</vt:lpstr>
      <vt:lpstr>GRAFICKÉ ZOBRAZENÍ V R</vt:lpstr>
      <vt:lpstr>Prezentace aplikace PowerPoint</vt:lpstr>
      <vt:lpstr>Použití základních typů grafů</vt:lpstr>
      <vt:lpstr>Prezentace aplikace PowerPoint</vt:lpstr>
      <vt:lpstr>Prezentace aplikace PowerPoint</vt:lpstr>
      <vt:lpstr>Grafické parametry</vt:lpstr>
      <vt:lpstr>Nastavení základní grafiky</vt:lpstr>
      <vt:lpstr>plot</vt:lpstr>
      <vt:lpstr>Prezentace aplikace PowerPoint</vt:lpstr>
      <vt:lpstr>Grafické palety</vt:lpstr>
      <vt:lpstr>Typy barev – „web colors“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410</cp:revision>
  <cp:lastPrinted>2018-02-09T07:27:43Z</cp:lastPrinted>
  <dcterms:created xsi:type="dcterms:W3CDTF">2018-01-08T11:58:25Z</dcterms:created>
  <dcterms:modified xsi:type="dcterms:W3CDTF">2018-10-16T09:42:04Z</dcterms:modified>
</cp:coreProperties>
</file>