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322" r:id="rId2"/>
    <p:sldId id="327" r:id="rId3"/>
    <p:sldId id="331" r:id="rId4"/>
    <p:sldId id="326" r:id="rId5"/>
    <p:sldId id="332" r:id="rId6"/>
    <p:sldId id="340" r:id="rId7"/>
    <p:sldId id="333" r:id="rId8"/>
    <p:sldId id="335" r:id="rId9"/>
    <p:sldId id="336" r:id="rId10"/>
    <p:sldId id="341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8485887-09BA-450F-B0C3-D92DF3CD905D}">
          <p14:sldIdLst>
            <p14:sldId id="322"/>
            <p14:sldId id="327"/>
            <p14:sldId id="331"/>
            <p14:sldId id="326"/>
            <p14:sldId id="332"/>
            <p14:sldId id="340"/>
            <p14:sldId id="333"/>
            <p14:sldId id="335"/>
            <p14:sldId id="336"/>
            <p14:sldId id="34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 Polcerova" initials="LP" lastIdx="2" clrIdx="0"/>
  <p:cmAuthor id="1" name="Miroslav Králík" initials="MK" lastIdx="1" clrIdx="1">
    <p:extLst/>
  </p:cmAuthor>
  <p:cmAuthor id="2" name="Miroslav Králík" initials="MK [2]" lastIdx="4" clrIdx="2">
    <p:extLst/>
  </p:cmAuthor>
  <p:cmAuthor id="3" name="Králik" initials="K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3823" autoAdjust="0"/>
  </p:normalViewPr>
  <p:slideViewPr>
    <p:cSldViewPr>
      <p:cViewPr>
        <p:scale>
          <a:sx n="100" d="100"/>
          <a:sy n="100" d="100"/>
        </p:scale>
        <p:origin x="-3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2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 Králík" userId="ff8e5870-1412-40a5-8243-506da866751a" providerId="ADAL" clId="{0AE009D3-0C86-457E-8F61-32AA11E976D3}"/>
    <pc:docChg chg="modSld">
      <pc:chgData name="Miroslav Králík" userId="ff8e5870-1412-40a5-8243-506da866751a" providerId="ADAL" clId="{0AE009D3-0C86-457E-8F61-32AA11E976D3}" dt="2018-09-10T11:12:28.262" v="7"/>
      <pc:docMkLst>
        <pc:docMk/>
      </pc:docMkLst>
      <pc:sldChg chg="addCm modCm">
        <pc:chgData name="Miroslav Králík" userId="ff8e5870-1412-40a5-8243-506da866751a" providerId="ADAL" clId="{0AE009D3-0C86-457E-8F61-32AA11E976D3}" dt="2018-09-10T09:29:28.740" v="5"/>
        <pc:sldMkLst>
          <pc:docMk/>
          <pc:sldMk cId="3121044308" sldId="258"/>
        </pc:sldMkLst>
      </pc:sldChg>
      <pc:sldChg chg="addCm modCm">
        <pc:chgData name="Miroslav Králík" userId="ff8e5870-1412-40a5-8243-506da866751a" providerId="ADAL" clId="{0AE009D3-0C86-457E-8F61-32AA11E976D3}" dt="2018-09-10T09:20:24.365" v="3"/>
        <pc:sldMkLst>
          <pc:docMk/>
          <pc:sldMk cId="2817868640" sldId="261"/>
        </pc:sldMkLst>
      </pc:sldChg>
      <pc:sldChg chg="addCm modCm">
        <pc:chgData name="Miroslav Králík" userId="ff8e5870-1412-40a5-8243-506da866751a" providerId="ADAL" clId="{0AE009D3-0C86-457E-8F61-32AA11E976D3}" dt="2018-09-10T11:12:28.262" v="7"/>
        <pc:sldMkLst>
          <pc:docMk/>
          <pc:sldMk cId="3412077612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B519E-DA0F-4740-B58A-B126B4F729D0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6931-C009-4BD7-86B3-E2A103687E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35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D8320-5E03-4B51-8A1D-BF171FFFCE15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1D5D-E0C4-40F2-A547-E266011A3C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5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23.10.2018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</a:t>
            </a:r>
            <a:r>
              <a:rPr lang="cs-CZ" dirty="0" err="1"/>
              <a:t>antr</a:t>
            </a:r>
            <a:r>
              <a:rPr lang="cs-CZ" dirty="0"/>
              <a:t>.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5040560"/>
          </a:xfrm>
        </p:spPr>
        <p:txBody>
          <a:bodyPr>
            <a:normAutofit/>
          </a:bodyPr>
          <a:lstStyle/>
          <a:p>
            <a:pPr lvl="2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DATA &lt;- read.csv("data_opr.csv",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=";",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TRUE)</a:t>
            </a: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attach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pPr lvl="2"/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Note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/>
              <a:t>opravená data z kapitoly o načtení objektů</a:t>
            </a:r>
          </a:p>
          <a:p>
            <a:r>
              <a:rPr lang="cs-CZ" dirty="0"/>
              <a:t>1) Co chceme znázornit?</a:t>
            </a:r>
          </a:p>
          <a:p>
            <a:pPr lvl="2"/>
            <a:r>
              <a:rPr lang="cs-CZ" dirty="0"/>
              <a:t>Příklad: rozložení dat pro proměnnou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/>
              <a:t>2) Jaký bude nejvhodnější typ grafu na zobrazení?</a:t>
            </a:r>
          </a:p>
          <a:p>
            <a:pPr lvl="2"/>
            <a:r>
              <a:rPr lang="cs-CZ" dirty="0"/>
              <a:t>Box plot</a:t>
            </a:r>
          </a:p>
          <a:p>
            <a:pPr lvl="2"/>
            <a:r>
              <a:rPr lang="cs-CZ" dirty="0" err="1"/>
              <a:t>Note</a:t>
            </a:r>
            <a:r>
              <a:rPr lang="cs-CZ" dirty="0"/>
              <a:t>: máme antropologická data! </a:t>
            </a:r>
          </a:p>
          <a:p>
            <a:pPr lvl="3"/>
            <a:r>
              <a:rPr lang="cs-CZ" dirty="0"/>
              <a:t>Muži vs. Ženy</a:t>
            </a:r>
          </a:p>
          <a:p>
            <a:pPr lvl="3"/>
            <a:r>
              <a:rPr lang="cs-CZ" dirty="0"/>
              <a:t>Sin vs. </a:t>
            </a:r>
            <a:r>
              <a:rPr lang="cs-CZ" dirty="0" err="1"/>
              <a:t>Dx</a:t>
            </a:r>
            <a:endParaRPr lang="cs-CZ" dirty="0"/>
          </a:p>
          <a:p>
            <a:r>
              <a:rPr lang="cs-CZ" dirty="0"/>
              <a:t>3) Příprava dat pro zobrazení.</a:t>
            </a:r>
          </a:p>
          <a:p>
            <a:r>
              <a:rPr lang="cs-CZ" dirty="0"/>
              <a:t>4) Samotné zobrazení dat.</a:t>
            </a:r>
          </a:p>
        </p:txBody>
      </p:sp>
    </p:spTree>
    <p:extLst>
      <p:ext uri="{BB962C8B-B14F-4D97-AF65-F5344CB8AC3E}">
        <p14:creationId xmlns:p14="http://schemas.microsoft.com/office/powerpoint/2010/main" val="4181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260648"/>
            <a:ext cx="7992888" cy="64087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ÚKOL 8</a:t>
            </a:r>
          </a:p>
          <a:p>
            <a:pPr lvl="1" algn="just"/>
            <a:r>
              <a:rPr lang="cs-CZ" sz="1800" dirty="0"/>
              <a:t>A) Vytvořte bodový graf jako je na obrázku. Zobrazovanou proměnnou je </a:t>
            </a:r>
            <a:r>
              <a:rPr lang="cs-CZ" sz="1800" dirty="0" err="1"/>
              <a:t>Length_cl</a:t>
            </a:r>
            <a:r>
              <a:rPr lang="cs-CZ" sz="1800" dirty="0"/>
              <a:t>. Dejte si pozor aby mřížka nepřekrývala body. Barvy můžete zvolit libovolně, stejně tak typy bodů.</a:t>
            </a:r>
          </a:p>
          <a:p>
            <a:pPr marL="114300" indent="0">
              <a:buNone/>
            </a:pP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4568552" cy="45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34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BOX PLOT</a:t>
            </a:r>
          </a:p>
          <a:p>
            <a:pPr marL="342900" lvl="3">
              <a:buClr>
                <a:schemeClr val="accent1"/>
              </a:buClr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boxplot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~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Side:Sex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data=DATA,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notch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c(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("tomato",2),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("deepskyblue3",2)), main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clavicule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ylab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[mm]", xlab="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Categories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c("f -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"f - sin", "m -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"f - sin"),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cex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2,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4)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5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60848"/>
            <a:ext cx="4873729" cy="439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382" y="2084463"/>
            <a:ext cx="3665050" cy="4375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3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7620000" cy="306896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Grafy tvoříme:</a:t>
            </a:r>
          </a:p>
          <a:p>
            <a:pPr lvl="1"/>
            <a:r>
              <a:rPr lang="cs-CZ" dirty="0"/>
              <a:t>s ohledem na jejich výpovědní hodnotu</a:t>
            </a:r>
          </a:p>
          <a:p>
            <a:pPr lvl="1"/>
            <a:r>
              <a:rPr lang="cs-CZ" dirty="0"/>
              <a:t>s ohledem na to, kde budeme graf publikovat/používat</a:t>
            </a:r>
          </a:p>
          <a:p>
            <a:pPr lvl="1"/>
            <a:r>
              <a:rPr lang="cs-CZ" dirty="0"/>
              <a:t>s ohledem na data v grafu zobrazená</a:t>
            </a:r>
          </a:p>
          <a:p>
            <a:pPr lvl="1"/>
            <a:r>
              <a:rPr lang="cs-CZ" b="1" dirty="0"/>
              <a:t>přehledně!</a:t>
            </a:r>
          </a:p>
          <a:p>
            <a:pPr lvl="1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60648"/>
            <a:ext cx="4424536" cy="44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4136504" cy="41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38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HISTOGRAM</a:t>
            </a: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DATA$Age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rev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heat.colors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(12)), main = "Histogram veku ze souboru DATA", xlab = "věk", ylab = "četnost")</a:t>
            </a:r>
          </a:p>
          <a:p>
            <a:pPr lvl="2"/>
            <a:endParaRPr lang="cs-CZ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(DELKA,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prob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=TRUE ,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"darkolivegreen3", main = "Histogram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delky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claviculy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xlab = "délka [mm]", ylab = "četnost")</a:t>
            </a:r>
          </a:p>
          <a:p>
            <a:pPr lvl="2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lines(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density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(DELKA),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darkgreen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=2)</a:t>
            </a:r>
          </a:p>
          <a:p>
            <a:pPr lvl="2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lines(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density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(DELKA,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=2),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dotted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"chartreuse4")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37570"/>
            <a:ext cx="3360700" cy="293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573016"/>
            <a:ext cx="363187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36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Note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/>
              <a:t>pozor na parametr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prob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r>
              <a:rPr lang="cs-CZ" dirty="0"/>
              <a:t>nastaví, že se nejedná o relativní frekvenci, ale o </a:t>
            </a:r>
            <a:r>
              <a:rPr lang="cs-CZ" b="1" dirty="0" err="1"/>
              <a:t>densitu</a:t>
            </a:r>
            <a:r>
              <a:rPr lang="cs-CZ" dirty="0"/>
              <a:t>, tzn. plocha sloupce je </a:t>
            </a:r>
            <a:r>
              <a:rPr lang="cs-CZ" b="1" dirty="0"/>
              <a:t>relativní četnost</a:t>
            </a:r>
            <a:r>
              <a:rPr lang="cs-CZ" dirty="0"/>
              <a:t>!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scales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vek_muzi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7,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("dodgerblue",0.5))</a:t>
            </a:r>
          </a:p>
          <a:p>
            <a:pPr lvl="1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hist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vek_zeny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7,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TRUE,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("darksalmon",0.5))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56756"/>
            <a:ext cx="4122746" cy="359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72712"/>
            <a:ext cx="4104456" cy="358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42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260648"/>
            <a:ext cx="7992888" cy="640871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7632848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DOMÁCÍ ÚKOL 7</a:t>
            </a:r>
          </a:p>
          <a:p>
            <a:pPr lvl="1" algn="just"/>
            <a:r>
              <a:rPr lang="cs-CZ" sz="1800" dirty="0"/>
              <a:t>A) Vytvořte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boxplot</a:t>
            </a:r>
            <a:r>
              <a:rPr lang="cs-CZ" sz="1800" dirty="0"/>
              <a:t> jako je na obrázku vlevo. Zobrazovanou proměnnou je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Shoulder_w</a:t>
            </a:r>
            <a:r>
              <a:rPr lang="cs-CZ" sz="1800" dirty="0"/>
              <a:t>. Dejte si pozor zejména na osy a jejich popis včetně </a:t>
            </a:r>
            <a:r>
              <a:rPr lang="cs-CZ" sz="1800" b="1" dirty="0"/>
              <a:t>směru textu</a:t>
            </a:r>
            <a:r>
              <a:rPr lang="cs-CZ" sz="1800" dirty="0"/>
              <a:t>. Můžete změnit typ </a:t>
            </a:r>
            <a:r>
              <a:rPr lang="cs-CZ" sz="1800" dirty="0" smtClean="0"/>
              <a:t>bodů, popisy os (smysluplně) </a:t>
            </a:r>
            <a:r>
              <a:rPr lang="cs-CZ" sz="1800" dirty="0"/>
              <a:t>i barvy.</a:t>
            </a:r>
          </a:p>
          <a:p>
            <a:pPr lvl="1" algn="just"/>
            <a:r>
              <a:rPr lang="cs-CZ" sz="1800" dirty="0"/>
              <a:t>B) Vytvořte 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histogram</a:t>
            </a:r>
            <a:r>
              <a:rPr lang="cs-CZ" sz="1800" dirty="0"/>
              <a:t> jako je na obrázku vpravo. Zobrazovanou proměnnou je opět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Shoulder_w</a:t>
            </a:r>
            <a:r>
              <a:rPr lang="cs-CZ" sz="1800" dirty="0"/>
              <a:t>. Dejte si </a:t>
            </a:r>
            <a:r>
              <a:rPr lang="cs-CZ" sz="1800" dirty="0" smtClean="0"/>
              <a:t>pozor, </a:t>
            </a:r>
            <a:r>
              <a:rPr lang="cs-CZ" sz="1800" dirty="0"/>
              <a:t>aby křivka četností byla v grafu </a:t>
            </a:r>
            <a:r>
              <a:rPr lang="cs-CZ" sz="1800" b="1" dirty="0"/>
              <a:t>kompletní</a:t>
            </a:r>
            <a:r>
              <a:rPr lang="cs-CZ" sz="1800" dirty="0"/>
              <a:t> (např. upravením rozsahu osy </a:t>
            </a:r>
            <a:r>
              <a:rPr lang="cs-CZ" sz="1800" i="1" dirty="0"/>
              <a:t>y</a:t>
            </a:r>
            <a:r>
              <a:rPr lang="cs-CZ" sz="1800" dirty="0"/>
              <a:t>). Můžete libovolně změnit barvy </a:t>
            </a:r>
            <a:r>
              <a:rPr lang="cs-CZ" sz="1800" dirty="0" smtClean="0"/>
              <a:t>a popisy </a:t>
            </a:r>
            <a:r>
              <a:rPr lang="cs-CZ" sz="1800" dirty="0"/>
              <a:t>os (smysluplně) .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4" y="2852936"/>
            <a:ext cx="3995936" cy="399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52936"/>
            <a:ext cx="403244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08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BODOVÝ GRAF</a:t>
            </a:r>
          </a:p>
          <a:p>
            <a:pPr lvl="1"/>
            <a:r>
              <a:rPr lang="cs-CZ" dirty="0"/>
              <a:t>Pozor na způsob zobrazování dat</a:t>
            </a:r>
          </a:p>
          <a:p>
            <a:pPr lvl="2"/>
            <a:r>
              <a:rPr lang="cs-CZ" dirty="0"/>
              <a:t>Zobrazení samostatných dat  - jedna proměnná (vlevo)</a:t>
            </a:r>
          </a:p>
          <a:p>
            <a:pPr lvl="2"/>
            <a:r>
              <a:rPr lang="cs-CZ" dirty="0"/>
              <a:t>Zobrazení závislosti dvou proměnných (vpravo)</a:t>
            </a:r>
          </a:p>
          <a:p>
            <a:pPr lvl="1"/>
            <a:r>
              <a:rPr lang="cs-CZ" dirty="0"/>
              <a:t>V antropologii se budete nejčastěji setkávat s druhým případem – zobrazením závislosti dvou proměnných.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10388"/>
            <a:ext cx="4147612" cy="414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10388"/>
            <a:ext cx="417646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06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lvl="1"/>
            <a:r>
              <a:rPr lang="cs-CZ" dirty="0"/>
              <a:t>pozor na hodnoty zobrazované na jednotlivých osách (neprohoďte osu </a:t>
            </a:r>
            <a:r>
              <a:rPr lang="cs-CZ" i="1" dirty="0"/>
              <a:t>x</a:t>
            </a:r>
            <a:r>
              <a:rPr lang="cs-CZ" dirty="0"/>
              <a:t> a </a:t>
            </a:r>
            <a:r>
              <a:rPr lang="cs-CZ" i="1" dirty="0"/>
              <a:t>y</a:t>
            </a:r>
            <a:r>
              <a:rPr lang="cs-CZ" dirty="0"/>
              <a:t> - jedna z nejčastějších chyb)</a:t>
            </a:r>
          </a:p>
          <a:p>
            <a:pPr lvl="1"/>
            <a:r>
              <a:rPr lang="cs-CZ" dirty="0"/>
              <a:t>Nezapomeňte:</a:t>
            </a:r>
          </a:p>
          <a:p>
            <a:pPr lvl="2"/>
            <a:r>
              <a:rPr lang="cs-CZ" dirty="0"/>
              <a:t>Graf popsat</a:t>
            </a:r>
          </a:p>
          <a:p>
            <a:pPr lvl="2"/>
            <a:r>
              <a:rPr lang="cs-CZ" dirty="0"/>
              <a:t>Jednotky os</a:t>
            </a:r>
          </a:p>
          <a:p>
            <a:pPr lvl="2"/>
            <a:r>
              <a:rPr lang="cs-CZ" dirty="0"/>
              <a:t>Zkontrolujte si vykresleni grafu se svými daty – odpovídá vykreslený graf očekávání?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667716"/>
            <a:ext cx="3987323" cy="3987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67716"/>
            <a:ext cx="4136504" cy="41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0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MŘÍŽKA (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lvl="2"/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plot(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rnorm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(150, 17, 5.5), ylab = "osa y", xlab = "osa x", main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Nazev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grafu",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pch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4)</a:t>
            </a: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NULL,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NULL,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lightgray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dotted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par("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"),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equilogs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TRUE)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76" y="2603276"/>
            <a:ext cx="3418012" cy="34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321" y="2251222"/>
            <a:ext cx="4944119" cy="427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571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16633</TotalTime>
  <Words>583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Sousedství</vt:lpstr>
      <vt:lpstr>Zobrazení antr. dat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Bi3434  Zpracování výzkumných dat v antropologii</dc:title>
  <dc:creator>L. Polcerova</dc:creator>
  <cp:lastModifiedBy>L. Polcerova</cp:lastModifiedBy>
  <cp:revision>420</cp:revision>
  <cp:lastPrinted>2018-02-09T07:27:43Z</cp:lastPrinted>
  <dcterms:created xsi:type="dcterms:W3CDTF">2018-01-08T11:58:25Z</dcterms:created>
  <dcterms:modified xsi:type="dcterms:W3CDTF">2018-10-23T10:45:06Z</dcterms:modified>
</cp:coreProperties>
</file>