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328" r:id="rId2"/>
    <p:sldId id="329" r:id="rId3"/>
    <p:sldId id="337" r:id="rId4"/>
    <p:sldId id="345" r:id="rId5"/>
    <p:sldId id="391" r:id="rId6"/>
    <p:sldId id="338" r:id="rId7"/>
    <p:sldId id="339" r:id="rId8"/>
    <p:sldId id="342" r:id="rId9"/>
    <p:sldId id="343" r:id="rId10"/>
    <p:sldId id="344" r:id="rId11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D8485887-09BA-450F-B0C3-D92DF3CD905D}">
          <p14:sldIdLst>
            <p14:sldId id="328"/>
            <p14:sldId id="329"/>
            <p14:sldId id="337"/>
            <p14:sldId id="345"/>
            <p14:sldId id="391"/>
            <p14:sldId id="338"/>
            <p14:sldId id="339"/>
            <p14:sldId id="342"/>
            <p14:sldId id="343"/>
            <p14:sldId id="34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. Polcerova" initials="LP" lastIdx="2" clrIdx="0"/>
  <p:cmAuthor id="1" name="Miroslav Králík" initials="MK" lastIdx="1" clrIdx="1">
    <p:extLst/>
  </p:cmAuthor>
  <p:cmAuthor id="2" name="Miroslav Králík" initials="MK [2]" lastIdx="4" clrIdx="2">
    <p:extLst/>
  </p:cmAuthor>
  <p:cmAuthor id="3" name="Králik" initials="K" lastIdx="1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3823" autoAdjust="0"/>
  </p:normalViewPr>
  <p:slideViewPr>
    <p:cSldViewPr>
      <p:cViewPr varScale="1">
        <p:scale>
          <a:sx n="110" d="100"/>
          <a:sy n="110" d="100"/>
        </p:scale>
        <p:origin x="-17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123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oslav Králík" userId="ff8e5870-1412-40a5-8243-506da866751a" providerId="ADAL" clId="{0AE009D3-0C86-457E-8F61-32AA11E976D3}"/>
    <pc:docChg chg="modSld">
      <pc:chgData name="Miroslav Králík" userId="ff8e5870-1412-40a5-8243-506da866751a" providerId="ADAL" clId="{0AE009D3-0C86-457E-8F61-32AA11E976D3}" dt="2018-09-10T11:12:28.262" v="7"/>
      <pc:docMkLst>
        <pc:docMk/>
      </pc:docMkLst>
      <pc:sldChg chg="addCm modCm">
        <pc:chgData name="Miroslav Králík" userId="ff8e5870-1412-40a5-8243-506da866751a" providerId="ADAL" clId="{0AE009D3-0C86-457E-8F61-32AA11E976D3}" dt="2018-09-10T09:29:28.740" v="5"/>
        <pc:sldMkLst>
          <pc:docMk/>
          <pc:sldMk cId="3121044308" sldId="258"/>
        </pc:sldMkLst>
      </pc:sldChg>
      <pc:sldChg chg="addCm modCm">
        <pc:chgData name="Miroslav Králík" userId="ff8e5870-1412-40a5-8243-506da866751a" providerId="ADAL" clId="{0AE009D3-0C86-457E-8F61-32AA11E976D3}" dt="2018-09-10T09:20:24.365" v="3"/>
        <pc:sldMkLst>
          <pc:docMk/>
          <pc:sldMk cId="2817868640" sldId="261"/>
        </pc:sldMkLst>
      </pc:sldChg>
      <pc:sldChg chg="addCm modCm">
        <pc:chgData name="Miroslav Králík" userId="ff8e5870-1412-40a5-8243-506da866751a" providerId="ADAL" clId="{0AE009D3-0C86-457E-8F61-32AA11E976D3}" dt="2018-09-10T11:12:28.262" v="7"/>
        <pc:sldMkLst>
          <pc:docMk/>
          <pc:sldMk cId="3412077612" sldId="30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B519E-DA0F-4740-B58A-B126B4F729D0}" type="datetimeFigureOut">
              <a:rPr lang="cs-CZ" smtClean="0"/>
              <a:pPr/>
              <a:t>29.10.2018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A6931-C009-4BD7-86B3-E2A103687EB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2351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D8320-5E03-4B51-8A1D-BF171FFFCE15}" type="datetimeFigureOut">
              <a:rPr lang="cs-CZ" smtClean="0"/>
              <a:pPr/>
              <a:t>29.10.2018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61D5D-E0C4-40F2-A547-E266011A3C9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151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Dokumentace k scatter3d: https://cran.r-project.org/web/packages/scatterplot3d/vignettes/s3d.pdf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1D5D-E0C4-40F2-A547-E266011A3C91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920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29.10.2018</a:t>
            </a:fld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29.10.2018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web/packages/rgl/rgl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grad.hr/geomteh3d/Monge/07bokocrt/bokocrt_eng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Zobrazení 3D dat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Balíček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rgl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install.packages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rgl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lvl="2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library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rgl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cs-CZ" dirty="0"/>
              <a:t>Náhodné souřadnice </a:t>
            </a:r>
            <a:r>
              <a:rPr lang="cs-CZ" i="1" dirty="0"/>
              <a:t>x</a:t>
            </a:r>
            <a:r>
              <a:rPr lang="cs-CZ" dirty="0"/>
              <a:t>, </a:t>
            </a:r>
            <a:r>
              <a:rPr lang="cs-CZ" i="1" dirty="0"/>
              <a:t>y</a:t>
            </a:r>
            <a:r>
              <a:rPr lang="cs-CZ" dirty="0"/>
              <a:t>, </a:t>
            </a:r>
            <a:r>
              <a:rPr lang="cs-CZ" i="1" dirty="0"/>
              <a:t>z</a:t>
            </a:r>
            <a:r>
              <a:rPr lang="cs-CZ" dirty="0"/>
              <a:t>:</a:t>
            </a:r>
          </a:p>
          <a:p>
            <a:pPr lvl="2"/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x &lt;- c(3,5,7,9,8,2,1,1,1,4)</a:t>
            </a:r>
          </a:p>
          <a:p>
            <a:pPr lvl="2"/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y &lt;- c(5,4,1,1,0,6,9,5,7,2)</a:t>
            </a:r>
          </a:p>
          <a:p>
            <a:pPr lvl="2"/>
            <a:r>
              <a:rPr lang="pl-PL" dirty="0">
                <a:latin typeface="Courier New" panose="02070309020205020404" pitchFamily="49" charset="0"/>
                <a:cs typeface="Courier New" panose="02070309020205020404" pitchFamily="49" charset="0"/>
              </a:rPr>
              <a:t>z &lt;- c(2,1,2,0,2,1,0,4,2,4)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/>
              <a:t>Základní funkce: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rgl.open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cs-CZ" dirty="0"/>
              <a:t>	– otevření nového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rgl</a:t>
            </a:r>
            <a:r>
              <a:rPr lang="cs-CZ" dirty="0"/>
              <a:t> okna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rgl.spheres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cs-CZ" dirty="0"/>
              <a:t>	– vykreslení bodů ("kuliček")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rgl.bbox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cs-CZ" dirty="0"/>
              <a:t>	– vykreslení boxu kolem grafu</a:t>
            </a:r>
          </a:p>
          <a:p>
            <a:pPr lvl="1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rgl.bg</a:t>
            </a:r>
            <a:r>
              <a:rPr lang="cs-CZ" dirty="0"/>
              <a:t>		 – nastavení pozadí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rgl</a:t>
            </a:r>
            <a:r>
              <a:rPr lang="cs-CZ" dirty="0"/>
              <a:t> okna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rgl.lines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cs-CZ" dirty="0"/>
              <a:t>	– vykreslení linií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8029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251520" y="260648"/>
            <a:ext cx="7992888" cy="640871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996136"/>
          </a:xfrm>
        </p:spPr>
        <p:txBody>
          <a:bodyPr/>
          <a:lstStyle/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DOMÁCÍ ÚKOL 9</a:t>
            </a:r>
          </a:p>
          <a:p>
            <a:pPr lvl="1" algn="just"/>
            <a:r>
              <a:rPr lang="cs-CZ" sz="1800" dirty="0"/>
              <a:t>A) Zobrazte bod </a:t>
            </a:r>
            <a:r>
              <a:rPr lang="cs-CZ" sz="1800" i="1" dirty="0" err="1"/>
              <a:t>bregma</a:t>
            </a:r>
            <a:r>
              <a:rPr lang="cs-CZ" sz="1800" dirty="0"/>
              <a:t> (B) pro jedince ze souboru </a:t>
            </a:r>
            <a:r>
              <a:rPr lang="cs-CZ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data3d.opr.txt</a:t>
            </a:r>
            <a:r>
              <a:rPr lang="cs-CZ" sz="1800" dirty="0"/>
              <a:t>: - obdobným způsobem jako bod </a:t>
            </a:r>
            <a:r>
              <a:rPr lang="cs-CZ" sz="1800" i="1" dirty="0" err="1"/>
              <a:t>glabella</a:t>
            </a:r>
            <a:r>
              <a:rPr lang="cs-CZ" sz="1800" dirty="0"/>
              <a:t> (G), tzn. muže a ženy zvlášť (odlište barvou).</a:t>
            </a:r>
          </a:p>
          <a:p>
            <a:pPr lvl="2" algn="just"/>
            <a:r>
              <a:rPr lang="cs-CZ" sz="1600" dirty="0"/>
              <a:t>Změňte typ bodů (pomocí funkce: </a:t>
            </a:r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shapelist3d</a:t>
            </a:r>
            <a:r>
              <a:rPr lang="cs-CZ" sz="1600" dirty="0"/>
              <a:t>)</a:t>
            </a:r>
          </a:p>
          <a:p>
            <a:pPr lvl="2" algn="just"/>
            <a:r>
              <a:rPr lang="cs-CZ" sz="1600" dirty="0"/>
              <a:t>Vypočítejte průměry a zobrazte je poloprůhledné</a:t>
            </a:r>
          </a:p>
          <a:p>
            <a:pPr lvl="2" algn="just"/>
            <a:r>
              <a:rPr lang="cs-CZ" sz="1600" dirty="0"/>
              <a:t>Zobrazte elipsoidy pro 50% výskytu dat</a:t>
            </a:r>
          </a:p>
          <a:p>
            <a:pPr lvl="2" algn="just"/>
            <a:r>
              <a:rPr lang="cs-CZ" sz="1600" dirty="0"/>
              <a:t>Uložte náhled okna jako .</a:t>
            </a:r>
            <a:r>
              <a:rPr lang="cs-CZ" sz="1600" dirty="0" err="1"/>
              <a:t>png</a:t>
            </a:r>
            <a:r>
              <a:rPr lang="cs-CZ" sz="1600" dirty="0"/>
              <a:t> soubor (zvolte vhodně úhel pohledu a velikost pole)</a:t>
            </a:r>
          </a:p>
          <a:p>
            <a:pPr lvl="1" algn="just"/>
            <a:r>
              <a:rPr lang="cs-CZ" sz="1400" dirty="0"/>
              <a:t>Do </a:t>
            </a:r>
            <a:r>
              <a:rPr lang="cs-CZ" sz="1400" dirty="0" err="1"/>
              <a:t>ISu</a:t>
            </a:r>
            <a:r>
              <a:rPr lang="cs-CZ" sz="1400" dirty="0"/>
              <a:t> vložte .R </a:t>
            </a:r>
            <a:r>
              <a:rPr lang="cs-CZ" sz="1400" dirty="0" err="1"/>
              <a:t>script</a:t>
            </a:r>
            <a:r>
              <a:rPr lang="cs-CZ" sz="1400" dirty="0"/>
              <a:t> a obrázek .</a:t>
            </a:r>
            <a:r>
              <a:rPr lang="cs-CZ" sz="1400" dirty="0" err="1"/>
              <a:t>png</a:t>
            </a:r>
            <a:r>
              <a:rPr lang="cs-CZ" sz="1400" dirty="0"/>
              <a:t> ve tvaru: </a:t>
            </a:r>
            <a:r>
              <a:rPr lang="cs-CZ" sz="1400" b="1" dirty="0"/>
              <a:t>UČO.R</a:t>
            </a:r>
            <a:r>
              <a:rPr lang="cs-CZ" sz="1400" dirty="0"/>
              <a:t>, </a:t>
            </a:r>
            <a:r>
              <a:rPr lang="cs-CZ" sz="1400" b="1" dirty="0"/>
              <a:t>UČO.png</a:t>
            </a:r>
            <a:r>
              <a:rPr lang="cs-CZ" sz="1400" dirty="0"/>
              <a:t>.</a:t>
            </a:r>
          </a:p>
          <a:p>
            <a:pPr marL="411480" lvl="1" indent="0" algn="ctr">
              <a:buNone/>
            </a:pPr>
            <a:endParaRPr lang="cs-CZ" sz="400" dirty="0"/>
          </a:p>
          <a:p>
            <a:pPr marL="411480" lvl="1" indent="0" algn="ctr">
              <a:buNone/>
            </a:pPr>
            <a:r>
              <a:rPr lang="cs-CZ" sz="1000" dirty="0"/>
              <a:t>Výsledek může vypadat např. takto:</a:t>
            </a:r>
          </a:p>
          <a:p>
            <a:pPr lvl="1" algn="just"/>
            <a:endParaRPr lang="cs-CZ" sz="1800" dirty="0"/>
          </a:p>
          <a:p>
            <a:pPr lvl="1" algn="just"/>
            <a:endParaRPr lang="cs-CZ" dirty="0"/>
          </a:p>
        </p:txBody>
      </p:sp>
      <p:pic>
        <p:nvPicPr>
          <p:cNvPr id="4100" name="Picture 4" descr="C:\Users\L. Polcerova\Desktop\Bi3434 2018 2.1\navrh\B_ellipse3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5" t="11028" r="19070" b="32120"/>
          <a:stretch/>
        </p:blipFill>
        <p:spPr bwMode="auto">
          <a:xfrm>
            <a:off x="2926060" y="3645024"/>
            <a:ext cx="3086100" cy="282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438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2" t="4353" r="22449" b="4789"/>
          <a:stretch/>
        </p:blipFill>
        <p:spPr bwMode="auto">
          <a:xfrm>
            <a:off x="5364088" y="3356992"/>
            <a:ext cx="2965753" cy="306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332656"/>
            <a:ext cx="8136904" cy="6068144"/>
          </a:xfrm>
        </p:spPr>
        <p:txBody>
          <a:bodyPr/>
          <a:lstStyle/>
          <a:p>
            <a:r>
              <a:rPr lang="cs-CZ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ZÁKLADNÍ PARAMETRY</a:t>
            </a:r>
          </a:p>
          <a:p>
            <a:pPr lvl="2"/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rgl.viewpoint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(theta = 20, phi = 45, zoom = 3)</a:t>
            </a:r>
            <a:endParaRPr lang="cs-CZ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es-E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rgl.spheres(x,y,z, r = 0.2, color="blueviolet")</a:t>
            </a:r>
            <a:endParaRPr lang="cs-CZ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cs-CZ" dirty="0"/>
              <a:t>Zobrazení os pomocí funkce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rgl.lines</a:t>
            </a:r>
            <a:endParaRPr lang="cs-CZ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cs-CZ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Osa </a:t>
            </a:r>
            <a:r>
              <a:rPr lang="cs-CZ" sz="1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x</a:t>
            </a:r>
          </a:p>
          <a:p>
            <a:pPr lvl="2"/>
            <a:r>
              <a:rPr lang="cs-CZ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rgl.lines</a:t>
            </a:r>
            <a:r>
              <a:rPr 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(c(0, 10), c(0, 0), c(0, 0), </a:t>
            </a:r>
            <a:r>
              <a:rPr lang="cs-CZ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cs-CZ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midnightblue</a:t>
            </a:r>
            <a:r>
              <a:rPr 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endParaRPr lang="cs-CZ" dirty="0"/>
          </a:p>
          <a:p>
            <a:pPr lvl="2"/>
            <a:r>
              <a:rPr lang="cs-CZ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Osa </a:t>
            </a:r>
            <a:r>
              <a:rPr lang="cs-CZ" sz="1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</a:t>
            </a:r>
          </a:p>
          <a:p>
            <a:pPr lvl="2"/>
            <a:r>
              <a:rPr lang="cs-CZ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rgl.lines</a:t>
            </a:r>
            <a:r>
              <a:rPr 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(c(0, 0), c(0,10), c(0, 0), </a:t>
            </a:r>
            <a:r>
              <a:rPr lang="cs-CZ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"coral4")</a:t>
            </a:r>
            <a:endParaRPr lang="cs-CZ" dirty="0"/>
          </a:p>
          <a:p>
            <a:pPr lvl="2"/>
            <a:r>
              <a:rPr lang="cs-CZ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Osa</a:t>
            </a:r>
            <a:r>
              <a:rPr lang="cs-CZ" sz="14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z</a:t>
            </a:r>
          </a:p>
          <a:p>
            <a:pPr lvl="2"/>
            <a:r>
              <a:rPr lang="cs-CZ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rgl.lines</a:t>
            </a:r>
            <a:r>
              <a:rPr 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(c(0, 0), c(0, 0), c(0,10), </a:t>
            </a:r>
            <a:r>
              <a:rPr lang="cs-CZ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cs-CZ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seagreen</a:t>
            </a:r>
            <a:r>
              <a:rPr 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endParaRPr lang="cs-CZ" dirty="0"/>
          </a:p>
          <a:p>
            <a:pPr lvl="2"/>
            <a:r>
              <a:rPr lang="cs-CZ" dirty="0" err="1"/>
              <a:t>Note</a:t>
            </a:r>
            <a:r>
              <a:rPr lang="cs-CZ" dirty="0"/>
              <a:t>: možnost zobrazení os pomocí funkce </a:t>
            </a:r>
            <a:r>
              <a:rPr lang="cs-CZ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axis3d()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7504" y="6100554"/>
            <a:ext cx="82089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/>
              <a:t>________________________________________________________________________________</a:t>
            </a:r>
            <a:endParaRPr lang="cs-CZ" sz="1500" b="1" dirty="0"/>
          </a:p>
          <a:p>
            <a:r>
              <a:rPr lang="cs-CZ" sz="1500" b="1" dirty="0"/>
              <a:t>Literatura k balíčku </a:t>
            </a:r>
            <a:r>
              <a:rPr lang="cs-CZ" sz="15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rgl</a:t>
            </a:r>
            <a:r>
              <a:rPr lang="cs-CZ" sz="1500" b="1" dirty="0"/>
              <a:t>: </a:t>
            </a:r>
            <a:r>
              <a:rPr lang="cs-CZ" sz="1500" dirty="0">
                <a:hlinkClick r:id="rId3"/>
              </a:rPr>
              <a:t>https://cran.r-project.org/web/packages/rgl/rgl.pdf</a:t>
            </a:r>
            <a:endParaRPr lang="cs-CZ" sz="1500" dirty="0"/>
          </a:p>
          <a:p>
            <a:r>
              <a:rPr lang="cs-CZ" sz="1500" dirty="0"/>
              <a:t>Obr. vpravo zdroj: </a:t>
            </a:r>
            <a:r>
              <a:rPr lang="cs-CZ" sz="1500" dirty="0">
                <a:hlinkClick r:id="rId4"/>
              </a:rPr>
              <a:t>http://www.grad.hr/geomteh3d/Monge/07bokocrt/bokocrt_eng.html</a:t>
            </a:r>
            <a:r>
              <a:rPr lang="cs-CZ" sz="1500" dirty="0"/>
              <a:t> [29. 3. 2018]</a:t>
            </a:r>
          </a:p>
        </p:txBody>
      </p:sp>
      <p:graphicFrame>
        <p:nvGraphicFramePr>
          <p:cNvPr id="9" name="Zástupný symbol pro obsah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7621478"/>
              </p:ext>
            </p:extLst>
          </p:nvPr>
        </p:nvGraphicFramePr>
        <p:xfrm>
          <a:off x="364421" y="3573016"/>
          <a:ext cx="2119347" cy="2592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8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69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969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9699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oktant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68" marR="10668" marT="10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1" u="none" strike="noStrike" dirty="0">
                          <a:effectLst/>
                        </a:rPr>
                        <a:t>x</a:t>
                      </a:r>
                      <a:endParaRPr lang="cs-CZ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68" marR="10668" marT="10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1" u="none" strike="noStrike" dirty="0">
                          <a:effectLst/>
                        </a:rPr>
                        <a:t>y</a:t>
                      </a:r>
                      <a:endParaRPr lang="cs-CZ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68" marR="10668" marT="10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i="1" u="none" strike="noStrike" dirty="0">
                          <a:effectLst/>
                        </a:rPr>
                        <a:t>z</a:t>
                      </a:r>
                      <a:endParaRPr lang="cs-CZ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68" marR="10668" marT="10668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I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68" marR="10668" marT="10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68" marR="10668" marT="10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68" marR="10668" marT="10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68" marR="10668" marT="10668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II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68" marR="10668" marT="10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+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68" marR="10668" marT="10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-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68" marR="10668" marT="10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68" marR="10668" marT="10668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III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68" marR="10668" marT="10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68" marR="10668" marT="10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-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68" marR="10668" marT="10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-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68" marR="10668" marT="10668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IV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68" marR="10668" marT="10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68" marR="10668" marT="10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68" marR="10668" marT="10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-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68" marR="10668" marT="10668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V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68" marR="10668" marT="10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-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68" marR="10668" marT="10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68" marR="10668" marT="10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68" marR="10668" marT="10668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VI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68" marR="10668" marT="10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-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68" marR="10668" marT="10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-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68" marR="10668" marT="10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68" marR="10668" marT="10668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VII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68" marR="10668" marT="10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-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68" marR="10668" marT="10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-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68" marR="10668" marT="10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-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68" marR="10668" marT="10668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b="1" u="none" strike="noStrike" dirty="0">
                          <a:effectLst/>
                        </a:rPr>
                        <a:t>VIII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68" marR="10668" marT="10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-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68" marR="10668" marT="10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>
                          <a:effectLst/>
                        </a:rPr>
                        <a:t>+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68" marR="10668" marT="106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200" u="none" strike="noStrike" dirty="0">
                          <a:effectLst/>
                        </a:rPr>
                        <a:t>-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0668" marR="10668" marT="10668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028" name="Picture 4" descr="C:\Users\L. Polcerova\Desktop\Bi3434 2018\navrh\bod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56592"/>
            <a:ext cx="255314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289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. Polcerova\Desktop\Bi3434 2018\navrh\typy_bodu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5" t="39683" r="5917" b="39189"/>
          <a:stretch/>
        </p:blipFill>
        <p:spPr bwMode="auto">
          <a:xfrm>
            <a:off x="107504" y="2492896"/>
            <a:ext cx="821681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60648"/>
            <a:ext cx="8352928" cy="6480720"/>
          </a:xfrm>
        </p:spPr>
        <p:txBody>
          <a:bodyPr>
            <a:normAutofit fontScale="92500"/>
          </a:bodyPr>
          <a:lstStyle/>
          <a:p>
            <a:r>
              <a:rPr lang="cs-CZ" dirty="0"/>
              <a:t>TYPY BODŮ:</a:t>
            </a:r>
          </a:p>
          <a:p>
            <a:pPr lvl="1"/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open3d()</a:t>
            </a:r>
          </a:p>
          <a:p>
            <a:pPr lvl="1"/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shapelist3d(</a:t>
            </a:r>
            <a:r>
              <a:rPr lang="cs-CZ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tetrahedron3d</a:t>
            </a:r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</a:t>
            </a:r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"slateblue4"), 0, 0, 0)</a:t>
            </a:r>
          </a:p>
          <a:p>
            <a:pPr lvl="1"/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shapelist3d(</a:t>
            </a:r>
            <a:r>
              <a:rPr lang="cs-CZ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octahedron3d</a:t>
            </a:r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</a:t>
            </a:r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"slateblue3"), 3, 0, 0)</a:t>
            </a:r>
          </a:p>
          <a:p>
            <a:pPr lvl="1"/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shapelist3d(</a:t>
            </a:r>
            <a:r>
              <a:rPr lang="cs-CZ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cube3d</a:t>
            </a:r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</a:t>
            </a:r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"slateblue1"), 6, 0, 0)</a:t>
            </a:r>
          </a:p>
          <a:p>
            <a:pPr lvl="1"/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shapelist3d(</a:t>
            </a:r>
            <a:r>
              <a:rPr lang="cs-CZ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dodecahedron3d</a:t>
            </a:r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</a:t>
            </a:r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"plum2"), 9, 0, 0)</a:t>
            </a:r>
          </a:p>
          <a:p>
            <a:pPr lvl="1"/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shapelist3d(</a:t>
            </a:r>
            <a:r>
              <a:rPr lang="cs-CZ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icosahedron3d</a:t>
            </a:r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</a:t>
            </a:r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"palevioletred3"), 12, 0, 0)</a:t>
            </a:r>
          </a:p>
          <a:p>
            <a:pPr lvl="1"/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shapelist3d(</a:t>
            </a:r>
            <a:r>
              <a:rPr lang="cs-CZ" sz="1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cuboctahedron3d</a:t>
            </a:r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</a:t>
            </a:r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cs-CZ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salmon</a:t>
            </a:r>
            <a:r>
              <a:rPr lang="cs-CZ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"), 15, 0, 0)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Použití - příklad:</a:t>
            </a:r>
          </a:p>
          <a:p>
            <a:pPr lvl="2"/>
            <a:r>
              <a:rPr lang="cs-CZ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rgl.open</a:t>
            </a:r>
            <a:r>
              <a:rPr lang="cs-CZ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()                                                </a:t>
            </a:r>
          </a:p>
          <a:p>
            <a:pPr lvl="2"/>
            <a:r>
              <a:rPr lang="cs-CZ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rgl.bg(</a:t>
            </a:r>
            <a:r>
              <a:rPr lang="cs-CZ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cs-CZ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cs-CZ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aliceblue</a:t>
            </a:r>
            <a:r>
              <a:rPr lang="cs-CZ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lvl="2"/>
            <a:r>
              <a:rPr lang="cs-CZ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par3d(</a:t>
            </a:r>
            <a:r>
              <a:rPr lang="cs-CZ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windowRect</a:t>
            </a:r>
            <a:r>
              <a:rPr lang="cs-CZ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=c(100,100,600,600))</a:t>
            </a:r>
          </a:p>
          <a:p>
            <a:pPr lvl="2"/>
            <a:r>
              <a:rPr lang="cs-CZ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rgl.viewpoint</a:t>
            </a:r>
            <a:r>
              <a:rPr lang="cs-CZ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cs-CZ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theta</a:t>
            </a:r>
            <a:r>
              <a:rPr lang="cs-CZ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= 20, </a:t>
            </a:r>
            <a:r>
              <a:rPr lang="cs-CZ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phi</a:t>
            </a:r>
            <a:r>
              <a:rPr lang="cs-CZ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= 45, zoom = 1)             </a:t>
            </a:r>
          </a:p>
          <a:p>
            <a:pPr lvl="2"/>
            <a:r>
              <a:rPr lang="cs-CZ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shapelist3d(dodecahedron3d(</a:t>
            </a:r>
            <a:r>
              <a:rPr lang="cs-CZ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</a:t>
            </a:r>
            <a:r>
              <a:rPr lang="cs-CZ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= "royalblue4"), x, y, z, </a:t>
            </a:r>
            <a:r>
              <a:rPr lang="cs-CZ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cs-CZ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= 1.2, </a:t>
            </a:r>
            <a:r>
              <a:rPr lang="cs-CZ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alpha</a:t>
            </a:r>
            <a:r>
              <a:rPr lang="cs-CZ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= 0.5)   # </a:t>
            </a:r>
            <a:r>
              <a:rPr lang="cs-CZ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</a:t>
            </a:r>
            <a:r>
              <a:rPr lang="cs-CZ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= velikost bodu, </a:t>
            </a:r>
            <a:r>
              <a:rPr lang="cs-CZ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alpha</a:t>
            </a:r>
            <a:r>
              <a:rPr lang="cs-CZ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cs-CZ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pruhlednost</a:t>
            </a:r>
            <a:endParaRPr lang="cs-CZ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cs-CZ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axis3d("x", </a:t>
            </a:r>
            <a:r>
              <a:rPr lang="cs-CZ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cs-CZ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=c( NA, 0, 0 ), </a:t>
            </a:r>
            <a:r>
              <a:rPr lang="cs-CZ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</a:t>
            </a:r>
            <a:r>
              <a:rPr lang="cs-CZ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cs-CZ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darkgrey</a:t>
            </a:r>
            <a:r>
              <a:rPr lang="cs-CZ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lvl="2"/>
            <a:r>
              <a:rPr lang="cs-CZ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axis3d("y", </a:t>
            </a:r>
            <a:r>
              <a:rPr lang="cs-CZ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cs-CZ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=c( 0, NA, 0 ), </a:t>
            </a:r>
            <a:r>
              <a:rPr lang="cs-CZ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</a:t>
            </a:r>
            <a:r>
              <a:rPr lang="cs-CZ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cs-CZ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darkgrey</a:t>
            </a:r>
            <a:r>
              <a:rPr lang="cs-CZ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lvl="2"/>
            <a:r>
              <a:rPr lang="cs-CZ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axis3d("z", </a:t>
            </a:r>
            <a:r>
              <a:rPr lang="cs-CZ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pos</a:t>
            </a:r>
            <a:r>
              <a:rPr lang="cs-CZ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=c( 0, 0, NA ), </a:t>
            </a:r>
            <a:r>
              <a:rPr lang="cs-CZ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</a:t>
            </a:r>
            <a:r>
              <a:rPr lang="cs-CZ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cs-CZ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darkgrey</a:t>
            </a:r>
            <a:r>
              <a:rPr lang="cs-CZ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2457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Uložení zobrazených dat ve 3D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9715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V rámci balíčku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rgl</a:t>
            </a:r>
            <a:r>
              <a:rPr lang="cs-CZ" dirty="0"/>
              <a:t>: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rgl.snapshot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("typy_bodu.png",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fmt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png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pPr lvl="1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rgl.postscript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("typy_bodu.pdf",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fmt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pdf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endParaRPr lang="cs-CZ" dirty="0"/>
          </a:p>
          <a:p>
            <a:r>
              <a:rPr lang="cs-CZ" b="1" dirty="0"/>
              <a:t>Poznámky:</a:t>
            </a:r>
          </a:p>
          <a:p>
            <a:pPr lvl="1"/>
            <a:r>
              <a:rPr lang="cs-CZ" dirty="0"/>
              <a:t>ukládání může trvat delší dobu (zejména v rámci .</a:t>
            </a:r>
            <a:r>
              <a:rPr lang="cs-CZ" dirty="0" err="1"/>
              <a:t>pdf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Note: ne vždy se poloprůhledné objekty v .</a:t>
            </a:r>
            <a:r>
              <a:rPr lang="cs-CZ" dirty="0" err="1"/>
              <a:t>pdf</a:t>
            </a:r>
            <a:r>
              <a:rPr lang="cs-CZ" dirty="0"/>
              <a:t> uloží správně</a:t>
            </a:r>
          </a:p>
          <a:p>
            <a:pPr lvl="1"/>
            <a:r>
              <a:rPr lang="cs-CZ" dirty="0"/>
              <a:t>.</a:t>
            </a:r>
            <a:r>
              <a:rPr lang="cs-CZ" dirty="0" err="1"/>
              <a:t>png</a:t>
            </a:r>
            <a:r>
              <a:rPr lang="cs-CZ" dirty="0"/>
              <a:t> soubory mají defaultně poměrně malé rozlišení</a:t>
            </a:r>
          </a:p>
          <a:p>
            <a:pPr lvl="1"/>
            <a:r>
              <a:rPr lang="cs-CZ" dirty="0"/>
              <a:t>volte snímek tak, aby bylo dobře viditelné, co chcete ukázat,</a:t>
            </a:r>
            <a:br>
              <a:rPr lang="cs-CZ" dirty="0"/>
            </a:br>
            <a:r>
              <a:rPr lang="cs-CZ" dirty="0"/>
              <a:t>tzn. nastavte vhodně funkce:</a:t>
            </a:r>
          </a:p>
          <a:p>
            <a:pPr lvl="2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rgl.viewpoint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(theta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phi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zoom)</a:t>
            </a:r>
            <a:endParaRPr lang="cs-CZ" dirty="0"/>
          </a:p>
          <a:p>
            <a:pPr lvl="2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par3d(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windowRect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=c(100,100,600,600))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Pro zavření grafického okna:</a:t>
            </a:r>
          </a:p>
          <a:p>
            <a:pPr lvl="2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rgl.close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</a:p>
          <a:p>
            <a:pPr marL="411480" lvl="1" indent="0">
              <a:buNone/>
            </a:pP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53943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7383" t="8001" r="70914" b="8001"/>
          <a:stretch>
            <a:fillRect/>
          </a:stretch>
        </p:blipFill>
        <p:spPr bwMode="auto">
          <a:xfrm>
            <a:off x="5004048" y="3135724"/>
            <a:ext cx="3312368" cy="360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3248" t="16800" r="73718" b="14842"/>
          <a:stretch>
            <a:fillRect/>
          </a:stretch>
        </p:blipFill>
        <p:spPr bwMode="auto">
          <a:xfrm>
            <a:off x="611560" y="3501008"/>
            <a:ext cx="388225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Proložení rovinou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obecná rovnice roviny</a:t>
            </a:r>
          </a:p>
          <a:p>
            <a:pPr lvl="1"/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ax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 + by + </a:t>
            </a:r>
            <a:r>
              <a:rPr lang="cs-CZ" dirty="0" err="1" smtClean="0">
                <a:latin typeface="Courier New" pitchFamily="49" charset="0"/>
                <a:cs typeface="Courier New" pitchFamily="49" charset="0"/>
              </a:rPr>
              <a:t>cz</a:t>
            </a:r>
            <a:r>
              <a:rPr lang="cs-CZ" dirty="0" smtClean="0">
                <a:latin typeface="Courier New" pitchFamily="49" charset="0"/>
                <a:cs typeface="Courier New" pitchFamily="49" charset="0"/>
              </a:rPr>
              <a:t> + d = 0</a:t>
            </a:r>
          </a:p>
          <a:p>
            <a:r>
              <a:rPr lang="cs-CZ" dirty="0" smtClean="0"/>
              <a:t>funkce:</a:t>
            </a:r>
          </a:p>
          <a:p>
            <a:r>
              <a:rPr lang="cs-CZ" sz="1800" dirty="0" smtClean="0">
                <a:latin typeface="Courier New" pitchFamily="49" charset="0"/>
                <a:cs typeface="Courier New" pitchFamily="49" charset="0"/>
              </a:rPr>
              <a:t>planes3d(a, b, c, d, </a:t>
            </a:r>
            <a:r>
              <a:rPr lang="cs-CZ" sz="1800" dirty="0" err="1" smtClean="0">
                <a:latin typeface="Courier New" pitchFamily="49" charset="0"/>
                <a:cs typeface="Courier New" pitchFamily="49" charset="0"/>
              </a:rPr>
              <a:t>alpha</a:t>
            </a:r>
            <a:r>
              <a:rPr lang="cs-CZ" sz="1800" dirty="0" smtClean="0">
                <a:latin typeface="Courier New" pitchFamily="49" charset="0"/>
                <a:cs typeface="Courier New" pitchFamily="49" charset="0"/>
              </a:rPr>
              <a:t> = 0.5)</a:t>
            </a:r>
          </a:p>
          <a:p>
            <a:r>
              <a:rPr lang="cs-CZ" sz="1800" dirty="0" err="1" smtClean="0">
                <a:latin typeface="Courier New" pitchFamily="49" charset="0"/>
                <a:cs typeface="Courier New" pitchFamily="49" charset="0"/>
              </a:rPr>
              <a:t>rgl.planes</a:t>
            </a:r>
            <a:r>
              <a:rPr lang="cs-CZ" sz="1800" dirty="0" smtClean="0">
                <a:latin typeface="Courier New" pitchFamily="49" charset="0"/>
                <a:cs typeface="Courier New" pitchFamily="49" charset="0"/>
              </a:rPr>
              <a:t>(a, b, c, d, </a:t>
            </a:r>
            <a:r>
              <a:rPr lang="cs-CZ" sz="1800" dirty="0" err="1" smtClean="0">
                <a:latin typeface="Courier New" pitchFamily="49" charset="0"/>
                <a:cs typeface="Courier New" pitchFamily="49" charset="0"/>
              </a:rPr>
              <a:t>alpha</a:t>
            </a:r>
            <a:r>
              <a:rPr lang="cs-CZ" sz="1800" dirty="0" smtClean="0">
                <a:latin typeface="Courier New" pitchFamily="49" charset="0"/>
                <a:cs typeface="Courier New" pitchFamily="49" charset="0"/>
              </a:rPr>
              <a:t> = 0.5</a:t>
            </a:r>
            <a:r>
              <a:rPr lang="cs-CZ" sz="1800" dirty="0" smtClean="0"/>
              <a:t>)</a:t>
            </a:r>
            <a:endParaRPr lang="cs-CZ" sz="1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012160" y="28529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vs</a:t>
            </a:r>
            <a:r>
              <a:rPr lang="cs-CZ" dirty="0"/>
              <a:t>.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cs-CZ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catter3d()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Zobrazení antropologických dat ve 3D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53136"/>
          </a:xfrm>
        </p:spPr>
        <p:txBody>
          <a:bodyPr>
            <a:normAutofit/>
          </a:bodyPr>
          <a:lstStyle/>
          <a:p>
            <a:r>
              <a:rPr lang="cs-CZ" dirty="0"/>
              <a:t>1) Co chceme znázornit?</a:t>
            </a:r>
          </a:p>
          <a:p>
            <a:pPr lvl="2"/>
            <a:r>
              <a:rPr lang="cs-CZ" b="1" i="1" dirty="0"/>
              <a:t>Příklad</a:t>
            </a:r>
          </a:p>
          <a:p>
            <a:pPr lvl="2"/>
            <a:r>
              <a:rPr lang="cs-CZ" dirty="0"/>
              <a:t>pozici </a:t>
            </a:r>
            <a:r>
              <a:rPr lang="cs-CZ" dirty="0" err="1"/>
              <a:t>landmarku</a:t>
            </a:r>
            <a:r>
              <a:rPr lang="cs-CZ" dirty="0"/>
              <a:t> </a:t>
            </a:r>
            <a:r>
              <a:rPr lang="cs-CZ" u="sng" dirty="0" err="1"/>
              <a:t>glabella</a:t>
            </a:r>
            <a:r>
              <a:rPr lang="cs-CZ" dirty="0"/>
              <a:t> u vzorku 60 jedinců (data: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data3d.opr.txt</a:t>
            </a:r>
            <a:r>
              <a:rPr lang="cs-CZ" dirty="0"/>
              <a:t>, v </a:t>
            </a:r>
            <a:r>
              <a:rPr lang="cs-CZ" dirty="0" err="1"/>
              <a:t>ISu</a:t>
            </a:r>
            <a:r>
              <a:rPr lang="cs-CZ" dirty="0"/>
              <a:t>)</a:t>
            </a:r>
          </a:p>
          <a:p>
            <a:pPr lvl="2"/>
            <a:r>
              <a:rPr lang="cs-CZ" u="sng" dirty="0"/>
              <a:t>průměr</a:t>
            </a:r>
            <a:r>
              <a:rPr lang="cs-CZ" dirty="0"/>
              <a:t> tohoto vzorku (mračna bodů) a zobrazit elipsoid pro 95% interval spolehlivosti</a:t>
            </a:r>
          </a:p>
          <a:p>
            <a:pPr lvl="3"/>
            <a:endParaRPr lang="cs-CZ" sz="1000" dirty="0"/>
          </a:p>
          <a:p>
            <a:r>
              <a:rPr lang="cs-CZ" dirty="0"/>
              <a:t>2) Jaký bude nejvhodnější typ grafu na zobrazení?</a:t>
            </a:r>
          </a:p>
          <a:p>
            <a:pPr lvl="2"/>
            <a:r>
              <a:rPr lang="cs-CZ" dirty="0"/>
              <a:t>3D plot bodů</a:t>
            </a:r>
          </a:p>
          <a:p>
            <a:pPr lvl="2"/>
            <a:r>
              <a:rPr lang="cs-CZ" i="1" dirty="0" err="1"/>
              <a:t>Note</a:t>
            </a:r>
            <a:r>
              <a:rPr lang="cs-CZ" dirty="0"/>
              <a:t>: máme antropologická data! </a:t>
            </a:r>
          </a:p>
          <a:p>
            <a:pPr lvl="3"/>
            <a:r>
              <a:rPr lang="cs-CZ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Muži vs. Ženy</a:t>
            </a:r>
          </a:p>
          <a:p>
            <a:pPr lvl="3"/>
            <a:endParaRPr lang="cs-CZ" sz="1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cs-CZ" dirty="0"/>
              <a:t>3) Příprava dat pro zobrazení.</a:t>
            </a:r>
          </a:p>
          <a:p>
            <a:pPr lvl="3"/>
            <a:endParaRPr lang="cs-CZ" sz="1000" dirty="0"/>
          </a:p>
          <a:p>
            <a:r>
              <a:rPr lang="cs-CZ" dirty="0"/>
              <a:t>4) Samotné zobrazení dat.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563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04664"/>
            <a:ext cx="7620000" cy="5996136"/>
          </a:xfrm>
        </p:spPr>
        <p:txBody>
          <a:bodyPr/>
          <a:lstStyle/>
          <a:p>
            <a:r>
              <a:rPr lang="cs-CZ" dirty="0"/>
              <a:t>Načteme data:</a:t>
            </a:r>
          </a:p>
          <a:p>
            <a:pPr lvl="2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DATA3D &lt;-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read.delim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("data3d.opr.txt",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header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 = TRUE)</a:t>
            </a:r>
          </a:p>
          <a:p>
            <a:pPr lvl="2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attach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(DATA3D)</a:t>
            </a:r>
          </a:p>
          <a:p>
            <a:pPr lvl="2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(DATA3D)</a:t>
            </a:r>
          </a:p>
          <a:p>
            <a:pPr lvl="2"/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dim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(DATA3D)</a:t>
            </a:r>
          </a:p>
          <a:p>
            <a:r>
              <a:rPr lang="cs-CZ" dirty="0"/>
              <a:t>Příprava dat pro zobrazení (muži, ženy):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DATA3D_f &lt;- DATA3D[sex == "f",]</a:t>
            </a:r>
          </a:p>
          <a:p>
            <a:pPr lvl="2"/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DATA3D_m &lt;- DATA3D[sex == "m",]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1" t="14744" r="58075" b="13034"/>
          <a:stretch/>
        </p:blipFill>
        <p:spPr bwMode="auto">
          <a:xfrm>
            <a:off x="467544" y="3539539"/>
            <a:ext cx="2854925" cy="2981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7" t="17217" r="61451" b="22303"/>
          <a:stretch/>
        </p:blipFill>
        <p:spPr bwMode="auto">
          <a:xfrm>
            <a:off x="4716016" y="3475213"/>
            <a:ext cx="3096344" cy="332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13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4664"/>
            <a:ext cx="7620000" cy="5996136"/>
          </a:xfrm>
        </p:spPr>
        <p:txBody>
          <a:bodyPr/>
          <a:lstStyle/>
          <a:p>
            <a:r>
              <a:rPr lang="cs-CZ" dirty="0"/>
              <a:t>V případě, že chceme zobrazit všechny dostupné body ze souboru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data3d.opr.txt </a:t>
            </a:r>
            <a:r>
              <a:rPr lang="cs-CZ" dirty="0"/>
              <a:t>doporučuji si do pomocných objektů uložit </a:t>
            </a:r>
            <a:r>
              <a:rPr lang="cs-CZ" i="1" dirty="0"/>
              <a:t>x</a:t>
            </a:r>
            <a:r>
              <a:rPr lang="cs-CZ" dirty="0"/>
              <a:t>, </a:t>
            </a:r>
            <a:r>
              <a:rPr lang="cs-CZ" i="1" dirty="0"/>
              <a:t>y</a:t>
            </a:r>
            <a:r>
              <a:rPr lang="cs-CZ" dirty="0"/>
              <a:t> a </a:t>
            </a:r>
            <a:r>
              <a:rPr lang="cs-CZ" i="1" dirty="0"/>
              <a:t>z</a:t>
            </a:r>
            <a:r>
              <a:rPr lang="cs-CZ" dirty="0"/>
              <a:t> souřadnice.</a:t>
            </a:r>
          </a:p>
          <a:p>
            <a:r>
              <a:rPr lang="cs-CZ" dirty="0"/>
              <a:t>Pozn.: funkce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melt</a:t>
            </a:r>
            <a:r>
              <a:rPr lang="cs-CZ" dirty="0"/>
              <a:t> z balíčku </a:t>
            </a:r>
            <a:r>
              <a:rPr lang="cs-CZ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reshape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24722" r="60906" b="23334"/>
          <a:stretch/>
        </p:blipFill>
        <p:spPr bwMode="auto">
          <a:xfrm>
            <a:off x="179512" y="1844824"/>
            <a:ext cx="3168352" cy="258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7" t="25000" r="60125" b="28333"/>
          <a:stretch/>
        </p:blipFill>
        <p:spPr bwMode="auto">
          <a:xfrm>
            <a:off x="4424705" y="1844824"/>
            <a:ext cx="3603679" cy="258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3419872" y="3138452"/>
            <a:ext cx="868710" cy="146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8520377">
            <a:off x="5577253" y="4544948"/>
            <a:ext cx="868710" cy="146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0" t="24444" r="62250" b="29630"/>
          <a:stretch/>
        </p:blipFill>
        <p:spPr bwMode="auto">
          <a:xfrm>
            <a:off x="2452487" y="4293096"/>
            <a:ext cx="3117776" cy="230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052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394928"/>
            <a:ext cx="7620000" cy="6202424"/>
          </a:xfrm>
        </p:spPr>
        <p:txBody>
          <a:bodyPr>
            <a:normAutofit/>
          </a:bodyPr>
          <a:lstStyle/>
          <a:p>
            <a:r>
              <a:rPr lang="cs-CZ" dirty="0"/>
              <a:t>Elipsoid – funkce </a:t>
            </a:r>
            <a:r>
              <a:rPr lang="cs-CZ" dirty="0">
                <a:latin typeface="Courier New" panose="02070309020205020404" pitchFamily="49" charset="0"/>
                <a:cs typeface="Courier New" panose="02070309020205020404" pitchFamily="49" charset="0"/>
              </a:rPr>
              <a:t>ellipse3d</a:t>
            </a:r>
            <a:r>
              <a:rPr lang="cs-CZ" dirty="0"/>
              <a:t>, oblast, do které spadá 95% výskytu dat.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 smtClean="0"/>
              <a:t>Odlehlá </a:t>
            </a:r>
            <a:r>
              <a:rPr lang="cs-CZ" dirty="0"/>
              <a:t>hodnota – jedinec/měření č. 24, vysvětlení:</a:t>
            </a:r>
          </a:p>
          <a:p>
            <a:pPr lvl="2"/>
            <a:r>
              <a:rPr lang="cs-CZ" dirty="0"/>
              <a:t>A. Chyba měření</a:t>
            </a:r>
          </a:p>
          <a:p>
            <a:pPr lvl="2"/>
            <a:r>
              <a:rPr lang="cs-CZ" dirty="0"/>
              <a:t>B. Chyba při generování dat</a:t>
            </a:r>
          </a:p>
          <a:p>
            <a:pPr lvl="2"/>
            <a:r>
              <a:rPr lang="cs-CZ" dirty="0"/>
              <a:t>C. Jedinec z jiné populace</a:t>
            </a:r>
          </a:p>
          <a:p>
            <a:pPr lvl="2"/>
            <a:r>
              <a:rPr lang="cs-CZ" dirty="0"/>
              <a:t>D. Patologický jedinec</a:t>
            </a:r>
          </a:p>
          <a:p>
            <a:pPr lvl="2"/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15400" r="60696" b="19044"/>
          <a:stretch/>
        </p:blipFill>
        <p:spPr bwMode="auto">
          <a:xfrm>
            <a:off x="683568" y="1196753"/>
            <a:ext cx="2664296" cy="329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9" t="17970" r="60268" b="20240"/>
          <a:stretch/>
        </p:blipFill>
        <p:spPr bwMode="auto">
          <a:xfrm>
            <a:off x="4332303" y="1196753"/>
            <a:ext cx="3336041" cy="329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 4"/>
          <p:cNvSpPr/>
          <p:nvPr/>
        </p:nvSpPr>
        <p:spPr>
          <a:xfrm>
            <a:off x="4427984" y="2914766"/>
            <a:ext cx="442226" cy="44222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721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sedství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Kancelář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usedství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16820</TotalTime>
  <Words>785</Words>
  <Application>Microsoft Office PowerPoint</Application>
  <PresentationFormat>Předvádění na obrazovce (4:3)</PresentationFormat>
  <Paragraphs>158</Paragraphs>
  <Slides>10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Sousedství</vt:lpstr>
      <vt:lpstr>Zobrazení 3D dat</vt:lpstr>
      <vt:lpstr>Prezentace aplikace PowerPoint</vt:lpstr>
      <vt:lpstr>Prezentace aplikace PowerPoint</vt:lpstr>
      <vt:lpstr>Uložení zobrazených dat ve 3D</vt:lpstr>
      <vt:lpstr>Proložení rovinou</vt:lpstr>
      <vt:lpstr>Zobrazení antropologických dat ve 3D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Bi3434  Zpracování výzkumných dat v antropologii</dc:title>
  <dc:creator>L. Polcerova</dc:creator>
  <cp:lastModifiedBy>L. Polcerova</cp:lastModifiedBy>
  <cp:revision>432</cp:revision>
  <cp:lastPrinted>2018-02-09T07:27:43Z</cp:lastPrinted>
  <dcterms:created xsi:type="dcterms:W3CDTF">2018-01-08T11:58:25Z</dcterms:created>
  <dcterms:modified xsi:type="dcterms:W3CDTF">2018-10-29T08:28:16Z</dcterms:modified>
</cp:coreProperties>
</file>