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338" r:id="rId2"/>
    <p:sldId id="339" r:id="rId3"/>
    <p:sldId id="342" r:id="rId4"/>
    <p:sldId id="343" r:id="rId5"/>
    <p:sldId id="344" r:id="rId6"/>
    <p:sldId id="359" r:id="rId7"/>
    <p:sldId id="360" r:id="rId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338"/>
            <p14:sldId id="339"/>
            <p14:sldId id="342"/>
            <p14:sldId id="343"/>
            <p14:sldId id="344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3823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6.11.2018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antropologických dat ve 3D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53136"/>
          </a:xfrm>
        </p:spPr>
        <p:txBody>
          <a:bodyPr>
            <a:normAutofit/>
          </a:bodyPr>
          <a:lstStyle/>
          <a:p>
            <a:r>
              <a:rPr lang="cs-CZ" dirty="0"/>
              <a:t>1) Co chceme znázornit?</a:t>
            </a:r>
          </a:p>
          <a:p>
            <a:pPr lvl="2"/>
            <a:r>
              <a:rPr lang="cs-CZ" b="1" i="1" dirty="0"/>
              <a:t>Příklad</a:t>
            </a:r>
          </a:p>
          <a:p>
            <a:pPr lvl="2"/>
            <a:r>
              <a:rPr lang="cs-CZ" dirty="0"/>
              <a:t>pozici </a:t>
            </a:r>
            <a:r>
              <a:rPr lang="cs-CZ" dirty="0" err="1"/>
              <a:t>landmarku</a:t>
            </a:r>
            <a:r>
              <a:rPr lang="cs-CZ" dirty="0"/>
              <a:t> </a:t>
            </a:r>
            <a:r>
              <a:rPr lang="cs-CZ" u="sng" dirty="0" err="1"/>
              <a:t>glabella</a:t>
            </a:r>
            <a:r>
              <a:rPr lang="cs-CZ" dirty="0"/>
              <a:t> u vzorku 60 jedinců (data: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data3d.opr.txt</a:t>
            </a:r>
            <a:r>
              <a:rPr lang="cs-CZ" dirty="0"/>
              <a:t>,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lvl="2"/>
            <a:r>
              <a:rPr lang="cs-CZ" u="sng" dirty="0"/>
              <a:t>průměr</a:t>
            </a:r>
            <a:r>
              <a:rPr lang="cs-CZ" dirty="0"/>
              <a:t> tohoto vzorku (mračna bodů) a zobrazit elipsoid pro 95% interval spolehlivosti</a:t>
            </a:r>
          </a:p>
          <a:p>
            <a:pPr lvl="3"/>
            <a:endParaRPr lang="cs-CZ" sz="1000" dirty="0"/>
          </a:p>
          <a:p>
            <a:r>
              <a:rPr lang="cs-CZ" dirty="0"/>
              <a:t>2) Jaký bude nejvhodnější typ grafu na zobrazení?</a:t>
            </a:r>
          </a:p>
          <a:p>
            <a:pPr lvl="2"/>
            <a:r>
              <a:rPr lang="cs-CZ" dirty="0"/>
              <a:t>3D plot bodů</a:t>
            </a:r>
          </a:p>
          <a:p>
            <a:pPr lvl="2"/>
            <a:r>
              <a:rPr lang="cs-CZ" i="1" dirty="0" err="1"/>
              <a:t>Note</a:t>
            </a:r>
            <a:r>
              <a:rPr lang="cs-CZ" dirty="0"/>
              <a:t>: máme antropologická data! </a:t>
            </a:r>
          </a:p>
          <a:p>
            <a:pPr lvl="3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Muži vs. Ženy</a:t>
            </a:r>
          </a:p>
          <a:p>
            <a:pPr lvl="3"/>
            <a:endParaRPr lang="cs-CZ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3) Příprava dat pro zobrazení.</a:t>
            </a:r>
          </a:p>
          <a:p>
            <a:pPr lvl="3"/>
            <a:endParaRPr lang="cs-CZ" sz="1000" dirty="0"/>
          </a:p>
          <a:p>
            <a:r>
              <a:rPr lang="cs-CZ" dirty="0"/>
              <a:t>4) Samotné zobrazení dat.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7620000" cy="5996136"/>
          </a:xfrm>
        </p:spPr>
        <p:txBody>
          <a:bodyPr/>
          <a:lstStyle/>
          <a:p>
            <a:r>
              <a:rPr lang="cs-CZ" dirty="0"/>
              <a:t>Načteme data: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read.delim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("data3d.opr.txt",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TRUE)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(DATA3D)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(DATA3D)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(DATA3D)</a:t>
            </a:r>
          </a:p>
          <a:p>
            <a:r>
              <a:rPr lang="cs-CZ" dirty="0"/>
              <a:t>Příprava dat pro zobrazení (muži, ženy):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DATA3D_f &lt;- DATA3D[sex == "f",]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DATA3D_m &lt;- DATA3D[sex == "m",]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14744" r="58075" b="13034"/>
          <a:stretch/>
        </p:blipFill>
        <p:spPr bwMode="auto">
          <a:xfrm>
            <a:off x="467544" y="3539539"/>
            <a:ext cx="2854925" cy="298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17217" r="61451" b="22303"/>
          <a:stretch/>
        </p:blipFill>
        <p:spPr bwMode="auto">
          <a:xfrm>
            <a:off x="4716016" y="3475213"/>
            <a:ext cx="3096344" cy="332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dirty="0"/>
              <a:t>V případě, že chceme zobrazit všechny dostupné body ze souboru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data3d.opr.txt </a:t>
            </a:r>
            <a:r>
              <a:rPr lang="cs-CZ" dirty="0"/>
              <a:t>doporučuji si do pomocných objektů uložit 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i="1" dirty="0"/>
              <a:t>y</a:t>
            </a:r>
            <a:r>
              <a:rPr lang="cs-CZ" dirty="0"/>
              <a:t> a </a:t>
            </a:r>
            <a:r>
              <a:rPr lang="cs-CZ" i="1" dirty="0"/>
              <a:t>z</a:t>
            </a:r>
            <a:r>
              <a:rPr lang="cs-CZ" dirty="0"/>
              <a:t> souřadnice.</a:t>
            </a:r>
          </a:p>
          <a:p>
            <a:r>
              <a:rPr lang="cs-CZ" dirty="0"/>
              <a:t>Pozn.: funkce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melt</a:t>
            </a:r>
            <a:r>
              <a:rPr lang="cs-CZ" dirty="0"/>
              <a:t> z balíčku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reshape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4722" r="60906" b="23334"/>
          <a:stretch/>
        </p:blipFill>
        <p:spPr bwMode="auto">
          <a:xfrm>
            <a:off x="179512" y="1844824"/>
            <a:ext cx="3168352" cy="258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25000" r="60125" b="28333"/>
          <a:stretch/>
        </p:blipFill>
        <p:spPr bwMode="auto">
          <a:xfrm>
            <a:off x="4424705" y="1844824"/>
            <a:ext cx="3603679" cy="258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419872" y="3138452"/>
            <a:ext cx="868710" cy="14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8520377">
            <a:off x="5577253" y="4544948"/>
            <a:ext cx="868710" cy="14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24444" r="62250" b="29630"/>
          <a:stretch/>
        </p:blipFill>
        <p:spPr bwMode="auto">
          <a:xfrm>
            <a:off x="2452487" y="4293096"/>
            <a:ext cx="3117776" cy="23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5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94928"/>
            <a:ext cx="7620000" cy="6202424"/>
          </a:xfrm>
        </p:spPr>
        <p:txBody>
          <a:bodyPr>
            <a:normAutofit/>
          </a:bodyPr>
          <a:lstStyle/>
          <a:p>
            <a:r>
              <a:rPr lang="cs-CZ" dirty="0"/>
              <a:t>Elipsoid – funkce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ellipse3d</a:t>
            </a:r>
            <a:r>
              <a:rPr lang="cs-CZ" dirty="0"/>
              <a:t>, oblast, do které spadá 95% výskytu dat.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Odlehlá </a:t>
            </a:r>
            <a:r>
              <a:rPr lang="cs-CZ" dirty="0"/>
              <a:t>hodnota – jedinec/měření č. 24, vysvětlení:</a:t>
            </a:r>
          </a:p>
          <a:p>
            <a:pPr lvl="2"/>
            <a:r>
              <a:rPr lang="cs-CZ" dirty="0"/>
              <a:t>A. Chyba měření</a:t>
            </a:r>
          </a:p>
          <a:p>
            <a:pPr lvl="2"/>
            <a:r>
              <a:rPr lang="cs-CZ" dirty="0"/>
              <a:t>B. Chyba při generování dat</a:t>
            </a:r>
          </a:p>
          <a:p>
            <a:pPr lvl="2"/>
            <a:r>
              <a:rPr lang="cs-CZ" dirty="0"/>
              <a:t>C. Jedinec z jiné populace</a:t>
            </a:r>
          </a:p>
          <a:p>
            <a:pPr lvl="2"/>
            <a:r>
              <a:rPr lang="cs-CZ" dirty="0"/>
              <a:t>D. Patologický jedinec</a:t>
            </a:r>
          </a:p>
          <a:p>
            <a:pPr lvl="2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15400" r="60696" b="19044"/>
          <a:stretch/>
        </p:blipFill>
        <p:spPr bwMode="auto">
          <a:xfrm>
            <a:off x="683568" y="1196753"/>
            <a:ext cx="2664296" cy="32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17970" r="60268" b="20240"/>
          <a:stretch/>
        </p:blipFill>
        <p:spPr bwMode="auto">
          <a:xfrm>
            <a:off x="4332303" y="1196753"/>
            <a:ext cx="3336041" cy="32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4427984" y="2914766"/>
            <a:ext cx="442226" cy="44222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992888" cy="6408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9</a:t>
            </a:r>
          </a:p>
          <a:p>
            <a:pPr lvl="1" algn="just"/>
            <a:r>
              <a:rPr lang="cs-CZ" sz="1800" dirty="0"/>
              <a:t>A) Zobrazte bod </a:t>
            </a:r>
            <a:r>
              <a:rPr lang="cs-CZ" sz="1800" i="1" dirty="0" err="1"/>
              <a:t>bregma</a:t>
            </a:r>
            <a:r>
              <a:rPr lang="cs-CZ" sz="1800" dirty="0"/>
              <a:t> (B) pro jedince ze souboru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data3d.opr.txt</a:t>
            </a:r>
            <a:r>
              <a:rPr lang="cs-CZ" sz="1800" dirty="0"/>
              <a:t>: - obdobným způsobem jako bod </a:t>
            </a:r>
            <a:r>
              <a:rPr lang="cs-CZ" sz="1800" i="1" dirty="0" err="1"/>
              <a:t>glabella</a:t>
            </a:r>
            <a:r>
              <a:rPr lang="cs-CZ" sz="1800" dirty="0"/>
              <a:t> (G), tzn. muže a ženy zvlášť (odlište barvou).</a:t>
            </a:r>
          </a:p>
          <a:p>
            <a:pPr lvl="2" algn="just"/>
            <a:r>
              <a:rPr lang="cs-CZ" sz="1600" dirty="0"/>
              <a:t>Změňte typ bodů (pomocí funkce: 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</a:t>
            </a:r>
            <a:r>
              <a:rPr lang="cs-CZ" sz="1600" dirty="0"/>
              <a:t>)</a:t>
            </a:r>
          </a:p>
          <a:p>
            <a:pPr lvl="2" algn="just"/>
            <a:r>
              <a:rPr lang="cs-CZ" sz="1600" dirty="0"/>
              <a:t>Vypočítejte průměry a zobrazte je poloprůhledné</a:t>
            </a:r>
          </a:p>
          <a:p>
            <a:pPr lvl="2" algn="just"/>
            <a:r>
              <a:rPr lang="cs-CZ" sz="1600" dirty="0"/>
              <a:t>Zobrazte elipsoidy pro 50% výskytu </a:t>
            </a:r>
            <a:r>
              <a:rPr lang="cs-CZ" sz="1600" dirty="0" smtClean="0"/>
              <a:t>dat</a:t>
            </a:r>
            <a:endParaRPr lang="cs-CZ" sz="1600" dirty="0"/>
          </a:p>
          <a:p>
            <a:pPr lvl="2" algn="just"/>
            <a:r>
              <a:rPr lang="cs-CZ" sz="1600" dirty="0" smtClean="0"/>
              <a:t>Uložte náhled okna jako .</a:t>
            </a:r>
            <a:r>
              <a:rPr lang="cs-CZ" sz="1600" dirty="0" err="1" smtClean="0"/>
              <a:t>png</a:t>
            </a:r>
            <a:r>
              <a:rPr lang="cs-CZ" sz="1600" dirty="0" smtClean="0"/>
              <a:t> soubor (zvolte vhodně úhel pohledu a velikost pole)</a:t>
            </a:r>
          </a:p>
          <a:p>
            <a:pPr lvl="1" algn="just"/>
            <a:r>
              <a:rPr lang="cs-CZ" sz="1400" dirty="0" smtClean="0"/>
              <a:t>Do </a:t>
            </a:r>
            <a:r>
              <a:rPr lang="cs-CZ" sz="1400" dirty="0" err="1" smtClean="0"/>
              <a:t>ISu</a:t>
            </a:r>
            <a:r>
              <a:rPr lang="cs-CZ" sz="1400" dirty="0" smtClean="0"/>
              <a:t> vložte .R </a:t>
            </a:r>
            <a:r>
              <a:rPr lang="cs-CZ" sz="1400" dirty="0" err="1" smtClean="0"/>
              <a:t>script</a:t>
            </a:r>
            <a:r>
              <a:rPr lang="cs-CZ" sz="1400" dirty="0" smtClean="0"/>
              <a:t> a obrázek .</a:t>
            </a:r>
            <a:r>
              <a:rPr lang="cs-CZ" sz="1400" dirty="0" err="1" smtClean="0"/>
              <a:t>png</a:t>
            </a:r>
            <a:r>
              <a:rPr lang="cs-CZ" sz="1400" dirty="0" smtClean="0"/>
              <a:t> ve tvaru: </a:t>
            </a:r>
            <a:r>
              <a:rPr lang="cs-CZ" sz="1400" dirty="0" smtClean="0">
                <a:latin typeface="Courier New" pitchFamily="49" charset="0"/>
                <a:cs typeface="Courier New" pitchFamily="49" charset="0"/>
              </a:rPr>
              <a:t>DU_09_UCO_</a:t>
            </a:r>
            <a:r>
              <a:rPr lang="cs-CZ" sz="1400" dirty="0" err="1" smtClean="0">
                <a:latin typeface="Courier New" pitchFamily="49" charset="0"/>
                <a:cs typeface="Courier New" pitchFamily="49" charset="0"/>
              </a:rPr>
              <a:t>Jmeno.R</a:t>
            </a:r>
            <a:r>
              <a:rPr lang="cs-CZ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400" dirty="0" err="1" smtClean="0">
                <a:latin typeface="Courier New" pitchFamily="49" charset="0"/>
                <a:cs typeface="Courier New" pitchFamily="49" charset="0"/>
              </a:rPr>
              <a:t>png</a:t>
            </a:r>
            <a:r>
              <a:rPr lang="cs-CZ" sz="1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1400" dirty="0" smtClean="0"/>
          </a:p>
          <a:p>
            <a:pPr marL="411480" lvl="1" indent="0" algn="ctr">
              <a:buNone/>
            </a:pPr>
            <a:endParaRPr lang="cs-CZ" sz="400" dirty="0"/>
          </a:p>
          <a:p>
            <a:pPr marL="411480" lvl="1" indent="0" algn="ctr">
              <a:buNone/>
            </a:pPr>
            <a:r>
              <a:rPr lang="cs-CZ" sz="1000" dirty="0"/>
              <a:t>Výsledek může vypadat např. takto:</a:t>
            </a:r>
          </a:p>
          <a:p>
            <a:pPr lvl="1" algn="just"/>
            <a:endParaRPr lang="cs-CZ" sz="1800" dirty="0"/>
          </a:p>
          <a:p>
            <a:pPr lvl="1" algn="just"/>
            <a:endParaRPr lang="cs-CZ" dirty="0"/>
          </a:p>
        </p:txBody>
      </p:sp>
      <p:pic>
        <p:nvPicPr>
          <p:cNvPr id="4100" name="Picture 4" descr="C:\Users\L. Polcerova\Desktop\Bi3434 2018 2.1\navrh\B_ellipse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11028" r="19070" b="32120"/>
          <a:stretch/>
        </p:blipFill>
        <p:spPr bwMode="auto">
          <a:xfrm>
            <a:off x="2926060" y="3645024"/>
            <a:ext cx="308610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3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 v R (graf)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Balíčky: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imager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jpeg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jpeg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cs-CZ" dirty="0"/>
          </a:p>
          <a:p>
            <a:r>
              <a:rPr lang="cs-CZ" dirty="0"/>
              <a:t>Načtení obrázku () ze zdrojového adresáře</a:t>
            </a:r>
          </a:p>
          <a:p>
            <a:pPr lvl="1"/>
            <a:r>
              <a:rPr lang="cs-CZ" dirty="0" err="1"/>
              <a:t>Imager</a:t>
            </a:r>
            <a:r>
              <a:rPr lang="cs-CZ" dirty="0"/>
              <a:t>:	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cimg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/>
              <a:t>PNG:	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r>
              <a:rPr lang="cs-CZ" dirty="0"/>
              <a:t>Zobrazíme pomocí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plot()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12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20"/>
            <a:ext cx="77914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694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16906</TotalTime>
  <Words>327</Words>
  <Application>Microsoft Office PowerPoint</Application>
  <PresentationFormat>Předvádění na obrazovce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Sousedství</vt:lpstr>
      <vt:lpstr>Zobrazení antropologických dat ve 3D</vt:lpstr>
      <vt:lpstr>Prezentace aplikace PowerPoint</vt:lpstr>
      <vt:lpstr>Prezentace aplikace PowerPoint</vt:lpstr>
      <vt:lpstr>Prezentace aplikace PowerPoint</vt:lpstr>
      <vt:lpstr>Prezentace aplikace PowerPoint</vt:lpstr>
      <vt:lpstr>OBRÁZKY v R (graf)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441</cp:revision>
  <cp:lastPrinted>2018-02-09T07:27:43Z</cp:lastPrinted>
  <dcterms:created xsi:type="dcterms:W3CDTF">2018-01-08T11:58:25Z</dcterms:created>
  <dcterms:modified xsi:type="dcterms:W3CDTF">2018-11-06T13:53:20Z</dcterms:modified>
</cp:coreProperties>
</file>