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411" r:id="rId2"/>
    <p:sldId id="412" r:id="rId3"/>
    <p:sldId id="413" r:id="rId4"/>
    <p:sldId id="414" r:id="rId5"/>
    <p:sldId id="416" r:id="rId6"/>
    <p:sldId id="415" r:id="rId7"/>
    <p:sldId id="417" r:id="rId8"/>
    <p:sldId id="418" r:id="rId9"/>
    <p:sldId id="420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8485887-09BA-450F-B0C3-D92DF3CD905D}">
          <p14:sldIdLst>
            <p14:sldId id="411"/>
            <p14:sldId id="412"/>
            <p14:sldId id="413"/>
            <p14:sldId id="414"/>
            <p14:sldId id="416"/>
            <p14:sldId id="415"/>
            <p14:sldId id="417"/>
            <p14:sldId id="418"/>
            <p14:sldId id="42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. Polcerova" initials="LP" lastIdx="2" clrIdx="0"/>
  <p:cmAuthor id="1" name="Miroslav Králík" initials="MK" lastIdx="1" clrIdx="1">
    <p:extLst/>
  </p:cmAuthor>
  <p:cmAuthor id="2" name="Miroslav Králík" initials="MK [2]" lastIdx="4" clrIdx="2">
    <p:extLst/>
  </p:cmAuthor>
  <p:cmAuthor id="3" name="Králik" initials="K" lastIdx="1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3823" autoAdjust="0"/>
  </p:normalViewPr>
  <p:slideViewPr>
    <p:cSldViewPr>
      <p:cViewPr varScale="1">
        <p:scale>
          <a:sx n="110" d="100"/>
          <a:sy n="110" d="100"/>
        </p:scale>
        <p:origin x="-17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13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oslav Králík" userId="ff8e5870-1412-40a5-8243-506da866751a" providerId="ADAL" clId="{0AE009D3-0C86-457E-8F61-32AA11E976D3}"/>
    <pc:docChg chg="modSld">
      <pc:chgData name="Miroslav Králík" userId="ff8e5870-1412-40a5-8243-506da866751a" providerId="ADAL" clId="{0AE009D3-0C86-457E-8F61-32AA11E976D3}" dt="2018-09-10T11:12:28.262" v="7"/>
      <pc:docMkLst>
        <pc:docMk/>
      </pc:docMkLst>
      <pc:sldChg chg="addCm modCm">
        <pc:chgData name="Miroslav Králík" userId="ff8e5870-1412-40a5-8243-506da866751a" providerId="ADAL" clId="{0AE009D3-0C86-457E-8F61-32AA11E976D3}" dt="2018-09-10T09:29:28.740" v="5"/>
        <pc:sldMkLst>
          <pc:docMk/>
          <pc:sldMk cId="3121044308" sldId="258"/>
        </pc:sldMkLst>
      </pc:sldChg>
      <pc:sldChg chg="addCm modCm">
        <pc:chgData name="Miroslav Králík" userId="ff8e5870-1412-40a5-8243-506da866751a" providerId="ADAL" clId="{0AE009D3-0C86-457E-8F61-32AA11E976D3}" dt="2018-09-10T09:20:24.365" v="3"/>
        <pc:sldMkLst>
          <pc:docMk/>
          <pc:sldMk cId="2817868640" sldId="261"/>
        </pc:sldMkLst>
      </pc:sldChg>
      <pc:sldChg chg="addCm modCm">
        <pc:chgData name="Miroslav Králík" userId="ff8e5870-1412-40a5-8243-506da866751a" providerId="ADAL" clId="{0AE009D3-0C86-457E-8F61-32AA11E976D3}" dt="2018-09-10T11:12:28.262" v="7"/>
        <pc:sldMkLst>
          <pc:docMk/>
          <pc:sldMk cId="3412077612" sldId="30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B519E-DA0F-4740-B58A-B126B4F729D0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A6931-C009-4BD7-86B3-E2A103687E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35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D8320-5E03-4B51-8A1D-BF171FFFCE15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61D5D-E0C4-40F2-A547-E266011A3C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151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27.11.2018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27.11.2018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Načtení dat - souřadnic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latin typeface="Courier New" panose="02070309020205020404" pitchFamily="49" charset="0"/>
                <a:cs typeface="Courier New" panose="02070309020205020404" pitchFamily="49" charset="0"/>
              </a:rPr>
              <a:t>"11_mapy_data.txt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/>
              <a:t>Tři sloupce:</a:t>
            </a:r>
          </a:p>
          <a:p>
            <a:pPr lvl="1"/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lat</a:t>
            </a:r>
            <a:r>
              <a:rPr lang="cs-CZ" dirty="0"/>
              <a:t> - </a:t>
            </a:r>
            <a:r>
              <a:rPr lang="cs-CZ" dirty="0" err="1"/>
              <a:t>latitude</a:t>
            </a:r>
            <a:endParaRPr lang="cs-CZ" dirty="0"/>
          </a:p>
          <a:p>
            <a:pPr lvl="1"/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cs-CZ" dirty="0"/>
              <a:t> – </a:t>
            </a:r>
            <a:r>
              <a:rPr lang="cs-CZ" dirty="0" err="1"/>
              <a:t>longitude</a:t>
            </a:r>
            <a:endParaRPr lang="cs-CZ" dirty="0"/>
          </a:p>
          <a:p>
            <a:pPr lvl="2"/>
            <a:r>
              <a:rPr lang="cs-CZ" dirty="0"/>
              <a:t>Souřadnice zkoumaných populací – celý svět</a:t>
            </a:r>
          </a:p>
          <a:p>
            <a:pPr lvl="1"/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log</a:t>
            </a:r>
            <a:r>
              <a:rPr lang="cs-CZ" dirty="0"/>
              <a:t> – specifická proměnná určující velikost bodů </a:t>
            </a:r>
          </a:p>
          <a:p>
            <a:pPr lvl="2"/>
            <a:r>
              <a:rPr lang="cs-CZ" dirty="0"/>
              <a:t>v tomto případě se jedná o logaritmus z velikosti zkoumaných populací na daných souřadnicích</a:t>
            </a:r>
          </a:p>
          <a:p>
            <a:endParaRPr lang="cs-CZ" dirty="0"/>
          </a:p>
          <a:p>
            <a:r>
              <a:rPr lang="cs-CZ" dirty="0"/>
              <a:t>Data po načtení zkontrolujeme a nezapomeneme na funkci:</a:t>
            </a:r>
          </a:p>
          <a:p>
            <a:pPr lvl="1"/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attach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(data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679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Zobrazení v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rworldmap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newmap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getMap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resolution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low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plot(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newmap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grey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 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border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white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 main = "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points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data$long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data$lat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alpha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(4,0.2),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cex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data$log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pch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16)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99" r="13751" b="16986"/>
          <a:stretch/>
        </p:blipFill>
        <p:spPr bwMode="auto">
          <a:xfrm>
            <a:off x="1259632" y="2636912"/>
            <a:ext cx="5896131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5460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Zobrazení v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ggmap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mp &lt;- NULL         </a:t>
            </a:r>
          </a:p>
          <a:p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mapWorld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borders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="gray50",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fill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="gray50") </a:t>
            </a:r>
          </a:p>
          <a:p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mp &lt;- ggplot() +  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mapWorld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</a:p>
          <a:p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windows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mp +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geom_point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(data = data,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aes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(x = long, y = lat,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alpha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0.8),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c(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data$log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*2),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19,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darkblue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") +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guides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fill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=FALSE,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alpha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=FALSE, </a:t>
            </a:r>
            <a:r>
              <a:rPr lang="cs-CZ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=FALSE)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355744"/>
            <a:ext cx="5703164" cy="3385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4930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Korelační analýza v 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vztah/ závislost mezi dvěma nebo více proměnnými</a:t>
            </a:r>
          </a:p>
          <a:p>
            <a:r>
              <a:rPr lang="cs-CZ" dirty="0" smtClean="0"/>
              <a:t>metody korelační analýzy:</a:t>
            </a:r>
          </a:p>
          <a:p>
            <a:pPr lvl="1"/>
            <a:r>
              <a:rPr lang="cs-CZ" b="1" dirty="0" err="1" smtClean="0"/>
              <a:t>Pearsonova</a:t>
            </a:r>
            <a:r>
              <a:rPr lang="cs-CZ" b="1" dirty="0" smtClean="0"/>
              <a:t> korelace </a:t>
            </a:r>
            <a:r>
              <a:rPr lang="cs-CZ" dirty="0" smtClean="0"/>
              <a:t>(lineární vztah mezi </a:t>
            </a:r>
            <a:r>
              <a:rPr lang="cs-CZ" i="1" dirty="0" smtClean="0"/>
              <a:t>x</a:t>
            </a:r>
            <a:r>
              <a:rPr lang="cs-CZ" dirty="0" smtClean="0"/>
              <a:t> a </a:t>
            </a:r>
            <a:r>
              <a:rPr lang="cs-CZ" i="1" dirty="0" smtClean="0"/>
              <a:t>y</a:t>
            </a:r>
            <a:r>
              <a:rPr lang="cs-CZ" dirty="0" smtClean="0"/>
              <a:t>) – parametrická (=&gt; záleží na rozložení dat a může být použita pouze pokud mají data normální rozložení) </a:t>
            </a:r>
            <a:r>
              <a:rPr lang="cs-CZ" i="1" dirty="0" smtClean="0"/>
              <a:t>y= f(x) </a:t>
            </a:r>
            <a:r>
              <a:rPr lang="cs-CZ" dirty="0" smtClean="0"/>
              <a:t>resp. lineární regrese</a:t>
            </a:r>
          </a:p>
          <a:p>
            <a:pPr lvl="1"/>
            <a:r>
              <a:rPr lang="cs-CZ" b="1" dirty="0" err="1" smtClean="0"/>
              <a:t>Kendall</a:t>
            </a:r>
            <a:r>
              <a:rPr lang="cs-CZ" b="1" dirty="0" smtClean="0"/>
              <a:t> tau </a:t>
            </a:r>
            <a:r>
              <a:rPr lang="cs-CZ" dirty="0" smtClean="0"/>
              <a:t>a </a:t>
            </a:r>
            <a:r>
              <a:rPr lang="cs-CZ" b="1" dirty="0" err="1" smtClean="0"/>
              <a:t>Spearman</a:t>
            </a:r>
            <a:r>
              <a:rPr lang="cs-CZ" b="1" dirty="0" smtClean="0"/>
              <a:t> </a:t>
            </a:r>
            <a:r>
              <a:rPr lang="cs-CZ" b="1" dirty="0" err="1" smtClean="0"/>
              <a:t>rho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neparametrické</a:t>
            </a:r>
            <a:r>
              <a:rPr lang="cs-CZ" dirty="0" smtClean="0"/>
              <a:t>; ordinální data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 funkce:</a:t>
            </a: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cor()	</a:t>
            </a:r>
            <a:r>
              <a:rPr lang="cs-CZ" dirty="0" smtClean="0"/>
              <a:t>	výpočet korelačního koeficientu</a:t>
            </a:r>
          </a:p>
          <a:p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cor.test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()	</a:t>
            </a:r>
            <a:r>
              <a:rPr lang="cs-CZ" dirty="0" smtClean="0"/>
              <a:t>test vztahu dvou párových vzorků, který 				vrací jak korelační koeficient tak p h				</a:t>
            </a:r>
            <a:r>
              <a:rPr lang="cs-CZ" dirty="0" err="1" smtClean="0"/>
              <a:t>odnotu</a:t>
            </a:r>
            <a:r>
              <a:rPr lang="cs-CZ" dirty="0" smtClean="0"/>
              <a:t> korelace</a:t>
            </a:r>
          </a:p>
          <a:p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07504" y="6028546"/>
            <a:ext cx="820891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/>
              <a:t>________________________________________________________________________________</a:t>
            </a:r>
            <a:endParaRPr lang="cs-CZ" sz="1500" b="1" dirty="0"/>
          </a:p>
          <a:p>
            <a:r>
              <a:rPr lang="cs-CZ" sz="1500" dirty="0" err="1" smtClean="0"/>
              <a:t>Kendall</a:t>
            </a:r>
            <a:r>
              <a:rPr lang="cs-CZ" sz="1500" dirty="0" smtClean="0"/>
              <a:t> rank </a:t>
            </a:r>
            <a:r>
              <a:rPr lang="cs-CZ" sz="1500" dirty="0" err="1" smtClean="0"/>
              <a:t>correlation</a:t>
            </a:r>
            <a:r>
              <a:rPr lang="cs-CZ" sz="1500" dirty="0" smtClean="0"/>
              <a:t> </a:t>
            </a:r>
            <a:r>
              <a:rPr lang="cs-CZ" sz="1500" dirty="0" err="1" smtClean="0"/>
              <a:t>coefficient</a:t>
            </a:r>
            <a:endParaRPr lang="cs-CZ" sz="1500" dirty="0" smtClean="0"/>
          </a:p>
          <a:p>
            <a:r>
              <a:rPr lang="cs-CZ" sz="1500" dirty="0" err="1" smtClean="0"/>
              <a:t>Spearman</a:t>
            </a:r>
            <a:r>
              <a:rPr lang="cs-CZ" sz="1500" dirty="0" smtClean="0"/>
              <a:t>‘s rank </a:t>
            </a:r>
            <a:r>
              <a:rPr lang="cs-CZ" sz="1500" dirty="0" err="1" smtClean="0"/>
              <a:t>correlation</a:t>
            </a:r>
            <a:r>
              <a:rPr lang="cs-CZ" sz="1500" dirty="0" smtClean="0"/>
              <a:t> </a:t>
            </a:r>
            <a:r>
              <a:rPr lang="cs-CZ" sz="1500" dirty="0" err="1" smtClean="0"/>
              <a:t>coefficient</a:t>
            </a:r>
            <a:endParaRPr lang="cs-CZ" sz="1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190" y="908720"/>
            <a:ext cx="7367178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7620000" cy="4844008"/>
          </a:xfrm>
        </p:spPr>
        <p:txBody>
          <a:bodyPr/>
          <a:lstStyle/>
          <a:p>
            <a:r>
              <a:rPr lang="cs-CZ" dirty="0" smtClean="0"/>
              <a:t>pozor na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NA</a:t>
            </a:r>
            <a:r>
              <a:rPr lang="cs-CZ" dirty="0" smtClean="0"/>
              <a:t> hodnoty!</a:t>
            </a:r>
          </a:p>
          <a:p>
            <a:endParaRPr lang="cs-CZ" dirty="0" smtClean="0"/>
          </a:p>
          <a:p>
            <a:r>
              <a:rPr lang="cs-CZ" sz="1500" dirty="0" err="1" smtClean="0">
                <a:latin typeface="Courier New" pitchFamily="49" charset="0"/>
                <a:cs typeface="Courier New" pitchFamily="49" charset="0"/>
              </a:rPr>
              <a:t>Pearson</a:t>
            </a: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's </a:t>
            </a:r>
            <a:r>
              <a:rPr lang="cs-CZ" sz="1500" dirty="0" err="1" smtClean="0">
                <a:latin typeface="Courier New" pitchFamily="49" charset="0"/>
                <a:cs typeface="Courier New" pitchFamily="49" charset="0"/>
              </a:rPr>
              <a:t>product</a:t>
            </a: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-moment </a:t>
            </a:r>
            <a:r>
              <a:rPr lang="cs-CZ" sz="1500" dirty="0" err="1" smtClean="0">
                <a:latin typeface="Courier New" pitchFamily="49" charset="0"/>
                <a:cs typeface="Courier New" pitchFamily="49" charset="0"/>
              </a:rPr>
              <a:t>correlation</a:t>
            </a: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 data: SINDX[Sex.x == "male", "</a:t>
            </a:r>
            <a:r>
              <a:rPr lang="cs-CZ" sz="1500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_cl.x"] </a:t>
            </a:r>
            <a:r>
              <a:rPr lang="cs-CZ" sz="1500" dirty="0" err="1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 SINDX[Sex.x == "male", "</a:t>
            </a:r>
            <a:r>
              <a:rPr lang="cs-CZ" sz="1500" dirty="0" err="1" smtClean="0">
                <a:latin typeface="Courier New" pitchFamily="49" charset="0"/>
                <a:cs typeface="Courier New" pitchFamily="49" charset="0"/>
              </a:rPr>
              <a:t>Shoulder</a:t>
            </a: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_</a:t>
            </a:r>
            <a:r>
              <a:rPr lang="cs-CZ" sz="1500" dirty="0" err="1" smtClean="0">
                <a:latin typeface="Courier New" pitchFamily="49" charset="0"/>
                <a:cs typeface="Courier New" pitchFamily="49" charset="0"/>
              </a:rPr>
              <a:t>w.x</a:t>
            </a: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"] </a:t>
            </a:r>
          </a:p>
          <a:p>
            <a:pPr>
              <a:buNone/>
            </a:pP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	t = 3.4634, </a:t>
            </a:r>
            <a:r>
              <a:rPr lang="cs-CZ" sz="1500" dirty="0" err="1" smtClean="0">
                <a:latin typeface="Courier New" pitchFamily="49" charset="0"/>
                <a:cs typeface="Courier New" pitchFamily="49" charset="0"/>
              </a:rPr>
              <a:t>df</a:t>
            </a: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 = 19, p-</a:t>
            </a:r>
            <a:r>
              <a:rPr lang="cs-CZ" sz="1500" dirty="0" err="1" smtClean="0"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1500" b="1" dirty="0" smtClean="0">
                <a:latin typeface="Courier New" pitchFamily="49" charset="0"/>
                <a:cs typeface="Courier New" pitchFamily="49" charset="0"/>
              </a:rPr>
              <a:t>0.002602</a:t>
            </a: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cs-CZ" sz="1500" dirty="0" err="1" smtClean="0">
                <a:latin typeface="Courier New" pitchFamily="49" charset="0"/>
                <a:cs typeface="Courier New" pitchFamily="49" charset="0"/>
              </a:rPr>
              <a:t>alternative</a:t>
            </a: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500" dirty="0" err="1" smtClean="0">
                <a:latin typeface="Courier New" pitchFamily="49" charset="0"/>
                <a:cs typeface="Courier New" pitchFamily="49" charset="0"/>
              </a:rPr>
              <a:t>hypothesis</a:t>
            </a: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cs-CZ" sz="1500" dirty="0" err="1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500" dirty="0" err="1" smtClean="0">
                <a:latin typeface="Courier New" pitchFamily="49" charset="0"/>
                <a:cs typeface="Courier New" pitchFamily="49" charset="0"/>
              </a:rPr>
              <a:t>correlation</a:t>
            </a: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500" dirty="0" err="1" smtClean="0">
                <a:latin typeface="Courier New" pitchFamily="49" charset="0"/>
                <a:cs typeface="Courier New" pitchFamily="49" charset="0"/>
              </a:rPr>
              <a:t>is</a:t>
            </a: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 not </a:t>
            </a:r>
            <a:r>
              <a:rPr lang="cs-CZ" sz="1500" dirty="0" err="1" smtClean="0">
                <a:latin typeface="Courier New" pitchFamily="49" charset="0"/>
                <a:cs typeface="Courier New" pitchFamily="49" charset="0"/>
              </a:rPr>
              <a:t>equal</a:t>
            </a: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 to 0 </a:t>
            </a:r>
          </a:p>
          <a:p>
            <a:pPr>
              <a:buNone/>
            </a:pP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	95 </a:t>
            </a:r>
            <a:r>
              <a:rPr lang="cs-CZ" sz="1500" dirty="0" err="1" smtClean="0">
                <a:latin typeface="Courier New" pitchFamily="49" charset="0"/>
                <a:cs typeface="Courier New" pitchFamily="49" charset="0"/>
              </a:rPr>
              <a:t>percent</a:t>
            </a: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500" dirty="0" err="1" smtClean="0">
                <a:latin typeface="Courier New" pitchFamily="49" charset="0"/>
                <a:cs typeface="Courier New" pitchFamily="49" charset="0"/>
              </a:rPr>
              <a:t>confidence</a:t>
            </a: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 interval: </a:t>
            </a:r>
          </a:p>
          <a:p>
            <a:pPr>
              <a:buNone/>
            </a:pP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	0.2603227 0.8306999 </a:t>
            </a:r>
          </a:p>
          <a:p>
            <a:pPr>
              <a:buNone/>
            </a:pP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	sample </a:t>
            </a:r>
            <a:r>
              <a:rPr lang="cs-CZ" sz="1500" dirty="0" err="1" smtClean="0">
                <a:latin typeface="Courier New" pitchFamily="49" charset="0"/>
                <a:cs typeface="Courier New" pitchFamily="49" charset="0"/>
              </a:rPr>
              <a:t>estimates</a:t>
            </a: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: </a:t>
            </a:r>
          </a:p>
          <a:p>
            <a:pPr>
              <a:buNone/>
            </a:pP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	cor</a:t>
            </a:r>
          </a:p>
          <a:p>
            <a:pPr>
              <a:buNone/>
            </a:pPr>
            <a:r>
              <a:rPr lang="cs-CZ" sz="1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cs-CZ" sz="1500" b="1" dirty="0" smtClean="0">
                <a:latin typeface="Courier New" pitchFamily="49" charset="0"/>
                <a:cs typeface="Courier New" pitchFamily="49" charset="0"/>
              </a:rPr>
              <a:t>0.6220993</a:t>
            </a:r>
          </a:p>
          <a:p>
            <a:pPr>
              <a:buNone/>
            </a:pPr>
            <a:endParaRPr lang="cs-CZ" sz="1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500" b="1" dirty="0" smtClean="0">
                <a:latin typeface="Courier New" pitchFamily="49" charset="0"/>
                <a:cs typeface="Courier New" pitchFamily="49" charset="0"/>
              </a:rPr>
              <a:t>	res1$</a:t>
            </a:r>
            <a:r>
              <a:rPr lang="cs-CZ" sz="1500" b="1" dirty="0" err="1" smtClean="0">
                <a:latin typeface="Courier New" pitchFamily="49" charset="0"/>
                <a:cs typeface="Courier New" pitchFamily="49" charset="0"/>
              </a:rPr>
              <a:t>p.value</a:t>
            </a:r>
            <a:endParaRPr lang="cs-CZ" sz="1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500" b="1" dirty="0" smtClean="0">
                <a:latin typeface="Courier New" pitchFamily="49" charset="0"/>
                <a:cs typeface="Courier New" pitchFamily="49" charset="0"/>
              </a:rPr>
              <a:t>	res$</a:t>
            </a:r>
            <a:r>
              <a:rPr lang="cs-CZ" sz="1500" b="1" dirty="0" err="1" smtClean="0">
                <a:latin typeface="Courier New" pitchFamily="49" charset="0"/>
                <a:cs typeface="Courier New" pitchFamily="49" charset="0"/>
              </a:rPr>
              <a:t>estimate</a:t>
            </a:r>
            <a:endParaRPr lang="cs-CZ" sz="1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7272808" cy="584775"/>
          </a:xfrm>
          <a:prstGeom prst="rect">
            <a:avLst/>
          </a:prstGeom>
          <a:solidFill>
            <a:schemeClr val="accent1">
              <a:alpha val="13000"/>
            </a:schemeClr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(x, y, method = c("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pearson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kendall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", "spearman")) 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cor.test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(x, y, method=c("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pearson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kendall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", "spearman"))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/>
          <a:lstStyle/>
          <a:p>
            <a:pPr marL="114300" indent="0">
              <a:buNone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KORELAČNÍ MATICE</a:t>
            </a:r>
          </a:p>
          <a:p>
            <a:r>
              <a:rPr lang="cs-CZ" dirty="0" smtClean="0"/>
              <a:t>Výpočet: balíček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Hmisc</a:t>
            </a:r>
            <a:r>
              <a:rPr lang="cs-CZ" dirty="0" smtClean="0"/>
              <a:t>, který umožňuje jak korelační matici tak matici příslušných </a:t>
            </a:r>
            <a:r>
              <a:rPr lang="cs-CZ" i="1" dirty="0" smtClean="0"/>
              <a:t>p</a:t>
            </a:r>
            <a:r>
              <a:rPr lang="cs-CZ" dirty="0" smtClean="0"/>
              <a:t>-hodnot</a:t>
            </a:r>
          </a:p>
          <a:p>
            <a:r>
              <a:rPr lang="cs-CZ" dirty="0" smtClean="0"/>
              <a:t>Přehledné zobrazení pomocí funkce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corrplot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cs-CZ" dirty="0" smtClean="0"/>
              <a:t>Balíček: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corrplot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8" t="9483" r="9975" b="7109"/>
          <a:stretch/>
        </p:blipFill>
        <p:spPr bwMode="auto">
          <a:xfrm>
            <a:off x="1763688" y="2467915"/>
            <a:ext cx="4835155" cy="4233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7" y="116992"/>
            <a:ext cx="3632127" cy="32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16632"/>
            <a:ext cx="3632127" cy="32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7" y="3364026"/>
            <a:ext cx="3632127" cy="32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356632"/>
            <a:ext cx="3632127" cy="32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6466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51520" y="260648"/>
            <a:ext cx="7992888" cy="640871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/>
          <a:lstStyle/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DOMÁCÍ ÚKOL 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11</a:t>
            </a:r>
            <a:endParaRPr lang="cs-CZ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 algn="just"/>
            <a:r>
              <a:rPr lang="cs-CZ" sz="1800" dirty="0" smtClean="0"/>
              <a:t>A) Načtěte </a:t>
            </a:r>
            <a:r>
              <a:rPr lang="cs-CZ" sz="1800" dirty="0"/>
              <a:t>data </a:t>
            </a:r>
            <a:r>
              <a:rPr lang="cs-C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"11_data.csv"</a:t>
            </a:r>
            <a:r>
              <a:rPr lang="cs-CZ" sz="1800" dirty="0"/>
              <a:t> a vytvořte </a:t>
            </a:r>
            <a:r>
              <a:rPr lang="cs-CZ" sz="1800" dirty="0" err="1"/>
              <a:t>correlogram</a:t>
            </a:r>
            <a:r>
              <a:rPr lang="cs-CZ" sz="1800" dirty="0"/>
              <a:t> z proměnných: </a:t>
            </a:r>
            <a:r>
              <a:rPr lang="cs-CZ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Length_cl</a:t>
            </a:r>
            <a:r>
              <a:rPr lang="cs-CZ" sz="1800" dirty="0"/>
              <a:t>, </a:t>
            </a:r>
            <a:r>
              <a:rPr lang="cs-CZ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Shoulder_W</a:t>
            </a:r>
            <a:r>
              <a:rPr lang="cs-CZ" sz="1800" dirty="0" smtClean="0"/>
              <a:t>, </a:t>
            </a:r>
            <a:r>
              <a:rPr lang="cs-CZ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Proportion</a:t>
            </a:r>
            <a:r>
              <a:rPr lang="cs-CZ" sz="1800" dirty="0" smtClean="0"/>
              <a:t>, </a:t>
            </a:r>
            <a:r>
              <a:rPr lang="cs-CZ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Inner_C</a:t>
            </a:r>
            <a:r>
              <a:rPr lang="cs-CZ" sz="1800" dirty="0" smtClean="0"/>
              <a:t>, </a:t>
            </a:r>
            <a:r>
              <a:rPr lang="cs-CZ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Outer_C</a:t>
            </a:r>
            <a:r>
              <a:rPr lang="cs-CZ" sz="1800" dirty="0"/>
              <a:t>, </a:t>
            </a:r>
            <a:r>
              <a:rPr lang="cs-CZ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Total_C</a:t>
            </a:r>
            <a:r>
              <a:rPr lang="cs-CZ" sz="1800" dirty="0" smtClean="0"/>
              <a:t> </a:t>
            </a:r>
            <a:r>
              <a:rPr lang="cs-CZ" sz="1800" dirty="0"/>
              <a:t>(7 až 12) – pouze pro ženy a pro pravou stranu.</a:t>
            </a:r>
          </a:p>
          <a:p>
            <a:pPr lvl="2"/>
            <a:r>
              <a:rPr lang="cs-CZ" sz="1600" dirty="0"/>
              <a:t>Nezapomeňte vytvořit matici </a:t>
            </a:r>
            <a:r>
              <a:rPr lang="cs-CZ" sz="1600" i="1" dirty="0"/>
              <a:t>p</a:t>
            </a:r>
            <a:r>
              <a:rPr lang="cs-CZ" sz="1600" dirty="0"/>
              <a:t>-hodnot</a:t>
            </a:r>
            <a:r>
              <a:rPr lang="cs-CZ" sz="1600" dirty="0" smtClean="0"/>
              <a:t>.</a:t>
            </a:r>
          </a:p>
          <a:p>
            <a:pPr lvl="2"/>
            <a:r>
              <a:rPr lang="cs-CZ" sz="1600" dirty="0" smtClean="0"/>
              <a:t>Nezobrazujte diagonálu.</a:t>
            </a:r>
            <a:endParaRPr lang="cs-CZ" sz="1600" dirty="0"/>
          </a:p>
          <a:p>
            <a:pPr lvl="2"/>
            <a:r>
              <a:rPr lang="cs-CZ" sz="1600" dirty="0"/>
              <a:t>Barvy </a:t>
            </a:r>
            <a:r>
              <a:rPr lang="cs-CZ" sz="1600" dirty="0" err="1"/>
              <a:t>correlogramu</a:t>
            </a:r>
            <a:r>
              <a:rPr lang="cs-CZ" sz="1600" dirty="0"/>
              <a:t> volte libovolně, stejně tak typ zobrazení.</a:t>
            </a:r>
          </a:p>
          <a:p>
            <a:pPr marL="411480" lvl="1" indent="0" algn="ctr">
              <a:buNone/>
            </a:pPr>
            <a:endParaRPr lang="cs-CZ" sz="1000" dirty="0" smtClean="0"/>
          </a:p>
          <a:p>
            <a:pPr marL="411480" lvl="1" indent="0" algn="ctr">
              <a:buNone/>
            </a:pPr>
            <a:r>
              <a:rPr lang="cs-CZ" sz="1000" dirty="0" smtClean="0"/>
              <a:t>Výsledek </a:t>
            </a:r>
            <a:r>
              <a:rPr lang="cs-CZ" sz="1000" dirty="0"/>
              <a:t>může vypadat např. takto:</a:t>
            </a:r>
          </a:p>
          <a:p>
            <a:pPr lvl="1" algn="just"/>
            <a:endParaRPr lang="cs-CZ" sz="1800" dirty="0"/>
          </a:p>
          <a:p>
            <a:pPr lvl="1" algn="just"/>
            <a:endParaRPr lang="cs-CZ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1" t="5983" r="8945" b="9146"/>
          <a:stretch/>
        </p:blipFill>
        <p:spPr bwMode="auto">
          <a:xfrm>
            <a:off x="2555776" y="2996952"/>
            <a:ext cx="3770077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11700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17678</TotalTime>
  <Words>333</Words>
  <Application>Microsoft Office PowerPoint</Application>
  <PresentationFormat>Předvádění na obrazovce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Sousedství</vt:lpstr>
      <vt:lpstr>Načtení dat - souřadnic</vt:lpstr>
      <vt:lpstr>Zobrazení v rworldmap</vt:lpstr>
      <vt:lpstr>Zobrazení v ggmap</vt:lpstr>
      <vt:lpstr>Korelační analýza v 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Bi3434  Zpracování výzkumných dat v antropologii</dc:title>
  <dc:creator>L. Polcerova</dc:creator>
  <cp:lastModifiedBy>L. Polcerova</cp:lastModifiedBy>
  <cp:revision>475</cp:revision>
  <cp:lastPrinted>2018-02-09T07:27:43Z</cp:lastPrinted>
  <dcterms:created xsi:type="dcterms:W3CDTF">2018-01-08T11:58:25Z</dcterms:created>
  <dcterms:modified xsi:type="dcterms:W3CDTF">2018-11-27T08:36:26Z</dcterms:modified>
</cp:coreProperties>
</file>