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421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36" r:id="rId10"/>
    <p:sldId id="430" r:id="rId11"/>
    <p:sldId id="431" r:id="rId12"/>
    <p:sldId id="432" r:id="rId13"/>
    <p:sldId id="433" r:id="rId14"/>
    <p:sldId id="440" r:id="rId15"/>
    <p:sldId id="434" r:id="rId16"/>
    <p:sldId id="437" r:id="rId17"/>
    <p:sldId id="438" r:id="rId18"/>
    <p:sldId id="439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8485887-09BA-450F-B0C3-D92DF3CD905D}">
          <p14:sldIdLst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36"/>
            <p14:sldId id="430"/>
            <p14:sldId id="431"/>
            <p14:sldId id="432"/>
            <p14:sldId id="433"/>
            <p14:sldId id="440"/>
            <p14:sldId id="434"/>
            <p14:sldId id="437"/>
            <p14:sldId id="438"/>
            <p14:sldId id="43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 Polcerova" initials="LP" lastIdx="2" clrIdx="0"/>
  <p:cmAuthor id="1" name="Miroslav Králík" initials="MK" lastIdx="1" clrIdx="1">
    <p:extLst/>
  </p:cmAuthor>
  <p:cmAuthor id="2" name="Miroslav Králík" initials="MK [2]" lastIdx="4" clrIdx="2">
    <p:extLst/>
  </p:cmAuthor>
  <p:cmAuthor id="3" name="Králik" initials="K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3823" autoAdjust="0"/>
  </p:normalViewPr>
  <p:slideViewPr>
    <p:cSldViewPr>
      <p:cViewPr>
        <p:scale>
          <a:sx n="100" d="100"/>
          <a:sy n="100" d="100"/>
        </p:scale>
        <p:origin x="-3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15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Králík" userId="ff8e5870-1412-40a5-8243-506da866751a" providerId="ADAL" clId="{0AE009D3-0C86-457E-8F61-32AA11E976D3}"/>
    <pc:docChg chg="modSld">
      <pc:chgData name="Miroslav Králík" userId="ff8e5870-1412-40a5-8243-506da866751a" providerId="ADAL" clId="{0AE009D3-0C86-457E-8F61-32AA11E976D3}" dt="2018-09-10T11:12:28.262" v="7"/>
      <pc:docMkLst>
        <pc:docMk/>
      </pc:docMkLst>
      <pc:sldChg chg="addCm modCm">
        <pc:chgData name="Miroslav Králík" userId="ff8e5870-1412-40a5-8243-506da866751a" providerId="ADAL" clId="{0AE009D3-0C86-457E-8F61-32AA11E976D3}" dt="2018-09-10T09:29:28.740" v="5"/>
        <pc:sldMkLst>
          <pc:docMk/>
          <pc:sldMk cId="3121044308" sldId="258"/>
        </pc:sldMkLst>
      </pc:sldChg>
      <pc:sldChg chg="addCm modCm">
        <pc:chgData name="Miroslav Králík" userId="ff8e5870-1412-40a5-8243-506da866751a" providerId="ADAL" clId="{0AE009D3-0C86-457E-8F61-32AA11E976D3}" dt="2018-09-10T09:20:24.365" v="3"/>
        <pc:sldMkLst>
          <pc:docMk/>
          <pc:sldMk cId="2817868640" sldId="261"/>
        </pc:sldMkLst>
      </pc:sldChg>
      <pc:sldChg chg="addCm modCm">
        <pc:chgData name="Miroslav Králík" userId="ff8e5870-1412-40a5-8243-506da866751a" providerId="ADAL" clId="{0AE009D3-0C86-457E-8F61-32AA11E976D3}" dt="2018-09-10T11:12:28.262" v="7"/>
        <pc:sldMkLst>
          <pc:docMk/>
          <pc:sldMk cId="3412077612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519E-DA0F-4740-B58A-B126B4F729D0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931-C009-4BD7-86B3-E2A103687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5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8320-5E03-4B51-8A1D-BF171FFFCE15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1D5D-E0C4-40F2-A547-E266011A3C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1D5D-E0C4-40F2-A547-E266011A3C9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72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4.12.2018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bloggers.com/" TargetMode="External"/><Relationship Id="rId2" Type="http://schemas.openxmlformats.org/officeDocument/2006/relationships/hyperlink" Target="https://stackoverflow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t.berkeley.edu/~s133/all2011.pdf" TargetMode="External"/><Relationship Id="rId5" Type="http://schemas.openxmlformats.org/officeDocument/2006/relationships/hyperlink" Target="http://biostat.mc.vanderbilt.edu/wiki/Main/ProgrammingTipsForStatisticians" TargetMode="External"/><Relationship Id="rId4" Type="http://schemas.openxmlformats.org/officeDocument/2006/relationships/hyperlink" Target="https://www.statmethods.net/index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.berkeley.edu/~s133/dates.html" TargetMode="External"/><Relationship Id="rId2" Type="http://schemas.openxmlformats.org/officeDocument/2006/relationships/hyperlink" Target="http://biostat.mc.vanderbilt.edu/wiki/pub/Main/ColeBeck/datestim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 V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import dat do R</a:t>
            </a:r>
          </a:p>
          <a:p>
            <a:pPr lvl="1"/>
            <a:r>
              <a:rPr lang="cs-CZ" dirty="0" smtClean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 smtClean="0"/>
              <a:t> – nepracuje s časem</a:t>
            </a: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chron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 smtClean="0"/>
              <a:t>– pracuje i s časem;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chron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formáty:</a:t>
            </a: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character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numeric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POSIXlt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POSIXct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endParaRPr lang="cs-CZ" dirty="0" smtClean="0"/>
          </a:p>
          <a:p>
            <a:pPr marL="342900" lvl="1">
              <a:buClr>
                <a:schemeClr val="accent1"/>
              </a:buClr>
            </a:pPr>
            <a:r>
              <a:rPr lang="cs-CZ" dirty="0" smtClean="0"/>
              <a:t>POZN.: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 smtClean="0"/>
              <a:t> a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chron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 smtClean="0"/>
              <a:t>nepracuje s kontrolou časových zón, typy proměnných (</a:t>
            </a:r>
            <a:r>
              <a:rPr lang="cs-CZ" dirty="0" err="1" smtClean="0"/>
              <a:t>class</a:t>
            </a:r>
            <a:r>
              <a:rPr lang="cs-CZ" dirty="0" smtClean="0"/>
              <a:t>)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 smtClean="0"/>
              <a:t> a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POSIXct</a:t>
            </a:r>
            <a:r>
              <a:rPr lang="cs-CZ" dirty="0" smtClean="0"/>
              <a:t> ano.</a:t>
            </a:r>
          </a:p>
          <a:p>
            <a:endParaRPr lang="cs-CZ" dirty="0" smtClean="0"/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Sys.time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 smtClean="0"/>
              <a:t> – funkce vrátí systémový čas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260648"/>
            <a:ext cx="7992888" cy="28083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ÚKOL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smtClean="0"/>
              <a:t>A) Vytvořte objekt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roky</a:t>
            </a:r>
            <a:r>
              <a:rPr lang="cs-CZ" dirty="0" smtClean="0"/>
              <a:t>, do kterého uložíte data narození Vámi zvolených pěti významných osobností. </a:t>
            </a:r>
          </a:p>
          <a:p>
            <a:pPr lvl="1"/>
            <a:r>
              <a:rPr lang="cs-CZ" dirty="0" smtClean="0"/>
              <a:t>B) Zjistěte průměrný rok objektu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roky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C) Objekt roky následně upravte za pomoci funkce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 smtClean="0"/>
              <a:t>tak, abyste vytvořili vektor dní narození zmíněných pěti osobností. Výsledný vektor dny, bude obsahovat </a:t>
            </a:r>
            <a:r>
              <a:rPr lang="cs-CZ" b="1" dirty="0" smtClean="0"/>
              <a:t>POUZE</a:t>
            </a:r>
            <a:r>
              <a:rPr lang="cs-CZ" dirty="0" smtClean="0"/>
              <a:t> dny v týdnu.</a:t>
            </a:r>
          </a:p>
          <a:p>
            <a:pPr lvl="1" algn="just"/>
            <a:endParaRPr lang="cs-CZ" sz="1800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170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dat pro načtení do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nejčastěji ve formátu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csv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txt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formáty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csv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cs-CZ" dirty="0" smtClean="0"/>
              <a:t> generujeme nejčastěji z Excelu, pokud nepoužíváme jiný software na generaci dat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ZÁSADY TVORBY TABULEK</a:t>
            </a:r>
          </a:p>
          <a:p>
            <a:r>
              <a:rPr lang="cs-CZ" b="1" dirty="0" smtClean="0"/>
              <a:t>přehledně</a:t>
            </a:r>
          </a:p>
          <a:p>
            <a:r>
              <a:rPr lang="cs-CZ" b="1" dirty="0" smtClean="0"/>
              <a:t>srozumitelně</a:t>
            </a:r>
          </a:p>
          <a:p>
            <a:r>
              <a:rPr lang="cs-CZ" dirty="0" smtClean="0"/>
              <a:t>neslučujeme buňky</a:t>
            </a:r>
          </a:p>
          <a:p>
            <a:pPr lvl="1"/>
            <a:r>
              <a:rPr lang="cs-CZ" dirty="0" smtClean="0"/>
              <a:t>nejlépe zdržíme-li se excesivního formátování buněk</a:t>
            </a:r>
          </a:p>
          <a:p>
            <a:r>
              <a:rPr lang="cs-CZ" dirty="0" smtClean="0"/>
              <a:t>nepropojujeme navzájem listy Excelu</a:t>
            </a:r>
          </a:p>
          <a:p>
            <a:pPr lvl="1"/>
            <a:r>
              <a:rPr lang="cs-CZ" dirty="0" smtClean="0"/>
              <a:t>nejlépe jsou-li všechna data na jednom listu</a:t>
            </a:r>
          </a:p>
          <a:p>
            <a:r>
              <a:rPr lang="cs-CZ" dirty="0" smtClean="0"/>
              <a:t>názvy proměnných volíme vhodným způsobem s ohledem na typ dat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než začneme datovou tabulku vytvářet:</a:t>
            </a:r>
          </a:p>
          <a:p>
            <a:r>
              <a:rPr lang="cs-CZ" dirty="0" smtClean="0"/>
              <a:t>1) jaká máme data</a:t>
            </a:r>
          </a:p>
          <a:p>
            <a:pPr lvl="1"/>
            <a:r>
              <a:rPr lang="cs-CZ" dirty="0" smtClean="0"/>
              <a:t>sin vs. </a:t>
            </a:r>
            <a:r>
              <a:rPr lang="cs-CZ" dirty="0" err="1" smtClean="0"/>
              <a:t>dx</a:t>
            </a:r>
            <a:r>
              <a:rPr lang="cs-CZ" dirty="0" smtClean="0"/>
              <a:t>, </a:t>
            </a:r>
            <a:r>
              <a:rPr lang="cs-CZ" dirty="0" err="1" smtClean="0"/>
              <a:t>males</a:t>
            </a:r>
            <a:r>
              <a:rPr lang="cs-CZ" dirty="0" smtClean="0"/>
              <a:t> vs. </a:t>
            </a:r>
            <a:r>
              <a:rPr lang="cs-CZ" dirty="0" err="1" smtClean="0"/>
              <a:t>females</a:t>
            </a:r>
            <a:r>
              <a:rPr lang="cs-CZ" dirty="0" smtClean="0"/>
              <a:t>, faktorové proměnné, souřadnice...</a:t>
            </a:r>
          </a:p>
          <a:p>
            <a:r>
              <a:rPr lang="cs-CZ" dirty="0" smtClean="0"/>
              <a:t>2) pro jakou analýzu data chystáme?</a:t>
            </a:r>
          </a:p>
          <a:p>
            <a:pPr lvl="1"/>
            <a:r>
              <a:rPr lang="cs-CZ" dirty="0" smtClean="0"/>
              <a:t>výpočet základních statistik,</a:t>
            </a:r>
          </a:p>
          <a:p>
            <a:pPr lvl="1"/>
            <a:r>
              <a:rPr lang="cs-CZ" dirty="0" smtClean="0"/>
              <a:t>zobrazení,</a:t>
            </a:r>
          </a:p>
          <a:p>
            <a:pPr lvl="1"/>
            <a:r>
              <a:rPr lang="cs-CZ" dirty="0" smtClean="0"/>
              <a:t>korelační analýza, ...</a:t>
            </a:r>
          </a:p>
          <a:p>
            <a:r>
              <a:rPr lang="cs-CZ" dirty="0" smtClean="0"/>
              <a:t>3) pozor na typy formátů buněk (zejména Excel)</a:t>
            </a:r>
          </a:p>
          <a:p>
            <a:pPr lvl="1"/>
            <a:r>
              <a:rPr lang="cs-CZ" dirty="0" smtClean="0"/>
              <a:t>používáme datum?</a:t>
            </a:r>
          </a:p>
          <a:p>
            <a:pPr lvl="1"/>
            <a:r>
              <a:rPr lang="cs-CZ" dirty="0" smtClean="0"/>
              <a:t>používáme čísla?</a:t>
            </a:r>
          </a:p>
          <a:p>
            <a:pPr lvl="1"/>
            <a:r>
              <a:rPr lang="cs-CZ" dirty="0" smtClean="0"/>
              <a:t>české vs. anglické prostředí</a:t>
            </a:r>
          </a:p>
          <a:p>
            <a:pPr lvl="2"/>
            <a:r>
              <a:rPr lang="cs-CZ" dirty="0" err="1" smtClean="0"/>
              <a:t>Note</a:t>
            </a:r>
            <a:r>
              <a:rPr lang="cs-CZ" dirty="0" smtClean="0"/>
              <a:t>: použití vhodných názvů proměnných</a:t>
            </a:r>
          </a:p>
          <a:p>
            <a:pPr algn="ctr"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NEPOUŽÍVAT DIAKRITIKU! 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4) Máme neexistující/nulové hodnoty?</a:t>
            </a:r>
          </a:p>
          <a:p>
            <a:pPr lvl="1"/>
            <a:r>
              <a:rPr lang="cs-CZ" dirty="0" smtClean="0"/>
              <a:t>nejčastěji v případě, kdy není možné změřit rozměr, tzn. NA hodnoty</a:t>
            </a:r>
          </a:p>
          <a:p>
            <a:pPr lvl="1"/>
            <a:r>
              <a:rPr lang="cs-CZ" dirty="0" smtClean="0"/>
              <a:t>dopředu si „nechystejte“ hodnoty buněk (zejména používáme-li funkce Excelu)</a:t>
            </a:r>
          </a:p>
          <a:p>
            <a:pPr lvl="2"/>
            <a:r>
              <a:rPr lang="cs-CZ" dirty="0" smtClean="0"/>
              <a:t>pokud používáme funkce Excelu nezapomene </a:t>
            </a:r>
            <a:r>
              <a:rPr lang="cs-CZ" b="1" dirty="0" smtClean="0"/>
              <a:t>vzorce ODSTRANIT</a:t>
            </a:r>
            <a:r>
              <a:rPr lang="cs-CZ" dirty="0" smtClean="0"/>
              <a:t>!</a:t>
            </a:r>
          </a:p>
          <a:p>
            <a:r>
              <a:rPr lang="cs-CZ" dirty="0" smtClean="0"/>
              <a:t>5) Pozor na jednotky</a:t>
            </a:r>
          </a:p>
          <a:p>
            <a:pPr lvl="1"/>
            <a:r>
              <a:rPr lang="cs-CZ" dirty="0" smtClean="0"/>
              <a:t>zejména v případě měření se doporučuje mít všechny proměnné stejnými jednotkami (vše např. v mm)</a:t>
            </a:r>
          </a:p>
          <a:p>
            <a:r>
              <a:rPr lang="cs-CZ" dirty="0" smtClean="0"/>
              <a:t>6) Pozor na desetinnou čárku vs. </a:t>
            </a:r>
            <a:r>
              <a:rPr lang="cs-CZ" dirty="0" smtClean="0"/>
              <a:t>tečku</a:t>
            </a:r>
            <a:endParaRPr lang="cs-CZ" dirty="0" smtClean="0"/>
          </a:p>
          <a:p>
            <a:r>
              <a:rPr lang="cs-CZ" dirty="0" smtClean="0"/>
              <a:t>7) Pozor na mezeru v prázdných buňkách</a:t>
            </a:r>
          </a:p>
          <a:p>
            <a:endParaRPr lang="cs-CZ" sz="400" dirty="0" smtClean="0"/>
          </a:p>
          <a:p>
            <a:r>
              <a:rPr lang="cs-CZ" dirty="0" smtClean="0"/>
              <a:t>8) Sporné hodnoty (odhad, nepřesné měření) – vůbec neuvádíme, nebo vytvoříme novou proměnnou, která definuje přesnost proměnných, NIKDY nedopisujeme poznámky k numerických proměnným do té SAMÉ buňky!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9) Nejčastěji volíme strukturu tak, že proměnné představují sloupce a případy představují řádky</a:t>
            </a:r>
          </a:p>
          <a:p>
            <a:r>
              <a:rPr lang="cs-CZ" dirty="0" smtClean="0"/>
              <a:t>10) Nedoporučuje se používat nestandartní symboly pro kategorické proměnné</a:t>
            </a:r>
          </a:p>
          <a:p>
            <a:pPr lvl="1"/>
            <a:r>
              <a:rPr lang="cs-CZ" dirty="0" smtClean="0"/>
              <a:t>Ideálně se vyvarovat používá symbolů jako *, +, -, /, atp.</a:t>
            </a:r>
          </a:p>
          <a:p>
            <a:pPr lvl="1"/>
            <a:r>
              <a:rPr lang="cs-CZ" dirty="0" smtClean="0"/>
              <a:t>V případě duální kategorické proměnné používáme ideálně 0 a 1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sz="400" dirty="0" smtClean="0"/>
          </a:p>
          <a:p>
            <a:pPr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PŘIPOMENUTÍ</a:t>
            </a:r>
            <a:endParaRPr lang="cs-CZ" dirty="0" smtClean="0"/>
          </a:p>
          <a:p>
            <a:r>
              <a:rPr lang="cs-CZ" dirty="0" smtClean="0"/>
              <a:t>R je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case sensitive !!!</a:t>
            </a:r>
          </a:p>
          <a:p>
            <a:pPr lvl="1"/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cs-CZ" dirty="0" smtClean="0"/>
              <a:t> jsou odlišné symboly</a:t>
            </a:r>
          </a:p>
          <a:p>
            <a:r>
              <a:rPr lang="cs-CZ" dirty="0" smtClean="0"/>
              <a:t>Výrazy/proměnné nezačínáme ‘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cs-CZ" dirty="0" smtClean="0"/>
              <a:t>’ , ‘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smtClean="0"/>
              <a:t>’ ani cifrou</a:t>
            </a:r>
          </a:p>
          <a:p>
            <a:r>
              <a:rPr lang="cs-CZ" dirty="0" smtClean="0"/>
              <a:t>Výrazy/proměnné nenazýváme již existující názvy funkcí!</a:t>
            </a:r>
          </a:p>
          <a:p>
            <a:pPr lvl="1"/>
            <a:r>
              <a:rPr lang="cs-CZ" dirty="0" smtClean="0"/>
              <a:t>Názvy objektů: F, T, c </a:t>
            </a:r>
            <a:r>
              <a:rPr lang="cs-CZ" dirty="0" err="1" smtClean="0"/>
              <a:t>apodobně</a:t>
            </a:r>
            <a:r>
              <a:rPr lang="cs-CZ" dirty="0" smtClean="0"/>
              <a:t> </a:t>
            </a:r>
            <a:r>
              <a:rPr lang="cs-CZ" dirty="0" smtClean="0"/>
              <a:t>také ne.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848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Nápověda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nápověda přímo v R</a:t>
            </a:r>
          </a:p>
          <a:p>
            <a:pPr lvl="1"/>
            <a:r>
              <a:rPr lang="cs-CZ" dirty="0" smtClean="0"/>
              <a:t>Případně k jednotlivým balíčkům jejich dokumentace</a:t>
            </a:r>
          </a:p>
          <a:p>
            <a:r>
              <a:rPr lang="cs-CZ" dirty="0" smtClean="0">
                <a:hlinkClick r:id="rId2"/>
              </a:rPr>
              <a:t>https://stackoverflow.com/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3"/>
              </a:rPr>
              <a:t>https://www.r-bloggers.com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www.statmethods.net/index.html</a:t>
            </a:r>
            <a:endParaRPr lang="cs-CZ" dirty="0" smtClean="0"/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Biostatistics</a:t>
            </a:r>
            <a:r>
              <a:rPr lang="cs-CZ" dirty="0" smtClean="0"/>
              <a:t>, </a:t>
            </a:r>
            <a:r>
              <a:rPr lang="cs-CZ" dirty="0" err="1" smtClean="0"/>
              <a:t>Vanderbilt</a:t>
            </a:r>
            <a:r>
              <a:rPr lang="cs-CZ" dirty="0" smtClean="0"/>
              <a:t> University: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biostat.mc.vanderbilt.edu/wiki/Main/ProgrammingTipsForStatisticians</a:t>
            </a:r>
            <a:endParaRPr lang="cs-CZ" dirty="0" smtClean="0"/>
          </a:p>
          <a:p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California</a:t>
            </a:r>
            <a:r>
              <a:rPr lang="cs-CZ" dirty="0" smtClean="0"/>
              <a:t>, </a:t>
            </a:r>
            <a:r>
              <a:rPr lang="cs-CZ" dirty="0" err="1" smtClean="0"/>
              <a:t>Berkeley</a:t>
            </a:r>
            <a:r>
              <a:rPr lang="cs-CZ" dirty="0" smtClean="0"/>
              <a:t>, 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, </a:t>
            </a:r>
            <a:r>
              <a:rPr lang="en-US" b="1" dirty="0"/>
              <a:t>Concepts in Computing with </a:t>
            </a:r>
            <a:r>
              <a:rPr lang="en-US" b="1" dirty="0" smtClean="0"/>
              <a:t>Data</a:t>
            </a:r>
            <a:r>
              <a:rPr lang="cs-CZ" dirty="0" smtClean="0"/>
              <a:t>, </a:t>
            </a:r>
            <a:r>
              <a:rPr lang="cs-CZ" dirty="0" err="1" smtClean="0"/>
              <a:t>Phil</a:t>
            </a:r>
            <a:r>
              <a:rPr lang="cs-CZ" dirty="0" smtClean="0"/>
              <a:t> </a:t>
            </a:r>
            <a:r>
              <a:rPr lang="cs-CZ" dirty="0" err="1" smtClean="0"/>
              <a:t>Spector</a:t>
            </a:r>
            <a:r>
              <a:rPr lang="cs-CZ" dirty="0"/>
              <a:t> </a:t>
            </a:r>
            <a:r>
              <a:rPr lang="cs-CZ" dirty="0" smtClean="0"/>
              <a:t>(2011):</a:t>
            </a:r>
            <a:endParaRPr lang="en-US" b="1" dirty="0"/>
          </a:p>
          <a:p>
            <a:r>
              <a:rPr lang="cs-CZ" dirty="0">
                <a:hlinkClick r:id="rId6"/>
              </a:rPr>
              <a:t>https://www.stat.berkeley.edu/~</a:t>
            </a:r>
            <a:r>
              <a:rPr lang="cs-CZ" dirty="0" smtClean="0">
                <a:hlinkClick r:id="rId6"/>
              </a:rPr>
              <a:t>s133/all2011.pdf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chybová hlášení čteme!  - případně chybu můžeme zadat do vyhledávače </a:t>
            </a:r>
            <a:r>
              <a:rPr lang="cs-CZ" dirty="0" err="1" smtClean="0"/>
              <a:t>Googlu</a:t>
            </a:r>
            <a:endParaRPr lang="cs-CZ" dirty="0" smtClean="0"/>
          </a:p>
          <a:p>
            <a:pPr lvl="1"/>
            <a:r>
              <a:rPr lang="cs-CZ" dirty="0" smtClean="0"/>
              <a:t>stejně tak čteme i varovná hlášení!</a:t>
            </a:r>
          </a:p>
          <a:p>
            <a:endParaRPr lang="cs-CZ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73224"/>
            <a:ext cx="7620000" cy="5996136"/>
          </a:xfrm>
        </p:spPr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NEZAPOMÍNÁME</a:t>
            </a:r>
          </a:p>
          <a:p>
            <a:r>
              <a:rPr lang="cs-CZ" dirty="0"/>
              <a:t>vše průběžně kontrolujeme (zejména načtení dat!)</a:t>
            </a:r>
          </a:p>
          <a:p>
            <a:r>
              <a:rPr lang="cs-CZ" dirty="0"/>
              <a:t>je vhodné místy promazat globální prostředí</a:t>
            </a:r>
          </a:p>
          <a:p>
            <a:pPr lvl="1"/>
            <a:r>
              <a:rPr lang="cs-CZ" dirty="0"/>
              <a:t>můžeme si přepsat objekty,</a:t>
            </a:r>
          </a:p>
          <a:p>
            <a:pPr lvl="1"/>
            <a:r>
              <a:rPr lang="cs-CZ" dirty="0"/>
              <a:t>je možné, že pracujeme s chybně vytvořeným/načteným objektem</a:t>
            </a:r>
          </a:p>
          <a:p>
            <a:r>
              <a:rPr lang="cs-CZ" dirty="0"/>
              <a:t>vypnout a zapnout </a:t>
            </a:r>
            <a:r>
              <a:rPr lang="cs-CZ" dirty="0" err="1"/>
              <a:t>RSTudio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zejména v případě problémů s balíčky</a:t>
            </a:r>
          </a:p>
          <a:p>
            <a:r>
              <a:rPr lang="cs-CZ" dirty="0"/>
              <a:t>k</a:t>
            </a:r>
            <a:r>
              <a:rPr lang="cs-CZ" dirty="0" smtClean="0"/>
              <a:t>ód vhodně doplňujeme poznámkami</a:t>
            </a:r>
          </a:p>
          <a:p>
            <a:pPr lvl="1"/>
            <a:r>
              <a:rPr lang="cs-CZ" b="1" dirty="0"/>
              <a:t>Pravidlo 1</a:t>
            </a:r>
            <a:r>
              <a:rPr lang="cs-CZ" dirty="0"/>
              <a:t>: tak abych věděl/a po půl roce, co jsem dělal/a</a:t>
            </a:r>
          </a:p>
          <a:p>
            <a:pPr lvl="1"/>
            <a:r>
              <a:rPr lang="cs-CZ" b="1" dirty="0"/>
              <a:t>Pravidlo 2</a:t>
            </a:r>
            <a:r>
              <a:rPr lang="cs-CZ" dirty="0"/>
              <a:t>: tak aby to pochopil i někdo jiný</a:t>
            </a:r>
          </a:p>
          <a:p>
            <a:r>
              <a:rPr lang="cs-CZ" dirty="0" smtClean="0"/>
              <a:t>Snažíme se kód zbytečně neopakovat</a:t>
            </a:r>
          </a:p>
          <a:p>
            <a:pPr lvl="1"/>
            <a:r>
              <a:rPr lang="cs-CZ" b="1" dirty="0" smtClean="0"/>
              <a:t>Pravidlo</a:t>
            </a:r>
            <a:r>
              <a:rPr lang="cs-CZ" dirty="0" smtClean="0"/>
              <a:t>: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Repeat</a:t>
            </a:r>
            <a:r>
              <a:rPr lang="cs-CZ" dirty="0" smtClean="0"/>
              <a:t> </a:t>
            </a:r>
            <a:r>
              <a:rPr lang="cs-CZ" dirty="0" err="1" smtClean="0"/>
              <a:t>Yoursel</a:t>
            </a:r>
            <a:r>
              <a:rPr lang="cs-CZ" dirty="0" smtClean="0"/>
              <a:t> (DRY)</a:t>
            </a:r>
          </a:p>
          <a:p>
            <a:pPr marL="411480" lvl="1" indent="0">
              <a:buNone/>
            </a:pPr>
            <a:r>
              <a:rPr lang="cs-CZ" dirty="0" smtClean="0"/>
              <a:t>			ale</a:t>
            </a:r>
          </a:p>
          <a:p>
            <a:pPr lvl="1"/>
            <a:r>
              <a:rPr lang="cs-CZ" b="1" dirty="0" smtClean="0"/>
              <a:t>Pravidlo</a:t>
            </a:r>
            <a:r>
              <a:rPr lang="cs-CZ" dirty="0" smtClean="0"/>
              <a:t>:</a:t>
            </a:r>
            <a:r>
              <a:rPr lang="en-US" b="1" dirty="0"/>
              <a:t> </a:t>
            </a:r>
            <a:r>
              <a:rPr lang="en-US" dirty="0"/>
              <a:t>Be Clear and Correct First; Fast and Clever </a:t>
            </a:r>
            <a:r>
              <a:rPr lang="en-US" dirty="0" smtClean="0"/>
              <a:t>Second</a:t>
            </a:r>
            <a:endParaRPr lang="cs-CZ" dirty="0"/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606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Balíčky v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 smtClean="0"/>
              <a:t>Instalujeme – „stáhneme“ – balíček do adresáře R (ve většině případů </a:t>
            </a:r>
            <a:r>
              <a:rPr lang="cs-CZ" dirty="0" err="1" smtClean="0"/>
              <a:t>win-library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Balíčky stahujeme z CRAN (=&gt; nutné připojení k internetu)</a:t>
            </a:r>
            <a:endParaRPr lang="cs-CZ" dirty="0"/>
          </a:p>
          <a:p>
            <a:r>
              <a:rPr lang="cs-CZ" dirty="0" smtClean="0"/>
              <a:t>Funkce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librabry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 smtClean="0"/>
              <a:t>V projektu (skriptu) „řekneme“ R, že budeme pracovat s funkcemi, které jsou obsaženy v tomto balíčku.</a:t>
            </a:r>
          </a:p>
          <a:p>
            <a:pPr lvl="1"/>
            <a:r>
              <a:rPr lang="cs-CZ" dirty="0" smtClean="0"/>
              <a:t>Je možné v </a:t>
            </a:r>
            <a:r>
              <a:rPr lang="cs-CZ" dirty="0" err="1" smtClean="0"/>
              <a:t>Rstudiu</a:t>
            </a:r>
            <a:r>
              <a:rPr lang="cs-CZ" dirty="0" smtClean="0"/>
              <a:t> nastavit, které balíčky se mají spouštět automaticky společně se základní sadou &lt;- NEDOPORUČUJE SE!</a:t>
            </a:r>
            <a:endParaRPr lang="cs-CZ" dirty="0"/>
          </a:p>
          <a:p>
            <a:pPr lvl="2"/>
            <a:r>
              <a:rPr lang="cs-CZ" dirty="0" smtClean="0"/>
              <a:t>Balíčky se aktualizují</a:t>
            </a:r>
          </a:p>
          <a:p>
            <a:pPr lvl="2"/>
            <a:r>
              <a:rPr lang="cs-CZ" dirty="0" smtClean="0"/>
              <a:t>Zapomeneme na to a zapomeneme balíčky citovat! =&gt; necitujeme POUZE základní sadu.</a:t>
            </a:r>
          </a:p>
          <a:p>
            <a:r>
              <a:rPr lang="cs-CZ" dirty="0" smtClean="0"/>
              <a:t>Balíčky je nutné v některých případech aktualizovat.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792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POZNÁMKY K BALÍČKŮM</a:t>
            </a:r>
          </a:p>
          <a:p>
            <a:r>
              <a:rPr lang="cs-CZ" dirty="0" smtClean="0"/>
              <a:t>Funkce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dirty="0" smtClean="0"/>
              <a:t>má četné množství argumentů, př.:</a:t>
            </a:r>
          </a:p>
          <a:p>
            <a:pPr lvl="1"/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dependencies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ýchozí nastavení je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dependencies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cs-CZ" dirty="0" smtClean="0"/>
              <a:t>Pokud TRUE pak se automaticky nainstalují i balíčky na </a:t>
            </a:r>
            <a:r>
              <a:rPr lang="cs-CZ" dirty="0" err="1" smtClean="0"/>
              <a:t>kterých,právě</a:t>
            </a:r>
            <a:r>
              <a:rPr lang="cs-CZ" dirty="0" smtClean="0"/>
              <a:t> instalovaný balíček závisí</a:t>
            </a:r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win.binary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cs-CZ" dirty="0" smtClean="0"/>
              <a:t>Většinou není třeba zadávat (výjimkou Mac </a:t>
            </a:r>
            <a:r>
              <a:rPr lang="cs-CZ" dirty="0" err="1" smtClean="0"/>
              <a:t>users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Obecně se doporučuje začít funkcí: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(„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název_balíčku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r>
              <a:rPr lang="cs-CZ" dirty="0" smtClean="0"/>
              <a:t>a teprve po tom, co se objeví problém, zjišťovat kde – R nám to zpravidla poví!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 smtClean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  <a:endParaRPr lang="cs-CZ" sz="26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97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POSIXct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smtClean="0"/>
              <a:t>počet vteřin od počátku 1. ledna 1970. Záporná hodnota reprezentuje počet sekund před tímto datem a kladná hodnota reprezentuje počet sekund za tímto datem.</a:t>
            </a:r>
          </a:p>
          <a:p>
            <a:endParaRPr lang="cs-CZ" dirty="0" smtClean="0"/>
          </a:p>
          <a:p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POSIXlt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smtClean="0"/>
              <a:t>list (!)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sekundy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minuty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hodiny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den měsíce (1 – 31)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měsíc (0 – 11, </a:t>
            </a:r>
            <a:r>
              <a:rPr lang="cs-CZ" dirty="0" err="1" smtClean="0"/>
              <a:t>11</a:t>
            </a:r>
            <a:r>
              <a:rPr lang="cs-CZ" dirty="0" smtClean="0"/>
              <a:t> = listopad)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rok od 1900 (tzn. pro 2018 je to 118tý rok)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den týdne (0 - 6, 0 = neděle)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 smtClean="0"/>
              <a:t>den roku (0 - 365)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GB" dirty="0" smtClean="0"/>
              <a:t>daylight savings indicator (positive if it is daylight savings)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OBECNÉ FORMÁTY DATA</a:t>
            </a:r>
          </a:p>
          <a:p>
            <a:r>
              <a:rPr lang="cs-CZ" dirty="0" smtClean="0"/>
              <a:t>s výjimkou formátu (</a:t>
            </a:r>
            <a:r>
              <a:rPr lang="cs-CZ" dirty="0" err="1" smtClean="0"/>
              <a:t>class</a:t>
            </a:r>
            <a:r>
              <a:rPr lang="cs-CZ" dirty="0" smtClean="0"/>
              <a:t>/třídy)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 smtClean="0"/>
              <a:t> jsou data uložena jako počet dnů, nebo sekund od určitého referenčního data</a:t>
            </a:r>
          </a:p>
          <a:p>
            <a:r>
              <a:rPr lang="cs-CZ" dirty="0" smtClean="0"/>
              <a:t>tzn. data budou mít obecně </a:t>
            </a:r>
            <a:r>
              <a:rPr lang="cs-CZ" b="1" dirty="0" smtClean="0"/>
              <a:t>numerický</a:t>
            </a:r>
            <a:r>
              <a:rPr lang="cs-CZ" dirty="0" smtClean="0"/>
              <a:t> režim (</a:t>
            </a:r>
            <a:r>
              <a:rPr lang="cs-CZ" dirty="0" err="1" smtClean="0"/>
              <a:t>class</a:t>
            </a:r>
            <a:r>
              <a:rPr lang="cs-CZ" dirty="0" smtClean="0"/>
              <a:t>/třídu)</a:t>
            </a:r>
          </a:p>
          <a:p>
            <a:pPr lvl="1"/>
            <a:r>
              <a:rPr lang="cs-CZ" dirty="0" smtClean="0"/>
              <a:t>formát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 smtClean="0"/>
              <a:t> ukládá hodnoty jako seznam komponent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NOTE:</a:t>
            </a:r>
          </a:p>
          <a:p>
            <a:r>
              <a:rPr lang="cs-CZ" dirty="0" smtClean="0"/>
              <a:t>pro antropologická data je ve většině případů dostačující formát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 smtClean="0"/>
              <a:t>, resp. bez konkrétního času, pouze datum (den-měsíc-rok, rok-měsíc-den,...)</a:t>
            </a:r>
          </a:p>
          <a:p>
            <a:endParaRPr lang="cs-CZ" dirty="0" smtClean="0"/>
          </a:p>
          <a:p>
            <a:r>
              <a:rPr lang="cs-CZ" dirty="0" smtClean="0"/>
              <a:t>eventuálně může být dostačující datum pouze jako numerická proměnná, nebo faktor</a:t>
            </a:r>
          </a:p>
          <a:p>
            <a:pPr lvl="1"/>
            <a:r>
              <a:rPr lang="cs-CZ" dirty="0" smtClean="0"/>
              <a:t>datum výzkumu atp.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parametr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cs-CZ" dirty="0" smtClean="0"/>
              <a:t> ________</a:t>
            </a:r>
          </a:p>
          <a:p>
            <a:r>
              <a:rPr lang="cs-CZ" dirty="0" smtClean="0"/>
              <a:t>výchozí nastavení je v podobě rok (4 cifry), měsíc a poté den</a:t>
            </a:r>
          </a:p>
          <a:p>
            <a:pPr lvl="1"/>
            <a:r>
              <a:rPr lang="cs-CZ" dirty="0" smtClean="0"/>
              <a:t>oddělené pomocí pomlček nebo lomítka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Pozn.: %y je závislé na systému, používat opatrně!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79099"/>
              </p:ext>
            </p:extLst>
          </p:nvPr>
        </p:nvGraphicFramePr>
        <p:xfrm>
          <a:off x="1475656" y="2780928"/>
          <a:ext cx="5544617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622143"/>
                <a:gridCol w="19863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Kód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Hodnota/význam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Příklad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%d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Den měsíce</a:t>
                      </a:r>
                      <a:r>
                        <a:rPr lang="cs-CZ" baseline="0" dirty="0" smtClean="0"/>
                        <a:t>; 0 - 31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01 – 31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%m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Měsíc (číslo); 00 - 12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00</a:t>
                      </a:r>
                      <a:r>
                        <a:rPr lang="cs-CZ" baseline="0" dirty="0" smtClean="0"/>
                        <a:t> - 12</a:t>
                      </a:r>
                      <a:endParaRPr lang="cs-CZ" dirty="0"/>
                    </a:p>
                  </a:txBody>
                  <a:tcPr/>
                </a:tc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%a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Den (zkratka názvu)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Mon</a:t>
                      </a:r>
                      <a:endParaRPr lang="cs-CZ" dirty="0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%A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Den (celý 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Monday</a:t>
                      </a:r>
                      <a:endParaRPr lang="cs-CZ" dirty="0"/>
                    </a:p>
                  </a:txBody>
                  <a:tcPr/>
                </a:tc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%b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Měsíc (zkratka</a:t>
                      </a:r>
                      <a:r>
                        <a:rPr lang="cs-CZ" baseline="0" dirty="0" smtClean="0"/>
                        <a:t> názvu)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Jan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%B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Měsíc</a:t>
                      </a:r>
                      <a:r>
                        <a:rPr lang="cs-CZ" baseline="0" dirty="0" smtClean="0"/>
                        <a:t> (celý název)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January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%y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Rok (2 cifry)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%Y</a:t>
                      </a:r>
                      <a:endParaRPr lang="cs-CZ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Rok (4 cifry)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as.Date("13/3/1992", format = "%d/%m/%Y")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[1] "1992-03-13"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as.Date("Březen 03, 1992", format = "%B %d, %Y")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[1] "1992-03-03 "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IMPORT DAT NUMERICKÉHO FORMÁTU</a:t>
            </a:r>
          </a:p>
          <a:p>
            <a:endParaRPr lang="cs-CZ" dirty="0" smtClean="0"/>
          </a:p>
          <a:p>
            <a:r>
              <a:rPr lang="cs-CZ" b="1" dirty="0" smtClean="0"/>
              <a:t>Excel</a:t>
            </a:r>
          </a:p>
          <a:p>
            <a:pPr lvl="1"/>
            <a:r>
              <a:rPr lang="cs-CZ" dirty="0" smtClean="0"/>
              <a:t>pro data po roce 1900 je počáteční datum: 30. prosince 1899</a:t>
            </a:r>
          </a:p>
          <a:p>
            <a:pPr lvl="2"/>
            <a:r>
              <a:rPr lang="cs-CZ" i="1" dirty="0" err="1" smtClean="0"/>
              <a:t>Note</a:t>
            </a:r>
            <a:r>
              <a:rPr lang="cs-CZ" i="1" dirty="0" smtClean="0"/>
              <a:t>: není to 31. prosince 1899, protože návrháři Excelu se domnívali, že se jedná o přestupný rok, </a:t>
            </a:r>
            <a:r>
              <a:rPr lang="cs-CZ" i="1" dirty="0" smtClean="0"/>
              <a:t>nejednalo.</a:t>
            </a:r>
            <a:endParaRPr lang="cs-CZ" i="1" dirty="0" smtClean="0"/>
          </a:p>
          <a:p>
            <a:pPr lvl="2"/>
            <a:endParaRPr lang="cs-CZ" i="1" dirty="0" smtClean="0"/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 &lt;- c(17431, 15349)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data2 &lt;- as.Date(data, origin = "1899-12-30")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data2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[1] "1947-09-21" "1942-01-08"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r>
              <a:rPr lang="cs-CZ" b="1" dirty="0" smtClean="0"/>
              <a:t>Excel on Mac</a:t>
            </a:r>
          </a:p>
          <a:p>
            <a:pPr marL="342900" lvl="1">
              <a:buClr>
                <a:schemeClr val="accent1"/>
              </a:buClr>
            </a:pPr>
            <a:r>
              <a:rPr lang="cs-CZ" dirty="0" smtClean="0"/>
              <a:t>pro data po roce 1900 je počáteční datum: 1. ledna 1904</a:t>
            </a: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 &lt;- c(17426, 38540)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data3 &lt;- as.Date(data, origin = "1904-01-01")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data3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[1] "1951-09-17" "2009-07-08"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Note</a:t>
            </a:r>
            <a:r>
              <a:rPr lang="cs-CZ" dirty="0" smtClean="0"/>
              <a:t>: obecně se doporučuje mít data v takové podobě, aby s nimi bylo možné ihned pracovat. Tzn. pozor na formát!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15616" y="321297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Formát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Formát číslo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21.</a:t>
                      </a:r>
                      <a:r>
                        <a:rPr lang="cs-CZ" baseline="0" dirty="0" smtClean="0"/>
                        <a:t> 9. 1947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17431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8. 1. 1942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15349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formátu načteného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funkce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cs-CZ" dirty="0" smtClean="0"/>
              <a:t>načtený vektor dat změní dle nově zadaného typu formátu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&gt; rok_narozeni 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[1] "1856-07-10" "1892-01-03" "1948-06-21" 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(rok_narozeni, "%a %b %d") 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[1] "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čt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VII 10" "ne I 03" "po VI 21" 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(rok_narozeni, "%A %B %d %Y") 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[1] "čtvrtek červenec 10 1856" "neděle leden 03 1892" "pondělí červen 21 1948"</a:t>
            </a:r>
          </a:p>
          <a:p>
            <a:endParaRPr lang="cs-CZ" dirty="0" smtClean="0"/>
          </a:p>
          <a:p>
            <a:r>
              <a:rPr lang="cs-CZ" i="1" dirty="0" err="1" smtClean="0"/>
              <a:t>Note</a:t>
            </a:r>
            <a:r>
              <a:rPr lang="cs-CZ" i="1" dirty="0" smtClean="0"/>
              <a:t>: pozor zda máte </a:t>
            </a:r>
            <a:r>
              <a:rPr lang="cs-CZ" i="1" dirty="0" err="1" smtClean="0"/>
              <a:t>mirror</a:t>
            </a:r>
            <a:r>
              <a:rPr lang="cs-CZ" i="1" dirty="0" smtClean="0"/>
              <a:t> </a:t>
            </a:r>
            <a:r>
              <a:rPr lang="cs-CZ" i="1" dirty="0" err="1" smtClean="0"/>
              <a:t>czech</a:t>
            </a:r>
            <a:r>
              <a:rPr lang="cs-CZ" i="1" dirty="0" smtClean="0"/>
              <a:t>, pokud máte prostředí anglické musíte používat anglické názvy dní, měsíců apod.</a:t>
            </a: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 správného formátování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V případě, že máme fatum korektně vloženo do R, lze s ním dále pracovat.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 min(rok_narozeni)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[1] "1856-07-10"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 max(rok_narozeni)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[1] "1948-06-21„</a:t>
            </a:r>
          </a:p>
          <a:p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 rok_narozeni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[1] "1856-07-10" "1892-01-03" "1948-06-21"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 plus &lt;- rok_narozeni + 5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 plus </a:t>
            </a: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[1] "1856-07-15" "1892-01-08" "1948-06-26"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formáty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antropologii ve specifických případech.</a:t>
            </a:r>
          </a:p>
          <a:p>
            <a:r>
              <a:rPr lang="cs-CZ" dirty="0" smtClean="0"/>
              <a:t>Vždy s nimi pracovat velmi OPATRNĚ!</a:t>
            </a:r>
          </a:p>
          <a:p>
            <a:r>
              <a:rPr lang="cs-CZ" dirty="0" smtClean="0"/>
              <a:t>Časté chyby</a:t>
            </a:r>
          </a:p>
          <a:p>
            <a:pPr lvl="1"/>
            <a:r>
              <a:rPr lang="cs-CZ" dirty="0" smtClean="0"/>
              <a:t>v převodu mezi jednotlivými časovými zónami,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hybné nastavené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,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ohybujeme se v jiné zóně než data,  apod.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DOPLŇUJÍCÍ INFORMACE</a:t>
            </a:r>
          </a:p>
          <a:p>
            <a:r>
              <a:rPr lang="cs-CZ" dirty="0" err="1" smtClean="0"/>
              <a:t>Cole</a:t>
            </a:r>
            <a:r>
              <a:rPr lang="cs-CZ" dirty="0" smtClean="0"/>
              <a:t>, B. (2012): </a:t>
            </a:r>
            <a:r>
              <a:rPr lang="cs-CZ" i="1" dirty="0" err="1" smtClean="0"/>
              <a:t>Handling</a:t>
            </a:r>
            <a:r>
              <a:rPr lang="cs-CZ" i="1" dirty="0" smtClean="0"/>
              <a:t> </a:t>
            </a:r>
            <a:r>
              <a:rPr lang="cs-CZ" i="1" dirty="0" err="1" smtClean="0"/>
              <a:t>date-times</a:t>
            </a:r>
            <a:r>
              <a:rPr lang="cs-CZ" i="1" dirty="0" smtClean="0"/>
              <a:t> in R</a:t>
            </a:r>
            <a:r>
              <a:rPr lang="cs-CZ" dirty="0" smtClean="0"/>
              <a:t>. </a:t>
            </a:r>
          </a:p>
          <a:p>
            <a:pPr marL="114300" indent="0">
              <a:buNone/>
            </a:pPr>
            <a:r>
              <a:rPr lang="cs-CZ" sz="1800" dirty="0" smtClean="0"/>
              <a:t>[</a:t>
            </a: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biostat.mc.vanderbilt.edu/wiki/</a:t>
            </a:r>
            <a:r>
              <a:rPr lang="cs-CZ" sz="1800" dirty="0" err="1" smtClean="0">
                <a:hlinkClick r:id="rId2"/>
              </a:rPr>
              <a:t>pub</a:t>
            </a:r>
            <a:r>
              <a:rPr lang="cs-CZ" sz="1800" dirty="0" smtClean="0">
                <a:hlinkClick r:id="rId2"/>
              </a:rPr>
              <a:t>/Main/</a:t>
            </a:r>
            <a:r>
              <a:rPr lang="cs-CZ" sz="1800" dirty="0" err="1" smtClean="0">
                <a:hlinkClick r:id="rId2"/>
              </a:rPr>
              <a:t>ColeBeck</a:t>
            </a:r>
            <a:r>
              <a:rPr lang="cs-CZ" sz="1800" dirty="0" smtClean="0">
                <a:hlinkClick r:id="rId2"/>
              </a:rPr>
              <a:t>/datestimes.pdf</a:t>
            </a:r>
            <a:r>
              <a:rPr lang="cs-CZ" sz="1800" dirty="0" smtClean="0"/>
              <a:t>]</a:t>
            </a:r>
          </a:p>
          <a:p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 smtClean="0"/>
              <a:t>California</a:t>
            </a:r>
            <a:r>
              <a:rPr lang="cs-CZ" dirty="0" smtClean="0"/>
              <a:t>, </a:t>
            </a:r>
            <a:r>
              <a:rPr lang="cs-CZ" dirty="0" err="1" smtClean="0"/>
              <a:t>Berkeley</a:t>
            </a:r>
            <a:r>
              <a:rPr lang="cs-CZ" dirty="0" smtClean="0"/>
              <a:t>, 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endParaRPr lang="cs-CZ" dirty="0"/>
          </a:p>
          <a:p>
            <a:pPr marL="114300" indent="0">
              <a:buNone/>
            </a:pPr>
            <a:r>
              <a:rPr lang="cs-CZ" sz="1800" dirty="0" smtClean="0"/>
              <a:t>[</a:t>
            </a:r>
            <a:r>
              <a:rPr lang="cs-CZ" sz="1800" dirty="0" smtClean="0">
                <a:hlinkClick r:id="rId3"/>
              </a:rPr>
              <a:t>https</a:t>
            </a:r>
            <a:r>
              <a:rPr lang="cs-CZ" sz="1800" dirty="0">
                <a:hlinkClick r:id="rId3"/>
              </a:rPr>
              <a:t>://www.stat.berkeley.edu/~</a:t>
            </a:r>
            <a:r>
              <a:rPr lang="cs-CZ" sz="1800" dirty="0" smtClean="0">
                <a:hlinkClick r:id="rId3"/>
              </a:rPr>
              <a:t>s133/dates.html</a:t>
            </a:r>
            <a:r>
              <a:rPr lang="cs-CZ" sz="1800" dirty="0" smtClean="0"/>
              <a:t>]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218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18305</TotalTime>
  <Words>1475</Words>
  <Application>Microsoft Office PowerPoint</Application>
  <PresentationFormat>Předvádění na obrazovce (4:3)</PresentationFormat>
  <Paragraphs>257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Sousedství</vt:lpstr>
      <vt:lpstr>DATUM V R</vt:lpstr>
      <vt:lpstr>Prezentace aplikace PowerPoint</vt:lpstr>
      <vt:lpstr>Prezentace aplikace PowerPoint</vt:lpstr>
      <vt:lpstr>as.Date() funkce</vt:lpstr>
      <vt:lpstr>Prezentace aplikace PowerPoint</vt:lpstr>
      <vt:lpstr>Prezentace aplikace PowerPoint</vt:lpstr>
      <vt:lpstr>Změna formátu načteného data</vt:lpstr>
      <vt:lpstr>Důvod správného formátování</vt:lpstr>
      <vt:lpstr>Datové formáty - obecně</vt:lpstr>
      <vt:lpstr>Prezentace aplikace PowerPoint</vt:lpstr>
      <vt:lpstr>Formát dat pro načtení do R</vt:lpstr>
      <vt:lpstr>Datové tabulky</vt:lpstr>
      <vt:lpstr>Prezentace aplikace PowerPoint</vt:lpstr>
      <vt:lpstr>Prezentace aplikace PowerPoint</vt:lpstr>
      <vt:lpstr>Nápověda</vt:lpstr>
      <vt:lpstr>Prezentace aplikace PowerPoint</vt:lpstr>
      <vt:lpstr>Balíčky v 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Bi3434  Zpracování výzkumných dat v antropologii</dc:title>
  <dc:creator>L. Polcerova</dc:creator>
  <cp:lastModifiedBy>L. Polcerova</cp:lastModifiedBy>
  <cp:revision>516</cp:revision>
  <cp:lastPrinted>2018-02-09T07:27:43Z</cp:lastPrinted>
  <dcterms:created xsi:type="dcterms:W3CDTF">2018-01-08T11:58:25Z</dcterms:created>
  <dcterms:modified xsi:type="dcterms:W3CDTF">2018-12-04T09:40:19Z</dcterms:modified>
</cp:coreProperties>
</file>