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3" r:id="rId3"/>
    <p:sldId id="258" r:id="rId4"/>
    <p:sldId id="347" r:id="rId5"/>
    <p:sldId id="324" r:id="rId6"/>
    <p:sldId id="348" r:id="rId7"/>
    <p:sldId id="325" r:id="rId8"/>
    <p:sldId id="328" r:id="rId9"/>
    <p:sldId id="349" r:id="rId10"/>
    <p:sldId id="351" r:id="rId11"/>
    <p:sldId id="326" r:id="rId12"/>
    <p:sldId id="350" r:id="rId13"/>
  </p:sldIdLst>
  <p:sldSz cx="9144000" cy="6858000" type="screen4x3"/>
  <p:notesSz cx="6761163" cy="9942513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90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67BD1-CC46-4AB5-B2E3-52CF1CA9D0A9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75F8-C629-477C-A9D7-16BB2483C9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7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C86E-7D89-4FDB-A157-C958B824344A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432D-EC99-49B3-8874-DF9B3176C82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77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4538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dirty="0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BCF070-565D-44B1-9D78-B3D4D665A738}" type="slidenum">
              <a:rPr lang="cs-CZ"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23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9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88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3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4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2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5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6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8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5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8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0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D556-1EB6-4168-9BE7-F1DE8EC318B4}" type="datetimeFigureOut">
              <a:rPr lang="cs-CZ" smtClean="0"/>
              <a:pPr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FFDD-024A-48F0-8D35-0373BA8AF1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8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hyperlink" Target="mailto:pizova@sci.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0825" y="2130425"/>
            <a:ext cx="8785225" cy="1470025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Bi5130 Základy práce s lidskou aDNA </a:t>
            </a:r>
            <a:endParaRPr lang="cs-CZ" alt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4235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Mgr. et Mgr. Kristýna Brzobohatá </a:t>
            </a:r>
            <a:r>
              <a:rPr lang="cs-CZ" dirty="0" err="1" smtClean="0"/>
              <a:t>Ph</a:t>
            </a:r>
            <a:r>
              <a:rPr lang="cs-CZ" dirty="0" smtClean="0"/>
              <a:t>. 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>
                <a:hlinkClick r:id="rId4"/>
              </a:rPr>
              <a:t>brzobohata@sci.muni.cz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Laboratoř biologické a molekulární antropologie, ÚEB, PřF, Mu</a:t>
            </a:r>
            <a:endParaRPr lang="cs-CZ" b="1" dirty="0"/>
          </a:p>
        </p:txBody>
      </p:sp>
      <p:pic>
        <p:nvPicPr>
          <p:cNvPr id="2052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49275"/>
            <a:ext cx="210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1097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Bi5130 Základy práce s lidskou aDNA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5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1" y="1988840"/>
            <a:ext cx="3638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04529"/>
            <a:ext cx="38004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30" y="260648"/>
            <a:ext cx="7620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550" y="3501008"/>
            <a:ext cx="7658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4572000" y="3933056"/>
            <a:ext cx="576064" cy="11521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987824" y="1628799"/>
            <a:ext cx="576064" cy="4581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088729" y="3933056"/>
            <a:ext cx="576064" cy="11521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86619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b="1" u="sng" dirty="0" smtClean="0"/>
              <a:t>Kontakt KŠK a KZP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Tyto kultury po </a:t>
            </a:r>
            <a:r>
              <a:rPr lang="cs-CZ" dirty="0" smtClean="0"/>
              <a:t>určitý čas společně obývaly Evropu, byly v kontaktu, ale nedošlo k jejich prolínání.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Jsou pozorovatelné rozdíly v technologii zpracování surovin, pohřebním ritu i keramice.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Kultury se lišily také geneticky  lingvisticky.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KZP se později vyvinula v UK a KŠK v Nitranskou kulturu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848565" cy="334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71" y="3442196"/>
            <a:ext cx="3844779" cy="33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484784"/>
            <a:ext cx="48965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/>
              <a:t>Neolit a </a:t>
            </a:r>
            <a:r>
              <a:rPr lang="cs-CZ" sz="2400" b="1" u="sng" dirty="0" err="1" smtClean="0"/>
              <a:t>aDNA</a:t>
            </a:r>
            <a:r>
              <a:rPr lang="cs-CZ" sz="2400" b="1" u="sng" dirty="0" smtClean="0"/>
              <a:t> – shrnutí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8. tis. př. n. l.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Následovalo po mesolitu, v holocénu – konec střídání dob ledových a meziledových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Změna způsobu obživy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Domestikace zvířat, šlechtění rostlin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Usedlý způsob života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Populační nárůst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Centra </a:t>
            </a:r>
            <a:r>
              <a:rPr lang="cs-CZ" sz="2000" dirty="0" err="1" smtClean="0"/>
              <a:t>neolitizace</a:t>
            </a:r>
            <a:r>
              <a:rPr lang="cs-CZ" sz="2000" dirty="0" smtClean="0"/>
              <a:t> na Blízkém východě, odkud se technologie šíří do Evropy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err="1" smtClean="0"/>
              <a:t>Démická</a:t>
            </a:r>
            <a:r>
              <a:rPr lang="cs-CZ" sz="2000" dirty="0" smtClean="0"/>
              <a:t> vs. kulturní difúze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Společenské změny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Genetické adaptace na nový způsob života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7106" name="Picture 2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1700808"/>
            <a:ext cx="4629150" cy="3362326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4788024" y="4941168"/>
            <a:ext cx="41044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 smtClean="0"/>
              <a:t>https://www.google.com/url?sa=i&amp;rct=j&amp;q=&amp;esrc=s&amp;source=images&amp;cd=&amp;cad=rja&amp;uact=8&amp;ved=2ahUKEwihu5q-0d7eAhVC3qQKHU4DDT0QjRx6BAgBEAU&amp;url=https%3A%2F%2Fwww.archaeology.wiki%2Fblog%2F2015%2F09%2F08%2Fancient-genomes-link-early-farmers-basques%2F&amp;psig=AOvVaw3Xdc7CT87VEiAOrLmAN64f&amp;ust=1542654349958127</a:t>
            </a:r>
            <a:endParaRPr lang="cs-CZ" sz="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84784"/>
            <a:ext cx="57606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Výzkum </a:t>
            </a:r>
            <a:r>
              <a:rPr lang="cs-CZ" sz="3200" b="1" u="sng" dirty="0" err="1" smtClean="0"/>
              <a:t>aDNA</a:t>
            </a:r>
            <a:r>
              <a:rPr lang="cs-CZ" sz="3200" b="1" u="sng" dirty="0" smtClean="0"/>
              <a:t> z doby bronzové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Blízký východ 3300 př. n. l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Vznik prvních států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Vynalezení písma a první písemné záznamy (Mezopotámie, Egypt)</a:t>
            </a:r>
          </a:p>
          <a:p>
            <a:r>
              <a:rPr lang="cs-CZ" sz="2400" dirty="0" smtClean="0"/>
              <a:t>Evropa 3200 př. n. l. – Řecko a přilehlé ostrovy</a:t>
            </a:r>
          </a:p>
          <a:p>
            <a:r>
              <a:rPr lang="cs-CZ" sz="2400" dirty="0" smtClean="0"/>
              <a:t>Střední Evropa – </a:t>
            </a:r>
            <a:r>
              <a:rPr lang="da-DK" sz="2400" dirty="0" smtClean="0"/>
              <a:t>2300 - 800 let př. n. l.</a:t>
            </a:r>
            <a:endParaRPr lang="cs-CZ" sz="2400" dirty="0" smtClean="0"/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Rozvoj metalurgie, ale i výrova skla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Rychlé tempo společenské stratifikace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Invaze kočovných kmenů z Pontské stepi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Proto – indoevropský jazyk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cs-CZ" sz="2400" dirty="0" smtClean="0"/>
              <a:t>https://indo-european.info/ie/Indo-European</a:t>
            </a:r>
          </a:p>
          <a:p>
            <a:r>
              <a:rPr lang="da-DK" sz="2400" dirty="0" smtClean="0"/>
              <a:t> </a:t>
            </a:r>
            <a:endParaRPr lang="cs-CZ" sz="2400" dirty="0"/>
          </a:p>
        </p:txBody>
      </p:sp>
      <p:sp>
        <p:nvSpPr>
          <p:cNvPr id="50178" name="AutoShape 2" descr="Výsledek obrázku pro stoneh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0180" name="Picture 4" descr="Výsledek obrázku pro stonehe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530" y="4581128"/>
            <a:ext cx="3189446" cy="1993404"/>
          </a:xfrm>
          <a:prstGeom prst="rect">
            <a:avLst/>
          </a:prstGeom>
          <a:noFill/>
        </p:spPr>
      </p:pic>
      <p:pic>
        <p:nvPicPr>
          <p:cNvPr id="50182" name="Picture 6" descr="Výsledek obrázku pro bronze age grave unet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84784"/>
            <a:ext cx="2807915" cy="2760987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796136" y="4221088"/>
            <a:ext cx="241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Disk z </a:t>
            </a:r>
            <a:r>
              <a:rPr lang="cs-CZ" dirty="0" err="1" smtClean="0"/>
              <a:t>Nebry</a:t>
            </a:r>
            <a:r>
              <a:rPr lang="cs-CZ" dirty="0" smtClean="0"/>
              <a:t> (Německo)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24128" y="6488668"/>
            <a:ext cx="20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Stonehenge</a:t>
            </a:r>
            <a:r>
              <a:rPr lang="cs-CZ" dirty="0" smtClean="0"/>
              <a:t> (Anglie)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847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/>
              <a:t>Proto – indoevropský jazyk (Proto – </a:t>
            </a:r>
            <a:r>
              <a:rPr lang="cs-CZ" sz="2400" b="1" u="sng" dirty="0" err="1" smtClean="0"/>
              <a:t>indoeuropean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language</a:t>
            </a:r>
            <a:r>
              <a:rPr lang="cs-CZ" sz="2400" b="1" u="sng" dirty="0" smtClean="0"/>
              <a:t> – PIE)</a:t>
            </a:r>
          </a:p>
          <a:p>
            <a:r>
              <a:rPr lang="da-DK" sz="2400" dirty="0" smtClean="0"/>
              <a:t> </a:t>
            </a:r>
            <a:endParaRPr lang="cs-CZ" sz="2400" dirty="0"/>
          </a:p>
        </p:txBody>
      </p:sp>
      <p:sp>
        <p:nvSpPr>
          <p:cNvPr id="50178" name="AutoShape 2" descr="Výsledek obrázku pro stoneh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51520" y="220486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Indoevropskými jazyky dnes hovoří přes 3 mld. lidí a zahrnují přes 450 jazyků (včetně zaniklých)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 50. letech navrhla </a:t>
            </a:r>
            <a:r>
              <a:rPr lang="cs-CZ" sz="2400" dirty="0" err="1" smtClean="0"/>
              <a:t>litevsko</a:t>
            </a:r>
            <a:r>
              <a:rPr lang="cs-CZ" sz="2400" dirty="0" smtClean="0"/>
              <a:t> – americká archeoložka </a:t>
            </a:r>
            <a:r>
              <a:rPr lang="cs-CZ" sz="2400" dirty="0" err="1" smtClean="0"/>
              <a:t>Marija</a:t>
            </a:r>
            <a:r>
              <a:rPr lang="cs-CZ" sz="2400" dirty="0" smtClean="0"/>
              <a:t> </a:t>
            </a:r>
            <a:r>
              <a:rPr lang="cs-CZ" sz="2400" dirty="0" err="1" smtClean="0"/>
              <a:t>Gimbutasová</a:t>
            </a:r>
            <a:r>
              <a:rPr lang="cs-CZ" sz="2400" dirty="0" smtClean="0"/>
              <a:t> teorii, podle níž předpokládá původ všech indoevropských jazyků v Pontské stepi – tzv. </a:t>
            </a:r>
            <a:r>
              <a:rPr lang="cs-CZ" sz="2400" dirty="0" err="1" smtClean="0"/>
              <a:t>Kurganova</a:t>
            </a:r>
            <a:r>
              <a:rPr lang="cs-CZ" sz="2400" dirty="0" smtClean="0"/>
              <a:t> hypotézu.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Vznik jazyka odhadla na 6000 př. n. l.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Tuto teorii potvrdily i </a:t>
            </a:r>
            <a:r>
              <a:rPr lang="cs-CZ" sz="2400" dirty="0" err="1" smtClean="0"/>
              <a:t>linvistické</a:t>
            </a:r>
            <a:r>
              <a:rPr lang="cs-CZ" sz="2400" dirty="0" smtClean="0"/>
              <a:t> simulace divergence jazyků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Alternativním místem původu je turecká </a:t>
            </a:r>
            <a:r>
              <a:rPr lang="cs-CZ" sz="2400" dirty="0" err="1" smtClean="0"/>
              <a:t>Anatolie</a:t>
            </a:r>
            <a:r>
              <a:rPr lang="cs-CZ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Dle </a:t>
            </a:r>
            <a:r>
              <a:rPr lang="cs-CZ" sz="2400" dirty="0" err="1" smtClean="0"/>
              <a:t>Gimbutasové</a:t>
            </a:r>
            <a:r>
              <a:rPr lang="cs-CZ" sz="2400" dirty="0" smtClean="0"/>
              <a:t> byla nositelem PIE Jámová kultura</a:t>
            </a:r>
          </a:p>
          <a:p>
            <a:r>
              <a:rPr lang="cs-CZ" sz="2400" dirty="0" smtClean="0"/>
              <a:t>https://www.youtube.com/watch?v=aQ283N_ZdKY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https://www.youtube.com/watch?v=KdQwalCPNAs </a:t>
            </a:r>
            <a:br>
              <a:rPr lang="cs-CZ" sz="2400" dirty="0" smtClean="0"/>
            </a:b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340768"/>
            <a:ext cx="4283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Jámová kultura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 Pravděpodobně vznikla mezi Dolním Donem, Dolní Volhou a Severním Kavkazem (dnešní Ukrajina).</a:t>
            </a:r>
            <a:endParaRPr lang="cs-CZ" sz="2100" b="1" u="sng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Vysoce mobilní kočovná pastevecká společnost, domestikovali koně, používali vozíky, zpracovávali vlnu.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Mrtvé pochovávali v pohřebních komorách i s vozy a obětovanými zvířaty.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V Evropě pokračovala jako Kultura šňůrové keramiky a její lokální formy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Genový tok JK probíhal v drtivé většině po mužské linii – R1a a R1b</a:t>
            </a:r>
            <a:r>
              <a:rPr lang="cs-CZ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</p:txBody>
      </p:sp>
      <p:pic>
        <p:nvPicPr>
          <p:cNvPr id="45058" name="Picture 2" descr="Distribution of haplogroup R1a in Euro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046" y="1"/>
            <a:ext cx="4659434" cy="3381077"/>
          </a:xfrm>
          <a:prstGeom prst="rect">
            <a:avLst/>
          </a:prstGeom>
          <a:noFill/>
        </p:spPr>
      </p:pic>
      <p:pic>
        <p:nvPicPr>
          <p:cNvPr id="45060" name="Picture 4" descr="Distribution of haplogroup R1b in Euro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573016"/>
            <a:ext cx="4693702" cy="3068960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4211960" y="6211669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https://www.eupedia.com/europe/Haplogroup_R1b_Y-DNA.shtml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283968" y="2780928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https://www.eupedia.com/europe/Haplogroup_R1a_Y-DNA.shtml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84784"/>
            <a:ext cx="86409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Jámová kultura a </a:t>
            </a:r>
            <a:r>
              <a:rPr lang="cs-CZ" sz="3200" b="1" u="sng" dirty="0" err="1" smtClean="0"/>
              <a:t>aDNA</a:t>
            </a:r>
            <a:endParaRPr lang="cs-CZ" sz="3200" b="1" u="sng" dirty="0" smtClean="0"/>
          </a:p>
          <a:p>
            <a:r>
              <a:rPr lang="cs-CZ" sz="2000" dirty="0" err="1" smtClean="0"/>
              <a:t>Allentoft</a:t>
            </a:r>
            <a:r>
              <a:rPr lang="cs-CZ" sz="2000" dirty="0" smtClean="0"/>
              <a:t> (2015) a </a:t>
            </a:r>
            <a:r>
              <a:rPr lang="cs-CZ" sz="2000" dirty="0" err="1" smtClean="0"/>
              <a:t>Haak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i="1" dirty="0" err="1" smtClean="0"/>
              <a:t>al</a:t>
            </a:r>
            <a:r>
              <a:rPr lang="cs-CZ" sz="2000" dirty="0" smtClean="0"/>
              <a:t>. (2015):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Vzorky </a:t>
            </a:r>
            <a:r>
              <a:rPr lang="cs-CZ" sz="2000" dirty="0" err="1" smtClean="0"/>
              <a:t>aDNA</a:t>
            </a:r>
            <a:r>
              <a:rPr lang="cs-CZ" sz="2000" dirty="0" smtClean="0"/>
              <a:t> z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Metodou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Statisticky hodnoceno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3 genetické složky JK</a:t>
            </a:r>
          </a:p>
          <a:p>
            <a:pPr marL="363538"/>
            <a:r>
              <a:rPr lang="cs-CZ" sz="2000" dirty="0" smtClean="0"/>
              <a:t>1) </a:t>
            </a:r>
            <a:r>
              <a:rPr lang="cs-CZ" sz="2000" dirty="0" err="1" smtClean="0"/>
              <a:t>Mesolithic</a:t>
            </a:r>
            <a:r>
              <a:rPr lang="cs-CZ" sz="2000" dirty="0" smtClean="0"/>
              <a:t> </a:t>
            </a:r>
            <a:r>
              <a:rPr lang="cs-CZ" sz="2000" dirty="0" err="1" smtClean="0"/>
              <a:t>Eastern</a:t>
            </a:r>
            <a:r>
              <a:rPr lang="cs-CZ" sz="2000" dirty="0" smtClean="0"/>
              <a:t> Hunter-</a:t>
            </a:r>
            <a:r>
              <a:rPr lang="cs-CZ" sz="2000" dirty="0" err="1" smtClean="0"/>
              <a:t>Gatherer</a:t>
            </a:r>
            <a:r>
              <a:rPr lang="cs-CZ" sz="2000" dirty="0" smtClean="0"/>
              <a:t> (EHG, 55 až 85 %) - R1a a R1b. </a:t>
            </a:r>
          </a:p>
          <a:p>
            <a:pPr marL="363538"/>
            <a:r>
              <a:rPr lang="cs-CZ" sz="2000" dirty="0" smtClean="0"/>
              <a:t>2) </a:t>
            </a:r>
            <a:r>
              <a:rPr lang="cs-CZ" sz="2000" dirty="0" err="1" smtClean="0"/>
              <a:t>Caucasian</a:t>
            </a:r>
            <a:r>
              <a:rPr lang="cs-CZ" sz="2000" dirty="0" smtClean="0"/>
              <a:t> Hunter-</a:t>
            </a:r>
            <a:r>
              <a:rPr lang="cs-CZ" sz="2000" dirty="0" err="1" smtClean="0"/>
              <a:t>Gatherer</a:t>
            </a:r>
            <a:r>
              <a:rPr lang="cs-CZ" sz="2000" dirty="0" smtClean="0"/>
              <a:t> (CHG,15-25 %) – J</a:t>
            </a:r>
          </a:p>
          <a:p>
            <a:pPr marL="363538"/>
            <a:r>
              <a:rPr lang="cs-CZ" sz="2000" dirty="0" smtClean="0"/>
              <a:t>3) Western Hunter-</a:t>
            </a:r>
            <a:r>
              <a:rPr lang="cs-CZ" sz="2000" dirty="0" err="1" smtClean="0"/>
              <a:t>Gatherer</a:t>
            </a:r>
            <a:r>
              <a:rPr lang="cs-CZ" sz="2000" dirty="0" smtClean="0"/>
              <a:t> (WHG, 6%) - </a:t>
            </a:r>
            <a:r>
              <a:rPr lang="cs-CZ" sz="2000" dirty="0" err="1" smtClean="0"/>
              <a:t>mezolitských</a:t>
            </a:r>
            <a:r>
              <a:rPr lang="cs-CZ" sz="2000" dirty="0" smtClean="0"/>
              <a:t> západních Evropanů z pozdních </a:t>
            </a:r>
            <a:r>
              <a:rPr lang="cs-CZ" sz="2000" dirty="0" err="1" smtClean="0"/>
              <a:t>Cro</a:t>
            </a:r>
            <a:r>
              <a:rPr lang="cs-CZ" sz="2000" dirty="0" smtClean="0"/>
              <a:t>-</a:t>
            </a:r>
            <a:r>
              <a:rPr lang="cs-CZ" sz="2000" dirty="0" err="1" smtClean="0"/>
              <a:t>Magnonů</a:t>
            </a:r>
            <a:r>
              <a:rPr lang="cs-CZ" sz="2000" dirty="0" smtClean="0"/>
              <a:t> (</a:t>
            </a:r>
            <a:r>
              <a:rPr lang="cs-CZ" sz="2000" dirty="0" err="1" smtClean="0"/>
              <a:t>Gravettian</a:t>
            </a:r>
            <a:r>
              <a:rPr lang="cs-CZ" sz="2000" dirty="0" smtClean="0"/>
              <a:t>), Y-haploskupina I, méně Cl2 a F.</a:t>
            </a:r>
          </a:p>
          <a:p>
            <a:r>
              <a:rPr lang="da-DK" sz="2400" dirty="0" smtClean="0"/>
              <a:t> </a:t>
            </a:r>
            <a:endParaRPr lang="cs-CZ" sz="2400" dirty="0"/>
          </a:p>
        </p:txBody>
      </p:sp>
      <p:sp>
        <p:nvSpPr>
          <p:cNvPr id="50178" name="AutoShape 2" descr="Výsledek obrázku pro stoneh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51520" y="148478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/>
              <a:t>Fyzický vzhled lidu JK</a:t>
            </a:r>
          </a:p>
          <a:p>
            <a:r>
              <a:rPr lang="cs-CZ" sz="2000" dirty="0" smtClean="0"/>
              <a:t>Odpovídal nedávnému mísení 3 </a:t>
            </a:r>
            <a:r>
              <a:rPr lang="cs-CZ" sz="2000" dirty="0" err="1" smtClean="0"/>
              <a:t>ancestrálních</a:t>
            </a:r>
            <a:r>
              <a:rPr lang="cs-CZ" sz="2000" dirty="0" smtClean="0"/>
              <a:t> populací:</a:t>
            </a:r>
          </a:p>
          <a:p>
            <a:pPr marL="363538"/>
            <a:r>
              <a:rPr lang="cs-CZ" sz="2000" dirty="0" smtClean="0"/>
              <a:t>1) Dominantní typ byl vysoký, </a:t>
            </a:r>
            <a:r>
              <a:rPr lang="cs-CZ" sz="2000" dirty="0" err="1" smtClean="0"/>
              <a:t>dolichocephalický</a:t>
            </a:r>
            <a:r>
              <a:rPr lang="cs-CZ" sz="2000" dirty="0" smtClean="0"/>
              <a:t>, s širokými středně vysokými tvářemi</a:t>
            </a:r>
          </a:p>
          <a:p>
            <a:pPr marL="363538"/>
            <a:r>
              <a:rPr lang="cs-CZ" sz="2000" dirty="0" smtClean="0"/>
              <a:t>2) byl robustnější s vysokými a širokými Proto-Europoidními obličeji.</a:t>
            </a:r>
          </a:p>
          <a:p>
            <a:pPr marL="363538"/>
            <a:r>
              <a:rPr lang="cs-CZ" sz="2000" dirty="0" smtClean="0"/>
              <a:t>3) větší, s úzkými a vysokými tvářemi typu východního Středomoří.</a:t>
            </a:r>
          </a:p>
          <a:p>
            <a:r>
              <a:rPr lang="cs-CZ" sz="2000" dirty="0" smtClean="0"/>
              <a:t>Průměrná výška muže - 175,5 cm, </a:t>
            </a:r>
          </a:p>
        </p:txBody>
      </p:sp>
      <p:pic>
        <p:nvPicPr>
          <p:cNvPr id="43010" name="Picture 2" descr="Výsledek obrázku pro Tocharian Tarim chinese paint ginger 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2448272" cy="2637458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179512" y="3789040"/>
            <a:ext cx="63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err="1" smtClean="0"/>
              <a:t>Fenotypování</a:t>
            </a:r>
            <a:r>
              <a:rPr lang="cs-CZ" sz="2000" b="1" u="sng" dirty="0" smtClean="0"/>
              <a:t> z </a:t>
            </a:r>
            <a:r>
              <a:rPr lang="cs-CZ" sz="2000" b="1" u="sng" dirty="0" err="1" smtClean="0"/>
              <a:t>aDNA</a:t>
            </a:r>
            <a:r>
              <a:rPr lang="cs-CZ" sz="2000" b="1" u="sng" dirty="0" smtClean="0"/>
              <a:t> (</a:t>
            </a:r>
            <a:r>
              <a:rPr lang="cs-CZ" sz="2000" b="1" u="sng" dirty="0" err="1" smtClean="0"/>
              <a:t>Haak</a:t>
            </a:r>
            <a:r>
              <a:rPr lang="cs-CZ" sz="2000" b="1" u="sng" dirty="0" smtClean="0"/>
              <a:t> (2015), </a:t>
            </a:r>
            <a:r>
              <a:rPr lang="cs-CZ" sz="2000" b="1" u="sng" dirty="0" err="1" smtClean="0"/>
              <a:t>Wilde</a:t>
            </a:r>
            <a:r>
              <a:rPr lang="cs-CZ" sz="2000" b="1" u="sng" dirty="0" smtClean="0"/>
              <a:t> (2014), </a:t>
            </a:r>
            <a:r>
              <a:rPr lang="cs-CZ" sz="2000" b="1" u="sng" dirty="0" err="1" smtClean="0"/>
              <a:t>Mathieson</a:t>
            </a:r>
            <a:r>
              <a:rPr lang="cs-CZ" sz="2000" b="1" u="sng" dirty="0" smtClean="0"/>
              <a:t> (2015))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sz="2000" dirty="0" smtClean="0"/>
              <a:t>hnědé oči, tmavé vlasy ale světlejší než mezolitičtí Evropané, ale tmavší než dnešní </a:t>
            </a:r>
            <a:r>
              <a:rPr lang="cs-CZ" sz="2000" dirty="0" err="1" smtClean="0"/>
              <a:t>severoevropané</a:t>
            </a:r>
            <a:r>
              <a:rPr lang="cs-CZ" sz="2000" dirty="0" smtClean="0"/>
              <a:t> – vlivem příměsi území dnešního Íránu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sz="2000" dirty="0" smtClean="0"/>
              <a:t>Zrzavé vlasy – poměrně vysoká četnost výskytu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6302325" y="6309320"/>
            <a:ext cx="284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Tochariáni</a:t>
            </a:r>
            <a:r>
              <a:rPr lang="cs-CZ" dirty="0" smtClean="0"/>
              <a:t> z </a:t>
            </a:r>
            <a:r>
              <a:rPr lang="cs-CZ" dirty="0" err="1" smtClean="0"/>
              <a:t>Tarimské</a:t>
            </a:r>
            <a:r>
              <a:rPr lang="cs-CZ" dirty="0" smtClean="0"/>
              <a:t> pánve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45365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u="sng" dirty="0" smtClean="0"/>
              <a:t>Kultura šňůrovité keramiky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3000-2350 př. n. l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Souvisí s difúzí proto-germánských a </a:t>
            </a:r>
            <a:r>
              <a:rPr lang="cs-CZ" dirty="0" err="1" smtClean="0"/>
              <a:t>protobalto</a:t>
            </a:r>
            <a:r>
              <a:rPr lang="cs-CZ" dirty="0" smtClean="0"/>
              <a:t>-slovanských jazyků.</a:t>
            </a:r>
            <a:r>
              <a:rPr lang="cs-CZ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Migrace Jámové kultury východní a střední Evropou.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Směs kulturních prvků dřívější Kultury nálevkovitých pohárů (neolit) a Jámové kultury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Analýzou DNA bylo </a:t>
            </a:r>
            <a:r>
              <a:rPr lang="cs-CZ" dirty="0" err="1" smtClean="0"/>
              <a:t>Haakem</a:t>
            </a:r>
            <a:r>
              <a:rPr lang="cs-CZ" dirty="0" smtClean="0"/>
              <a:t> a spol. (2008), Adler, C.J. (2012), </a:t>
            </a:r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(2012), </a:t>
            </a:r>
            <a:r>
              <a:rPr lang="cs-CZ" dirty="0" err="1" smtClean="0"/>
              <a:t>Brandt</a:t>
            </a:r>
            <a:r>
              <a:rPr lang="cs-CZ" dirty="0" smtClean="0"/>
              <a:t> a kol. (2013) a </a:t>
            </a:r>
            <a:r>
              <a:rPr lang="cs-CZ" dirty="0" err="1" smtClean="0"/>
              <a:t>Brotherton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(2013) potvrzeno, že zůstávala variabilita </a:t>
            </a:r>
            <a:r>
              <a:rPr lang="cs-CZ" dirty="0" err="1" smtClean="0"/>
              <a:t>mt</a:t>
            </a:r>
            <a:r>
              <a:rPr lang="cs-CZ" dirty="0" smtClean="0"/>
              <a:t> DNA (exogamie) + zpětná příměs mezolitických skupin U2 a U5 a mužská složka byla homogenní – R1a a R1b.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KŠK se šířila sezónními výpady kočovníků podél obchodních cest – šíření moru! (</a:t>
            </a:r>
            <a:r>
              <a:rPr lang="cs-CZ" dirty="0" err="1" smtClean="0"/>
              <a:t>Rasmussen</a:t>
            </a:r>
            <a:r>
              <a:rPr lang="cs-CZ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al</a:t>
            </a:r>
            <a:r>
              <a:rPr lang="cs-CZ" i="1" dirty="0" smtClean="0"/>
              <a:t>.</a:t>
            </a:r>
            <a:r>
              <a:rPr lang="cs-CZ" dirty="0" smtClean="0"/>
              <a:t>, 2015)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</a:p>
        </p:txBody>
      </p:sp>
      <p:pic>
        <p:nvPicPr>
          <p:cNvPr id="36866" name="Picture 2" descr="Map of early Bronze Age cultures in Europe - Eu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9505" y="0"/>
            <a:ext cx="4174495" cy="4638328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592288" cy="21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5004048" y="6457890"/>
            <a:ext cx="413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Haak</a:t>
            </a:r>
            <a:r>
              <a:rPr lang="cs-CZ" sz="1000" dirty="0" smtClean="0"/>
              <a:t> </a:t>
            </a:r>
            <a:r>
              <a:rPr lang="cs-CZ" sz="1000" dirty="0" err="1" smtClean="0"/>
              <a:t>et</a:t>
            </a:r>
            <a:r>
              <a:rPr lang="cs-CZ" sz="1000" dirty="0" smtClean="0"/>
              <a:t> </a:t>
            </a:r>
            <a:r>
              <a:rPr lang="cs-CZ" sz="1000" dirty="0" err="1" smtClean="0"/>
              <a:t>al</a:t>
            </a:r>
            <a:r>
              <a:rPr lang="cs-CZ" sz="1000" dirty="0" smtClean="0"/>
              <a:t>. (2008), Adler, C.J. (2012), </a:t>
            </a:r>
            <a:r>
              <a:rPr lang="cs-CZ" sz="1000" dirty="0" err="1" smtClean="0"/>
              <a:t>Lee</a:t>
            </a:r>
            <a:r>
              <a:rPr lang="cs-CZ" sz="1000" dirty="0" smtClean="0"/>
              <a:t> </a:t>
            </a:r>
            <a:r>
              <a:rPr lang="cs-CZ" sz="1000" dirty="0" err="1" smtClean="0"/>
              <a:t>et</a:t>
            </a:r>
            <a:r>
              <a:rPr lang="cs-CZ" sz="1000" dirty="0" smtClean="0"/>
              <a:t> </a:t>
            </a:r>
            <a:r>
              <a:rPr lang="cs-CZ" sz="1000" dirty="0" err="1" smtClean="0"/>
              <a:t>al</a:t>
            </a:r>
            <a:r>
              <a:rPr lang="cs-CZ" sz="1000" dirty="0" smtClean="0"/>
              <a:t>. (2012), </a:t>
            </a:r>
            <a:r>
              <a:rPr lang="cs-CZ" sz="1000" dirty="0" err="1" smtClean="0"/>
              <a:t>Brandt</a:t>
            </a:r>
            <a:r>
              <a:rPr lang="cs-CZ" sz="1000" dirty="0" smtClean="0"/>
              <a:t> </a:t>
            </a:r>
            <a:r>
              <a:rPr lang="cs-CZ" sz="1000" dirty="0" err="1" smtClean="0"/>
              <a:t>et</a:t>
            </a:r>
            <a:r>
              <a:rPr lang="cs-CZ" sz="1000" dirty="0" smtClean="0"/>
              <a:t> </a:t>
            </a:r>
            <a:r>
              <a:rPr lang="cs-CZ" sz="1000" dirty="0" err="1" smtClean="0"/>
              <a:t>al</a:t>
            </a:r>
            <a:r>
              <a:rPr lang="cs-CZ" sz="1000" dirty="0" smtClean="0"/>
              <a:t>. (2013) and </a:t>
            </a:r>
            <a:r>
              <a:rPr lang="cs-CZ" sz="1000" dirty="0" err="1" smtClean="0"/>
              <a:t>Brotherton</a:t>
            </a:r>
            <a:r>
              <a:rPr lang="cs-CZ" sz="1000" dirty="0" smtClean="0"/>
              <a:t> </a:t>
            </a:r>
            <a:r>
              <a:rPr lang="cs-CZ" sz="1000" dirty="0" err="1" smtClean="0"/>
              <a:t>et</a:t>
            </a:r>
            <a:r>
              <a:rPr lang="cs-CZ" sz="1000" dirty="0" smtClean="0"/>
              <a:t> </a:t>
            </a:r>
            <a:r>
              <a:rPr lang="cs-CZ" sz="1000" dirty="0" err="1" smtClean="0"/>
              <a:t>al</a:t>
            </a:r>
            <a:r>
              <a:rPr lang="cs-CZ" sz="1000" dirty="0" smtClean="0"/>
              <a:t>. (2013)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1" y="548680"/>
            <a:ext cx="2330409" cy="8808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Bi5130 Základy práce s lidskou aDNA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6017" y="548680"/>
            <a:ext cx="42484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/>
              <a:t>Kultura zvoncovitých pohárů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2400 </a:t>
            </a:r>
            <a:r>
              <a:rPr lang="cs-CZ" dirty="0" smtClean="0"/>
              <a:t>-</a:t>
            </a:r>
            <a:r>
              <a:rPr lang="da-DK" dirty="0" smtClean="0"/>
              <a:t> 1800/1700 </a:t>
            </a:r>
            <a:r>
              <a:rPr lang="cs-CZ" dirty="0" smtClean="0"/>
              <a:t>př. n. l.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 a St. Evropa, zde se </a:t>
            </a:r>
            <a:r>
              <a:rPr lang="cs-CZ" dirty="0" smtClean="0"/>
              <a:t>transformovala v Únětickou kulturu.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Pochází z Jámové kultury, ale formovala se v na území dnešního Portugalska.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Byla nositelem </a:t>
            </a:r>
            <a:r>
              <a:rPr lang="cs-CZ" dirty="0" err="1" smtClean="0"/>
              <a:t>sociokulturních</a:t>
            </a:r>
            <a:r>
              <a:rPr lang="cs-CZ" dirty="0" smtClean="0"/>
              <a:t> změn:</a:t>
            </a:r>
          </a:p>
          <a:p>
            <a:pPr marL="361950">
              <a:buFont typeface="Wingdings" pitchFamily="2" charset="2"/>
              <a:buChar char="§"/>
            </a:pPr>
            <a:r>
              <a:rPr lang="cs-CZ" dirty="0" smtClean="0"/>
              <a:t> sociální struktury založené na rodině, zakořeněné na soběstačných hospodářstvích</a:t>
            </a:r>
          </a:p>
          <a:p>
            <a:pPr marL="361950">
              <a:buFont typeface="Wingdings" pitchFamily="2" charset="2"/>
              <a:buChar char="§"/>
            </a:pPr>
            <a:r>
              <a:rPr lang="cs-CZ" dirty="0" smtClean="0"/>
              <a:t>pohřeb </a:t>
            </a:r>
            <a:r>
              <a:rPr lang="cs-CZ" dirty="0" smtClean="0"/>
              <a:t>do rodinných hrobek</a:t>
            </a:r>
          </a:p>
          <a:p>
            <a:pPr marL="361950">
              <a:buFont typeface="Wingdings" pitchFamily="2" charset="2"/>
              <a:buChar char="§"/>
            </a:pPr>
            <a:r>
              <a:rPr lang="cs-CZ" dirty="0" smtClean="0"/>
              <a:t>stavba opevněných </a:t>
            </a:r>
            <a:r>
              <a:rPr lang="cs-CZ" dirty="0" smtClean="0"/>
              <a:t>sídel (nobility)</a:t>
            </a:r>
          </a:p>
          <a:p>
            <a:pPr marL="361950">
              <a:buFont typeface="Wingdings" pitchFamily="2" charset="2"/>
              <a:buChar char="§"/>
            </a:pPr>
            <a:r>
              <a:rPr lang="cs-CZ" dirty="0" smtClean="0"/>
              <a:t>Muži R1b, mtDNA </a:t>
            </a:r>
            <a:r>
              <a:rPr lang="cs-CZ" dirty="0" smtClean="0"/>
              <a:t>haploskupina H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4705879" y="548680"/>
            <a:ext cx="41967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u="sng" dirty="0" smtClean="0"/>
              <a:t>Únětická kultura</a:t>
            </a:r>
            <a:endParaRPr lang="cs-CZ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2300 </a:t>
            </a:r>
            <a:r>
              <a:rPr lang="cs-CZ" dirty="0" smtClean="0"/>
              <a:t>– 1800 př</a:t>
            </a:r>
            <a:r>
              <a:rPr lang="cs-CZ" dirty="0" smtClean="0"/>
              <a:t>. n.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Evropský kulturní okruh – pojmenován podle naleziště Únětice u Prahy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SZ Evropa – až po Irsko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Vyvinula se z KZP, analýza Y DNA tuto teorii potvrzuje – výskyt R1b, ale i příměs lovecko-sběračského genového toku.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7"/>
            <a:ext cx="2987778" cy="2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71664"/>
            <a:ext cx="3898569" cy="341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38e0fad-cf91-4b82-9eb4-123db5e6e752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874</Words>
  <Application>Microsoft Office PowerPoint</Application>
  <PresentationFormat>Předvádění na obrazovce (4:3)</PresentationFormat>
  <Paragraphs>135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Bi5130 Základy práce s lidskou aDNA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Bi5130 Základy práce s lidskou aDNA</dc:title>
  <dc:creator>muni</dc:creator>
  <cp:lastModifiedBy>muni</cp:lastModifiedBy>
  <cp:revision>69</cp:revision>
  <cp:lastPrinted>2017-10-31T12:39:25Z</cp:lastPrinted>
  <dcterms:created xsi:type="dcterms:W3CDTF">2016-10-31T12:49:47Z</dcterms:created>
  <dcterms:modified xsi:type="dcterms:W3CDTF">2018-11-19T09:13:58Z</dcterms:modified>
</cp:coreProperties>
</file>