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17" r:id="rId3"/>
    <p:sldId id="314" r:id="rId4"/>
    <p:sldId id="315" r:id="rId5"/>
    <p:sldId id="316" r:id="rId6"/>
    <p:sldId id="298" r:id="rId7"/>
    <p:sldId id="285" r:id="rId8"/>
    <p:sldId id="299" r:id="rId9"/>
    <p:sldId id="300" r:id="rId10"/>
    <p:sldId id="289" r:id="rId11"/>
    <p:sldId id="301" r:id="rId12"/>
    <p:sldId id="303" r:id="rId13"/>
    <p:sldId id="287" r:id="rId14"/>
    <p:sldId id="304" r:id="rId15"/>
    <p:sldId id="305" r:id="rId16"/>
    <p:sldId id="306" r:id="rId17"/>
    <p:sldId id="307" r:id="rId18"/>
    <p:sldId id="311" r:id="rId19"/>
    <p:sldId id="312" r:id="rId20"/>
    <p:sldId id="313" r:id="rId21"/>
    <p:sldId id="318" r:id="rId22"/>
    <p:sldId id="319" r:id="rId23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27.11.2018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619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27.11.2018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75175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6</a:t>
            </a:r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Kumulativní </a:t>
            </a:r>
            <a:r>
              <a:rPr lang="en-US" dirty="0" err="1" smtClean="0"/>
              <a:t>sou</a:t>
            </a:r>
            <a:r>
              <a:rPr lang="cs-CZ" dirty="0" smtClean="0"/>
              <a:t>čet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971600" y="119675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, </a:t>
            </a:r>
            <a:r>
              <a:rPr lang="cs-CZ" dirty="0"/>
              <a:t>COUNT(*) </a:t>
            </a:r>
            <a:r>
              <a:rPr lang="cs-CZ" dirty="0" err="1"/>
              <a:t>pocet</a:t>
            </a:r>
            <a:r>
              <a:rPr lang="cs-CZ" dirty="0"/>
              <a:t>  FROM student</a:t>
            </a:r>
          </a:p>
          <a:p>
            <a:r>
              <a:rPr lang="cs-CZ" dirty="0"/>
              <a:t>GROUP BY </a:t>
            </a:r>
            <a:r>
              <a:rPr lang="cs-CZ" dirty="0" smtClean="0"/>
              <a:t>stud</a:t>
            </a:r>
            <a:r>
              <a:rPr lang="en-US" dirty="0" err="1" smtClean="0"/>
              <a:t>ies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971600" y="2551229"/>
            <a:ext cx="53285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, </a:t>
            </a:r>
            <a:r>
              <a:rPr lang="cs-CZ" dirty="0"/>
              <a:t>COUNT(*) </a:t>
            </a:r>
            <a:r>
              <a:rPr lang="cs-CZ" dirty="0" err="1"/>
              <a:t>pocet</a:t>
            </a:r>
            <a:r>
              <a:rPr lang="cs-CZ" dirty="0"/>
              <a:t>, </a:t>
            </a:r>
            <a:r>
              <a:rPr lang="cs-CZ" b="1" dirty="0"/>
              <a:t>SUM(COUNT(*)) OVER (ORDER BY </a:t>
            </a:r>
            <a:r>
              <a:rPr lang="cs-CZ" b="1" dirty="0" err="1" smtClean="0"/>
              <a:t>studi</a:t>
            </a:r>
            <a:r>
              <a:rPr lang="en-US" b="1" dirty="0" err="1" smtClean="0"/>
              <a:t>es</a:t>
            </a:r>
            <a:r>
              <a:rPr lang="cs-CZ" b="1" dirty="0" smtClean="0"/>
              <a:t>)  </a:t>
            </a:r>
            <a:r>
              <a:rPr lang="cs-CZ" dirty="0"/>
              <a:t>FROM student</a:t>
            </a:r>
          </a:p>
          <a:p>
            <a:r>
              <a:rPr lang="cs-CZ" dirty="0"/>
              <a:t>GROUP BY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39552" y="4044248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en-US" dirty="0" smtClean="0"/>
              <a:t>sex</a:t>
            </a:r>
            <a:r>
              <a:rPr lang="cs-CZ" dirty="0" smtClean="0"/>
              <a:t>,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, </a:t>
            </a:r>
            <a:r>
              <a:rPr lang="cs-CZ" dirty="0"/>
              <a:t>COUNT(*)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SUM(COUNT(*)) OVER (PARTITION BY </a:t>
            </a:r>
            <a:r>
              <a:rPr lang="en-US" dirty="0" smtClean="0"/>
              <a:t>sex </a:t>
            </a:r>
            <a:r>
              <a:rPr lang="cs-CZ" dirty="0" smtClean="0"/>
              <a:t>ORDER </a:t>
            </a:r>
            <a:r>
              <a:rPr lang="cs-CZ" dirty="0"/>
              <a:t>BY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) </a:t>
            </a:r>
            <a:r>
              <a:rPr lang="cs-CZ" dirty="0" err="1"/>
              <a:t>kumulace_skupina</a:t>
            </a:r>
            <a:r>
              <a:rPr lang="cs-CZ" dirty="0"/>
              <a:t>, </a:t>
            </a:r>
          </a:p>
          <a:p>
            <a:r>
              <a:rPr lang="cs-CZ" dirty="0"/>
              <a:t>SUM(COUNT(*)) OVER (ORDER BY </a:t>
            </a:r>
            <a:r>
              <a:rPr lang="en-US" dirty="0" smtClean="0"/>
              <a:t>sex</a:t>
            </a:r>
            <a:r>
              <a:rPr lang="cs-CZ" dirty="0" smtClean="0"/>
              <a:t>, </a:t>
            </a:r>
            <a:r>
              <a:rPr lang="cs-CZ" dirty="0" err="1" smtClean="0"/>
              <a:t>studi</a:t>
            </a:r>
            <a:r>
              <a:rPr lang="en-US" dirty="0" err="1" smtClean="0"/>
              <a:t>es</a:t>
            </a:r>
            <a:r>
              <a:rPr lang="cs-CZ" dirty="0" smtClean="0"/>
              <a:t>) </a:t>
            </a:r>
            <a:r>
              <a:rPr lang="cs-CZ" dirty="0" err="1"/>
              <a:t>kumulace_celkem</a:t>
            </a:r>
            <a:r>
              <a:rPr lang="cs-CZ" dirty="0"/>
              <a:t>  FROM student</a:t>
            </a:r>
          </a:p>
          <a:p>
            <a:r>
              <a:rPr lang="cs-CZ" dirty="0"/>
              <a:t>GROUP BY sex, </a:t>
            </a:r>
            <a:r>
              <a:rPr lang="cs-CZ" dirty="0" err="1"/>
              <a:t>studies</a:t>
            </a:r>
            <a:endParaRPr lang="cs-CZ" dirty="0"/>
          </a:p>
          <a:p>
            <a:r>
              <a:rPr lang="cs-CZ" dirty="0"/>
              <a:t>ORDER BY </a:t>
            </a:r>
            <a:r>
              <a:rPr lang="en-US" dirty="0"/>
              <a:t>sex</a:t>
            </a:r>
            <a:r>
              <a:rPr lang="cs-CZ" dirty="0"/>
              <a:t>, </a:t>
            </a:r>
            <a:r>
              <a:rPr lang="cs-CZ" dirty="0" err="1"/>
              <a:t>studi</a:t>
            </a:r>
            <a:r>
              <a:rPr lang="en-US" dirty="0" err="1"/>
              <a:t>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Klouzavý průměr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4499992" y="2132856"/>
            <a:ext cx="33041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en-US" b="1" dirty="0" smtClean="0"/>
              <a:t>UNBOUNDED PRECEDING</a:t>
            </a:r>
            <a:endParaRPr lang="cs-CZ" b="1" dirty="0" smtClean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UNBOUNDED FOLLOWING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CURRENT ROW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PRECEDING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 počet řádků FOLLOWING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3568" y="1144156"/>
            <a:ext cx="8370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AVG(</a:t>
            </a:r>
            <a:r>
              <a:rPr lang="cs-CZ" dirty="0" smtClean="0"/>
              <a:t>sloupec</a:t>
            </a:r>
            <a:r>
              <a:rPr lang="en-US" dirty="0" smtClean="0"/>
              <a:t>) OVER </a:t>
            </a:r>
            <a:endParaRPr lang="cs-CZ" dirty="0" smtClean="0"/>
          </a:p>
          <a:p>
            <a:r>
              <a:rPr lang="en-US" dirty="0" smtClean="0"/>
              <a:t>(ORDER BY </a:t>
            </a:r>
            <a:r>
              <a:rPr lang="cs-CZ" dirty="0" smtClean="0"/>
              <a:t>sloupec</a:t>
            </a:r>
            <a:r>
              <a:rPr lang="en-US" dirty="0" smtClean="0"/>
              <a:t> ROWS BETWEEN </a:t>
            </a:r>
            <a:r>
              <a:rPr lang="cs-CZ" dirty="0"/>
              <a:t>x</a:t>
            </a:r>
            <a:r>
              <a:rPr lang="en-US" dirty="0" smtClean="0"/>
              <a:t> PRECEDING AND CURRENT ROW)</a:t>
            </a:r>
            <a:endParaRPr lang="cs-CZ" dirty="0" smtClean="0"/>
          </a:p>
        </p:txBody>
      </p:sp>
      <p:sp>
        <p:nvSpPr>
          <p:cNvPr id="12" name="TextovéPole 11"/>
          <p:cNvSpPr txBox="1"/>
          <p:nvPr/>
        </p:nvSpPr>
        <p:spPr>
          <a:xfrm>
            <a:off x="899592" y="2636912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ROWS BETWEEN</a:t>
            </a:r>
          </a:p>
        </p:txBody>
      </p:sp>
      <p:sp>
        <p:nvSpPr>
          <p:cNvPr id="13" name="Šipka doprava 12"/>
          <p:cNvSpPr/>
          <p:nvPr/>
        </p:nvSpPr>
        <p:spPr>
          <a:xfrm>
            <a:off x="3491880" y="2636912"/>
            <a:ext cx="7920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55576" y="4077072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CREATE TABLE </a:t>
            </a:r>
            <a:r>
              <a:rPr lang="cs-CZ" dirty="0" err="1"/>
              <a:t>pocet_pacientu</a:t>
            </a:r>
            <a:r>
              <a:rPr lang="cs-CZ" dirty="0"/>
              <a:t> as</a:t>
            </a:r>
          </a:p>
          <a:p>
            <a:r>
              <a:rPr lang="cs-CZ" dirty="0"/>
              <a:t>SELECT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 </a:t>
            </a:r>
            <a:r>
              <a:rPr lang="cs-CZ" dirty="0" err="1"/>
              <a:t>mesic</a:t>
            </a:r>
            <a:r>
              <a:rPr lang="cs-CZ" dirty="0"/>
              <a:t>, COUNT(*) </a:t>
            </a:r>
            <a:r>
              <a:rPr lang="cs-CZ" dirty="0" err="1"/>
              <a:t>pocet</a:t>
            </a:r>
            <a:r>
              <a:rPr lang="cs-CZ" dirty="0"/>
              <a:t> FROM </a:t>
            </a:r>
            <a:r>
              <a:rPr lang="cs-CZ" dirty="0" err="1"/>
              <a:t>patient_study</a:t>
            </a:r>
            <a:endParaRPr lang="cs-CZ" dirty="0"/>
          </a:p>
          <a:p>
            <a:r>
              <a:rPr lang="cs-CZ" dirty="0"/>
              <a:t>WHERE </a:t>
            </a:r>
            <a:r>
              <a:rPr lang="cs-CZ" dirty="0" err="1"/>
              <a:t>date_of_enrollment</a:t>
            </a:r>
            <a:r>
              <a:rPr lang="cs-CZ" dirty="0"/>
              <a:t> &gt;= '2004-01-01'</a:t>
            </a:r>
          </a:p>
          <a:p>
            <a:r>
              <a:rPr lang="cs-CZ" dirty="0"/>
              <a:t>GROUP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  <a:p>
            <a:r>
              <a:rPr lang="cs-CZ" dirty="0"/>
              <a:t>ORDER BY TO_CHAR(</a:t>
            </a:r>
            <a:r>
              <a:rPr lang="cs-CZ" dirty="0" err="1"/>
              <a:t>date_of_enrollment</a:t>
            </a:r>
            <a:r>
              <a:rPr lang="cs-CZ" dirty="0"/>
              <a:t>, '</a:t>
            </a:r>
            <a:r>
              <a:rPr lang="cs-CZ" dirty="0" err="1"/>
              <a:t>yyyy</a:t>
            </a:r>
            <a:r>
              <a:rPr lang="cs-CZ" dirty="0"/>
              <a:t>-mm')</a:t>
            </a:r>
          </a:p>
        </p:txBody>
      </p:sp>
    </p:spTree>
    <p:extLst>
      <p:ext uri="{BB962C8B-B14F-4D97-AF65-F5344CB8AC3E}">
        <p14:creationId xmlns:p14="http://schemas.microsoft.com/office/powerpoint/2010/main" val="317099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Klou</a:t>
            </a:r>
            <a:r>
              <a:rPr lang="cs-CZ" dirty="0" err="1" smtClean="0"/>
              <a:t>zavý</a:t>
            </a:r>
            <a:r>
              <a:rPr lang="cs-CZ" dirty="0" smtClean="0"/>
              <a:t> průměr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899592" y="11247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* 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80200" y="443711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  <a:endParaRPr lang="en-US" dirty="0" smtClean="0"/>
          </a:p>
          <a:p>
            <a:r>
              <a:rPr lang="cs-CZ" dirty="0" smtClean="0"/>
              <a:t>ROUND(</a:t>
            </a:r>
            <a:r>
              <a:rPr lang="cs-CZ" b="1" dirty="0" smtClean="0"/>
              <a:t>AVG(</a:t>
            </a:r>
            <a:r>
              <a:rPr lang="cs-CZ" b="1" dirty="0" err="1" smtClean="0"/>
              <a:t>pocet</a:t>
            </a:r>
            <a:r>
              <a:rPr lang="cs-CZ" b="1" dirty="0"/>
              <a:t>) OVER (ORDER BY </a:t>
            </a:r>
            <a:r>
              <a:rPr lang="cs-CZ" b="1" dirty="0" err="1"/>
              <a:t>mesic</a:t>
            </a:r>
            <a:r>
              <a:rPr lang="cs-CZ" b="1" dirty="0"/>
              <a:t> ROWS BETWEEN 3 PRECEDING AND CURRENT ROW</a:t>
            </a:r>
            <a:r>
              <a:rPr lang="cs-CZ" dirty="0"/>
              <a:t>),1) </a:t>
            </a:r>
            <a:r>
              <a:rPr lang="cs-CZ" dirty="0" err="1"/>
              <a:t>klouzavy_prumer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899592" y="293480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AVG(</a:t>
            </a:r>
            <a:r>
              <a:rPr lang="cs-CZ" dirty="0" err="1"/>
              <a:t>pocet</a:t>
            </a:r>
            <a:r>
              <a:rPr lang="cs-CZ" dirty="0"/>
              <a:t>) FROM </a:t>
            </a:r>
            <a:r>
              <a:rPr lang="cs-CZ" dirty="0" err="1"/>
              <a:t>pocet_pacientu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471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en-US" dirty="0"/>
              <a:t>/</a:t>
            </a:r>
            <a:r>
              <a:rPr lang="en-US" dirty="0" smtClean="0"/>
              <a:t>task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7544" y="1052736"/>
            <a:ext cx="828944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en-US" dirty="0" smtClean="0"/>
          </a:p>
          <a:p>
            <a:pPr marL="342900" indent="-342900"/>
            <a:endParaRPr lang="en-US" dirty="0"/>
          </a:p>
          <a:p>
            <a:r>
              <a:rPr lang="en-US" dirty="0" err="1" smtClean="0"/>
              <a:t>Spo</a:t>
            </a:r>
            <a:r>
              <a:rPr lang="cs-CZ" dirty="0" smtClean="0"/>
              <a:t>čítejte v tabulce </a:t>
            </a:r>
            <a:r>
              <a:rPr lang="cs-CZ" dirty="0" err="1" smtClean="0"/>
              <a:t>pocet_pacientu</a:t>
            </a:r>
            <a:endParaRPr lang="en-US" dirty="0" smtClean="0"/>
          </a:p>
          <a:p>
            <a:r>
              <a:rPr lang="en-US" i="1" dirty="0" smtClean="0"/>
              <a:t>Compute on table </a:t>
            </a:r>
            <a:r>
              <a:rPr lang="en-US" i="1" dirty="0" err="1" smtClean="0"/>
              <a:t>pocet_pacientu</a:t>
            </a:r>
            <a:endParaRPr lang="en-US" i="1" dirty="0" smtClean="0"/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umulativní počet </a:t>
            </a:r>
            <a:r>
              <a:rPr lang="cs-CZ" dirty="0" smtClean="0"/>
              <a:t>pacientů</a:t>
            </a:r>
            <a:r>
              <a:rPr lang="en-US" dirty="0" smtClean="0"/>
              <a:t>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Procento</a:t>
            </a:r>
            <a:r>
              <a:rPr lang="en-US" dirty="0" smtClean="0"/>
              <a:t> m</a:t>
            </a:r>
            <a:r>
              <a:rPr lang="cs-CZ" dirty="0" err="1" smtClean="0"/>
              <a:t>ěsíčního</a:t>
            </a:r>
            <a:r>
              <a:rPr lang="cs-CZ" dirty="0" smtClean="0"/>
              <a:t> počtu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 celkovému počtu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 maximálnímu počtu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 průměrnému počtu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 ročnímu průměru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K předchozímu měsíci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Klouzavý průměr za </a:t>
            </a:r>
            <a:r>
              <a:rPr lang="en-US" dirty="0"/>
              <a:t>2</a:t>
            </a:r>
            <a:r>
              <a:rPr lang="cs-CZ" dirty="0" smtClean="0"/>
              <a:t> uplynulé měsíce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/>
            <a:r>
              <a:rPr lang="cs-CZ" dirty="0" smtClean="0"/>
              <a:t>    </a:t>
            </a:r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971600" y="134076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616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899592" y="1844824"/>
            <a:ext cx="77048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SUM(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) </a:t>
            </a:r>
            <a:r>
              <a:rPr lang="cs-CZ" dirty="0" err="1"/>
              <a:t>kumulativni_pocet</a:t>
            </a:r>
            <a:r>
              <a:rPr lang="cs-CZ" dirty="0"/>
              <a:t>,</a:t>
            </a:r>
          </a:p>
          <a:p>
            <a:r>
              <a:rPr lang="cs-CZ" dirty="0"/>
              <a:t>SUM(</a:t>
            </a:r>
            <a:r>
              <a:rPr lang="cs-CZ" dirty="0" err="1"/>
              <a:t>pocet</a:t>
            </a:r>
            <a:r>
              <a:rPr lang="cs-CZ" dirty="0"/>
              <a:t>) OVER () suma,</a:t>
            </a:r>
          </a:p>
          <a:p>
            <a:r>
              <a:rPr lang="cs-CZ" dirty="0"/>
              <a:t>MAX(</a:t>
            </a:r>
            <a:r>
              <a:rPr lang="cs-CZ" dirty="0" err="1"/>
              <a:t>pocet</a:t>
            </a:r>
            <a:r>
              <a:rPr lang="cs-CZ" dirty="0"/>
              <a:t>) OVER () maximum,</a:t>
            </a:r>
          </a:p>
          <a:p>
            <a:r>
              <a:rPr lang="cs-CZ" dirty="0"/>
              <a:t>AVG(</a:t>
            </a:r>
            <a:r>
              <a:rPr lang="cs-CZ" dirty="0" err="1"/>
              <a:t>pocet</a:t>
            </a:r>
            <a:r>
              <a:rPr lang="cs-CZ" dirty="0"/>
              <a:t>) OVER () </a:t>
            </a:r>
            <a:r>
              <a:rPr lang="cs-CZ" dirty="0" err="1"/>
              <a:t>prumer</a:t>
            </a:r>
            <a:r>
              <a:rPr lang="cs-CZ" dirty="0"/>
              <a:t>,</a:t>
            </a:r>
          </a:p>
          <a:p>
            <a:r>
              <a:rPr lang="cs-CZ" dirty="0"/>
              <a:t>AVG(</a:t>
            </a:r>
            <a:r>
              <a:rPr lang="cs-CZ" dirty="0" err="1"/>
              <a:t>pocet</a:t>
            </a:r>
            <a:r>
              <a:rPr lang="cs-CZ" dirty="0"/>
              <a:t>) OVER (PARTITION BY SUBSTR(mesic,1,4)) </a:t>
            </a:r>
            <a:r>
              <a:rPr lang="cs-CZ" dirty="0" err="1"/>
              <a:t>rocni_prumer</a:t>
            </a:r>
            <a:r>
              <a:rPr lang="cs-CZ" dirty="0"/>
              <a:t>,</a:t>
            </a:r>
          </a:p>
          <a:p>
            <a:r>
              <a:rPr lang="cs-CZ" dirty="0"/>
              <a:t>LAG(pocet,1,'0') OVER (ORDER BY </a:t>
            </a:r>
            <a:r>
              <a:rPr lang="cs-CZ" dirty="0" err="1"/>
              <a:t>mesic</a:t>
            </a:r>
            <a:r>
              <a:rPr lang="cs-CZ" dirty="0"/>
              <a:t>) </a:t>
            </a:r>
            <a:r>
              <a:rPr lang="cs-CZ" dirty="0" err="1"/>
              <a:t>predchozi</a:t>
            </a:r>
            <a:r>
              <a:rPr lang="cs-CZ" dirty="0"/>
              <a:t>,</a:t>
            </a:r>
          </a:p>
          <a:p>
            <a:r>
              <a:rPr lang="cs-CZ" dirty="0"/>
              <a:t>ROUND(AVG(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 ROWS BETWEEN 2 PRECEDING AND 1 PRECEDING),1) </a:t>
            </a:r>
            <a:r>
              <a:rPr lang="cs-CZ" dirty="0" err="1"/>
              <a:t>klouzavy_prumer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66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196752"/>
            <a:ext cx="3163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err="1" smtClean="0"/>
              <a:t>Zano</a:t>
            </a:r>
            <a:r>
              <a:rPr lang="cs-CZ" dirty="0" err="1" smtClean="0"/>
              <a:t>ření</a:t>
            </a:r>
            <a:r>
              <a:rPr lang="cs-CZ" dirty="0" smtClean="0"/>
              <a:t> a dopočet procent</a:t>
            </a:r>
          </a:p>
        </p:txBody>
      </p:sp>
      <p:sp>
        <p:nvSpPr>
          <p:cNvPr id="5" name="Obdélník 4"/>
          <p:cNvSpPr/>
          <p:nvPr/>
        </p:nvSpPr>
        <p:spPr>
          <a:xfrm>
            <a:off x="611560" y="1657222"/>
            <a:ext cx="82090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 err="1"/>
              <a:t>pocet</a:t>
            </a:r>
            <a:r>
              <a:rPr lang="cs-CZ" dirty="0"/>
              <a:t> * 100/ suma </a:t>
            </a:r>
            <a:r>
              <a:rPr lang="cs-CZ" dirty="0" err="1"/>
              <a:t>suma_proc</a:t>
            </a:r>
            <a:r>
              <a:rPr lang="cs-CZ" dirty="0"/>
              <a:t>,</a:t>
            </a:r>
          </a:p>
          <a:p>
            <a:r>
              <a:rPr lang="cs-CZ" dirty="0" err="1"/>
              <a:t>pocet</a:t>
            </a:r>
            <a:r>
              <a:rPr lang="cs-CZ" dirty="0"/>
              <a:t> * 100/ maximum </a:t>
            </a:r>
            <a:r>
              <a:rPr lang="cs-CZ" dirty="0" err="1"/>
              <a:t>max_proc</a:t>
            </a:r>
            <a:r>
              <a:rPr lang="cs-CZ" dirty="0"/>
              <a:t>,</a:t>
            </a:r>
          </a:p>
          <a:p>
            <a:r>
              <a:rPr lang="cs-CZ" dirty="0" err="1">
                <a:solidFill>
                  <a:srgbClr val="FF0000"/>
                </a:solidFill>
              </a:rPr>
              <a:t>pocet</a:t>
            </a:r>
            <a:r>
              <a:rPr lang="cs-CZ" dirty="0">
                <a:solidFill>
                  <a:srgbClr val="FF0000"/>
                </a:solidFill>
              </a:rPr>
              <a:t> * 100 / </a:t>
            </a:r>
            <a:r>
              <a:rPr lang="cs-CZ" dirty="0" err="1">
                <a:solidFill>
                  <a:srgbClr val="FF0000"/>
                </a:solidFill>
              </a:rPr>
              <a:t>predchozi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predchozi_proc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FROM (</a:t>
            </a:r>
          </a:p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SUM(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) </a:t>
            </a:r>
            <a:r>
              <a:rPr lang="cs-CZ" dirty="0" err="1"/>
              <a:t>kumulativni_pocet</a:t>
            </a:r>
            <a:r>
              <a:rPr lang="cs-CZ" dirty="0"/>
              <a:t>,</a:t>
            </a:r>
          </a:p>
          <a:p>
            <a:r>
              <a:rPr lang="cs-CZ" dirty="0"/>
              <a:t>SUM(</a:t>
            </a:r>
            <a:r>
              <a:rPr lang="cs-CZ" dirty="0" err="1"/>
              <a:t>pocet</a:t>
            </a:r>
            <a:r>
              <a:rPr lang="cs-CZ" dirty="0"/>
              <a:t>) OVER () suma,</a:t>
            </a:r>
          </a:p>
          <a:p>
            <a:r>
              <a:rPr lang="cs-CZ" dirty="0"/>
              <a:t>MAX(</a:t>
            </a:r>
            <a:r>
              <a:rPr lang="cs-CZ" dirty="0" err="1"/>
              <a:t>pocet</a:t>
            </a:r>
            <a:r>
              <a:rPr lang="cs-CZ" dirty="0"/>
              <a:t>) OVER () maximum,</a:t>
            </a:r>
          </a:p>
          <a:p>
            <a:r>
              <a:rPr lang="cs-CZ" dirty="0"/>
              <a:t>AVG(</a:t>
            </a:r>
            <a:r>
              <a:rPr lang="cs-CZ" dirty="0" err="1"/>
              <a:t>pocet</a:t>
            </a:r>
            <a:r>
              <a:rPr lang="cs-CZ" dirty="0"/>
              <a:t>) OVER () </a:t>
            </a:r>
            <a:r>
              <a:rPr lang="cs-CZ" dirty="0" err="1"/>
              <a:t>prumer</a:t>
            </a:r>
            <a:r>
              <a:rPr lang="cs-CZ" dirty="0"/>
              <a:t>,</a:t>
            </a:r>
          </a:p>
          <a:p>
            <a:r>
              <a:rPr lang="cs-CZ" dirty="0"/>
              <a:t>AVG(</a:t>
            </a:r>
            <a:r>
              <a:rPr lang="cs-CZ" dirty="0" err="1"/>
              <a:t>pocet</a:t>
            </a:r>
            <a:r>
              <a:rPr lang="cs-CZ" dirty="0"/>
              <a:t>) OVER (PARTITION BY SUBSTR(mesic,1,4)) </a:t>
            </a:r>
            <a:r>
              <a:rPr lang="cs-CZ" dirty="0" err="1"/>
              <a:t>rocni_prumer</a:t>
            </a:r>
            <a:r>
              <a:rPr lang="cs-CZ" dirty="0"/>
              <a:t>,</a:t>
            </a:r>
          </a:p>
          <a:p>
            <a:r>
              <a:rPr lang="cs-CZ" dirty="0"/>
              <a:t>LAG(pocet,1,'0') OVER (ORDER BY </a:t>
            </a:r>
            <a:r>
              <a:rPr lang="cs-CZ" dirty="0" err="1"/>
              <a:t>mesic</a:t>
            </a:r>
            <a:r>
              <a:rPr lang="cs-CZ" dirty="0"/>
              <a:t>) </a:t>
            </a:r>
            <a:r>
              <a:rPr lang="cs-CZ" dirty="0" err="1"/>
              <a:t>predchozi</a:t>
            </a:r>
            <a:r>
              <a:rPr lang="cs-CZ" dirty="0"/>
              <a:t>,</a:t>
            </a:r>
          </a:p>
          <a:p>
            <a:r>
              <a:rPr lang="cs-CZ" dirty="0"/>
              <a:t>ROUND(AVG(</a:t>
            </a:r>
            <a:r>
              <a:rPr lang="cs-CZ" dirty="0" err="1"/>
              <a:t>pocet</a:t>
            </a:r>
            <a:r>
              <a:rPr lang="cs-CZ" dirty="0"/>
              <a:t>) OVER (ORDER BY </a:t>
            </a:r>
            <a:r>
              <a:rPr lang="cs-CZ" dirty="0" err="1"/>
              <a:t>mesic</a:t>
            </a:r>
            <a:r>
              <a:rPr lang="cs-CZ" dirty="0"/>
              <a:t> ROWS BETWEEN 2 PRECEDING AND 1 PRECEDING),1) </a:t>
            </a:r>
            <a:r>
              <a:rPr lang="cs-CZ" dirty="0" err="1"/>
              <a:t>klouzavy_prumer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  <a:p>
            <a:r>
              <a:rPr lang="cs-CZ" dirty="0"/>
              <a:t>) a</a:t>
            </a:r>
          </a:p>
          <a:p>
            <a:r>
              <a:rPr lang="cs-CZ" dirty="0"/>
              <a:t>ORDER BY </a:t>
            </a:r>
            <a:r>
              <a:rPr lang="cs-CZ" dirty="0" err="1"/>
              <a:t>mesic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421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59" y="1772816"/>
            <a:ext cx="2688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 </a:t>
            </a:r>
            <a:r>
              <a:rPr lang="en-US" b="1" dirty="0" smtClean="0"/>
              <a:t>O</a:t>
            </a:r>
            <a:r>
              <a:rPr lang="cs-CZ" b="1" dirty="0" smtClean="0"/>
              <a:t>šetření dělení nulou</a:t>
            </a:r>
          </a:p>
        </p:txBody>
      </p:sp>
      <p:sp>
        <p:nvSpPr>
          <p:cNvPr id="6" name="Obdélník 5"/>
          <p:cNvSpPr/>
          <p:nvPr/>
        </p:nvSpPr>
        <p:spPr>
          <a:xfrm>
            <a:off x="611559" y="2413338"/>
            <a:ext cx="835305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 err="1"/>
              <a:t>pocet</a:t>
            </a:r>
            <a:r>
              <a:rPr lang="cs-CZ" dirty="0"/>
              <a:t> * 100/ suma </a:t>
            </a:r>
            <a:r>
              <a:rPr lang="cs-CZ" dirty="0" err="1"/>
              <a:t>suma_proc</a:t>
            </a:r>
            <a:r>
              <a:rPr lang="cs-CZ" dirty="0"/>
              <a:t>,</a:t>
            </a:r>
          </a:p>
          <a:p>
            <a:r>
              <a:rPr lang="cs-CZ" dirty="0" err="1"/>
              <a:t>pocet</a:t>
            </a:r>
            <a:r>
              <a:rPr lang="cs-CZ" dirty="0"/>
              <a:t> * 100/ maximum </a:t>
            </a:r>
            <a:r>
              <a:rPr lang="cs-CZ" dirty="0" err="1"/>
              <a:t>max_proc</a:t>
            </a:r>
            <a:r>
              <a:rPr lang="cs-CZ" dirty="0"/>
              <a:t>,</a:t>
            </a:r>
          </a:p>
          <a:p>
            <a:r>
              <a:rPr lang="cs-CZ" dirty="0">
                <a:solidFill>
                  <a:srgbClr val="FF0000"/>
                </a:solidFill>
              </a:rPr>
              <a:t>CASE WHEN </a:t>
            </a:r>
            <a:r>
              <a:rPr lang="cs-CZ" dirty="0" err="1">
                <a:solidFill>
                  <a:srgbClr val="FF0000"/>
                </a:solidFill>
              </a:rPr>
              <a:t>predchozi</a:t>
            </a:r>
            <a:r>
              <a:rPr lang="cs-CZ" dirty="0">
                <a:solidFill>
                  <a:srgbClr val="FF0000"/>
                </a:solidFill>
              </a:rPr>
              <a:t> &gt; 0 THEN </a:t>
            </a:r>
            <a:r>
              <a:rPr lang="cs-CZ" dirty="0" err="1">
                <a:solidFill>
                  <a:srgbClr val="FF0000"/>
                </a:solidFill>
              </a:rPr>
              <a:t>pocet</a:t>
            </a:r>
            <a:r>
              <a:rPr lang="cs-CZ" dirty="0">
                <a:solidFill>
                  <a:srgbClr val="FF0000"/>
                </a:solidFill>
              </a:rPr>
              <a:t> * 100 / </a:t>
            </a:r>
            <a:r>
              <a:rPr lang="cs-CZ" dirty="0" err="1">
                <a:solidFill>
                  <a:srgbClr val="FF0000"/>
                </a:solidFill>
              </a:rPr>
              <a:t>predchozi</a:t>
            </a:r>
            <a:r>
              <a:rPr lang="cs-CZ" dirty="0">
                <a:solidFill>
                  <a:srgbClr val="FF0000"/>
                </a:solidFill>
              </a:rPr>
              <a:t> ELSE 0 END</a:t>
            </a:r>
            <a:r>
              <a:rPr lang="cs-CZ" dirty="0"/>
              <a:t> </a:t>
            </a:r>
            <a:r>
              <a:rPr lang="cs-CZ" dirty="0" err="1"/>
              <a:t>predchozi_proc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smtClean="0"/>
              <a:t>(</a:t>
            </a:r>
            <a:endParaRPr lang="en-US" dirty="0" smtClean="0"/>
          </a:p>
          <a:p>
            <a:r>
              <a:rPr lang="en-US" dirty="0" smtClean="0"/>
              <a:t>….</a:t>
            </a:r>
          </a:p>
          <a:p>
            <a:r>
              <a:rPr lang="en-US" dirty="0" smtClean="0"/>
              <a:t>) 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781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023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Zobrazte kumulativní </a:t>
            </a:r>
            <a:r>
              <a:rPr lang="cs-CZ" dirty="0" err="1" smtClean="0"/>
              <a:t>procentické</a:t>
            </a:r>
            <a:r>
              <a:rPr lang="cs-CZ" dirty="0" smtClean="0"/>
              <a:t> zastoupení pacientů podle věku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19672" y="2095123"/>
            <a:ext cx="461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Věk, počet pacientů, kumulativní procento</a:t>
            </a:r>
          </a:p>
        </p:txBody>
      </p:sp>
    </p:spTree>
    <p:extLst>
      <p:ext uri="{BB962C8B-B14F-4D97-AF65-F5344CB8AC3E}">
        <p14:creationId xmlns:p14="http://schemas.microsoft.com/office/powerpoint/2010/main" val="796124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268760"/>
            <a:ext cx="7023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Zobrazte kumulativní </a:t>
            </a:r>
            <a:r>
              <a:rPr lang="cs-CZ" dirty="0" err="1" smtClean="0"/>
              <a:t>procentické</a:t>
            </a:r>
            <a:r>
              <a:rPr lang="cs-CZ" dirty="0" smtClean="0"/>
              <a:t> zastoupení pacientů podle věku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19672" y="2095123"/>
            <a:ext cx="461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Věk, počet pacientů, kumulativní procento</a:t>
            </a:r>
          </a:p>
        </p:txBody>
      </p:sp>
      <p:sp>
        <p:nvSpPr>
          <p:cNvPr id="6" name="Obdélník 5"/>
          <p:cNvSpPr/>
          <p:nvPr/>
        </p:nvSpPr>
        <p:spPr>
          <a:xfrm>
            <a:off x="1115616" y="306896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EXTRACT (YEAR FROM AGE(</a:t>
            </a:r>
            <a:r>
              <a:rPr lang="cs-CZ" dirty="0" err="1"/>
              <a:t>date_of_birth</a:t>
            </a:r>
            <a:r>
              <a:rPr lang="cs-CZ" dirty="0"/>
              <a:t>)) </a:t>
            </a:r>
            <a:endParaRPr lang="en-US" dirty="0" smtClean="0"/>
          </a:p>
          <a:p>
            <a:r>
              <a:rPr lang="cs-CZ" dirty="0" smtClean="0"/>
              <a:t>FROM </a:t>
            </a:r>
            <a:r>
              <a:rPr lang="cs-CZ" dirty="0" err="1"/>
              <a:t>patients</a:t>
            </a:r>
            <a:r>
              <a:rPr lang="cs-CZ" dirty="0"/>
              <a:t> limit 100</a:t>
            </a:r>
          </a:p>
        </p:txBody>
      </p:sp>
      <p:sp>
        <p:nvSpPr>
          <p:cNvPr id="7" name="Obdélník 6"/>
          <p:cNvSpPr/>
          <p:nvPr/>
        </p:nvSpPr>
        <p:spPr>
          <a:xfrm>
            <a:off x="971600" y="4167688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vek, COUNT(*) FROM (</a:t>
            </a:r>
          </a:p>
          <a:p>
            <a:r>
              <a:rPr lang="en-US" dirty="0" smtClean="0"/>
              <a:t>   </a:t>
            </a:r>
            <a:r>
              <a:rPr lang="cs-CZ" dirty="0" smtClean="0"/>
              <a:t>SELECT </a:t>
            </a:r>
            <a:r>
              <a:rPr lang="cs-CZ" dirty="0"/>
              <a:t>EXTRACT (YEAR FROM AGE(</a:t>
            </a:r>
            <a:r>
              <a:rPr lang="cs-CZ" dirty="0" err="1"/>
              <a:t>date_of_birth</a:t>
            </a:r>
            <a:r>
              <a:rPr lang="cs-CZ" dirty="0"/>
              <a:t>)) vek </a:t>
            </a:r>
            <a:endParaRPr lang="en-US" dirty="0" smtClean="0"/>
          </a:p>
          <a:p>
            <a:r>
              <a:rPr lang="en-US" dirty="0" smtClean="0"/>
              <a:t>   </a:t>
            </a:r>
            <a:r>
              <a:rPr lang="cs-CZ" dirty="0" smtClean="0"/>
              <a:t>FROM </a:t>
            </a:r>
            <a:r>
              <a:rPr lang="cs-CZ" dirty="0" err="1"/>
              <a:t>patients</a:t>
            </a:r>
            <a:r>
              <a:rPr lang="cs-CZ" dirty="0"/>
              <a:t>) a</a:t>
            </a:r>
          </a:p>
          <a:p>
            <a:r>
              <a:rPr lang="cs-CZ" dirty="0"/>
              <a:t>WHERE vek &gt; 0 and vek &lt; 100</a:t>
            </a:r>
          </a:p>
          <a:p>
            <a:r>
              <a:rPr lang="cs-CZ" dirty="0"/>
              <a:t>GROUP BY </a:t>
            </a:r>
            <a:r>
              <a:rPr lang="cs-CZ" dirty="0" smtClean="0"/>
              <a:t>vek</a:t>
            </a:r>
            <a:endParaRPr lang="en-US" dirty="0" smtClean="0"/>
          </a:p>
          <a:p>
            <a:r>
              <a:rPr lang="en-US" dirty="0" smtClean="0"/>
              <a:t>ORDER BY </a:t>
            </a:r>
            <a:r>
              <a:rPr lang="en-US" dirty="0" err="1" smtClean="0"/>
              <a:t>vek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383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Nadstandardn</a:t>
            </a:r>
            <a:r>
              <a:rPr lang="cs-CZ" dirty="0" smtClean="0"/>
              <a:t>í“ 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124744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 Určování pořadí záznamů</a:t>
            </a:r>
          </a:p>
          <a:p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Hodnoty předchozích a následujících řádků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cs-CZ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 Rozšířené agregace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Výpočet procent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 smtClean="0"/>
              <a:t> Parciální agregace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Kumulativní součet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smtClean="0"/>
              <a:t>Klouzavý průměr</a:t>
            </a:r>
          </a:p>
        </p:txBody>
      </p:sp>
      <p:sp>
        <p:nvSpPr>
          <p:cNvPr id="5" name="Obdélník 4"/>
          <p:cNvSpPr/>
          <p:nvPr/>
        </p:nvSpPr>
        <p:spPr>
          <a:xfrm>
            <a:off x="683568" y="5203145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… </a:t>
            </a:r>
            <a:r>
              <a:rPr lang="en-US" b="1" dirty="0" smtClean="0"/>
              <a:t>OVER </a:t>
            </a:r>
            <a:r>
              <a:rPr lang="en-US" b="1" dirty="0"/>
              <a:t>(PARTITION BY </a:t>
            </a:r>
            <a:r>
              <a:rPr lang="en-US" b="1" dirty="0" smtClean="0"/>
              <a:t>s</a:t>
            </a:r>
            <a:r>
              <a:rPr lang="cs-CZ" b="1" dirty="0" err="1" smtClean="0"/>
              <a:t>loupec</a:t>
            </a:r>
            <a:r>
              <a:rPr lang="en-US" b="1" dirty="0" smtClean="0"/>
              <a:t> ORDER</a:t>
            </a:r>
            <a:r>
              <a:rPr lang="cs-CZ" b="1" dirty="0" smtClean="0"/>
              <a:t> </a:t>
            </a:r>
            <a:r>
              <a:rPr lang="en-US" b="1" dirty="0" smtClean="0"/>
              <a:t>BY </a:t>
            </a:r>
            <a:r>
              <a:rPr lang="cs-CZ" b="1" dirty="0" smtClean="0"/>
              <a:t>sloupec</a:t>
            </a:r>
            <a:r>
              <a:rPr lang="en-US" b="1" dirty="0" smtClean="0"/>
              <a:t>)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4791550"/>
            <a:ext cx="1945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Rozšíření SQL o </a:t>
            </a:r>
          </a:p>
        </p:txBody>
      </p:sp>
    </p:spTree>
    <p:extLst>
      <p:ext uri="{BB962C8B-B14F-4D97-AF65-F5344CB8AC3E}">
        <p14:creationId xmlns:p14="http://schemas.microsoft.com/office/powerpoint/2010/main" val="27389482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773112" y="1556792"/>
            <a:ext cx="797535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vek, </a:t>
            </a:r>
            <a:r>
              <a:rPr lang="cs-CZ" dirty="0" err="1"/>
              <a:t>pocet</a:t>
            </a:r>
            <a:r>
              <a:rPr lang="cs-CZ" dirty="0"/>
              <a:t>, </a:t>
            </a:r>
            <a:r>
              <a:rPr lang="cs-CZ" dirty="0" err="1"/>
              <a:t>kum_pocet</a:t>
            </a:r>
            <a:r>
              <a:rPr lang="cs-CZ" dirty="0"/>
              <a:t> * 100 / </a:t>
            </a:r>
            <a:r>
              <a:rPr lang="cs-CZ" dirty="0" err="1"/>
              <a:t>pocet_celkem</a:t>
            </a:r>
            <a:r>
              <a:rPr lang="cs-CZ" dirty="0"/>
              <a:t> </a:t>
            </a:r>
            <a:r>
              <a:rPr lang="cs-CZ" dirty="0" err="1"/>
              <a:t>kum_procento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FROM </a:t>
            </a:r>
            <a:r>
              <a:rPr lang="cs-CZ" dirty="0"/>
              <a:t>(  </a:t>
            </a:r>
          </a:p>
          <a:p>
            <a:r>
              <a:rPr lang="cs-CZ" dirty="0" smtClean="0"/>
              <a:t>  SELECT </a:t>
            </a:r>
            <a:r>
              <a:rPr lang="cs-CZ" dirty="0"/>
              <a:t>vek, COUNT(*) </a:t>
            </a:r>
            <a:r>
              <a:rPr lang="cs-CZ" dirty="0" err="1"/>
              <a:t>pocet</a:t>
            </a:r>
            <a:r>
              <a:rPr lang="cs-CZ" dirty="0"/>
              <a:t>, SUM(COUNT(*)) OVER (ORDER BY VEK) </a:t>
            </a:r>
            <a:r>
              <a:rPr lang="cs-CZ" dirty="0" smtClean="0"/>
              <a:t> </a:t>
            </a:r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dirty="0" err="1" smtClean="0"/>
              <a:t>kum_pocet</a:t>
            </a:r>
            <a:r>
              <a:rPr lang="cs-CZ" dirty="0"/>
              <a:t>, SUM(COUNT(*)) OVER () </a:t>
            </a:r>
            <a:r>
              <a:rPr lang="cs-CZ" dirty="0" err="1"/>
              <a:t>pocet_celkem</a:t>
            </a:r>
            <a:r>
              <a:rPr lang="cs-CZ" dirty="0"/>
              <a:t> 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FROM </a:t>
            </a:r>
            <a:r>
              <a:rPr lang="cs-CZ" dirty="0"/>
              <a:t>(</a:t>
            </a:r>
          </a:p>
          <a:p>
            <a:r>
              <a:rPr lang="cs-CZ" dirty="0" smtClean="0"/>
              <a:t>    SELECT </a:t>
            </a:r>
            <a:r>
              <a:rPr lang="cs-CZ" dirty="0"/>
              <a:t>EXTRACT (YEAR FROM AGE(</a:t>
            </a:r>
            <a:r>
              <a:rPr lang="cs-CZ" dirty="0" err="1"/>
              <a:t>date_of_birth</a:t>
            </a:r>
            <a:r>
              <a:rPr lang="cs-CZ" dirty="0"/>
              <a:t>)) vek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   FROM </a:t>
            </a:r>
            <a:r>
              <a:rPr lang="cs-CZ" dirty="0" err="1" smtClean="0"/>
              <a:t>patients</a:t>
            </a:r>
            <a:r>
              <a:rPr lang="cs-CZ" dirty="0"/>
              <a:t>) a</a:t>
            </a:r>
          </a:p>
          <a:p>
            <a:r>
              <a:rPr lang="cs-CZ" dirty="0" smtClean="0"/>
              <a:t>  WHERE </a:t>
            </a:r>
            <a:r>
              <a:rPr lang="cs-CZ" dirty="0"/>
              <a:t>vek &gt; 0 and vek &lt; 100</a:t>
            </a:r>
          </a:p>
          <a:p>
            <a:r>
              <a:rPr lang="cs-CZ" dirty="0" smtClean="0"/>
              <a:t>  GROUP </a:t>
            </a:r>
            <a:r>
              <a:rPr lang="cs-CZ" dirty="0"/>
              <a:t>BY vek</a:t>
            </a:r>
          </a:p>
          <a:p>
            <a:r>
              <a:rPr lang="cs-CZ" dirty="0" smtClean="0"/>
              <a:t>  ORDER </a:t>
            </a:r>
            <a:r>
              <a:rPr lang="cs-CZ" dirty="0"/>
              <a:t>BY vek</a:t>
            </a:r>
          </a:p>
          <a:p>
            <a:r>
              <a:rPr lang="cs-CZ" dirty="0"/>
              <a:t>) b</a:t>
            </a:r>
          </a:p>
        </p:txBody>
      </p:sp>
    </p:spTree>
    <p:extLst>
      <p:ext uri="{BB962C8B-B14F-4D97-AF65-F5344CB8AC3E}">
        <p14:creationId xmlns:p14="http://schemas.microsoft.com/office/powerpoint/2010/main" val="2240510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</a:t>
            </a:r>
            <a:r>
              <a:rPr lang="cs-CZ" dirty="0" smtClean="0"/>
              <a:t> </a:t>
            </a:r>
            <a:r>
              <a:rPr lang="cs-CZ" dirty="0" err="1" smtClean="0"/>
              <a:t>window</a:t>
            </a:r>
            <a:r>
              <a:rPr lang="cs-CZ" dirty="0" smtClean="0"/>
              <a:t> </a:t>
            </a:r>
            <a:r>
              <a:rPr lang="cs-CZ" dirty="0" err="1" smtClean="0"/>
              <a:t>fun</a:t>
            </a:r>
            <a:r>
              <a:rPr lang="en-US" dirty="0" err="1" smtClean="0"/>
              <a:t>ctions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43608" y="1484784"/>
            <a:ext cx="34537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FIRST_VALUE (sloupec)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LAST_VALUE (sloupec)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NTH_VALUE (sloupec, </a:t>
            </a:r>
            <a:r>
              <a:rPr lang="cs-CZ" dirty="0" err="1" smtClean="0"/>
              <a:t>poradi</a:t>
            </a:r>
            <a:r>
              <a:rPr lang="cs-CZ" dirty="0" smtClean="0"/>
              <a:t>)</a:t>
            </a:r>
          </a:p>
        </p:txBody>
      </p:sp>
      <p:sp>
        <p:nvSpPr>
          <p:cNvPr id="5" name="Obdélník 4"/>
          <p:cNvSpPr/>
          <p:nvPr/>
        </p:nvSpPr>
        <p:spPr>
          <a:xfrm>
            <a:off x="1043608" y="2975399"/>
            <a:ext cx="73448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mesic</a:t>
            </a:r>
            <a:r>
              <a:rPr lang="cs-CZ" dirty="0"/>
              <a:t>, </a:t>
            </a:r>
            <a:r>
              <a:rPr lang="cs-CZ" dirty="0" err="1"/>
              <a:t>pocet</a:t>
            </a:r>
            <a:r>
              <a:rPr lang="cs-CZ" dirty="0"/>
              <a:t>, </a:t>
            </a:r>
          </a:p>
          <a:p>
            <a:r>
              <a:rPr lang="cs-CZ" dirty="0"/>
              <a:t>NTH_VALUE(pocet,2) OVER (PARTITION BY SUBSTR(mesic,2,4)) </a:t>
            </a:r>
            <a:r>
              <a:rPr lang="cs-CZ" dirty="0" err="1"/>
              <a:t>unor_rok</a:t>
            </a:r>
            <a:endParaRPr lang="cs-CZ" dirty="0"/>
          </a:p>
          <a:p>
            <a:r>
              <a:rPr lang="cs-CZ" dirty="0"/>
              <a:t>FROM </a:t>
            </a:r>
            <a:r>
              <a:rPr lang="cs-CZ" dirty="0" err="1"/>
              <a:t>pocet_pacientu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384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ag</a:t>
            </a:r>
            <a:r>
              <a:rPr lang="en-US" dirty="0" err="1" smtClean="0"/>
              <a:t>gregate</a:t>
            </a:r>
            <a:r>
              <a:rPr lang="cs-CZ" dirty="0" smtClean="0"/>
              <a:t> </a:t>
            </a:r>
            <a:r>
              <a:rPr lang="cs-CZ" dirty="0" err="1" smtClean="0"/>
              <a:t>fun</a:t>
            </a:r>
            <a:r>
              <a:rPr lang="en-US" smtClean="0"/>
              <a:t>ctions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971600" y="1484784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https://www.postgresql.org/docs/10/functions-aggregate.html</a:t>
            </a:r>
          </a:p>
        </p:txBody>
      </p:sp>
    </p:spTree>
    <p:extLst>
      <p:ext uri="{BB962C8B-B14F-4D97-AF65-F5344CB8AC3E}">
        <p14:creationId xmlns:p14="http://schemas.microsoft.com/office/powerpoint/2010/main" val="1683194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Ranking</a:t>
            </a:r>
            <a:r>
              <a:rPr lang="cs-CZ" dirty="0"/>
              <a:t> </a:t>
            </a:r>
            <a:r>
              <a:rPr lang="cs-CZ" dirty="0" err="1" smtClean="0"/>
              <a:t>function</a:t>
            </a:r>
            <a:r>
              <a:rPr lang="en-US" dirty="0" smtClean="0"/>
              <a:t>s </a:t>
            </a:r>
            <a:r>
              <a:rPr lang="en-US" dirty="0"/>
              <a:t>– </a:t>
            </a:r>
            <a:r>
              <a:rPr lang="cs-CZ" dirty="0"/>
              <a:t>číslování řádků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556792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RANK, DENSE_RANK, ROW_NUMBER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7544" y="4581128"/>
            <a:ext cx="786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RANK( ) OVER ([PARTITION </a:t>
            </a:r>
            <a:r>
              <a:rPr lang="cs-CZ" b="1" dirty="0" smtClean="0"/>
              <a:t>BY sex</a:t>
            </a:r>
            <a:r>
              <a:rPr lang="en-US" b="1" dirty="0" smtClean="0"/>
              <a:t>]</a:t>
            </a:r>
            <a:r>
              <a:rPr lang="cs-CZ" b="1" dirty="0" smtClean="0"/>
              <a:t> </a:t>
            </a:r>
            <a:r>
              <a:rPr lang="en-US" b="1" dirty="0" smtClean="0"/>
              <a:t>ORDER BY </a:t>
            </a:r>
            <a:r>
              <a:rPr lang="cs-CZ" b="1" dirty="0" err="1" smtClean="0"/>
              <a:t>date</a:t>
            </a:r>
            <a:r>
              <a:rPr lang="cs-CZ" b="1" dirty="0" smtClean="0"/>
              <a:t>_</a:t>
            </a:r>
            <a:r>
              <a:rPr lang="cs-CZ" b="1" dirty="0" err="1" smtClean="0"/>
              <a:t>of</a:t>
            </a:r>
            <a:r>
              <a:rPr lang="cs-CZ" b="1" dirty="0" smtClean="0"/>
              <a:t>_</a:t>
            </a:r>
            <a:r>
              <a:rPr lang="cs-CZ" b="1" dirty="0" err="1" smtClean="0"/>
              <a:t>birth</a:t>
            </a:r>
            <a:r>
              <a:rPr lang="en-US" b="1" dirty="0" smtClean="0"/>
              <a:t> DESC) 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5157192"/>
            <a:ext cx="6954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RANK( ) OVER (ORDER BY </a:t>
            </a:r>
            <a:r>
              <a:rPr lang="cs-CZ" dirty="0" err="1" smtClean="0"/>
              <a:t>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en-US" dirty="0" smtClean="0"/>
              <a:t>DESC NULLS LAST) 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733256"/>
            <a:ext cx="6672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Není možné používat za WHERE a HAVING  - nutné zanoření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i="1" dirty="0" smtClean="0">
                <a:solidFill>
                  <a:srgbClr val="FF0000"/>
                </a:solidFill>
              </a:rPr>
              <a:t>Can not be used after WHERE and HAVING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as condition</a:t>
            </a:r>
            <a:endParaRPr lang="cs-CZ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971600" y="1988840"/>
          <a:ext cx="7200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1049"/>
                <a:gridCol w="1616107"/>
                <a:gridCol w="2253444"/>
                <a:gridCol w="18002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DENSE_RANK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ROW_NUMBER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95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Ranking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61596" y="1484784"/>
            <a:ext cx="878240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DENSE_RANK(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LAST),</a:t>
            </a:r>
          </a:p>
          <a:p>
            <a:r>
              <a:rPr lang="en-US" sz="1600" dirty="0" smtClean="0"/>
              <a:t>ROW_NUMBER(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</a:t>
            </a:r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r>
              <a:rPr lang="en-US" sz="1600" dirty="0" smtClean="0"/>
              <a:t> LIMIT 100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052736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Příklad</a:t>
            </a:r>
            <a:r>
              <a:rPr lang="cs-CZ" dirty="0" smtClean="0"/>
              <a:t>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3573016"/>
            <a:ext cx="859004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/>
              <a:t>SELECT * FROM (</a:t>
            </a:r>
          </a:p>
          <a:p>
            <a:r>
              <a:rPr lang="en-US" sz="1600" dirty="0" smtClean="0"/>
              <a:t>  </a:t>
            </a:r>
            <a:r>
              <a:rPr lang="cs-CZ" sz="1600" dirty="0" smtClean="0"/>
              <a:t>SELECT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_id, sex, </a:t>
            </a:r>
            <a:r>
              <a:rPr lang="cs-CZ" sz="1600" dirty="0" err="1" smtClean="0"/>
              <a:t>date</a:t>
            </a:r>
            <a:r>
              <a:rPr lang="cs-CZ" sz="1600" dirty="0" smtClean="0"/>
              <a:t>_</a:t>
            </a:r>
            <a:r>
              <a:rPr lang="cs-CZ" sz="1600" dirty="0" err="1" smtClean="0"/>
              <a:t>of</a:t>
            </a:r>
            <a:r>
              <a:rPr lang="cs-CZ" sz="1600" dirty="0" smtClean="0"/>
              <a:t>_</a:t>
            </a:r>
            <a:r>
              <a:rPr lang="cs-CZ" sz="1600" dirty="0" err="1" smtClean="0"/>
              <a:t>birth</a:t>
            </a:r>
            <a:r>
              <a:rPr lang="cs-CZ" sz="1600" dirty="0" smtClean="0"/>
              <a:t>, </a:t>
            </a:r>
          </a:p>
          <a:p>
            <a:r>
              <a:rPr lang="en-US" sz="1600" dirty="0" smtClean="0"/>
              <a:t>  RANK( ) OVER (PARTITION BY sex ORDER BY </a:t>
            </a:r>
            <a:r>
              <a:rPr lang="en-US" sz="1600" dirty="0" err="1" smtClean="0"/>
              <a:t>date_of_birth</a:t>
            </a:r>
            <a:r>
              <a:rPr lang="en-US" sz="1600" dirty="0" smtClean="0"/>
              <a:t> DESC NULLS LAST) </a:t>
            </a:r>
            <a:r>
              <a:rPr lang="en-US" sz="1600" dirty="0" err="1" smtClean="0"/>
              <a:t>poradi</a:t>
            </a:r>
            <a:endParaRPr lang="en-US" sz="1600" dirty="0" smtClean="0"/>
          </a:p>
          <a:p>
            <a:r>
              <a:rPr lang="en-US" sz="1600" dirty="0" smtClean="0"/>
              <a:t>  </a:t>
            </a:r>
            <a:r>
              <a:rPr lang="cs-CZ" sz="1600" dirty="0" smtClean="0"/>
              <a:t>FROM </a:t>
            </a:r>
            <a:r>
              <a:rPr lang="cs-CZ" sz="1600" dirty="0" err="1" smtClean="0"/>
              <a:t>patients</a:t>
            </a:r>
            <a:r>
              <a:rPr lang="cs-CZ" sz="1600" dirty="0" smtClean="0"/>
              <a:t>)</a:t>
            </a:r>
            <a:r>
              <a:rPr lang="en-US" sz="1600" dirty="0" smtClean="0"/>
              <a:t> x</a:t>
            </a:r>
            <a:endParaRPr lang="cs-CZ" sz="1600" dirty="0" smtClean="0"/>
          </a:p>
          <a:p>
            <a:r>
              <a:rPr lang="cs-CZ" sz="1600" dirty="0" smtClean="0"/>
              <a:t>WHERE </a:t>
            </a:r>
            <a:r>
              <a:rPr lang="cs-CZ" sz="1600" dirty="0" err="1" smtClean="0"/>
              <a:t>poradi</a:t>
            </a:r>
            <a:r>
              <a:rPr lang="cs-CZ" sz="1600" dirty="0" smtClean="0"/>
              <a:t> &lt; 10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3140968"/>
            <a:ext cx="4972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Využití v sekci WHERE – nutné zapouzdření</a:t>
            </a:r>
          </a:p>
        </p:txBody>
      </p:sp>
    </p:spTree>
    <p:extLst>
      <p:ext uri="{BB962C8B-B14F-4D97-AF65-F5344CB8AC3E}">
        <p14:creationId xmlns:p14="http://schemas.microsoft.com/office/powerpoint/2010/main" val="347660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LAG, LEAD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79512" y="1052736"/>
            <a:ext cx="8739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600" dirty="0" smtClean="0"/>
              <a:t> </a:t>
            </a:r>
            <a:r>
              <a:rPr lang="en-US" sz="1600" dirty="0" smtClean="0"/>
              <a:t>LAG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 </a:t>
            </a:r>
            <a:endParaRPr lang="cs-CZ" sz="1600" dirty="0" smtClean="0"/>
          </a:p>
          <a:p>
            <a:pPr>
              <a:buFont typeface="Arial" pitchFamily="34" charset="0"/>
              <a:buChar char="•"/>
            </a:pPr>
            <a:r>
              <a:rPr lang="cs-CZ" sz="1600" dirty="0" smtClean="0"/>
              <a:t> </a:t>
            </a:r>
            <a:r>
              <a:rPr lang="en-US" sz="1600" dirty="0" smtClean="0"/>
              <a:t>LEAD (</a:t>
            </a:r>
            <a:r>
              <a:rPr lang="en-US" sz="1600" dirty="0" err="1" smtClean="0"/>
              <a:t>value_expression</a:t>
            </a:r>
            <a:r>
              <a:rPr lang="en-US" sz="1600" dirty="0" smtClean="0"/>
              <a:t> [,offset] [,default]) OVER ([</a:t>
            </a:r>
            <a:r>
              <a:rPr lang="en-US" sz="1600" dirty="0" err="1" smtClean="0"/>
              <a:t>query_partition_clause</a:t>
            </a:r>
            <a:r>
              <a:rPr lang="en-US" sz="1600" dirty="0" smtClean="0"/>
              <a:t>] </a:t>
            </a:r>
            <a:r>
              <a:rPr lang="en-US" sz="1600" dirty="0" err="1" smtClean="0"/>
              <a:t>order_by_clause</a:t>
            </a:r>
            <a:r>
              <a:rPr lang="en-US" sz="1600" dirty="0" smtClean="0"/>
              <a:t>)</a:t>
            </a:r>
            <a:endParaRPr lang="cs-CZ" sz="16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3293100"/>
            <a:ext cx="70455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SELECT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'), COUNT(*) </a:t>
            </a:r>
            <a:r>
              <a:rPr lang="en-US" sz="1600" dirty="0" err="1" smtClean="0"/>
              <a:t>letos</a:t>
            </a:r>
            <a:r>
              <a:rPr lang="en-US" sz="1600" dirty="0" smtClean="0"/>
              <a:t>,</a:t>
            </a:r>
          </a:p>
          <a:p>
            <a:r>
              <a:rPr lang="en-US" sz="1600" dirty="0" smtClean="0"/>
              <a:t>LAG(COUNT(*),1,’0’) OVER(PARTITION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 </a:t>
            </a:r>
            <a:endParaRPr lang="cs-CZ" sz="1600" dirty="0" smtClean="0"/>
          </a:p>
          <a:p>
            <a:r>
              <a:rPr lang="cs-CZ" sz="1600" dirty="0" smtClean="0"/>
              <a:t>        </a:t>
            </a:r>
            <a:r>
              <a:rPr lang="en-US" sz="1600" dirty="0" smtClean="0"/>
              <a:t>ORDER BY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 ) </a:t>
            </a:r>
            <a:r>
              <a:rPr lang="en-US" sz="1600" dirty="0" err="1" smtClean="0"/>
              <a:t>loni</a:t>
            </a:r>
            <a:endParaRPr lang="en-US" sz="1600" dirty="0" smtClean="0"/>
          </a:p>
          <a:p>
            <a:r>
              <a:rPr lang="cs-CZ" sz="1600" dirty="0" smtClean="0"/>
              <a:t>FROM </a:t>
            </a:r>
            <a:r>
              <a:rPr lang="cs-CZ" sz="1600" dirty="0" err="1" smtClean="0"/>
              <a:t>patient</a:t>
            </a:r>
            <a:r>
              <a:rPr lang="cs-CZ" sz="1600" dirty="0" smtClean="0"/>
              <a:t>_study</a:t>
            </a:r>
          </a:p>
          <a:p>
            <a:r>
              <a:rPr lang="en-US" sz="1600" dirty="0" smtClean="0"/>
              <a:t>GROUP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</a:p>
          <a:p>
            <a:r>
              <a:rPr lang="en-US" sz="1600" dirty="0" smtClean="0"/>
              <a:t>ORDER BY </a:t>
            </a:r>
            <a:r>
              <a:rPr lang="en-US" sz="1600" dirty="0" err="1" smtClean="0"/>
              <a:t>study_id</a:t>
            </a:r>
            <a:r>
              <a:rPr lang="en-US" sz="1600" dirty="0" smtClean="0"/>
              <a:t>, TO_CHAR (</a:t>
            </a:r>
            <a:r>
              <a:rPr lang="en-US" sz="1600" dirty="0" err="1" smtClean="0"/>
              <a:t>date_of_enrollment</a:t>
            </a:r>
            <a:r>
              <a:rPr lang="en-US" sz="1600" dirty="0" smtClean="0"/>
              <a:t>, '</a:t>
            </a:r>
            <a:r>
              <a:rPr lang="en-US" sz="1600" dirty="0" err="1" smtClean="0"/>
              <a:t>yyyy</a:t>
            </a:r>
            <a:r>
              <a:rPr lang="en-US" sz="1600" dirty="0" smtClean="0"/>
              <a:t>')</a:t>
            </a:r>
            <a:endParaRPr lang="cs-CZ" sz="16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060848"/>
            <a:ext cx="6157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LAG = hodnota z předchozího řádku</a:t>
            </a:r>
            <a:r>
              <a:rPr lang="en-US" dirty="0" smtClean="0"/>
              <a:t> / </a:t>
            </a:r>
            <a:r>
              <a:rPr lang="en-US" i="1" dirty="0" smtClean="0"/>
              <a:t>previous row value</a:t>
            </a:r>
            <a:endParaRPr lang="cs-CZ" i="1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LEAD = hodnota z následujícího řádku</a:t>
            </a:r>
            <a:r>
              <a:rPr lang="en-US" dirty="0" smtClean="0"/>
              <a:t> / </a:t>
            </a:r>
            <a:r>
              <a:rPr lang="en-US" i="1" dirty="0"/>
              <a:t>next row value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373216"/>
            <a:ext cx="5153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Pozn</a:t>
            </a:r>
            <a:r>
              <a:rPr lang="en-US" i="1" dirty="0" smtClean="0"/>
              <a:t>. POSTGRESQL 9.1: LAG(COUNT(*),1, </a:t>
            </a:r>
            <a:r>
              <a:rPr lang="en-US" i="1" dirty="0" smtClean="0">
                <a:solidFill>
                  <a:srgbClr val="FF0000"/>
                </a:solidFill>
              </a:rPr>
              <a:t>'0'</a:t>
            </a:r>
            <a:r>
              <a:rPr lang="en-US" i="1" dirty="0" smtClean="0"/>
              <a:t>)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160521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Reportovací</a:t>
            </a:r>
            <a:r>
              <a:rPr lang="cs-CZ" dirty="0" smtClean="0"/>
              <a:t> „</a:t>
            </a:r>
            <a:r>
              <a:rPr lang="cs-CZ" dirty="0" err="1" smtClean="0"/>
              <a:t>window</a:t>
            </a:r>
            <a:r>
              <a:rPr lang="cs-CZ" dirty="0" smtClean="0"/>
              <a:t>“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038976" y="2194890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studies</a:t>
            </a:r>
            <a:r>
              <a:rPr lang="cs-CZ" dirty="0"/>
              <a:t>,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/>
              <a:t>FROM student</a:t>
            </a:r>
          </a:p>
          <a:p>
            <a:r>
              <a:rPr lang="cs-CZ" dirty="0"/>
              <a:t>GROUP BY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43608" y="3622720"/>
            <a:ext cx="67687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studies</a:t>
            </a:r>
            <a:r>
              <a:rPr lang="cs-CZ" dirty="0"/>
              <a:t>,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 err="1"/>
              <a:t>pocet</a:t>
            </a:r>
            <a:r>
              <a:rPr lang="cs-CZ" dirty="0"/>
              <a:t> , </a:t>
            </a:r>
            <a:r>
              <a:rPr lang="en-US" dirty="0" smtClean="0"/>
              <a:t>COUNT</a:t>
            </a:r>
            <a:r>
              <a:rPr lang="cs-CZ" dirty="0" smtClean="0"/>
              <a:t>(*)</a:t>
            </a:r>
            <a:r>
              <a:rPr lang="en-US" dirty="0" smtClean="0"/>
              <a:t> </a:t>
            </a:r>
            <a:r>
              <a:rPr lang="cs-CZ" dirty="0" smtClean="0"/>
              <a:t>*</a:t>
            </a:r>
            <a:r>
              <a:rPr lang="en-US" dirty="0" smtClean="0"/>
              <a:t> </a:t>
            </a:r>
            <a:r>
              <a:rPr lang="cs-CZ" dirty="0" smtClean="0"/>
              <a:t>100.0</a:t>
            </a:r>
            <a:r>
              <a:rPr lang="cs-CZ" b="1" dirty="0"/>
              <a:t>/(SELECT COUNT(*) FROM student)</a:t>
            </a:r>
            <a:r>
              <a:rPr lang="cs-CZ" dirty="0"/>
              <a:t> procento FROM student</a:t>
            </a:r>
          </a:p>
          <a:p>
            <a:r>
              <a:rPr lang="cs-CZ" dirty="0"/>
              <a:t>GROUP BY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1043608" y="175800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SELECT </a:t>
            </a:r>
            <a:r>
              <a:rPr lang="cs-CZ" dirty="0" smtClean="0"/>
              <a:t>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/>
              <a:t>FROM </a:t>
            </a:r>
            <a:r>
              <a:rPr lang="cs-CZ" dirty="0" smtClean="0"/>
              <a:t>student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038976" y="5385990"/>
            <a:ext cx="61253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cs-CZ" dirty="0" err="1"/>
              <a:t>studies</a:t>
            </a:r>
            <a:r>
              <a:rPr lang="cs-CZ" dirty="0"/>
              <a:t>, </a:t>
            </a:r>
            <a:r>
              <a:rPr lang="en-US" dirty="0" smtClean="0"/>
              <a:t>COUNT</a:t>
            </a:r>
            <a:r>
              <a:rPr lang="cs-CZ" dirty="0" smtClean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</a:t>
            </a:r>
            <a:r>
              <a:rPr lang="cs-CZ" b="1" dirty="0"/>
              <a:t>SUM(COUNT(*)) </a:t>
            </a:r>
            <a:r>
              <a:rPr lang="cs-CZ" b="1" dirty="0">
                <a:solidFill>
                  <a:srgbClr val="FF0000"/>
                </a:solidFill>
              </a:rPr>
              <a:t>OVER () </a:t>
            </a:r>
            <a:r>
              <a:rPr lang="cs-CZ" dirty="0"/>
              <a:t>procento FROM student</a:t>
            </a:r>
          </a:p>
          <a:p>
            <a:r>
              <a:rPr lang="cs-CZ" dirty="0"/>
              <a:t>GROUP BY </a:t>
            </a:r>
            <a:r>
              <a:rPr lang="cs-CZ" dirty="0" err="1"/>
              <a:t>studies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38976" y="1052736"/>
            <a:ext cx="4775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Agregační funkce s </a:t>
            </a:r>
            <a:r>
              <a:rPr lang="cs-CZ" dirty="0" err="1" smtClean="0"/>
              <a:t>procentickým</a:t>
            </a:r>
            <a:r>
              <a:rPr lang="cs-CZ" dirty="0" smtClean="0"/>
              <a:t> vyjádřením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38976" y="3182382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– standardní SQL: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038976" y="4955379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Analytická funkce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56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Window</a:t>
            </a:r>
            <a:r>
              <a:rPr lang="cs-CZ" dirty="0" smtClean="0"/>
              <a:t> </a:t>
            </a:r>
            <a:r>
              <a:rPr lang="cs-CZ" dirty="0" smtClean="0"/>
              <a:t>a</a:t>
            </a:r>
            <a:r>
              <a:rPr lang="en-US" dirty="0" err="1" smtClean="0"/>
              <a:t>nd</a:t>
            </a:r>
            <a:r>
              <a:rPr lang="cs-CZ" dirty="0" smtClean="0"/>
              <a:t> </a:t>
            </a:r>
            <a:r>
              <a:rPr lang="cs-CZ" dirty="0" smtClean="0"/>
              <a:t>reporting </a:t>
            </a:r>
            <a:r>
              <a:rPr lang="cs-CZ" dirty="0" err="1" smtClean="0"/>
              <a:t>function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3356992"/>
            <a:ext cx="5801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</a:t>
            </a:r>
            <a:r>
              <a:rPr lang="en-US" b="1" dirty="0" smtClean="0"/>
              <a:t>SUM(COUNT(*)) OVER ()</a:t>
            </a:r>
            <a:r>
              <a:rPr lang="en-US" dirty="0" smtClean="0"/>
              <a:t> * 100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2996952"/>
            <a:ext cx="22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Analytická funkce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1556792"/>
            <a:ext cx="80457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* 100.0 </a:t>
            </a:r>
            <a:r>
              <a:rPr lang="en-US" b="1" dirty="0" smtClean="0"/>
              <a:t>/ (SELECT COUNT(*) FROM </a:t>
            </a:r>
            <a:r>
              <a:rPr lang="en-US" b="1" dirty="0" err="1" smtClean="0"/>
              <a:t>patient_study</a:t>
            </a:r>
            <a:r>
              <a:rPr lang="en-US" b="1" dirty="0" smtClean="0"/>
              <a:t>) </a:t>
            </a:r>
            <a:r>
              <a:rPr lang="en-US" dirty="0" smtClean="0"/>
              <a:t>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11560" y="1124744"/>
            <a:ext cx="4814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– standardní SQL: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Parci</a:t>
            </a:r>
            <a:r>
              <a:rPr lang="cs-CZ" dirty="0" err="1"/>
              <a:t>ální</a:t>
            </a:r>
            <a:r>
              <a:rPr lang="cs-CZ" dirty="0"/>
              <a:t> součty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52002" y="1117804"/>
            <a:ext cx="69003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UPDATE student </a:t>
            </a:r>
            <a:r>
              <a:rPr lang="en-US" dirty="0" smtClean="0"/>
              <a:t>SET </a:t>
            </a:r>
            <a:r>
              <a:rPr lang="en-US" dirty="0" err="1" smtClean="0"/>
              <a:t>completiontype</a:t>
            </a:r>
            <a:r>
              <a:rPr lang="cs-CZ" dirty="0" smtClean="0"/>
              <a:t>= </a:t>
            </a:r>
            <a:r>
              <a:rPr lang="cs-CZ" dirty="0"/>
              <a:t>'Z' </a:t>
            </a:r>
            <a:endParaRPr lang="cs-CZ" dirty="0" smtClean="0"/>
          </a:p>
          <a:p>
            <a:r>
              <a:rPr lang="cs-CZ" dirty="0" smtClean="0"/>
              <a:t>WHERE </a:t>
            </a:r>
            <a:r>
              <a:rPr lang="cs-CZ" dirty="0" err="1"/>
              <a:t>mod</a:t>
            </a:r>
            <a:r>
              <a:rPr lang="cs-CZ" dirty="0"/>
              <a:t>(uco,2) = </a:t>
            </a:r>
            <a:r>
              <a:rPr lang="cs-CZ" dirty="0" smtClean="0"/>
              <a:t>1 – Rozdělení datového souboru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52002" y="2516703"/>
            <a:ext cx="77644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en-US" b="1" dirty="0" err="1"/>
              <a:t>completiontype</a:t>
            </a:r>
            <a:r>
              <a:rPr lang="cs-CZ" b="1" dirty="0" smtClean="0"/>
              <a:t>, </a:t>
            </a:r>
            <a:r>
              <a:rPr lang="en-US" b="1" dirty="0" smtClean="0"/>
              <a:t>studies</a:t>
            </a:r>
            <a:r>
              <a:rPr lang="cs-CZ" dirty="0" smtClean="0"/>
              <a:t>,  </a:t>
            </a:r>
            <a:r>
              <a:rPr lang="cs-CZ" dirty="0" err="1"/>
              <a:t>count</a:t>
            </a:r>
            <a:r>
              <a:rPr lang="cs-CZ" dirty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SUM(COUNT(*)) OVER () procento FROM student</a:t>
            </a:r>
          </a:p>
          <a:p>
            <a:r>
              <a:rPr lang="cs-CZ" dirty="0"/>
              <a:t>GROUP BY </a:t>
            </a:r>
            <a:r>
              <a:rPr lang="en-US" b="1" dirty="0" err="1"/>
              <a:t>completiontype</a:t>
            </a:r>
            <a:r>
              <a:rPr lang="cs-CZ" b="1" dirty="0" smtClean="0"/>
              <a:t>, </a:t>
            </a:r>
            <a:r>
              <a:rPr lang="cs-CZ" b="1" dirty="0" err="1" smtClean="0"/>
              <a:t>studi</a:t>
            </a:r>
            <a:r>
              <a:rPr lang="en-US" b="1" dirty="0" err="1" smtClean="0"/>
              <a:t>es</a:t>
            </a:r>
            <a:r>
              <a:rPr lang="cs-CZ" b="1" dirty="0" smtClean="0"/>
              <a:t> </a:t>
            </a:r>
            <a:endParaRPr lang="cs-CZ" b="1" dirty="0"/>
          </a:p>
          <a:p>
            <a:r>
              <a:rPr lang="cs-CZ" dirty="0"/>
              <a:t>ORDER BY </a:t>
            </a:r>
            <a:r>
              <a:rPr lang="en-US" b="1" dirty="0" err="1"/>
              <a:t>completiontype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52002" y="3829298"/>
            <a:ext cx="7620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SELECT </a:t>
            </a:r>
            <a:r>
              <a:rPr lang="en-US" b="1" dirty="0" err="1"/>
              <a:t>completiontype</a:t>
            </a:r>
            <a:r>
              <a:rPr lang="cs-CZ" dirty="0" smtClean="0"/>
              <a:t>, </a:t>
            </a:r>
            <a:r>
              <a:rPr lang="cs-CZ" b="1" dirty="0" smtClean="0"/>
              <a:t>stud</a:t>
            </a:r>
            <a:r>
              <a:rPr lang="en-US" b="1" dirty="0" err="1" smtClean="0"/>
              <a:t>ies</a:t>
            </a:r>
            <a:r>
              <a:rPr lang="cs-CZ" dirty="0" smtClean="0"/>
              <a:t>,  </a:t>
            </a:r>
            <a:r>
              <a:rPr lang="cs-CZ" dirty="0" err="1"/>
              <a:t>count</a:t>
            </a:r>
            <a:r>
              <a:rPr lang="cs-CZ" dirty="0"/>
              <a:t>(*) </a:t>
            </a:r>
            <a:r>
              <a:rPr lang="cs-CZ" dirty="0" err="1"/>
              <a:t>pocet</a:t>
            </a:r>
            <a:r>
              <a:rPr lang="cs-CZ" dirty="0"/>
              <a:t>, COUNT(*) *100.0 / SUM(COUNT(*)) OVER () procento ,</a:t>
            </a:r>
          </a:p>
          <a:p>
            <a:r>
              <a:rPr lang="cs-CZ" dirty="0"/>
              <a:t>COUNT(*) *100.0 / SUM(COUNT(*)) OVER (</a:t>
            </a:r>
            <a:r>
              <a:rPr lang="cs-CZ" b="1" dirty="0"/>
              <a:t>PARTITION BY </a:t>
            </a:r>
            <a:r>
              <a:rPr lang="en-US" b="1" dirty="0" err="1"/>
              <a:t>completiontype</a:t>
            </a:r>
            <a:r>
              <a:rPr lang="cs-CZ" dirty="0" smtClean="0"/>
              <a:t>) </a:t>
            </a:r>
            <a:r>
              <a:rPr lang="cs-CZ" dirty="0" err="1"/>
              <a:t>proc_podskupiny</a:t>
            </a:r>
            <a:endParaRPr lang="cs-CZ" dirty="0"/>
          </a:p>
          <a:p>
            <a:r>
              <a:rPr lang="cs-CZ" dirty="0"/>
              <a:t>FROM student </a:t>
            </a:r>
          </a:p>
          <a:p>
            <a:r>
              <a:rPr lang="cs-CZ" dirty="0"/>
              <a:t>GROUP BY </a:t>
            </a:r>
            <a:r>
              <a:rPr lang="en-US" b="1" dirty="0" err="1"/>
              <a:t>completiontype</a:t>
            </a:r>
            <a:r>
              <a:rPr lang="cs-CZ" dirty="0" smtClean="0"/>
              <a:t>, </a:t>
            </a:r>
            <a:r>
              <a:rPr lang="cs-CZ" b="1" dirty="0" err="1" smtClean="0"/>
              <a:t>studi</a:t>
            </a:r>
            <a:r>
              <a:rPr lang="en-US" b="1" dirty="0" err="1" smtClean="0"/>
              <a:t>es</a:t>
            </a:r>
            <a:endParaRPr lang="cs-CZ" b="1" dirty="0"/>
          </a:p>
          <a:p>
            <a:r>
              <a:rPr lang="cs-CZ" dirty="0"/>
              <a:t>ORDER BY </a:t>
            </a:r>
            <a:r>
              <a:rPr lang="en-US" b="1" dirty="0" err="1"/>
              <a:t>completiontype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92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Parci</a:t>
            </a:r>
            <a:r>
              <a:rPr lang="cs-CZ" dirty="0" err="1"/>
              <a:t>ální</a:t>
            </a:r>
            <a:r>
              <a:rPr lang="cs-CZ" dirty="0"/>
              <a:t> součty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25383" y="1899369"/>
            <a:ext cx="8550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study_id</a:t>
            </a:r>
            <a:r>
              <a:rPr lang="en-US" dirty="0" smtClean="0"/>
              <a:t>, </a:t>
            </a:r>
            <a:r>
              <a:rPr lang="en-US" dirty="0" err="1" smtClean="0"/>
              <a:t>study_site</a:t>
            </a:r>
            <a:r>
              <a:rPr lang="en-US" dirty="0" smtClean="0"/>
              <a:t>, COUNT(*), </a:t>
            </a:r>
            <a:endParaRPr lang="cs-CZ" dirty="0" smtClean="0"/>
          </a:p>
          <a:p>
            <a:r>
              <a:rPr lang="en-US" dirty="0" smtClean="0"/>
              <a:t>COUNT(*) /  </a:t>
            </a:r>
            <a:r>
              <a:rPr lang="en-US" b="1" dirty="0" smtClean="0"/>
              <a:t>SUM(COUNT(*)) OVER (PARTITION BY </a:t>
            </a:r>
            <a:r>
              <a:rPr lang="en-US" b="1" dirty="0" err="1" smtClean="0"/>
              <a:t>study_id</a:t>
            </a:r>
            <a:r>
              <a:rPr lang="en-US" b="1" dirty="0" smtClean="0"/>
              <a:t>)</a:t>
            </a:r>
            <a:r>
              <a:rPr lang="en-US" dirty="0" smtClean="0"/>
              <a:t> * 100  </a:t>
            </a:r>
            <a:r>
              <a:rPr lang="en-US" dirty="0" err="1" smtClean="0"/>
              <a:t>procento</a:t>
            </a:r>
            <a:r>
              <a:rPr lang="en-US" dirty="0" smtClean="0"/>
              <a:t> 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patient</a:t>
            </a:r>
            <a:r>
              <a:rPr lang="cs-CZ" dirty="0" smtClean="0"/>
              <a:t>_study</a:t>
            </a:r>
          </a:p>
          <a:p>
            <a:r>
              <a:rPr lang="cs-CZ" dirty="0" smtClean="0"/>
              <a:t>GROUP BY study_id, study_</a:t>
            </a:r>
            <a:r>
              <a:rPr lang="cs-CZ" dirty="0" err="1" smtClean="0"/>
              <a:t>site</a:t>
            </a: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268760"/>
            <a:ext cx="9015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Procentické</a:t>
            </a:r>
            <a:r>
              <a:rPr lang="cs-CZ" b="1" dirty="0" smtClean="0"/>
              <a:t> zastoupení pracovišť (počtu jejich pacientů)  v jednotlivých studiích</a:t>
            </a:r>
          </a:p>
        </p:txBody>
      </p:sp>
    </p:spTree>
    <p:extLst>
      <p:ext uri="{BB962C8B-B14F-4D97-AF65-F5344CB8AC3E}">
        <p14:creationId xmlns:p14="http://schemas.microsoft.com/office/powerpoint/2010/main" val="211650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3933</TotalTime>
  <Words>1495</Words>
  <Application>Microsoft Office PowerPoint</Application>
  <PresentationFormat>Předvádění na obrazovce (4:3)</PresentationFormat>
  <Paragraphs>257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“Nadstandardní“ SQL</vt:lpstr>
      <vt:lpstr>Ranking functions – číslování řádků</vt:lpstr>
      <vt:lpstr>Ranking function</vt:lpstr>
      <vt:lpstr>LAG, LEAD</vt:lpstr>
      <vt:lpstr>Reportovací „window“ funkce</vt:lpstr>
      <vt:lpstr>Window and reporting function</vt:lpstr>
      <vt:lpstr>Parciální součty</vt:lpstr>
      <vt:lpstr>Parciální součty</vt:lpstr>
      <vt:lpstr>Kumulativní součet</vt:lpstr>
      <vt:lpstr>Klouzavý průměr</vt:lpstr>
      <vt:lpstr>Klouzavý průměr</vt:lpstr>
      <vt:lpstr>Cvičení/task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Another window functions</vt:lpstr>
      <vt:lpstr>Other aggregate functions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440</cp:revision>
  <dcterms:created xsi:type="dcterms:W3CDTF">2011-01-19T10:31:11Z</dcterms:created>
  <dcterms:modified xsi:type="dcterms:W3CDTF">2018-11-27T16:16:00Z</dcterms:modified>
</cp:coreProperties>
</file>