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493" r:id="rId2"/>
    <p:sldId id="530" r:id="rId3"/>
    <p:sldId id="531" r:id="rId4"/>
    <p:sldId id="532" r:id="rId5"/>
    <p:sldId id="525" r:id="rId6"/>
    <p:sldId id="523" r:id="rId7"/>
    <p:sldId id="514" r:id="rId8"/>
    <p:sldId id="526" r:id="rId9"/>
    <p:sldId id="527" r:id="rId10"/>
    <p:sldId id="506" r:id="rId11"/>
    <p:sldId id="533" r:id="rId12"/>
    <p:sldId id="534" r:id="rId13"/>
    <p:sldId id="535" r:id="rId14"/>
    <p:sldId id="536" r:id="rId15"/>
    <p:sldId id="537" r:id="rId16"/>
    <p:sldId id="538" r:id="rId17"/>
    <p:sldId id="540" r:id="rId18"/>
    <p:sldId id="541" r:id="rId19"/>
    <p:sldId id="542" r:id="rId20"/>
    <p:sldId id="539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3F17F"/>
    <a:srgbClr val="856647"/>
    <a:srgbClr val="FF9900"/>
    <a:srgbClr val="FF6600"/>
    <a:srgbClr val="FFCC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44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0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916304-5402-4D37-A712-69565CAF4705}" type="datetimeFigureOut">
              <a:rPr lang="cs-CZ"/>
              <a:pPr>
                <a:defRPr/>
              </a:pPr>
              <a:t>16.12.2018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B801D7-7F3E-450F-B863-995A2B49E4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553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AAD58D-3196-4F7D-BD12-120F193862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6271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a-bay.ics.muni.cz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BBB2C-A79B-4C57-A59C-F3DF58FE1DA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0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\\</a:t>
            </a:r>
            <a:r>
              <a:rPr lang="cs-CZ" smtClean="0">
                <a:latin typeface="Arial" charset="0"/>
                <a:hlinkClick r:id="rId3"/>
              </a:rPr>
              <a:t>ha-bay.ics.muni.cz</a:t>
            </a:r>
            <a:r>
              <a:rPr lang="cs-CZ" smtClean="0">
                <a:latin typeface="Arial" charset="0"/>
              </a:rPr>
              <a:t>\homes</a:t>
            </a:r>
          </a:p>
          <a:p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prihlasovaci jmeno je&gt;       UCN\uco (VCETNE UCN\)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AD58D-3196-4F7D-BD12-120F1938623F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39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AD58D-3196-4F7D-BD12-120F1938623F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466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869160"/>
            <a:ext cx="6984776" cy="432048"/>
          </a:xfrm>
        </p:spPr>
        <p:txBody>
          <a:bodyPr anchor="t"/>
          <a:lstStyle>
            <a:lvl1pPr>
              <a:defRPr sz="2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3573016"/>
            <a:ext cx="6984776" cy="1224136"/>
          </a:xfrm>
        </p:spPr>
        <p:txBody>
          <a:bodyPr anchor="b"/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BC95-479B-4256-88F4-32DD933FB0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6"/>
          <p:cNvSpPr txBox="1"/>
          <p:nvPr/>
        </p:nvSpPr>
        <p:spPr>
          <a:xfrm rot="16200000">
            <a:off x="-2776443" y="3037092"/>
            <a:ext cx="6460828" cy="9079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ECA-B672-4183-803D-75870F5016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6"/>
          <p:cNvSpPr txBox="1"/>
          <p:nvPr/>
        </p:nvSpPr>
        <p:spPr>
          <a:xfrm rot="16200000">
            <a:off x="-2776443" y="3037092"/>
            <a:ext cx="6460828" cy="9079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59012" y="1052736"/>
            <a:ext cx="5486400" cy="35602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B98B-0DB0-42CB-AB27-82D6947500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9079-C3C7-403A-B730-BD539E28F3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812" y="396280"/>
            <a:ext cx="7138987" cy="627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813" y="1412776"/>
            <a:ext cx="7138987" cy="4713387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1338" indent="-274638">
              <a:buFontTx/>
              <a:buBlip>
                <a:blip r:embed="rId2"/>
              </a:buBlip>
              <a:defRPr/>
            </a:lvl2pPr>
            <a:lvl3pPr marL="808038" indent="-266700">
              <a:buFontTx/>
              <a:buBlip>
                <a:blip r:embed="rId2"/>
              </a:buBlip>
              <a:defRPr/>
            </a:lvl3pPr>
            <a:lvl4pPr marL="985838" indent="-177800">
              <a:buFontTx/>
              <a:buBlip>
                <a:blip r:embed="rId2"/>
              </a:buBlip>
              <a:defRPr/>
            </a:lvl4pPr>
            <a:lvl5pPr marL="1163638" indent="-1778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FBF3-6514-4C18-A538-ADA8FA493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48535"/>
            <a:ext cx="7139136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84784"/>
            <a:ext cx="7139136" cy="4641379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583F-DB48-48DA-BC9D-D39AA0A432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z nadpisu, pouze obsa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6"/>
          <p:cNvSpPr txBox="1"/>
          <p:nvPr/>
        </p:nvSpPr>
        <p:spPr>
          <a:xfrm rot="16200000">
            <a:off x="-2776443" y="3037092"/>
            <a:ext cx="6460828" cy="9079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813" y="1052736"/>
            <a:ext cx="7138987" cy="5073427"/>
          </a:xfrm>
        </p:spPr>
        <p:txBody>
          <a:bodyPr/>
          <a:lstStyle>
            <a:lvl1pPr marL="266700" indent="-266700">
              <a:buFontTx/>
              <a:buBlip>
                <a:blip r:embed="rId3"/>
              </a:buBlip>
              <a:defRPr/>
            </a:lvl1pPr>
            <a:lvl2pPr marL="541338" indent="-274638">
              <a:buFontTx/>
              <a:buBlip>
                <a:blip r:embed="rId3"/>
              </a:buBlip>
              <a:defRPr/>
            </a:lvl2pPr>
            <a:lvl3pPr marL="808038" indent="-266700">
              <a:buFontTx/>
              <a:buBlip>
                <a:blip r:embed="rId3"/>
              </a:buBlip>
              <a:defRPr/>
            </a:lvl3pPr>
            <a:lvl4pPr marL="985838" indent="-177800">
              <a:buFontTx/>
              <a:buBlip>
                <a:blip r:embed="rId3"/>
              </a:buBlip>
              <a:defRPr/>
            </a:lvl4pPr>
            <a:lvl5pPr marL="1163638" indent="-1778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E211-E5E9-4EF5-A54E-A37259E419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9809" y="388259"/>
            <a:ext cx="7138987" cy="627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47664" y="1484784"/>
            <a:ext cx="3384376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76056" y="1484784"/>
            <a:ext cx="3610744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4E33-C189-48E7-837E-8242920424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dstavce +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63339"/>
            <a:ext cx="3528392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1484784"/>
            <a:ext cx="3528392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63339"/>
            <a:ext cx="3466728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1484784"/>
            <a:ext cx="3466728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93AD-1DE0-4009-B14C-EF0CCF9D3C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88259"/>
            <a:ext cx="7138987" cy="627063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429019"/>
            <a:ext cx="3528392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2132857"/>
            <a:ext cx="3528392" cy="39933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429019"/>
            <a:ext cx="346672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2132857"/>
            <a:ext cx="3466728" cy="39933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9344-7B1D-4E1A-8D5D-17789E54FB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813" y="387896"/>
            <a:ext cx="7138987" cy="627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0B05-C573-48A3-BBD1-A04916D4BF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47809"/>
            <a:ext cx="7139136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5CF6-E39E-43CD-A983-7475E9C1E8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57338" y="396875"/>
            <a:ext cx="713898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47813" y="1484313"/>
            <a:ext cx="7138987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92275" y="6356350"/>
            <a:ext cx="1655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08400" y="6356350"/>
            <a:ext cx="273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025" y="6356350"/>
            <a:ext cx="188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5E8533-6AEB-4B9E-AAF9-2AB7DEACA9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2870108" y="3497468"/>
            <a:ext cx="6460834" cy="90794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5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76" r:id="rId10"/>
    <p:sldLayoutId id="2147483677" r:id="rId11"/>
    <p:sldLayoutId id="21474836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74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57326"/>
          </a:solidFill>
          <a:latin typeface="Arial" pitchFamily="34" charset="0"/>
          <a:ea typeface="+mn-ea"/>
          <a:cs typeface="Arial" pitchFamily="34" charset="0"/>
        </a:defRPr>
      </a:lvl2pPr>
      <a:lvl3pPr marL="808038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3638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1433/test/s_zakazky/ode15/045-medalova/DNA.mp4.vide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el/1433/test/s_zakazky/ode15/045-medalova/DNA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3"/>
          <p:cNvSpPr>
            <a:spLocks noGrp="1"/>
          </p:cNvSpPr>
          <p:nvPr>
            <p:ph type="ctrTitle"/>
          </p:nvPr>
        </p:nvSpPr>
        <p:spPr>
          <a:xfrm>
            <a:off x="1692275" y="4868863"/>
            <a:ext cx="6983413" cy="4318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/>
            </a:r>
            <a:br>
              <a:rPr lang="cs-CZ" altLang="cs-CZ" dirty="0" smtClean="0">
                <a:solidFill>
                  <a:srgbClr val="7F7F7F"/>
                </a:solidFill>
                <a:latin typeface="Arial" charset="0"/>
                <a:cs typeface="Arial" charset="0"/>
              </a:rPr>
            </a:br>
            <a:endParaRPr lang="cs-CZ" altLang="cs-CZ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6386" name="Podnadpis 4"/>
          <p:cNvSpPr>
            <a:spLocks noGrp="1"/>
          </p:cNvSpPr>
          <p:nvPr>
            <p:ph type="subTitle" idx="1"/>
          </p:nvPr>
        </p:nvSpPr>
        <p:spPr>
          <a:xfrm>
            <a:off x="1691680" y="4581128"/>
            <a:ext cx="6983413" cy="1223963"/>
          </a:xfrm>
        </p:spPr>
        <p:txBody>
          <a:bodyPr/>
          <a:lstStyle/>
          <a:p>
            <a:pPr eaLnBrk="1" hangingPunct="1"/>
            <a:r>
              <a:rPr lang="cs-CZ" sz="4400" dirty="0" smtClean="0">
                <a:solidFill>
                  <a:srgbClr val="457326"/>
                </a:solidFill>
                <a:latin typeface="Arial" charset="0"/>
                <a:cs typeface="Arial" charset="0"/>
              </a:rPr>
              <a:t>Kultivace buněk</a:t>
            </a:r>
          </a:p>
          <a:p>
            <a:pPr eaLnBrk="1" hangingPunct="1"/>
            <a:r>
              <a:rPr lang="cs-CZ" sz="4400" dirty="0" smtClean="0">
                <a:solidFill>
                  <a:srgbClr val="457326"/>
                </a:solidFill>
                <a:latin typeface="Arial" charset="0"/>
                <a:cs typeface="Arial" charset="0"/>
              </a:rPr>
              <a:t>Transfekce</a:t>
            </a:r>
            <a:endParaRPr lang="cs-CZ" sz="4000" dirty="0" smtClean="0">
              <a:solidFill>
                <a:srgbClr val="457326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s-CZ" sz="4000" dirty="0" smtClean="0">
                <a:solidFill>
                  <a:srgbClr val="457326"/>
                </a:solidFill>
                <a:latin typeface="Arial" charset="0"/>
                <a:cs typeface="Arial" charset="0"/>
              </a:rPr>
              <a:t>Izolace DNA</a:t>
            </a:r>
          </a:p>
          <a:p>
            <a:pPr eaLnBrk="1" hangingPunct="1"/>
            <a:r>
              <a:rPr lang="cs-CZ" sz="4000" dirty="0" smtClean="0">
                <a:solidFill>
                  <a:srgbClr val="457326"/>
                </a:solidFill>
                <a:latin typeface="Arial" charset="0"/>
                <a:cs typeface="Arial" charset="0"/>
              </a:rPr>
              <a:t>Izolace RNA</a:t>
            </a:r>
          </a:p>
          <a:p>
            <a:pPr eaLnBrk="1" hangingPunct="1"/>
            <a:r>
              <a:rPr lang="cs-CZ" sz="4000" dirty="0" smtClean="0">
                <a:solidFill>
                  <a:srgbClr val="457326"/>
                </a:solidFill>
                <a:latin typeface="Arial" charset="0"/>
                <a:cs typeface="Arial" charset="0"/>
              </a:rPr>
              <a:t>Western </a:t>
            </a:r>
            <a:r>
              <a:rPr lang="cs-CZ" sz="4000" dirty="0" err="1" smtClean="0">
                <a:solidFill>
                  <a:srgbClr val="457326"/>
                </a:solidFill>
                <a:latin typeface="Arial" charset="0"/>
                <a:cs typeface="Arial" charset="0"/>
              </a:rPr>
              <a:t>blottin</a:t>
            </a:r>
            <a:r>
              <a:rPr lang="cs-CZ" sz="4000" dirty="0" err="1" smtClean="0">
                <a:solidFill>
                  <a:srgbClr val="457326"/>
                </a:solidFill>
                <a:latin typeface="Arial" charset="0"/>
                <a:cs typeface="Arial" charset="0"/>
              </a:rPr>
              <a:t>g</a:t>
            </a:r>
            <a:endParaRPr lang="cs-CZ" sz="4000" dirty="0" smtClean="0">
              <a:solidFill>
                <a:srgbClr val="457326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 smtClean="0">
                <a:solidFill>
                  <a:schemeClr val="accent2">
                    <a:lumMod val="75000"/>
                  </a:schemeClr>
                </a:solidFill>
              </a:rPr>
              <a:t>BLOKOVÁ cvičení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PEI (</a:t>
            </a:r>
            <a:r>
              <a:rPr lang="cs-CZ" dirty="0" err="1" smtClean="0">
                <a:latin typeface="Arial" charset="0"/>
                <a:cs typeface="Arial" charset="0"/>
              </a:rPr>
              <a:t>polyetylenimin</a:t>
            </a:r>
            <a:r>
              <a:rPr lang="cs-CZ" dirty="0" smtClean="0">
                <a:latin typeface="Arial" charset="0"/>
                <a:cs typeface="Arial" charset="0"/>
              </a:rPr>
              <a:t>)         DNA:PEI = 1:4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Kationické polymery jsou hydrofilické, a proto jsou rozpustné ve vodě</a:t>
            </a:r>
          </a:p>
          <a:p>
            <a:pPr>
              <a:lnSpc>
                <a:spcPct val="8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Jsou schopné velmi efektivně kondenzovat DNA (záporný náboj)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Komplexy DNA/PEI musí být malé (</a:t>
            </a:r>
            <a:r>
              <a:rPr lang="en-US" sz="1900" smtClean="0">
                <a:latin typeface="Arial" charset="0"/>
                <a:cs typeface="Arial" charset="0"/>
              </a:rPr>
              <a:t>&lt; 100 nm</a:t>
            </a:r>
            <a:r>
              <a:rPr lang="cs-CZ" sz="1900" smtClean="0">
                <a:latin typeface="Arial" charset="0"/>
                <a:cs typeface="Arial" charset="0"/>
              </a:rPr>
              <a:t>)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Internalizace endocytózou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Akumulace v endosomecha a lyzosomech kolem jádra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Jen malé množství komplexů z těchto organel unikne a dostane se do jádra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70059738" y="-103803450"/>
            <a:ext cx="6834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polymers differ from cationic lipids in that they do not contain a hydrophobic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770059738" y="116398675"/>
            <a:ext cx="736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moiety and are completely soluble in water. Given their polymeric nature, cationic polymers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70059738" y="336600800"/>
            <a:ext cx="7146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can be synthesized in different lengths, with different geometry (linear versus branched).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770059738" y="556802925"/>
            <a:ext cx="7170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The most striking difference between cationic lipids and cationic polymers is the ability of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770059738" y="777005050"/>
            <a:ext cx="4579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the cationic polymers to more efficiently condense DNA.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770059738" y="1079392050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There are three general types of cationic polymers used in transfections: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811953863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-888203075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893884738" y="-2147483648"/>
            <a:ext cx="3463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Linear (histone, spermine, and polylysine)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811953863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-888203075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893884738" y="1601568425"/>
            <a:ext cx="94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Branched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811953863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-888203075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893884738" y="1821707050"/>
            <a:ext cx="923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Spherical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770083550" y="2147483647"/>
            <a:ext cx="540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polymers include polyethyleneimine (PEI) and dendrimers</a:t>
            </a:r>
            <a:endParaRPr lang="cs-CZ">
              <a:solidFill>
                <a:schemeClr val="tx1"/>
              </a:solidFill>
            </a:endParaRPr>
          </a:p>
        </p:txBody>
      </p:sp>
      <p:pic>
        <p:nvPicPr>
          <p:cNvPr id="22547" name="Picture 21" descr="www.nano-lifescienc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508500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5551488" y="6613525"/>
            <a:ext cx="3592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http://www.nano-lifescience.com/research/gene-delivery.html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TRANSFEKCE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chemeClr val="accent1"/>
                </a:solidFill>
              </a:rPr>
              <a:t>SDS-PAGE - Western </a:t>
            </a:r>
            <a:r>
              <a:rPr lang="cs-CZ" sz="2000" dirty="0" err="1" smtClean="0">
                <a:solidFill>
                  <a:schemeClr val="accent1"/>
                </a:solidFill>
              </a:rPr>
              <a:t>blotting</a:t>
            </a:r>
            <a:r>
              <a:rPr lang="cs-CZ" sz="2000" dirty="0" smtClean="0">
                <a:solidFill>
                  <a:schemeClr val="accent1"/>
                </a:solidFill>
              </a:rPr>
              <a:t> – „</a:t>
            </a:r>
            <a:r>
              <a:rPr lang="cs-CZ" sz="2000" dirty="0" err="1" smtClean="0">
                <a:solidFill>
                  <a:schemeClr val="accent1"/>
                </a:solidFill>
              </a:rPr>
              <a:t>work</a:t>
            </a:r>
            <a:r>
              <a:rPr lang="cs-CZ" sz="2000" dirty="0" smtClean="0">
                <a:solidFill>
                  <a:schemeClr val="accent1"/>
                </a:solidFill>
              </a:rPr>
              <a:t> </a:t>
            </a:r>
            <a:r>
              <a:rPr lang="cs-CZ" sz="2000" dirty="0" err="1" smtClean="0">
                <a:solidFill>
                  <a:schemeClr val="accent1"/>
                </a:solidFill>
              </a:rPr>
              <a:t>flow</a:t>
            </a:r>
            <a:r>
              <a:rPr lang="cs-CZ" sz="2000" dirty="0" smtClean="0">
                <a:solidFill>
                  <a:schemeClr val="accent1"/>
                </a:solidFill>
              </a:rPr>
              <a:t>“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339637" y="6577270"/>
            <a:ext cx="14673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solidFill>
                  <a:schemeClr val="tx1"/>
                </a:solidFill>
              </a:rPr>
              <a:t>https://</a:t>
            </a:r>
            <a:r>
              <a:rPr lang="cs-CZ" sz="800" dirty="0" smtClean="0">
                <a:solidFill>
                  <a:schemeClr val="tx1"/>
                </a:solidFill>
              </a:rPr>
              <a:t>www.bosterbio.com</a:t>
            </a:r>
            <a:endParaRPr lang="cs-CZ" sz="800" dirty="0">
              <a:solidFill>
                <a:schemeClr val="tx1"/>
              </a:solidFill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1813562" y="1233848"/>
            <a:ext cx="4783181" cy="5299362"/>
            <a:chOff x="1813562" y="1233848"/>
            <a:chExt cx="4783181" cy="5299362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/>
            <a:srcRect l="35117" r="34345"/>
            <a:stretch/>
          </p:blipFill>
          <p:spPr>
            <a:xfrm>
              <a:off x="2246813" y="1233848"/>
              <a:ext cx="2664821" cy="5299362"/>
            </a:xfrm>
            <a:prstGeom prst="rect">
              <a:avLst/>
            </a:prstGeom>
          </p:spPr>
        </p:pic>
        <p:sp>
          <p:nvSpPr>
            <p:cNvPr id="6" name="Obdélník 5"/>
            <p:cNvSpPr/>
            <p:nvPr/>
          </p:nvSpPr>
          <p:spPr>
            <a:xfrm>
              <a:off x="4293325" y="1410788"/>
              <a:ext cx="1053737" cy="1846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1813562" y="3883529"/>
              <a:ext cx="1053737" cy="1846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4859385" y="3048890"/>
              <a:ext cx="313509" cy="8346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 rot="16200000">
              <a:off x="2232957" y="1150223"/>
              <a:ext cx="313509" cy="8346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se šipkou 10"/>
            <p:cNvCxnSpPr/>
            <p:nvPr/>
          </p:nvCxnSpPr>
          <p:spPr>
            <a:xfrm>
              <a:off x="4613101" y="3735976"/>
              <a:ext cx="733961" cy="19158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4820193" y="3988526"/>
              <a:ext cx="177655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0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Membrane</a:t>
              </a:r>
              <a:r>
                <a:rPr lang="cs-CZ" sz="1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1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cs-CZ" sz="10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tain</a:t>
              </a:r>
              <a:r>
                <a:rPr lang="cs-CZ" sz="1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cs-CZ" sz="10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Optional</a:t>
              </a:r>
              <a:r>
                <a:rPr lang="cs-CZ" sz="1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cs-CZ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Přímá spojnice 14"/>
            <p:cNvCxnSpPr/>
            <p:nvPr/>
          </p:nvCxnSpPr>
          <p:spPr>
            <a:xfrm>
              <a:off x="2246813" y="6122126"/>
              <a:ext cx="0" cy="4110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4911634" y="6122126"/>
              <a:ext cx="0" cy="4110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2246813" y="3422469"/>
              <a:ext cx="0" cy="243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ál 1"/>
          <p:cNvSpPr/>
          <p:nvPr/>
        </p:nvSpPr>
        <p:spPr>
          <a:xfrm>
            <a:off x="2742409" y="1082066"/>
            <a:ext cx="1615539" cy="21749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397366" y="6611779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 rot="16200000">
            <a:off x="-3162301" y="2547521"/>
            <a:ext cx="746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>
                <a:solidFill>
                  <a:schemeClr val="accent1"/>
                </a:solidFill>
              </a:rPr>
              <a:t>Metody aplikované biochemie a buněčné biologie</a:t>
            </a:r>
          </a:p>
          <a:p>
            <a:endParaRPr lang="cs-CZ" sz="1900" dirty="0">
              <a:solidFill>
                <a:schemeClr val="accent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 smtClean="0">
                <a:solidFill>
                  <a:schemeClr val="accent2">
                    <a:lumMod val="75000"/>
                  </a:schemeClr>
                </a:solidFill>
              </a:rPr>
              <a:t>WESTERN BLOTTING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34898" y="1109667"/>
            <a:ext cx="7786883" cy="1790287"/>
          </a:xfrm>
        </p:spPr>
        <p:txBody>
          <a:bodyPr/>
          <a:lstStyle/>
          <a:p>
            <a:pPr lvl="1"/>
            <a:r>
              <a:rPr lang="cs-CZ" sz="1200" dirty="0" smtClean="0">
                <a:solidFill>
                  <a:schemeClr val="tx1"/>
                </a:solidFill>
              </a:rPr>
              <a:t>izolace buněčných proteinů – lyze buněk, specifické pufry, centrifugace</a:t>
            </a:r>
          </a:p>
          <a:p>
            <a:pPr lvl="2"/>
            <a:r>
              <a:rPr lang="cs-CZ" sz="1200" dirty="0" err="1" smtClean="0"/>
              <a:t>lyzáty</a:t>
            </a:r>
            <a:r>
              <a:rPr lang="cs-CZ" sz="1200" dirty="0" smtClean="0"/>
              <a:t> </a:t>
            </a:r>
            <a:r>
              <a:rPr lang="cs-CZ" sz="1200" dirty="0" err="1" smtClean="0"/>
              <a:t>celobuněčné</a:t>
            </a:r>
            <a:r>
              <a:rPr lang="cs-CZ" sz="1200" dirty="0" smtClean="0"/>
              <a:t>, nebo různé frakce – cytoplazmatická, mitochondriální, jaderná, membránová</a:t>
            </a:r>
            <a:endParaRPr lang="cs-CZ" sz="1200" dirty="0" smtClean="0">
              <a:solidFill>
                <a:schemeClr val="tx1"/>
              </a:solidFill>
            </a:endParaRP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pro uchování proteinů nutno k </a:t>
            </a:r>
            <a:r>
              <a:rPr lang="cs-CZ" sz="1200" dirty="0" err="1" smtClean="0">
                <a:solidFill>
                  <a:schemeClr val="tx1"/>
                </a:solidFill>
              </a:rPr>
              <a:t>lyzátům</a:t>
            </a:r>
            <a:r>
              <a:rPr lang="cs-CZ" sz="1200" dirty="0" smtClean="0">
                <a:solidFill>
                  <a:schemeClr val="tx1"/>
                </a:solidFill>
              </a:rPr>
              <a:t> přidat </a:t>
            </a:r>
            <a:r>
              <a:rPr lang="cs-CZ" sz="1200" dirty="0" smtClean="0">
                <a:solidFill>
                  <a:srgbClr val="C00000"/>
                </a:solidFill>
              </a:rPr>
              <a:t>inhibitory proteáz a fosfatáz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stanovení </a:t>
            </a:r>
            <a:r>
              <a:rPr lang="cs-CZ" sz="1200" dirty="0" smtClean="0">
                <a:solidFill>
                  <a:srgbClr val="C00000"/>
                </a:solidFill>
              </a:rPr>
              <a:t>koncentrace proteinů </a:t>
            </a:r>
            <a:r>
              <a:rPr lang="cs-CZ" sz="1200" dirty="0" smtClean="0">
                <a:solidFill>
                  <a:schemeClr val="tx1"/>
                </a:solidFill>
              </a:rPr>
              <a:t>v jednotlivých vzorcích, naředit vzorky na stejnou koncentraci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ke vzorku proteinů se přidává:</a:t>
            </a:r>
          </a:p>
          <a:p>
            <a:pPr lvl="2"/>
            <a:r>
              <a:rPr lang="cs-CZ" sz="1200" b="1" dirty="0" err="1" smtClean="0">
                <a:solidFill>
                  <a:schemeClr val="accent1"/>
                </a:solidFill>
              </a:rPr>
              <a:t>Tris</a:t>
            </a:r>
            <a:r>
              <a:rPr lang="cs-CZ" sz="1200" b="1" dirty="0" smtClean="0">
                <a:solidFill>
                  <a:schemeClr val="accent1"/>
                </a:solidFill>
              </a:rPr>
              <a:t> pufr </a:t>
            </a:r>
            <a:r>
              <a:rPr lang="cs-CZ" sz="1200" dirty="0" smtClean="0">
                <a:solidFill>
                  <a:schemeClr val="tx1"/>
                </a:solidFill>
              </a:rPr>
              <a:t>– zajištění optimálního pH</a:t>
            </a:r>
          </a:p>
          <a:p>
            <a:pPr lvl="2"/>
            <a:r>
              <a:rPr lang="cs-CZ" sz="1200" b="1" dirty="0" smtClean="0">
                <a:solidFill>
                  <a:schemeClr val="accent1"/>
                </a:solidFill>
              </a:rPr>
              <a:t>SDS, beta-</a:t>
            </a:r>
            <a:r>
              <a:rPr lang="cs-CZ" sz="1200" b="1" dirty="0" err="1" smtClean="0">
                <a:solidFill>
                  <a:schemeClr val="accent1"/>
                </a:solidFill>
              </a:rPr>
              <a:t>mercaptoetanol</a:t>
            </a:r>
            <a:r>
              <a:rPr lang="cs-CZ" sz="1200" b="1" dirty="0" smtClean="0">
                <a:solidFill>
                  <a:schemeClr val="accent1"/>
                </a:solidFill>
              </a:rPr>
              <a:t>, DTT </a:t>
            </a:r>
            <a:r>
              <a:rPr lang="cs-CZ" sz="1200" dirty="0" smtClean="0"/>
              <a:t>– denaturace proteinů</a:t>
            </a:r>
          </a:p>
          <a:p>
            <a:pPr lvl="2"/>
            <a:r>
              <a:rPr lang="cs-CZ" sz="1200" b="1" dirty="0" smtClean="0">
                <a:solidFill>
                  <a:schemeClr val="accent1"/>
                </a:solidFill>
              </a:rPr>
              <a:t>glycerol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dirty="0" smtClean="0">
                <a:solidFill>
                  <a:schemeClr val="tx1"/>
                </a:solidFill>
              </a:rPr>
              <a:t>– zvýšení hustoty vzorku, lépe se udrží v jamce v gelu</a:t>
            </a:r>
          </a:p>
          <a:p>
            <a:pPr lvl="2"/>
            <a:r>
              <a:rPr lang="cs-CZ" sz="1200" b="1" dirty="0" err="1" smtClean="0">
                <a:solidFill>
                  <a:schemeClr val="accent1"/>
                </a:solidFill>
              </a:rPr>
              <a:t>bromfenolová</a:t>
            </a:r>
            <a:r>
              <a:rPr lang="cs-CZ" sz="1200" b="1" dirty="0" smtClean="0">
                <a:solidFill>
                  <a:schemeClr val="accent1"/>
                </a:solidFill>
              </a:rPr>
              <a:t> modř </a:t>
            </a:r>
            <a:r>
              <a:rPr lang="cs-CZ" sz="1200" dirty="0" smtClean="0"/>
              <a:t>– vizualizace pohybu proteinů v gelu</a:t>
            </a:r>
            <a:endParaRPr lang="cs-CZ" sz="1200" dirty="0" smtClean="0">
              <a:solidFill>
                <a:schemeClr val="tx1"/>
              </a:solidFill>
            </a:endParaRPr>
          </a:p>
          <a:p>
            <a:pPr lvl="2"/>
            <a:endParaRPr lang="cs-CZ" sz="1200" dirty="0" smtClean="0">
              <a:solidFill>
                <a:schemeClr val="tx1"/>
              </a:solidFill>
            </a:endParaRPr>
          </a:p>
          <a:p>
            <a:pPr lvl="1"/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endParaRPr lang="cs-CZ" sz="1200" dirty="0" smtClean="0">
              <a:solidFill>
                <a:schemeClr val="tx1"/>
              </a:solidFill>
            </a:endParaRPr>
          </a:p>
          <a:p>
            <a:endParaRPr lang="cs-CZ" sz="1200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87207" y="260646"/>
            <a:ext cx="7882263" cy="627063"/>
          </a:xfrm>
        </p:spPr>
        <p:txBody>
          <a:bodyPr/>
          <a:lstStyle/>
          <a:p>
            <a:r>
              <a:rPr lang="cs-CZ" sz="2000" dirty="0" smtClean="0">
                <a:solidFill>
                  <a:schemeClr val="accent1"/>
                </a:solidFill>
              </a:rPr>
              <a:t>Příprava vzorků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842203" y="6113687"/>
            <a:ext cx="11684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chemeClr val="tx1"/>
                </a:solidFill>
              </a:rPr>
              <a:t>www.wikipedia.org</a:t>
            </a:r>
            <a:endParaRPr lang="cs-CZ" sz="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98" y="3518263"/>
            <a:ext cx="8092162" cy="248194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397366" y="6611779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-3162301" y="2547521"/>
            <a:ext cx="746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>
                <a:solidFill>
                  <a:schemeClr val="accent1"/>
                </a:solidFill>
              </a:rPr>
              <a:t>Metody aplikované biochemie a buněčné biologie</a:t>
            </a:r>
          </a:p>
          <a:p>
            <a:endParaRPr lang="cs-CZ" sz="1900" dirty="0">
              <a:solidFill>
                <a:schemeClr val="accent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WESTERN BLOTTING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34898" y="1109667"/>
            <a:ext cx="7786883" cy="1790287"/>
          </a:xfrm>
        </p:spPr>
        <p:txBody>
          <a:bodyPr/>
          <a:lstStyle/>
          <a:p>
            <a:pPr lvl="1"/>
            <a:r>
              <a:rPr lang="cs-CZ" sz="1200" dirty="0" err="1" smtClean="0">
                <a:solidFill>
                  <a:schemeClr val="tx1"/>
                </a:solidFill>
              </a:rPr>
              <a:t>Laemmliho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>
                <a:solidFill>
                  <a:schemeClr val="tx1"/>
                </a:solidFill>
              </a:rPr>
              <a:t>(</a:t>
            </a:r>
            <a:r>
              <a:rPr lang="cs-CZ" sz="1200" dirty="0" err="1">
                <a:solidFill>
                  <a:schemeClr val="tx1"/>
                </a:solidFill>
              </a:rPr>
              <a:t>Tris</a:t>
            </a:r>
            <a:r>
              <a:rPr lang="cs-CZ" sz="1200" dirty="0">
                <a:solidFill>
                  <a:schemeClr val="tx1"/>
                </a:solidFill>
              </a:rPr>
              <a:t>-glycinový) diskontinuální systém pufrů - dva pufry o různém pH pro přípravu zaostřovacího a rozdělovacího gelu a jeden pufr tvořící elektrolyt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denaturované </a:t>
            </a:r>
            <a:r>
              <a:rPr lang="cs-CZ" sz="1200" dirty="0">
                <a:solidFill>
                  <a:schemeClr val="tx1"/>
                </a:solidFill>
              </a:rPr>
              <a:t>proteiny jsou laboratorní injekční stříkačkou </a:t>
            </a:r>
            <a:r>
              <a:rPr lang="cs-CZ" sz="1200" dirty="0" smtClean="0">
                <a:solidFill>
                  <a:schemeClr val="tx1"/>
                </a:solidFill>
              </a:rPr>
              <a:t>nebo pipetou vnesené </a:t>
            </a:r>
            <a:r>
              <a:rPr lang="cs-CZ" sz="1200" dirty="0">
                <a:solidFill>
                  <a:schemeClr val="tx1"/>
                </a:solidFill>
              </a:rPr>
              <a:t>do jamek </a:t>
            </a:r>
            <a:r>
              <a:rPr lang="cs-CZ" sz="1200" dirty="0" err="1">
                <a:solidFill>
                  <a:schemeClr val="tx1"/>
                </a:solidFill>
              </a:rPr>
              <a:t>polyakrylamidového</a:t>
            </a:r>
            <a:r>
              <a:rPr lang="cs-CZ" sz="1200" dirty="0">
                <a:solidFill>
                  <a:schemeClr val="tx1"/>
                </a:solidFill>
              </a:rPr>
              <a:t> gelu, které jsou vyplněné vhodným </a:t>
            </a:r>
            <a:r>
              <a:rPr lang="cs-CZ" sz="1200" dirty="0" smtClean="0">
                <a:solidFill>
                  <a:schemeClr val="tx1"/>
                </a:solidFill>
              </a:rPr>
              <a:t>pufrem 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následně </a:t>
            </a:r>
            <a:r>
              <a:rPr lang="cs-CZ" sz="1200" dirty="0">
                <a:solidFill>
                  <a:schemeClr val="tx1"/>
                </a:solidFill>
              </a:rPr>
              <a:t>je do gelu vpuštěn elektrický proud, díky kterému proteiny záporně nabité pomocí SDS migrují skrz gel směrem k </a:t>
            </a:r>
            <a:r>
              <a:rPr lang="cs-CZ" sz="1200" dirty="0" smtClean="0">
                <a:solidFill>
                  <a:schemeClr val="tx1"/>
                </a:solidFill>
              </a:rPr>
              <a:t>anodě</a:t>
            </a:r>
            <a:endParaRPr lang="cs-CZ" sz="1200" dirty="0">
              <a:solidFill>
                <a:schemeClr val="tx1"/>
              </a:solidFill>
            </a:endParaRPr>
          </a:p>
          <a:p>
            <a:pPr lvl="1"/>
            <a:r>
              <a:rPr lang="cs-CZ" sz="1200" dirty="0">
                <a:solidFill>
                  <a:schemeClr val="tx1"/>
                </a:solidFill>
              </a:rPr>
              <a:t>n</a:t>
            </a:r>
            <a:r>
              <a:rPr lang="cs-CZ" sz="1200" dirty="0" smtClean="0">
                <a:solidFill>
                  <a:schemeClr val="tx1"/>
                </a:solidFill>
              </a:rPr>
              <a:t>a </a:t>
            </a:r>
            <a:r>
              <a:rPr lang="cs-CZ" sz="1200" dirty="0">
                <a:solidFill>
                  <a:schemeClr val="tx1"/>
                </a:solidFill>
              </a:rPr>
              <a:t>základě jejich velikosti se každý protein pohybuje </a:t>
            </a:r>
            <a:r>
              <a:rPr lang="cs-CZ" sz="1200" dirty="0" smtClean="0">
                <a:solidFill>
                  <a:schemeClr val="tx1"/>
                </a:solidFill>
              </a:rPr>
              <a:t>gelem </a:t>
            </a:r>
            <a:r>
              <a:rPr lang="cs-CZ" sz="1200" dirty="0">
                <a:solidFill>
                  <a:schemeClr val="tx1"/>
                </a:solidFill>
              </a:rPr>
              <a:t>rozdílnou </a:t>
            </a:r>
            <a:r>
              <a:rPr lang="cs-CZ" sz="1200" dirty="0" smtClean="0">
                <a:solidFill>
                  <a:schemeClr val="tx1"/>
                </a:solidFill>
              </a:rPr>
              <a:t>rychlostí</a:t>
            </a:r>
          </a:p>
          <a:p>
            <a:pPr lvl="2"/>
            <a:r>
              <a:rPr lang="cs-CZ" sz="1200" dirty="0"/>
              <a:t>menší proteiny pronikají póry v gelu snadněji než větší, které se střetávají s větším </a:t>
            </a:r>
            <a:r>
              <a:rPr lang="cs-CZ" sz="1200" dirty="0" smtClean="0"/>
              <a:t>odporem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proteiny se rozdělí podle své molekulové hmotnosti</a:t>
            </a:r>
          </a:p>
          <a:p>
            <a:pPr lvl="2"/>
            <a:r>
              <a:rPr lang="cs-CZ" sz="1200" dirty="0"/>
              <a:t>m</a:t>
            </a:r>
            <a:r>
              <a:rPr lang="cs-CZ" sz="1200" dirty="0" smtClean="0"/>
              <a:t>enší </a:t>
            </a:r>
            <a:r>
              <a:rPr lang="cs-CZ" sz="1200" dirty="0"/>
              <a:t>proteiny postoupí dále než větší, které jsou blíže počátku, kam byly proteiny </a:t>
            </a:r>
            <a:r>
              <a:rPr lang="cs-CZ" sz="1200" dirty="0" smtClean="0"/>
              <a:t>aplikovány</a:t>
            </a:r>
            <a:endParaRPr lang="cs-CZ" sz="1200" dirty="0"/>
          </a:p>
          <a:p>
            <a:pPr marL="266700" lvl="1" indent="0"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lvl="1"/>
            <a:endParaRPr lang="cs-CZ" sz="1200" dirty="0" smtClean="0"/>
          </a:p>
          <a:p>
            <a:endParaRPr lang="cs-CZ" sz="1400" dirty="0" smtClean="0"/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87207" y="260646"/>
            <a:ext cx="7882263" cy="627063"/>
          </a:xfrm>
        </p:spPr>
        <p:txBody>
          <a:bodyPr/>
          <a:lstStyle/>
          <a:p>
            <a:r>
              <a:rPr lang="cs-CZ" sz="2000" dirty="0" smtClean="0">
                <a:solidFill>
                  <a:schemeClr val="accent1"/>
                </a:solidFill>
              </a:rPr>
              <a:t>Vlastní SDS PAGE (</a:t>
            </a:r>
            <a:r>
              <a:rPr lang="cs-CZ" sz="2000" dirty="0" err="1" smtClean="0">
                <a:solidFill>
                  <a:schemeClr val="accent1"/>
                </a:solidFill>
              </a:rPr>
              <a:t>Laemmli</a:t>
            </a:r>
            <a:r>
              <a:rPr lang="cs-CZ" sz="2000" dirty="0" smtClean="0">
                <a:solidFill>
                  <a:schemeClr val="accent1"/>
                </a:solidFill>
              </a:rPr>
              <a:t>)</a:t>
            </a:r>
            <a:endParaRPr lang="cs-CZ" sz="2000" dirty="0">
              <a:solidFill>
                <a:schemeClr val="accent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71" y="3252978"/>
            <a:ext cx="3792583" cy="338962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000103" y="667416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>
                <a:solidFill>
                  <a:schemeClr val="tx1"/>
                </a:solidFill>
              </a:rPr>
              <a:t>https://ww2.chemistry.gatech.edu/~lw26/course_Information/4581/techniques/gel_elect/gel.jpg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18223" b="44603"/>
          <a:stretch/>
        </p:blipFill>
        <p:spPr>
          <a:xfrm>
            <a:off x="6557554" y="89692"/>
            <a:ext cx="2542903" cy="96896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397366" y="6611779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 rot="16200000">
            <a:off x="-3162301" y="2547521"/>
            <a:ext cx="746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>
                <a:solidFill>
                  <a:schemeClr val="accent1"/>
                </a:solidFill>
              </a:rPr>
              <a:t>Metody aplikované biochemie a buněčné biologie</a:t>
            </a:r>
          </a:p>
          <a:p>
            <a:endParaRPr lang="cs-CZ" sz="1900" dirty="0">
              <a:solidFill>
                <a:schemeClr val="accent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WESTERN BLOTTING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6660" y="1170694"/>
            <a:ext cx="7874197" cy="5687306"/>
          </a:xfrm>
        </p:spPr>
        <p:txBody>
          <a:bodyPr/>
          <a:lstStyle/>
          <a:p>
            <a:pPr lvl="2"/>
            <a:r>
              <a:rPr lang="cs-CZ" sz="1400" b="1" dirty="0" smtClean="0">
                <a:solidFill>
                  <a:schemeClr val="accent1"/>
                </a:solidFill>
              </a:rPr>
              <a:t>proteiny jako blokovací látky</a:t>
            </a:r>
          </a:p>
          <a:p>
            <a:pPr lvl="3"/>
            <a:r>
              <a:rPr lang="cs-CZ" sz="1400" dirty="0" smtClean="0"/>
              <a:t>inhibují nespecifické interakce mezi proteiny a membránou a mezi proteiny navzájem</a:t>
            </a:r>
          </a:p>
          <a:p>
            <a:pPr lvl="3"/>
            <a:r>
              <a:rPr lang="cs-CZ" sz="1400" dirty="0" smtClean="0"/>
              <a:t>permanentní blokační agens, fyzikální interakce s membránou</a:t>
            </a:r>
          </a:p>
          <a:p>
            <a:pPr lvl="3"/>
            <a:r>
              <a:rPr lang="cs-CZ" sz="1400" dirty="0" smtClean="0"/>
              <a:t>mají mít větší afinitu k membráně než následně použité protilátky</a:t>
            </a:r>
          </a:p>
          <a:p>
            <a:pPr lvl="3"/>
            <a:r>
              <a:rPr lang="cs-CZ" sz="1400" dirty="0" smtClean="0"/>
              <a:t>účinně </a:t>
            </a:r>
            <a:r>
              <a:rPr lang="cs-CZ" sz="1400" u="sng" dirty="0" smtClean="0"/>
              <a:t>blokují volná místa na membráně</a:t>
            </a:r>
            <a:r>
              <a:rPr lang="cs-CZ" sz="1400" dirty="0" smtClean="0"/>
              <a:t> a současně nenarušují vazebné interakce mezi proteiny, které byly již na membránu </a:t>
            </a:r>
            <a:r>
              <a:rPr lang="cs-CZ" sz="1400" dirty="0" err="1" smtClean="0"/>
              <a:t>přeblotovány</a:t>
            </a:r>
            <a:endParaRPr lang="cs-CZ" sz="1400" dirty="0"/>
          </a:p>
          <a:p>
            <a:pPr lvl="3"/>
            <a:r>
              <a:rPr lang="cs-CZ" sz="1400" dirty="0" smtClean="0"/>
              <a:t>každý pár </a:t>
            </a:r>
            <a:r>
              <a:rPr lang="cs-CZ" sz="1400" dirty="0" err="1" smtClean="0"/>
              <a:t>Ab:Ag</a:t>
            </a:r>
            <a:r>
              <a:rPr lang="cs-CZ" sz="1400" dirty="0" smtClean="0"/>
              <a:t> je unikátní a vyžaduje vhodnou volbu blokačního agens, nutno experimentálně určit jeho typ a množství </a:t>
            </a:r>
          </a:p>
          <a:p>
            <a:pPr lvl="4"/>
            <a:r>
              <a:rPr lang="cs-CZ" u="sng" dirty="0" smtClean="0"/>
              <a:t>nedostatek</a:t>
            </a:r>
            <a:r>
              <a:rPr lang="cs-CZ" dirty="0" smtClean="0"/>
              <a:t> blokovacího agens - vysoké pozadí při následné </a:t>
            </a:r>
            <a:r>
              <a:rPr lang="cs-CZ" dirty="0" err="1" smtClean="0"/>
              <a:t>imunodetekci</a:t>
            </a:r>
            <a:r>
              <a:rPr lang="cs-CZ" dirty="0" smtClean="0"/>
              <a:t>, protilátka se váže i na membránu, nelze rozlišit specifická versus nespecifická vazba protilátky</a:t>
            </a:r>
          </a:p>
          <a:p>
            <a:pPr lvl="4"/>
            <a:r>
              <a:rPr lang="cs-CZ" u="sng" dirty="0" smtClean="0"/>
              <a:t>nadbytek</a:t>
            </a:r>
            <a:r>
              <a:rPr lang="cs-CZ" dirty="0" smtClean="0"/>
              <a:t> blokovacího agens – zastínění specifického signálu protilátky při následné </a:t>
            </a:r>
            <a:r>
              <a:rPr lang="cs-CZ" dirty="0" err="1" smtClean="0"/>
              <a:t>imunodetekci</a:t>
            </a:r>
            <a:r>
              <a:rPr lang="cs-CZ" dirty="0" smtClean="0"/>
              <a:t>, </a:t>
            </a:r>
            <a:r>
              <a:rPr lang="cs-CZ" dirty="0"/>
              <a:t>specifický signál </a:t>
            </a:r>
            <a:r>
              <a:rPr lang="cs-CZ" dirty="0" smtClean="0"/>
              <a:t>zaniká</a:t>
            </a:r>
          </a:p>
          <a:p>
            <a:pPr marL="985838" lvl="4" indent="0">
              <a:buNone/>
            </a:pPr>
            <a:endParaRPr lang="cs-CZ" dirty="0"/>
          </a:p>
          <a:p>
            <a:pPr lvl="2"/>
            <a:r>
              <a:rPr lang="cs-CZ" sz="1400" dirty="0" smtClean="0"/>
              <a:t>nejčastěji používané:</a:t>
            </a:r>
          </a:p>
          <a:p>
            <a:pPr lvl="3"/>
            <a:r>
              <a:rPr lang="cs-CZ" sz="1200" b="1" dirty="0" err="1" smtClean="0">
                <a:solidFill>
                  <a:schemeClr val="accent1"/>
                </a:solidFill>
              </a:rPr>
              <a:t>odtučnělé</a:t>
            </a:r>
            <a:r>
              <a:rPr lang="cs-CZ" sz="1200" b="1" dirty="0" smtClean="0">
                <a:solidFill>
                  <a:schemeClr val="accent1"/>
                </a:solidFill>
              </a:rPr>
              <a:t> mléko </a:t>
            </a:r>
            <a:r>
              <a:rPr lang="cs-CZ" sz="1200" dirty="0" smtClean="0">
                <a:solidFill>
                  <a:schemeClr val="tx1"/>
                </a:solidFill>
              </a:rPr>
              <a:t>(5%) + </a:t>
            </a:r>
            <a:r>
              <a:rPr lang="cs-CZ" sz="1200" dirty="0" err="1" smtClean="0">
                <a:solidFill>
                  <a:schemeClr val="tx1"/>
                </a:solidFill>
              </a:rPr>
              <a:t>Tween</a:t>
            </a:r>
            <a:r>
              <a:rPr lang="cs-CZ" sz="1200" dirty="0" smtClean="0">
                <a:solidFill>
                  <a:schemeClr val="tx1"/>
                </a:solidFill>
              </a:rPr>
              <a:t> 20 (0,1%), velmi běžné, levné; pozor – nepoužít v případě, že bude následovat </a:t>
            </a:r>
            <a:r>
              <a:rPr lang="cs-CZ" sz="1200" dirty="0" err="1" smtClean="0">
                <a:solidFill>
                  <a:schemeClr val="tx1"/>
                </a:solidFill>
              </a:rPr>
              <a:t>imunodetekce</a:t>
            </a:r>
            <a:r>
              <a:rPr lang="cs-CZ" sz="1200" dirty="0" smtClean="0">
                <a:solidFill>
                  <a:schemeClr val="tx1"/>
                </a:solidFill>
              </a:rPr>
              <a:t> s využitím </a:t>
            </a:r>
            <a:r>
              <a:rPr lang="cs-CZ" sz="1200" dirty="0" err="1" smtClean="0">
                <a:solidFill>
                  <a:schemeClr val="tx1"/>
                </a:solidFill>
              </a:rPr>
              <a:t>biotinylovaných</a:t>
            </a:r>
            <a:r>
              <a:rPr lang="cs-CZ" sz="1200" dirty="0" smtClean="0">
                <a:solidFill>
                  <a:schemeClr val="tx1"/>
                </a:solidFill>
              </a:rPr>
              <a:t> Ab (mléko obsahuje také biotin, interference!)</a:t>
            </a:r>
          </a:p>
          <a:p>
            <a:pPr lvl="3"/>
            <a:r>
              <a:rPr lang="cs-CZ" sz="1200" b="1" dirty="0" smtClean="0">
                <a:solidFill>
                  <a:schemeClr val="accent1"/>
                </a:solidFill>
              </a:rPr>
              <a:t>BSA </a:t>
            </a:r>
            <a:r>
              <a:rPr lang="cs-CZ" sz="1200" dirty="0" smtClean="0"/>
              <a:t>(</a:t>
            </a:r>
            <a:r>
              <a:rPr lang="cs-CZ" sz="1200" dirty="0" err="1" smtClean="0"/>
              <a:t>bovine</a:t>
            </a:r>
            <a:r>
              <a:rPr lang="cs-CZ" sz="1200" dirty="0" smtClean="0"/>
              <a:t> </a:t>
            </a:r>
            <a:r>
              <a:rPr lang="cs-CZ" sz="1200" dirty="0" err="1" smtClean="0"/>
              <a:t>serum</a:t>
            </a:r>
            <a:r>
              <a:rPr lang="cs-CZ" sz="1200" dirty="0" smtClean="0"/>
              <a:t> albumine) – 0,3-5%, možno i s </a:t>
            </a:r>
            <a:r>
              <a:rPr lang="cs-CZ" sz="1200" dirty="0" err="1" smtClean="0"/>
              <a:t>Tweenem</a:t>
            </a:r>
            <a:r>
              <a:rPr lang="cs-CZ" sz="1200" dirty="0" smtClean="0"/>
              <a:t> 20, velmi časté</a:t>
            </a:r>
          </a:p>
          <a:p>
            <a:pPr lvl="3"/>
            <a:r>
              <a:rPr lang="cs-CZ" sz="1200" b="1" dirty="0" smtClean="0">
                <a:solidFill>
                  <a:schemeClr val="accent1"/>
                </a:solidFill>
              </a:rPr>
              <a:t>rybí želatina </a:t>
            </a:r>
            <a:r>
              <a:rPr lang="cs-CZ" sz="1200" dirty="0" smtClean="0">
                <a:solidFill>
                  <a:schemeClr val="tx1"/>
                </a:solidFill>
              </a:rPr>
              <a:t>- obvykle 2%, pro některé specifické detekce, méně častá, vhodnější než savčí (méně nespecifických reakcí, menší pozadí), pozor – obsahuje biotin, relativně drahá</a:t>
            </a:r>
            <a:endParaRPr lang="cs-CZ" sz="1200" dirty="0" smtClean="0"/>
          </a:p>
          <a:p>
            <a:pPr lvl="3"/>
            <a:r>
              <a:rPr lang="cs-CZ" sz="1200" b="1" dirty="0" smtClean="0">
                <a:solidFill>
                  <a:schemeClr val="accent1"/>
                </a:solidFill>
              </a:rPr>
              <a:t>sérum</a:t>
            </a:r>
            <a:r>
              <a:rPr lang="cs-CZ" sz="1200" dirty="0" smtClean="0">
                <a:solidFill>
                  <a:schemeClr val="tx1"/>
                </a:solidFill>
              </a:rPr>
              <a:t> – obvykle 10%, použití s azidem sodným, drahé, obsah některých imunoglobulinů – potenciální </a:t>
            </a:r>
            <a:r>
              <a:rPr lang="cs-CZ" sz="1200" dirty="0" err="1" smtClean="0">
                <a:solidFill>
                  <a:schemeClr val="tx1"/>
                </a:solidFill>
              </a:rPr>
              <a:t>cross</a:t>
            </a:r>
            <a:r>
              <a:rPr lang="cs-CZ" sz="1200" dirty="0" smtClean="0">
                <a:solidFill>
                  <a:schemeClr val="tx1"/>
                </a:solidFill>
              </a:rPr>
              <a:t>-reaktivita</a:t>
            </a:r>
            <a:endParaRPr lang="cs-CZ" sz="1400" dirty="0" smtClean="0"/>
          </a:p>
          <a:p>
            <a:pPr lvl="2"/>
            <a:endParaRPr lang="cs-CZ" sz="1400" dirty="0" smtClean="0">
              <a:solidFill>
                <a:schemeClr val="tx1"/>
              </a:solidFill>
            </a:endParaRPr>
          </a:p>
          <a:p>
            <a:pPr lvl="1"/>
            <a:endParaRPr lang="cs-CZ" sz="1400" dirty="0" smtClean="0"/>
          </a:p>
          <a:p>
            <a:pPr marL="266700" lvl="1" indent="0">
              <a:buNone/>
            </a:pPr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87207" y="260646"/>
            <a:ext cx="7882263" cy="627063"/>
          </a:xfrm>
        </p:spPr>
        <p:txBody>
          <a:bodyPr/>
          <a:lstStyle/>
          <a:p>
            <a:r>
              <a:rPr lang="cs-CZ" sz="2000" dirty="0" err="1" smtClean="0">
                <a:solidFill>
                  <a:schemeClr val="accent1"/>
                </a:solidFill>
              </a:rPr>
              <a:t>Imunodetekce</a:t>
            </a:r>
            <a:r>
              <a:rPr lang="cs-CZ" sz="2000" dirty="0" smtClean="0">
                <a:solidFill>
                  <a:schemeClr val="accent1"/>
                </a:solidFill>
              </a:rPr>
              <a:t> – blokování membrány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72545" y="6650501"/>
            <a:ext cx="12602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err="1" smtClean="0">
                <a:solidFill>
                  <a:schemeClr val="tx1"/>
                </a:solidFill>
              </a:rPr>
              <a:t>Amersham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Biosciences</a:t>
            </a:r>
            <a:endParaRPr lang="cs-CZ" sz="8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397366" y="6611779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-3162301" y="2547521"/>
            <a:ext cx="746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>
                <a:solidFill>
                  <a:schemeClr val="accent1"/>
                </a:solidFill>
              </a:rPr>
              <a:t>Metody aplikované biochemie a buněčné biologie</a:t>
            </a:r>
          </a:p>
          <a:p>
            <a:endParaRPr lang="cs-CZ" sz="1900" dirty="0">
              <a:solidFill>
                <a:schemeClr val="accent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WESTERN BLOTTING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7207" y="1170694"/>
            <a:ext cx="4534582" cy="2373695"/>
          </a:xfrm>
        </p:spPr>
        <p:txBody>
          <a:bodyPr/>
          <a:lstStyle/>
          <a:p>
            <a:pPr lvl="1"/>
            <a:r>
              <a:rPr lang="cs-CZ" sz="1400" dirty="0" smtClean="0">
                <a:solidFill>
                  <a:schemeClr val="tx1"/>
                </a:solidFill>
              </a:rPr>
              <a:t>detekce a identifikace proteinů přenesených na membránu s využitím specifických protilátek</a:t>
            </a:r>
          </a:p>
          <a:p>
            <a:pPr lvl="1"/>
            <a:r>
              <a:rPr lang="cs-CZ" sz="1400" dirty="0" smtClean="0">
                <a:solidFill>
                  <a:schemeClr val="tx1"/>
                </a:solidFill>
              </a:rPr>
              <a:t>několik základních kroků:</a:t>
            </a:r>
          </a:p>
          <a:p>
            <a:pPr lvl="2"/>
            <a:r>
              <a:rPr lang="cs-CZ" sz="1200" dirty="0" err="1" smtClean="0"/>
              <a:t>odmytí</a:t>
            </a:r>
            <a:r>
              <a:rPr lang="cs-CZ" sz="1200" dirty="0" smtClean="0"/>
              <a:t> blokačního agens</a:t>
            </a:r>
          </a:p>
          <a:p>
            <a:pPr lvl="2"/>
            <a:r>
              <a:rPr lang="cs-CZ" sz="1200" dirty="0" smtClean="0">
                <a:solidFill>
                  <a:schemeClr val="tx1"/>
                </a:solidFill>
              </a:rPr>
              <a:t>přidání </a:t>
            </a:r>
            <a:r>
              <a:rPr lang="cs-CZ" sz="1200" dirty="0" smtClean="0">
                <a:solidFill>
                  <a:schemeClr val="accent1"/>
                </a:solidFill>
              </a:rPr>
              <a:t>primární protilátky</a:t>
            </a:r>
          </a:p>
          <a:p>
            <a:pPr lvl="2"/>
            <a:r>
              <a:rPr lang="cs-CZ" sz="1200" dirty="0" err="1" smtClean="0"/>
              <a:t>odmytí</a:t>
            </a:r>
            <a:r>
              <a:rPr lang="cs-CZ" sz="1200" dirty="0" smtClean="0"/>
              <a:t> nadbytečné primární protilátky</a:t>
            </a:r>
          </a:p>
          <a:p>
            <a:pPr lvl="2"/>
            <a:r>
              <a:rPr lang="cs-CZ" sz="1200" dirty="0" smtClean="0">
                <a:solidFill>
                  <a:schemeClr val="tx1"/>
                </a:solidFill>
              </a:rPr>
              <a:t>přidání </a:t>
            </a:r>
            <a:r>
              <a:rPr lang="cs-CZ" sz="1200" dirty="0" smtClean="0">
                <a:solidFill>
                  <a:schemeClr val="accent1"/>
                </a:solidFill>
              </a:rPr>
              <a:t>sekundární protilátky</a:t>
            </a:r>
          </a:p>
          <a:p>
            <a:pPr lvl="2"/>
            <a:r>
              <a:rPr lang="cs-CZ" sz="1200" dirty="0" err="1" smtClean="0"/>
              <a:t>odmytí</a:t>
            </a:r>
            <a:r>
              <a:rPr lang="cs-CZ" sz="1200" dirty="0" smtClean="0"/>
              <a:t> nadbytečné sekundární protilátky</a:t>
            </a:r>
          </a:p>
          <a:p>
            <a:pPr lvl="2"/>
            <a:r>
              <a:rPr lang="cs-CZ" sz="1200" dirty="0" smtClean="0">
                <a:solidFill>
                  <a:schemeClr val="accent1"/>
                </a:solidFill>
              </a:rPr>
              <a:t>detekce signálu </a:t>
            </a:r>
            <a:r>
              <a:rPr lang="cs-CZ" sz="1200" dirty="0" smtClean="0">
                <a:solidFill>
                  <a:schemeClr val="tx1"/>
                </a:solidFill>
              </a:rPr>
              <a:t>– intenzita úměrná množství detekovaného proteinu (různé možnosti)</a:t>
            </a:r>
          </a:p>
          <a:p>
            <a:pPr marL="266700" lvl="1" indent="0">
              <a:buNone/>
            </a:pPr>
            <a:endParaRPr lang="cs-CZ" sz="1400" dirty="0" smtClean="0">
              <a:solidFill>
                <a:schemeClr val="tx1"/>
              </a:solidFill>
            </a:endParaRPr>
          </a:p>
          <a:p>
            <a:pPr lvl="1"/>
            <a:endParaRPr lang="cs-CZ" sz="1400" dirty="0" smtClean="0"/>
          </a:p>
          <a:p>
            <a:pPr marL="266700" lvl="1" indent="0">
              <a:buNone/>
            </a:pPr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87207" y="260646"/>
            <a:ext cx="7882263" cy="627063"/>
          </a:xfrm>
        </p:spPr>
        <p:txBody>
          <a:bodyPr/>
          <a:lstStyle/>
          <a:p>
            <a:r>
              <a:rPr lang="cs-CZ" sz="2000" dirty="0" smtClean="0">
                <a:solidFill>
                  <a:schemeClr val="accent1"/>
                </a:solidFill>
              </a:rPr>
              <a:t>Vlastní </a:t>
            </a:r>
            <a:r>
              <a:rPr lang="cs-CZ" sz="2000" dirty="0" err="1" smtClean="0">
                <a:solidFill>
                  <a:schemeClr val="accent1"/>
                </a:solidFill>
              </a:rPr>
              <a:t>imunodetekce</a:t>
            </a:r>
            <a:r>
              <a:rPr lang="cs-CZ" sz="2000" dirty="0" smtClean="0">
                <a:solidFill>
                  <a:schemeClr val="accent1"/>
                </a:solidFill>
              </a:rPr>
              <a:t> – hlavní fáze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21789" y="6577852"/>
            <a:ext cx="13803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solidFill>
                  <a:schemeClr val="tx1"/>
                </a:solidFill>
              </a:rPr>
              <a:t>http://</a:t>
            </a:r>
            <a:r>
              <a:rPr lang="cs-CZ" sz="800" dirty="0" smtClean="0">
                <a:solidFill>
                  <a:schemeClr val="tx1"/>
                </a:solidFill>
              </a:rPr>
              <a:t>www.bio-rad.com</a:t>
            </a:r>
            <a:endParaRPr lang="cs-CZ" sz="8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0971" t="11904" b="8997"/>
          <a:stretch/>
        </p:blipFill>
        <p:spPr>
          <a:xfrm>
            <a:off x="6307739" y="1679934"/>
            <a:ext cx="1724298" cy="45779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883" y="3580881"/>
            <a:ext cx="3995557" cy="303771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521789" y="6417860"/>
            <a:ext cx="16065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chemeClr val="tx1"/>
                </a:solidFill>
              </a:rPr>
              <a:t>http://www.merckmillipore.com/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293" y="109471"/>
            <a:ext cx="1520599" cy="1366614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8032037" y="1340578"/>
            <a:ext cx="111196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>
                <a:solidFill>
                  <a:schemeClr val="tx1"/>
                </a:solidFill>
              </a:rPr>
              <a:t>https://</a:t>
            </a:r>
            <a:r>
              <a:rPr lang="cs-CZ" sz="600" dirty="0" smtClean="0">
                <a:solidFill>
                  <a:schemeClr val="tx1"/>
                </a:solidFill>
              </a:rPr>
              <a:t>www.cusabio.comg</a:t>
            </a:r>
            <a:endParaRPr lang="cs-CZ" sz="600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97366" y="6611779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 rot="16200000">
            <a:off x="-3162301" y="2547521"/>
            <a:ext cx="746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>
                <a:solidFill>
                  <a:schemeClr val="accent1"/>
                </a:solidFill>
              </a:rPr>
              <a:t>Metody aplikované biochemie a buněčné biologie</a:t>
            </a:r>
          </a:p>
          <a:p>
            <a:endParaRPr lang="cs-CZ" sz="1900" dirty="0">
              <a:solidFill>
                <a:schemeClr val="accent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WESTERN BLOTTING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34543" y="1559269"/>
            <a:ext cx="7357116" cy="3384773"/>
          </a:xfrm>
        </p:spPr>
        <p:txBody>
          <a:bodyPr/>
          <a:lstStyle/>
          <a:p>
            <a:r>
              <a:rPr lang="cs-CZ" sz="1400" dirty="0" smtClean="0"/>
              <a:t>nejčastější způsob </a:t>
            </a:r>
            <a:r>
              <a:rPr lang="cs-CZ" sz="1400" dirty="0" err="1" smtClean="0"/>
              <a:t>imunodetekce</a:t>
            </a:r>
            <a:r>
              <a:rPr lang="cs-CZ" sz="1400" dirty="0" smtClean="0"/>
              <a:t> po western </a:t>
            </a:r>
            <a:r>
              <a:rPr lang="cs-CZ" sz="1400" dirty="0" err="1" smtClean="0"/>
              <a:t>blottingu</a:t>
            </a:r>
            <a:endParaRPr lang="cs-CZ" sz="1400" dirty="0"/>
          </a:p>
          <a:p>
            <a:r>
              <a:rPr lang="cs-CZ" sz="1400" dirty="0" smtClean="0"/>
              <a:t>široká škála detekčních </a:t>
            </a:r>
            <a:r>
              <a:rPr lang="cs-CZ" sz="1400" dirty="0" err="1" smtClean="0"/>
              <a:t>kitů</a:t>
            </a:r>
            <a:r>
              <a:rPr lang="cs-CZ" sz="1400" dirty="0" smtClean="0"/>
              <a:t> založených na chemiluminiscenční reakci</a:t>
            </a:r>
          </a:p>
          <a:p>
            <a:r>
              <a:rPr lang="cs-CZ" sz="1400" dirty="0" smtClean="0"/>
              <a:t>princip reakce:</a:t>
            </a:r>
          </a:p>
          <a:p>
            <a:pPr lvl="1"/>
            <a:r>
              <a:rPr lang="cs-CZ" sz="1400" dirty="0" smtClean="0">
                <a:solidFill>
                  <a:schemeClr val="tx1"/>
                </a:solidFill>
              </a:rPr>
              <a:t>cílový protein – neznačená primární Ab - sekundární Ab je konjugovaná s HRP (peroxidáza) – sem se přidá </a:t>
            </a:r>
            <a:r>
              <a:rPr lang="cs-CZ" sz="1400" dirty="0" err="1" smtClean="0">
                <a:solidFill>
                  <a:schemeClr val="tx1"/>
                </a:solidFill>
              </a:rPr>
              <a:t>luminol</a:t>
            </a:r>
            <a:endParaRPr lang="cs-CZ" sz="1400" dirty="0" smtClean="0">
              <a:solidFill>
                <a:schemeClr val="tx1"/>
              </a:solidFill>
            </a:endParaRPr>
          </a:p>
          <a:p>
            <a:pPr lvl="2"/>
            <a:r>
              <a:rPr lang="cs-CZ" sz="1400" dirty="0"/>
              <a:t>HRP katalyzuje oxidaci </a:t>
            </a:r>
            <a:r>
              <a:rPr lang="cs-CZ" sz="1400" dirty="0" err="1" smtClean="0"/>
              <a:t>luminolu</a:t>
            </a:r>
            <a:r>
              <a:rPr lang="cs-CZ" sz="1400" dirty="0" smtClean="0"/>
              <a:t> - vícekroková </a:t>
            </a:r>
            <a:r>
              <a:rPr lang="cs-CZ" sz="1400" dirty="0"/>
              <a:t>reakce, při které je emitováno chemiluminiscenční světlo (428 </a:t>
            </a:r>
            <a:r>
              <a:rPr lang="cs-CZ" sz="1400" dirty="0" err="1"/>
              <a:t>nm</a:t>
            </a:r>
            <a:r>
              <a:rPr lang="cs-CZ" sz="1400" dirty="0"/>
              <a:t>) </a:t>
            </a:r>
          </a:p>
          <a:p>
            <a:pPr lvl="3"/>
            <a:r>
              <a:rPr lang="cs-CZ" sz="1200" dirty="0" smtClean="0"/>
              <a:t>jeho </a:t>
            </a:r>
            <a:r>
              <a:rPr lang="cs-CZ" sz="1200" dirty="0"/>
              <a:t>množství je úměrné množství HRP (tj. množství </a:t>
            </a:r>
            <a:r>
              <a:rPr lang="cs-CZ" sz="1200" dirty="0" err="1"/>
              <a:t>sAb</a:t>
            </a:r>
            <a:r>
              <a:rPr lang="cs-CZ" sz="1200" dirty="0"/>
              <a:t>, </a:t>
            </a:r>
            <a:r>
              <a:rPr lang="cs-CZ" sz="1200" dirty="0" err="1"/>
              <a:t>pAb</a:t>
            </a:r>
            <a:r>
              <a:rPr lang="cs-CZ" sz="1200" dirty="0"/>
              <a:t> a cílového proteinu)</a:t>
            </a:r>
          </a:p>
          <a:p>
            <a:pPr lvl="1"/>
            <a:r>
              <a:rPr lang="cs-CZ" sz="1400" dirty="0" smtClean="0">
                <a:solidFill>
                  <a:schemeClr val="tx1"/>
                </a:solidFill>
              </a:rPr>
              <a:t>intenzitu reakce je možné zesílit (až 1000x) přidáním modifikovaných fenolů (p-</a:t>
            </a:r>
            <a:r>
              <a:rPr lang="cs-CZ" sz="1400" dirty="0" err="1" smtClean="0">
                <a:solidFill>
                  <a:schemeClr val="tx1"/>
                </a:solidFill>
              </a:rPr>
              <a:t>iodofenol</a:t>
            </a:r>
            <a:r>
              <a:rPr lang="cs-CZ" sz="1400" dirty="0" smtClean="0">
                <a:solidFill>
                  <a:schemeClr val="tx1"/>
                </a:solidFill>
              </a:rPr>
              <a:t>), které stimulují transfer elektronů mezi </a:t>
            </a:r>
            <a:r>
              <a:rPr lang="cs-CZ" sz="1400" dirty="0" err="1" smtClean="0">
                <a:solidFill>
                  <a:schemeClr val="tx1"/>
                </a:solidFill>
              </a:rPr>
              <a:t>luminolem</a:t>
            </a:r>
            <a:r>
              <a:rPr lang="cs-CZ" sz="1400" dirty="0" smtClean="0">
                <a:solidFill>
                  <a:schemeClr val="tx1"/>
                </a:solidFill>
              </a:rPr>
              <a:t> a HRP</a:t>
            </a:r>
          </a:p>
          <a:p>
            <a:pPr lvl="2"/>
            <a:r>
              <a:rPr lang="cs-CZ" sz="1200" dirty="0" smtClean="0"/>
              <a:t>účinnější detekce signálu, zvýšení citlivosti detekce</a:t>
            </a:r>
          </a:p>
          <a:p>
            <a:pPr lvl="2"/>
            <a:r>
              <a:rPr lang="cs-CZ" sz="1200" dirty="0" err="1" smtClean="0">
                <a:solidFill>
                  <a:schemeClr val="tx1"/>
                </a:solidFill>
              </a:rPr>
              <a:t>enhanced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err="1" smtClean="0">
                <a:solidFill>
                  <a:schemeClr val="tx1"/>
                </a:solidFill>
              </a:rPr>
              <a:t>chemiluminescence</a:t>
            </a:r>
            <a:r>
              <a:rPr lang="cs-CZ" sz="1200" dirty="0" smtClean="0">
                <a:solidFill>
                  <a:schemeClr val="tx1"/>
                </a:solidFill>
              </a:rPr>
              <a:t> (ECL) – řada komerčně dostupných </a:t>
            </a:r>
            <a:r>
              <a:rPr lang="cs-CZ" sz="1200" dirty="0" err="1" smtClean="0">
                <a:solidFill>
                  <a:schemeClr val="tx1"/>
                </a:solidFill>
              </a:rPr>
              <a:t>kitů</a:t>
            </a:r>
            <a:endParaRPr lang="cs-CZ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34543" y="264200"/>
            <a:ext cx="7138987" cy="627063"/>
          </a:xfrm>
        </p:spPr>
        <p:txBody>
          <a:bodyPr/>
          <a:lstStyle/>
          <a:p>
            <a:r>
              <a:rPr lang="cs-CZ" sz="2000" dirty="0" err="1" smtClean="0">
                <a:solidFill>
                  <a:schemeClr val="accent1"/>
                </a:solidFill>
              </a:rPr>
              <a:t>Chemiluminescence</a:t>
            </a:r>
            <a:endParaRPr lang="cs-CZ" sz="2000" dirty="0">
              <a:solidFill>
                <a:schemeClr val="accent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98" y="4576972"/>
            <a:ext cx="6629751" cy="199867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138384" y="660761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>
                <a:solidFill>
                  <a:schemeClr val="tx1"/>
                </a:solidFill>
              </a:rPr>
              <a:t>http://www.abnewswire.com/uploads/b294aa9327f379773b0b49445841e6e8.png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566" y="194789"/>
            <a:ext cx="5320434" cy="123306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7696199" y="1493708"/>
            <a:ext cx="1485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chemeClr val="tx1"/>
                </a:solidFill>
              </a:rPr>
              <a:t>(</a:t>
            </a:r>
            <a:r>
              <a:rPr lang="cs-CZ" sz="800" dirty="0" err="1" smtClean="0">
                <a:solidFill>
                  <a:schemeClr val="tx1"/>
                </a:solidFill>
              </a:rPr>
              <a:t>Geschwender</a:t>
            </a:r>
            <a:r>
              <a:rPr lang="cs-CZ" sz="800" dirty="0" smtClean="0">
                <a:solidFill>
                  <a:schemeClr val="tx1"/>
                </a:solidFill>
              </a:rPr>
              <a:t> et al., 2013)</a:t>
            </a:r>
            <a:endParaRPr lang="cs-CZ" sz="800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43400" y="1181630"/>
            <a:ext cx="876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>
                <a:solidFill>
                  <a:schemeClr val="tx1"/>
                </a:solidFill>
              </a:rPr>
              <a:t>luminol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397366" y="6611779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 rot="16200000">
            <a:off x="-3162301" y="2547521"/>
            <a:ext cx="746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>
                <a:solidFill>
                  <a:schemeClr val="accent1"/>
                </a:solidFill>
              </a:rPr>
              <a:t>Metody aplikované biochemie a buněčné biologie</a:t>
            </a:r>
          </a:p>
          <a:p>
            <a:endParaRPr lang="cs-CZ" sz="1900" dirty="0">
              <a:solidFill>
                <a:schemeClr val="accent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WESTERN BLOTTING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qRT-PCR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295128" y="1844824"/>
            <a:ext cx="7848872" cy="4641850"/>
          </a:xfrm>
        </p:spPr>
        <p:txBody>
          <a:bodyPr/>
          <a:lstStyle/>
          <a:p>
            <a:r>
              <a:rPr lang="cs-CZ" sz="1800" dirty="0"/>
              <a:t>dynamická regulace hladiny </a:t>
            </a:r>
            <a:r>
              <a:rPr lang="cs-CZ" sz="1800" dirty="0" err="1"/>
              <a:t>mRNA</a:t>
            </a:r>
            <a:r>
              <a:rPr lang="cs-CZ" sz="1800" dirty="0"/>
              <a:t> – detekce změn </a:t>
            </a:r>
            <a:r>
              <a:rPr lang="cs-CZ" sz="1800" dirty="0" smtClean="0"/>
              <a:t>je </a:t>
            </a:r>
            <a:r>
              <a:rPr lang="en-US" sz="1800" dirty="0" err="1" smtClean="0"/>
              <a:t>zásadní</a:t>
            </a:r>
            <a:r>
              <a:rPr lang="en-US" sz="1800" dirty="0" smtClean="0"/>
              <a:t> </a:t>
            </a:r>
            <a:r>
              <a:rPr lang="en-US" sz="1800" dirty="0"/>
              <a:t>pro </a:t>
            </a:r>
            <a:r>
              <a:rPr lang="en-US" sz="1800" dirty="0" err="1"/>
              <a:t>studium</a:t>
            </a:r>
            <a:r>
              <a:rPr lang="en-US" sz="1800" dirty="0"/>
              <a:t> </a:t>
            </a:r>
            <a:r>
              <a:rPr lang="en-US" sz="1800" dirty="0" err="1"/>
              <a:t>změn</a:t>
            </a:r>
            <a:r>
              <a:rPr lang="en-US" sz="1800" dirty="0"/>
              <a:t> </a:t>
            </a:r>
            <a:r>
              <a:rPr lang="en-US" sz="1800" dirty="0" err="1"/>
              <a:t>exprese</a:t>
            </a:r>
            <a:r>
              <a:rPr lang="en-US" sz="1800" dirty="0"/>
              <a:t> </a:t>
            </a:r>
            <a:r>
              <a:rPr lang="en-US" sz="1800" dirty="0" err="1"/>
              <a:t>specifických</a:t>
            </a:r>
            <a:r>
              <a:rPr lang="en-US" sz="1800" dirty="0"/>
              <a:t> </a:t>
            </a:r>
            <a:r>
              <a:rPr lang="en-US" sz="1800" dirty="0" err="1"/>
              <a:t>genů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endParaRPr lang="cs-CZ" sz="1800" dirty="0" smtClean="0">
              <a:latin typeface="Arial" charset="0"/>
              <a:cs typeface="Arial" charset="0"/>
            </a:endParaRPr>
          </a:p>
          <a:p>
            <a:r>
              <a:rPr lang="cs-CZ" sz="1800" dirty="0" smtClean="0">
                <a:latin typeface="Arial" charset="0"/>
                <a:cs typeface="Arial" charset="0"/>
              </a:rPr>
              <a:t>Kvantifikace exprese proteinů podle množství molekul </a:t>
            </a:r>
            <a:r>
              <a:rPr lang="cs-CZ" sz="1800" dirty="0" err="1" smtClean="0">
                <a:latin typeface="Arial" charset="0"/>
                <a:cs typeface="Arial" charset="0"/>
              </a:rPr>
              <a:t>mRNA</a:t>
            </a:r>
            <a:r>
              <a:rPr lang="cs-CZ" sz="1800" dirty="0" smtClean="0">
                <a:latin typeface="Arial" charset="0"/>
                <a:cs typeface="Arial" charset="0"/>
              </a:rPr>
              <a:t> využívající reverzní transkripci a PCR</a:t>
            </a:r>
          </a:p>
          <a:p>
            <a:pPr marL="0" indent="0">
              <a:buNone/>
            </a:pPr>
            <a:endParaRPr lang="cs-CZ" sz="1800" dirty="0" smtClean="0">
              <a:latin typeface="Arial" charset="0"/>
              <a:cs typeface="Arial" charset="0"/>
            </a:endParaRPr>
          </a:p>
          <a:p>
            <a:r>
              <a:rPr lang="cs-CZ" sz="1800" dirty="0">
                <a:latin typeface="Arial" charset="0"/>
                <a:cs typeface="Arial" charset="0"/>
              </a:rPr>
              <a:t> </a:t>
            </a:r>
            <a:r>
              <a:rPr lang="cs-CZ" sz="1800" dirty="0" smtClean="0">
                <a:latin typeface="Arial" charset="0"/>
                <a:cs typeface="Arial" charset="0"/>
              </a:rPr>
              <a:t>Reverzní transkripce převede </a:t>
            </a:r>
            <a:r>
              <a:rPr lang="cs-CZ" sz="1800" dirty="0" err="1" smtClean="0">
                <a:latin typeface="Arial" charset="0"/>
                <a:cs typeface="Arial" charset="0"/>
              </a:rPr>
              <a:t>mRNA</a:t>
            </a:r>
            <a:r>
              <a:rPr lang="cs-CZ" sz="1800" dirty="0" smtClean="0">
                <a:latin typeface="Arial" charset="0"/>
                <a:cs typeface="Arial" charset="0"/>
              </a:rPr>
              <a:t> na </a:t>
            </a:r>
            <a:r>
              <a:rPr lang="cs-CZ" sz="1800" dirty="0" err="1" smtClean="0">
                <a:latin typeface="Arial" charset="0"/>
                <a:cs typeface="Arial" charset="0"/>
              </a:rPr>
              <a:t>cDNA</a:t>
            </a:r>
            <a:endParaRPr lang="cs-CZ" sz="1800" dirty="0" smtClean="0">
              <a:latin typeface="Arial" charset="0"/>
              <a:cs typeface="Arial" charset="0"/>
            </a:endParaRPr>
          </a:p>
          <a:p>
            <a:pPr lvl="1"/>
            <a:r>
              <a:rPr lang="cs-CZ" sz="1800" dirty="0" err="1" smtClean="0">
                <a:latin typeface="Arial" charset="0"/>
                <a:cs typeface="Arial" charset="0"/>
              </a:rPr>
              <a:t>Primery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oligoT</a:t>
            </a:r>
            <a:r>
              <a:rPr lang="cs-CZ" sz="1800" dirty="0" smtClean="0">
                <a:latin typeface="Arial" charset="0"/>
                <a:cs typeface="Arial" charset="0"/>
              </a:rPr>
              <a:t>, náhodné </a:t>
            </a:r>
            <a:r>
              <a:rPr lang="cs-CZ" sz="1800" dirty="0" err="1" smtClean="0">
                <a:latin typeface="Arial" charset="0"/>
                <a:cs typeface="Arial" charset="0"/>
              </a:rPr>
              <a:t>hexa-nona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oligonukleotidy</a:t>
            </a:r>
            <a:r>
              <a:rPr lang="cs-CZ" sz="1800" dirty="0" smtClean="0">
                <a:latin typeface="Arial" charset="0"/>
                <a:cs typeface="Arial" charset="0"/>
              </a:rPr>
              <a:t>, specifické </a:t>
            </a:r>
            <a:r>
              <a:rPr lang="cs-CZ" sz="1800" dirty="0" err="1" smtClean="0">
                <a:latin typeface="Arial" charset="0"/>
                <a:cs typeface="Arial" charset="0"/>
              </a:rPr>
              <a:t>primery</a:t>
            </a:r>
            <a:r>
              <a:rPr lang="cs-CZ" sz="1800" dirty="0" smtClean="0">
                <a:latin typeface="Arial" charset="0"/>
                <a:cs typeface="Arial" charset="0"/>
              </a:rPr>
              <a:t> pro konkrétní RNA</a:t>
            </a:r>
          </a:p>
          <a:p>
            <a:endParaRPr lang="cs-CZ" sz="1800" dirty="0" smtClean="0">
              <a:latin typeface="Arial" charset="0"/>
              <a:cs typeface="Arial" charset="0"/>
            </a:endParaRPr>
          </a:p>
          <a:p>
            <a:r>
              <a:rPr lang="cs-CZ" sz="1800" dirty="0" smtClean="0">
                <a:latin typeface="Arial" charset="0"/>
                <a:cs typeface="Arial" charset="0"/>
              </a:rPr>
              <a:t>Kvantifikace je umožněna použitím fluorescenčně značených molekul – nárůst fluorescence po každém cyklu</a:t>
            </a:r>
          </a:p>
          <a:p>
            <a:endParaRPr lang="cs-CZ" sz="1800" dirty="0" smtClean="0">
              <a:latin typeface="Arial" charset="0"/>
              <a:cs typeface="Arial" charset="0"/>
            </a:endParaRPr>
          </a:p>
          <a:p>
            <a:r>
              <a:rPr lang="cs-CZ" sz="1800" dirty="0" smtClean="0">
                <a:latin typeface="Arial" charset="0"/>
                <a:cs typeface="Arial" charset="0"/>
              </a:rPr>
              <a:t>Po každém cyklu je provedena detekce přírůstku = odpadá nutnost kvantifikace pomocí elektroforézy</a:t>
            </a:r>
          </a:p>
          <a:p>
            <a:endParaRPr lang="cs-CZ" sz="18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4" descr="VÃ½sledek obrÃ¡zku pro q real time PC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48" y="21887"/>
            <a:ext cx="2576552" cy="16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 err="1" smtClean="0">
                <a:solidFill>
                  <a:schemeClr val="accent2">
                    <a:lumMod val="75000"/>
                  </a:schemeClr>
                </a:solidFill>
              </a:rPr>
              <a:t>qRT</a:t>
            </a:r>
            <a:r>
              <a:rPr lang="cs-CZ" sz="4000" cap="small" dirty="0" smtClean="0">
                <a:solidFill>
                  <a:schemeClr val="accent2">
                    <a:lumMod val="75000"/>
                  </a:schemeClr>
                </a:solidFill>
              </a:rPr>
              <a:t> PCR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kvantitativní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PCR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813" y="1412776"/>
            <a:ext cx="7344667" cy="4713387"/>
          </a:xfrm>
        </p:spPr>
        <p:txBody>
          <a:bodyPr/>
          <a:lstStyle/>
          <a:p>
            <a:r>
              <a:rPr lang="cs-CZ" dirty="0" smtClean="0"/>
              <a:t>Určení </a:t>
            </a:r>
            <a:r>
              <a:rPr lang="cs-CZ" dirty="0" err="1" smtClean="0"/>
              <a:t>Ct</a:t>
            </a:r>
            <a:r>
              <a:rPr lang="cs-CZ" dirty="0" smtClean="0"/>
              <a:t> (</a:t>
            </a:r>
            <a:r>
              <a:rPr lang="cs-CZ" dirty="0" err="1" smtClean="0"/>
              <a:t>Cp</a:t>
            </a:r>
            <a:r>
              <a:rPr lang="cs-CZ" dirty="0" smtClean="0"/>
              <a:t>) – manuálně nebo pomocí maxima 2. derivace - </a:t>
            </a:r>
            <a:r>
              <a:rPr lang="cs-CZ" dirty="0"/>
              <a:t>bod, kde dochází k strmému stoupání amplifikační křivky </a:t>
            </a:r>
            <a:r>
              <a:rPr lang="cs-CZ" dirty="0" smtClean="0"/>
              <a:t>vzorku</a:t>
            </a:r>
          </a:p>
          <a:p>
            <a:r>
              <a:rPr lang="cs-CZ" dirty="0" smtClean="0"/>
              <a:t>Čím vyšší </a:t>
            </a:r>
            <a:r>
              <a:rPr lang="cs-CZ" dirty="0" err="1" smtClean="0"/>
              <a:t>Ct</a:t>
            </a:r>
            <a:r>
              <a:rPr lang="cs-CZ" dirty="0" smtClean="0"/>
              <a:t>, tím méně molekul </a:t>
            </a:r>
            <a:r>
              <a:rPr lang="cs-CZ" dirty="0" err="1" smtClean="0"/>
              <a:t>mRNA</a:t>
            </a:r>
            <a:r>
              <a:rPr lang="cs-CZ" dirty="0" smtClean="0"/>
              <a:t> bylo ve vzorku</a:t>
            </a:r>
          </a:p>
          <a:p>
            <a:pPr marL="266700" lvl="1" indent="0">
              <a:buNone/>
            </a:pPr>
            <a:endParaRPr lang="cs-CZ" dirty="0"/>
          </a:p>
        </p:txBody>
      </p:sp>
      <p:pic>
        <p:nvPicPr>
          <p:cNvPr id="8194" name="Picture 2" descr="Model PCR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14" y="3034307"/>
            <a:ext cx="3657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Ã½sledek obrÃ¡zku pro q real time P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24" y="3523248"/>
            <a:ext cx="4740165" cy="30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27784" y="657760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</a:rPr>
              <a:t>https://www.ncbi.nlm.nih.gov/probe/docs/techqpcr/</a:t>
            </a:r>
          </a:p>
        </p:txBody>
      </p:sp>
      <p:pic>
        <p:nvPicPr>
          <p:cNvPr id="8" name="Picture 4" descr="VÃ½sledek obrÃ¡zku pro q real time P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35" y="3492773"/>
            <a:ext cx="4740165" cy="30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 err="1">
                <a:solidFill>
                  <a:schemeClr val="accent2">
                    <a:lumMod val="75000"/>
                  </a:schemeClr>
                </a:solidFill>
              </a:rPr>
              <a:t>qRT</a:t>
            </a:r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 PCR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Křivka tání (</a:t>
            </a:r>
            <a:r>
              <a:rPr lang="cs-CZ" dirty="0" err="1" smtClean="0"/>
              <a:t>melting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715" y="1340768"/>
            <a:ext cx="7138987" cy="4713387"/>
          </a:xfrm>
        </p:spPr>
        <p:txBody>
          <a:bodyPr/>
          <a:lstStyle/>
          <a:p>
            <a:r>
              <a:rPr lang="cs-CZ" dirty="0" smtClean="0"/>
              <a:t>Na konci reakce proběhne postupné zahřívání celé reakce, po dosažení bodu tání </a:t>
            </a:r>
            <a:r>
              <a:rPr lang="cs-CZ" dirty="0" err="1" smtClean="0"/>
              <a:t>Tm</a:t>
            </a:r>
            <a:r>
              <a:rPr lang="cs-CZ" dirty="0" smtClean="0"/>
              <a:t> dojde k degradaci DNA (pokles fluorescence)</a:t>
            </a:r>
          </a:p>
          <a:p>
            <a:r>
              <a:rPr lang="cs-CZ" dirty="0"/>
              <a:t>Specifitu reakce ilustruje křivka tání (</a:t>
            </a:r>
            <a:r>
              <a:rPr lang="cs-CZ" dirty="0" err="1"/>
              <a:t>melting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) –</a:t>
            </a:r>
          </a:p>
          <a:p>
            <a:pPr marL="0" indent="0">
              <a:buNone/>
            </a:pPr>
            <a:r>
              <a:rPr lang="cs-CZ" dirty="0"/>
              <a:t>    musí mít jen jeden vrchol = jeden produkt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339752" y="6401790"/>
            <a:ext cx="342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</a:rPr>
              <a:t>http://labguide.cz/metody/real-time-pcr</a:t>
            </a:r>
            <a:r>
              <a:rPr lang="cs-CZ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63" y="3574917"/>
            <a:ext cx="7368567" cy="263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528163" y="6213046"/>
            <a:ext cx="7632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Více </a:t>
            </a:r>
            <a:r>
              <a:rPr lang="cs-CZ" sz="1400" dirty="0" err="1" smtClean="0">
                <a:solidFill>
                  <a:schemeClr val="tx1"/>
                </a:solidFill>
              </a:rPr>
              <a:t>info</a:t>
            </a:r>
            <a:r>
              <a:rPr lang="cs-CZ" sz="1400" dirty="0" smtClean="0">
                <a:solidFill>
                  <a:schemeClr val="tx1"/>
                </a:solidFill>
              </a:rPr>
              <a:t>: https</a:t>
            </a:r>
            <a:r>
              <a:rPr lang="cs-CZ" sz="1400" dirty="0">
                <a:solidFill>
                  <a:schemeClr val="tx1"/>
                </a:solidFill>
              </a:rPr>
              <a:t>://theses.cz/id/go0fw3/Bakalarska_praceEliska_Ruzickova.pdf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 err="1">
                <a:solidFill>
                  <a:schemeClr val="accent2">
                    <a:lumMod val="75000"/>
                  </a:schemeClr>
                </a:solidFill>
              </a:rPr>
              <a:t>qRT</a:t>
            </a:r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 PCR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62634" y="1035603"/>
            <a:ext cx="5618451" cy="4857403"/>
          </a:xfrm>
        </p:spPr>
        <p:txBody>
          <a:bodyPr/>
          <a:lstStyle/>
          <a:p>
            <a:endParaRPr lang="cs-CZ" sz="1400" b="1" dirty="0" smtClean="0">
              <a:solidFill>
                <a:schemeClr val="accent1"/>
              </a:solidFill>
            </a:endParaRPr>
          </a:p>
          <a:p>
            <a:endParaRPr lang="cs-CZ" sz="1400" b="1" dirty="0">
              <a:solidFill>
                <a:schemeClr val="accent1"/>
              </a:solidFill>
            </a:endParaRPr>
          </a:p>
          <a:p>
            <a:r>
              <a:rPr lang="cs-CZ" sz="1400" b="1" dirty="0" smtClean="0">
                <a:solidFill>
                  <a:schemeClr val="accent1"/>
                </a:solidFill>
              </a:rPr>
              <a:t>EDTA </a:t>
            </a:r>
            <a:r>
              <a:rPr lang="cs-CZ" sz="1400" b="1" dirty="0">
                <a:solidFill>
                  <a:schemeClr val="accent1"/>
                </a:solidFill>
              </a:rPr>
              <a:t>- kyselina </a:t>
            </a:r>
            <a:r>
              <a:rPr lang="cs-CZ" sz="1400" b="1" dirty="0" err="1">
                <a:solidFill>
                  <a:schemeClr val="accent1"/>
                </a:solidFill>
              </a:rPr>
              <a:t>ethylendiamintetraoctová</a:t>
            </a:r>
            <a:r>
              <a:rPr lang="cs-CZ" sz="1400" b="1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cs-CZ" sz="1200" dirty="0" err="1">
                <a:solidFill>
                  <a:schemeClr val="tx1"/>
                </a:solidFill>
              </a:rPr>
              <a:t>polyaminokarboxylová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smtClean="0">
                <a:solidFill>
                  <a:schemeClr val="tx1"/>
                </a:solidFill>
              </a:rPr>
              <a:t>kyselina, [CH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N(CH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CO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H)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]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endParaRPr lang="cs-CZ" sz="1200" dirty="0">
              <a:solidFill>
                <a:schemeClr val="tx1"/>
              </a:solidFill>
            </a:endParaRPr>
          </a:p>
          <a:p>
            <a:pPr lvl="1"/>
            <a:r>
              <a:rPr lang="cs-CZ" sz="1200" dirty="0" err="1">
                <a:solidFill>
                  <a:schemeClr val="tx1"/>
                </a:solidFill>
              </a:rPr>
              <a:t>chelatační</a:t>
            </a:r>
            <a:r>
              <a:rPr lang="cs-CZ" sz="1200" dirty="0">
                <a:solidFill>
                  <a:schemeClr val="tx1"/>
                </a:solidFill>
              </a:rPr>
              <a:t> činidlo - vytváří komplexní sloučeniny s ionty kovů</a:t>
            </a:r>
          </a:p>
          <a:p>
            <a:pPr lvl="1"/>
            <a:r>
              <a:rPr lang="cs-CZ" sz="1200" dirty="0">
                <a:solidFill>
                  <a:schemeClr val="tx1"/>
                </a:solidFill>
              </a:rPr>
              <a:t>využití:</a:t>
            </a:r>
          </a:p>
          <a:p>
            <a:pPr lvl="2"/>
            <a:r>
              <a:rPr lang="cs-CZ" sz="1200" dirty="0" smtClean="0"/>
              <a:t>buněčná biologie –rozrušení buněčných spojů </a:t>
            </a:r>
            <a:r>
              <a:rPr lang="cs-CZ" sz="1200" dirty="0"/>
              <a:t>vyžadující přítomnost iontů </a:t>
            </a:r>
            <a:r>
              <a:rPr lang="cs-CZ" sz="1200" dirty="0" smtClean="0"/>
              <a:t>Ca, posílení působení trypsinu</a:t>
            </a:r>
          </a:p>
          <a:p>
            <a:pPr lvl="2"/>
            <a:r>
              <a:rPr lang="cs-CZ" sz="1200" dirty="0" smtClean="0"/>
              <a:t>molekulární biologie </a:t>
            </a:r>
            <a:r>
              <a:rPr lang="cs-CZ" sz="1200" dirty="0"/>
              <a:t>- součást řady pufrů, například TE pufru pro uchování DNA, ve kterých zajišťuje sekvestraci </a:t>
            </a:r>
            <a:r>
              <a:rPr lang="cs-CZ" sz="1200" dirty="0" err="1"/>
              <a:t>dvouvazebných</a:t>
            </a:r>
            <a:r>
              <a:rPr lang="cs-CZ" sz="1200" dirty="0"/>
              <a:t> iontů, které jsou nezbytné pro funkci </a:t>
            </a:r>
            <a:r>
              <a:rPr lang="cs-CZ" sz="1200" dirty="0" err="1"/>
              <a:t>DNáz</a:t>
            </a:r>
            <a:r>
              <a:rPr lang="cs-CZ" sz="1200" dirty="0"/>
              <a:t>, čímž brání degradaci DNA </a:t>
            </a:r>
          </a:p>
          <a:p>
            <a:pPr lvl="2"/>
            <a:r>
              <a:rPr lang="cs-CZ" sz="1200" dirty="0" smtClean="0"/>
              <a:t>medicína – při </a:t>
            </a:r>
            <a:r>
              <a:rPr lang="cs-CZ" sz="1200" dirty="0" err="1" smtClean="0"/>
              <a:t>chelatační</a:t>
            </a:r>
            <a:r>
              <a:rPr lang="cs-CZ" sz="1200" dirty="0" smtClean="0"/>
              <a:t> </a:t>
            </a:r>
            <a:r>
              <a:rPr lang="cs-CZ" sz="1200" dirty="0"/>
              <a:t>terapii, ve které slouží k odstranění těžkých kovů z těla</a:t>
            </a:r>
          </a:p>
          <a:p>
            <a:pPr lvl="2"/>
            <a:r>
              <a:rPr lang="cs-CZ" sz="1200" dirty="0" smtClean="0"/>
              <a:t>průmysl </a:t>
            </a:r>
            <a:r>
              <a:rPr lang="cs-CZ" sz="1200" dirty="0"/>
              <a:t>– odstraňování tvrdosti vody, bělení, fotografie</a:t>
            </a:r>
            <a:r>
              <a:rPr lang="cs-CZ" sz="1200" dirty="0" smtClean="0"/>
              <a:t>…</a:t>
            </a:r>
          </a:p>
          <a:p>
            <a:pPr lvl="2"/>
            <a:endParaRPr lang="cs-CZ" sz="1400" dirty="0" smtClean="0"/>
          </a:p>
          <a:p>
            <a:r>
              <a:rPr lang="cs-CZ" sz="1600" b="1" dirty="0" smtClean="0">
                <a:solidFill>
                  <a:schemeClr val="accent1"/>
                </a:solidFill>
              </a:rPr>
              <a:t>trypsin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trávicí </a:t>
            </a:r>
            <a:r>
              <a:rPr lang="cs-CZ" sz="1200" dirty="0">
                <a:solidFill>
                  <a:schemeClr val="tx1"/>
                </a:solidFill>
              </a:rPr>
              <a:t>enzym, který se vyskytuje v dvanáctníku</a:t>
            </a:r>
          </a:p>
          <a:p>
            <a:pPr lvl="1"/>
            <a:r>
              <a:rPr lang="cs-CZ" sz="1200" dirty="0">
                <a:solidFill>
                  <a:schemeClr val="tx1"/>
                </a:solidFill>
              </a:rPr>
              <a:t>p</a:t>
            </a:r>
            <a:r>
              <a:rPr lang="cs-CZ" sz="1200" dirty="0" smtClean="0">
                <a:solidFill>
                  <a:schemeClr val="tx1"/>
                </a:solidFill>
              </a:rPr>
              <a:t>roteáza</a:t>
            </a:r>
            <a:r>
              <a:rPr lang="cs-CZ" sz="1200" dirty="0">
                <a:solidFill>
                  <a:schemeClr val="tx1"/>
                </a:solidFill>
              </a:rPr>
              <a:t>, </a:t>
            </a:r>
            <a:r>
              <a:rPr lang="cs-CZ" sz="1200" dirty="0" smtClean="0">
                <a:solidFill>
                  <a:schemeClr val="tx1"/>
                </a:solidFill>
              </a:rPr>
              <a:t>hydroláza - štěpí </a:t>
            </a:r>
            <a:r>
              <a:rPr lang="cs-CZ" sz="1200" dirty="0">
                <a:solidFill>
                  <a:schemeClr val="tx1"/>
                </a:solidFill>
              </a:rPr>
              <a:t>peptidické vazby </a:t>
            </a:r>
            <a:r>
              <a:rPr lang="cs-CZ" sz="1200" dirty="0" smtClean="0">
                <a:solidFill>
                  <a:schemeClr val="tx1"/>
                </a:solidFill>
              </a:rPr>
              <a:t>bílkovin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u adherentních buněk štěpí proteiny, které jsou důležité pro jejich uchycení k podkladu</a:t>
            </a:r>
          </a:p>
          <a:p>
            <a:pPr lvl="2"/>
            <a:r>
              <a:rPr lang="cs-CZ" sz="1200" dirty="0" err="1" smtClean="0">
                <a:solidFill>
                  <a:schemeClr val="tx1"/>
                </a:solidFill>
              </a:rPr>
              <a:t>trypsinizace</a:t>
            </a:r>
            <a:r>
              <a:rPr lang="cs-CZ" sz="1200" dirty="0" smtClean="0">
                <a:solidFill>
                  <a:schemeClr val="tx1"/>
                </a:solidFill>
              </a:rPr>
              <a:t> se proto úspěšně a rutinně využívá při </a:t>
            </a:r>
            <a:r>
              <a:rPr lang="cs-CZ" sz="1200" dirty="0" err="1" smtClean="0">
                <a:solidFill>
                  <a:schemeClr val="tx1"/>
                </a:solidFill>
              </a:rPr>
              <a:t>pasážování</a:t>
            </a:r>
            <a:r>
              <a:rPr lang="cs-CZ" sz="1200" dirty="0" smtClean="0">
                <a:solidFill>
                  <a:schemeClr val="tx1"/>
                </a:solidFill>
              </a:rPr>
              <a:t> těchto buněk</a:t>
            </a:r>
          </a:p>
          <a:p>
            <a:pPr lvl="3"/>
            <a:r>
              <a:rPr lang="cs-CZ" sz="1200" dirty="0" smtClean="0"/>
              <a:t>pozor na dodržení času, aby nedošlo k nežádoucímu natrávení i dalších buněčných struktur!</a:t>
            </a:r>
          </a:p>
          <a:p>
            <a:pPr lvl="3"/>
            <a:r>
              <a:rPr lang="cs-CZ" sz="1200" dirty="0" smtClean="0"/>
              <a:t>inaktivace působení trypsinu – některé komponenty séra</a:t>
            </a:r>
          </a:p>
          <a:p>
            <a:pPr lvl="1"/>
            <a:endParaRPr lang="cs-CZ" sz="12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61737" y="243229"/>
            <a:ext cx="7138987" cy="627063"/>
          </a:xfrm>
        </p:spPr>
        <p:txBody>
          <a:bodyPr/>
          <a:lstStyle/>
          <a:p>
            <a:r>
              <a:rPr lang="cs-CZ" sz="2000" dirty="0" err="1" smtClean="0">
                <a:solidFill>
                  <a:schemeClr val="accent1"/>
                </a:solidFill>
              </a:rPr>
              <a:t>Pasážování</a:t>
            </a:r>
            <a:r>
              <a:rPr lang="cs-CZ" sz="2000" dirty="0" smtClean="0">
                <a:solidFill>
                  <a:schemeClr val="accent1"/>
                </a:solidFill>
              </a:rPr>
              <a:t> adherentních buněk – důležité reagencie</a:t>
            </a:r>
            <a:endParaRPr lang="cs-CZ" sz="2000" dirty="0">
              <a:solidFill>
                <a:schemeClr val="accent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1106"/>
          <a:stretch/>
        </p:blipFill>
        <p:spPr>
          <a:xfrm>
            <a:off x="1261737" y="1637210"/>
            <a:ext cx="1304657" cy="476902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61387" y="2249678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/>
                </a:solidFill>
              </a:rPr>
              <a:t>EDTA</a:t>
            </a:r>
            <a:endParaRPr lang="cs-CZ" sz="1400" b="1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1506583" y="2403567"/>
            <a:ext cx="407482" cy="14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b="17519"/>
          <a:stretch/>
        </p:blipFill>
        <p:spPr>
          <a:xfrm>
            <a:off x="7628445" y="1141815"/>
            <a:ext cx="1390900" cy="99079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/>
          <a:srcRect l="59034" t="501" r="2917" b="52270"/>
          <a:stretch/>
        </p:blipFill>
        <p:spPr>
          <a:xfrm>
            <a:off x="7808854" y="4615543"/>
            <a:ext cx="1210491" cy="67926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4"/>
          <a:srcRect l="2096" t="24115" r="57665" b="36528"/>
          <a:stretch/>
        </p:blipFill>
        <p:spPr>
          <a:xfrm>
            <a:off x="6217920" y="4271554"/>
            <a:ext cx="1280160" cy="566058"/>
          </a:xfrm>
          <a:prstGeom prst="rect">
            <a:avLst/>
          </a:prstGeom>
        </p:spPr>
      </p:pic>
      <p:cxnSp>
        <p:nvCxnSpPr>
          <p:cNvPr id="18" name="Přímá spojnice se šipkou 17"/>
          <p:cNvCxnSpPr/>
          <p:nvPr/>
        </p:nvCxnSpPr>
        <p:spPr>
          <a:xfrm>
            <a:off x="7576457" y="4554583"/>
            <a:ext cx="365760" cy="15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7397366" y="6637906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 smtClean="0">
                <a:solidFill>
                  <a:schemeClr val="accent2">
                    <a:lumMod val="75000"/>
                  </a:schemeClr>
                </a:solidFill>
              </a:rPr>
              <a:t>KULTIVACE BUNĚK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Počítání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1331913" y="1196975"/>
            <a:ext cx="7812087" cy="55451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600" b="1" smtClean="0">
                <a:latin typeface="Arial" charset="0"/>
                <a:cs typeface="Arial" charset="0"/>
              </a:rPr>
              <a:t>Koncentrace bez přepočtu jednotek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SS 40 mM a a potřebujeme 100 ul  WS: 20 uM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Trojčlenka: 20 uM…..100 ul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40 mM…. x ul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x/100=0,02/40… 0,0005.100=x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Ředěním I:  40 mM…. 100 ul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20 mM…. 50 ul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20 uM……50 nl = 0,05 ul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Ředěním II: 40 mM/0,02 mM = 2000 x ředěné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100/2000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Vzorečkem: c1.V1=c2.V2  (pozor! Nutné stejné jednotky)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40x=0,02.100 ul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cs-CZ" sz="1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sz="1600" b="1" smtClean="0">
                <a:latin typeface="Arial" charset="0"/>
                <a:cs typeface="Arial" charset="0"/>
              </a:rPr>
              <a:t>Koncentrace s přepočtem jednotek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smtClean="0">
                <a:latin typeface="Arial" charset="0"/>
                <a:cs typeface="Arial" charset="0"/>
              </a:rPr>
              <a:t>   </a:t>
            </a:r>
            <a:r>
              <a:rPr lang="cs-CZ" sz="1400" smtClean="0">
                <a:latin typeface="Arial" charset="0"/>
                <a:cs typeface="Arial" charset="0"/>
              </a:rPr>
              <a:t>SS: 40 mg/ml a potřebujeme 100 ul  WS: 20 uM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" charset="0"/>
                <a:cs typeface="Arial" charset="0"/>
              </a:rPr>
              <a:t>   </a:t>
            </a:r>
            <a:r>
              <a:rPr lang="cs-CZ" sz="1400" smtClean="0">
                <a:solidFill>
                  <a:srgbClr val="FF0000"/>
                </a:solidFill>
                <a:latin typeface="Arial" charset="0"/>
                <a:cs typeface="Arial" charset="0"/>
              </a:rPr>
              <a:t>Nutné znát Mr látky (např 80)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" charset="0"/>
                <a:cs typeface="Arial" charset="0"/>
              </a:rPr>
              <a:t>    1 M    … 80 mg/ml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" charset="0"/>
                <a:cs typeface="Arial" charset="0"/>
              </a:rPr>
              <a:t>    0,5 M … 40 mg/ml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" charset="0"/>
                <a:cs typeface="Arial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cs-CZ" sz="1600" b="1" smtClean="0">
                <a:latin typeface="Arial" charset="0"/>
                <a:cs typeface="Arial" charset="0"/>
              </a:rPr>
              <a:t>Ředění buněk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" charset="0"/>
                <a:cs typeface="Arial" charset="0"/>
              </a:rPr>
              <a:t>    Spočítáme si, že máme 0,35x10*6/ml = 0,7x10*6 b v 2 ml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" charset="0"/>
                <a:cs typeface="Arial" charset="0"/>
              </a:rPr>
              <a:t>    A) chceme mít 1x10*6/1ml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" charset="0"/>
                <a:cs typeface="Arial" charset="0"/>
              </a:rPr>
              <a:t>    zjistíme, kolik máme buněk celkem (0,7x10*6), Centrifugace a pak to doředíme 0,7 ml pufru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" charset="0"/>
                <a:cs typeface="Arial" charset="0"/>
              </a:rPr>
              <a:t>    B) chceme odebrat 2x10*5 buněk = 0,2x10*6 buněk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" charset="0"/>
                <a:cs typeface="Arial" charset="0"/>
              </a:rPr>
              <a:t>    0,2/0,35=0,57 ml vezmeme z původní suspenze</a:t>
            </a: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3924300" y="17002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2555875" y="17002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smtClean="0">
                <a:solidFill>
                  <a:schemeClr val="accent2">
                    <a:lumMod val="75000"/>
                  </a:schemeClr>
                </a:solidFill>
              </a:rPr>
              <a:t>počítání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7" y="1196752"/>
            <a:ext cx="7786883" cy="4857403"/>
          </a:xfrm>
        </p:spPr>
        <p:txBody>
          <a:bodyPr/>
          <a:lstStyle/>
          <a:p>
            <a:r>
              <a:rPr lang="cs-CZ" sz="1400" dirty="0" smtClean="0">
                <a:solidFill>
                  <a:schemeClr val="accent1"/>
                </a:solidFill>
              </a:rPr>
              <a:t>„</a:t>
            </a:r>
            <a:r>
              <a:rPr lang="cs-CZ" sz="1400" dirty="0" err="1" smtClean="0">
                <a:solidFill>
                  <a:schemeClr val="accent1"/>
                </a:solidFill>
              </a:rPr>
              <a:t>subculturing</a:t>
            </a:r>
            <a:r>
              <a:rPr lang="cs-CZ" sz="1400" dirty="0" smtClean="0">
                <a:solidFill>
                  <a:schemeClr val="accent1"/>
                </a:solidFill>
              </a:rPr>
              <a:t>“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v log fázi, než dosáhnou </a:t>
            </a:r>
            <a:r>
              <a:rPr lang="cs-CZ" sz="1200" dirty="0" err="1" smtClean="0">
                <a:solidFill>
                  <a:schemeClr val="tx1"/>
                </a:solidFill>
              </a:rPr>
              <a:t>konfluence</a:t>
            </a:r>
            <a:r>
              <a:rPr lang="cs-CZ" sz="1200" dirty="0" smtClean="0">
                <a:solidFill>
                  <a:schemeClr val="tx1"/>
                </a:solidFill>
              </a:rPr>
              <a:t>, před vstupem do stacionární fáze, kdy pak klesá jejich aktivita a kvalita buněčné kultury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61737" y="243229"/>
            <a:ext cx="7138987" cy="627063"/>
          </a:xfrm>
        </p:spPr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Pasážování</a:t>
            </a:r>
            <a:r>
              <a:rPr lang="cs-CZ" dirty="0" smtClean="0">
                <a:solidFill>
                  <a:schemeClr val="accent1"/>
                </a:solidFill>
              </a:rPr>
              <a:t> adherentních buněk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9908" y="6642556"/>
            <a:ext cx="30241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800" dirty="0" smtClean="0">
                <a:cs typeface="Arial" panose="020B0604020202020204" pitchFamily="34" charset="0"/>
              </a:rPr>
              <a:t>(</a:t>
            </a:r>
            <a:r>
              <a:rPr lang="cs-CZ" altLang="cs-CZ" sz="800" dirty="0" err="1" smtClean="0">
                <a:cs typeface="Arial" panose="020B0604020202020204" pitchFamily="34" charset="0"/>
              </a:rPr>
              <a:t>Alshammari</a:t>
            </a:r>
            <a:r>
              <a:rPr lang="cs-CZ" altLang="cs-CZ" sz="800" dirty="0" smtClean="0">
                <a:cs typeface="Arial" panose="020B0604020202020204" pitchFamily="34" charset="0"/>
              </a:rPr>
              <a:t>, 2014)</a:t>
            </a:r>
            <a:endParaRPr lang="cs-CZ" altLang="cs-CZ" sz="800" dirty="0"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15499"/>
          <a:stretch/>
        </p:blipFill>
        <p:spPr>
          <a:xfrm>
            <a:off x="1483393" y="2194560"/>
            <a:ext cx="6763297" cy="429074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16200000">
            <a:off x="-2606938" y="3673984"/>
            <a:ext cx="6076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Metody aplikované </a:t>
            </a: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biochemie a buněčné biologie</a:t>
            </a:r>
            <a:endParaRPr lang="cs-CZ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397366" y="6611779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KULTIVACE BUNĚK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7" y="1196753"/>
            <a:ext cx="4904347" cy="2399888"/>
          </a:xfrm>
        </p:spPr>
        <p:txBody>
          <a:bodyPr/>
          <a:lstStyle/>
          <a:p>
            <a:r>
              <a:rPr lang="cs-CZ" sz="1600" dirty="0" smtClean="0"/>
              <a:t>linie odvozená z lidských embryonálních ledvinných buněk (1973), transformovaná (adenovirus 5 DNA)</a:t>
            </a:r>
          </a:p>
          <a:p>
            <a:r>
              <a:rPr lang="cs-CZ" sz="1600" dirty="0" smtClean="0"/>
              <a:t>široce používaná  – rychlý růst, výborně </a:t>
            </a:r>
            <a:r>
              <a:rPr lang="cs-CZ" sz="1600" dirty="0" err="1" smtClean="0"/>
              <a:t>transfekovatelná</a:t>
            </a:r>
            <a:r>
              <a:rPr lang="cs-CZ" sz="1600" dirty="0" smtClean="0"/>
              <a:t> – využití pro produkci rekombinantních proteinů</a:t>
            </a:r>
          </a:p>
          <a:p>
            <a:r>
              <a:rPr lang="cs-CZ" sz="1600" dirty="0" smtClean="0"/>
              <a:t>existuje několik variant této buněčné linie, může růst jako adherentní i suspenzní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61737" y="243229"/>
            <a:ext cx="7138987" cy="627063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Příklad buněčné linie - HEK293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438263" y="3695883"/>
            <a:ext cx="15576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800" dirty="0" smtClean="0">
                <a:cs typeface="Arial" panose="020B0604020202020204" pitchFamily="34" charset="0"/>
              </a:rPr>
              <a:t>(</a:t>
            </a:r>
            <a:r>
              <a:rPr lang="cs-CZ" altLang="cs-CZ" sz="800" dirty="0" err="1" smtClean="0">
                <a:cs typeface="Arial" panose="020B0604020202020204" pitchFamily="34" charset="0"/>
              </a:rPr>
              <a:t>Gibco</a:t>
            </a:r>
            <a:r>
              <a:rPr lang="cs-CZ" altLang="cs-CZ" sz="800" dirty="0" smtClean="0">
                <a:cs typeface="Arial" panose="020B0604020202020204" pitchFamily="34" charset="0"/>
              </a:rPr>
              <a:t>, 2015; wikipedia.org)</a:t>
            </a:r>
            <a:endParaRPr lang="cs-CZ" altLang="cs-CZ" sz="800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165" y="1196752"/>
            <a:ext cx="2366445" cy="22803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50335"/>
          <a:stretch/>
        </p:blipFill>
        <p:spPr>
          <a:xfrm>
            <a:off x="1406433" y="4084485"/>
            <a:ext cx="3034937" cy="22255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50285" r="1549"/>
          <a:stretch/>
        </p:blipFill>
        <p:spPr>
          <a:xfrm>
            <a:off x="4920344" y="4084485"/>
            <a:ext cx="3013166" cy="226670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329896" y="6264946"/>
            <a:ext cx="1188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</a:rPr>
              <a:t>adherentní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47954" y="6301279"/>
            <a:ext cx="1188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</a:rPr>
              <a:t>suspenzní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 rot="16200000">
            <a:off x="-2606938" y="3673984"/>
            <a:ext cx="6076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Metody aplikované </a:t>
            </a: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biochemie a buněčné biologie</a:t>
            </a:r>
            <a:endParaRPr lang="cs-CZ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97366" y="6611779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KULTIVACE BUNĚK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1300" y="1268413"/>
            <a:ext cx="7632700" cy="5445125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Plazmidy</a:t>
            </a:r>
            <a:r>
              <a:rPr lang="cs-CZ" dirty="0" smtClean="0"/>
              <a:t> (i jinou nízkomolekulární DNA) je možné množit pomocí kompetentních bakterií a následně izolovat pomocí </a:t>
            </a:r>
            <a:r>
              <a:rPr lang="cs-CZ" dirty="0" err="1" smtClean="0"/>
              <a:t>kolonkových</a:t>
            </a:r>
            <a:r>
              <a:rPr lang="cs-CZ" dirty="0" smtClean="0"/>
              <a:t> </a:t>
            </a:r>
            <a:r>
              <a:rPr lang="cs-CZ" dirty="0" err="1" smtClean="0"/>
              <a:t>kitů</a:t>
            </a:r>
            <a:r>
              <a:rPr lang="cs-CZ" dirty="0" smtClean="0"/>
              <a:t> (mini-, </a:t>
            </a:r>
            <a:r>
              <a:rPr lang="cs-CZ" dirty="0" err="1" smtClean="0"/>
              <a:t>midi</a:t>
            </a:r>
            <a:r>
              <a:rPr lang="cs-CZ" dirty="0" smtClean="0"/>
              <a:t>- a </a:t>
            </a:r>
            <a:r>
              <a:rPr lang="cs-CZ" dirty="0" err="1" smtClean="0"/>
              <a:t>maxiprep</a:t>
            </a:r>
            <a:r>
              <a:rPr lang="cs-CZ" dirty="0" smtClean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Heat </a:t>
            </a:r>
            <a:r>
              <a:rPr lang="cs-CZ" dirty="0" err="1" smtClean="0"/>
              <a:t>shock</a:t>
            </a:r>
            <a:r>
              <a:rPr lang="cs-CZ" dirty="0" smtClean="0"/>
              <a:t> kompetentních bakterií E. Coli </a:t>
            </a:r>
            <a:r>
              <a:rPr lang="cs-CZ" dirty="0" err="1" smtClean="0"/>
              <a:t>plazmidem</a:t>
            </a:r>
            <a:r>
              <a:rPr lang="cs-CZ" dirty="0" smtClean="0"/>
              <a:t> zájmu</a:t>
            </a:r>
          </a:p>
          <a:p>
            <a:pPr>
              <a:defRPr/>
            </a:pPr>
            <a:r>
              <a:rPr lang="cs-CZ" dirty="0" smtClean="0"/>
              <a:t>Růst bakterií na selekční půdě (antibiotikum)</a:t>
            </a:r>
          </a:p>
          <a:p>
            <a:pPr>
              <a:defRPr/>
            </a:pPr>
            <a:r>
              <a:rPr lang="cs-CZ" dirty="0" smtClean="0"/>
              <a:t>Izolace rezistentní kolonie a její namnožení v selekčním LB médiu</a:t>
            </a:r>
          </a:p>
          <a:p>
            <a:pPr>
              <a:defRPr/>
            </a:pPr>
            <a:r>
              <a:rPr lang="cs-CZ" dirty="0" smtClean="0"/>
              <a:t>Izolace nízkomolekulární DNA pomocí </a:t>
            </a:r>
            <a:r>
              <a:rPr lang="cs-CZ" dirty="0" err="1" smtClean="0"/>
              <a:t>kolonkového</a:t>
            </a:r>
            <a:r>
              <a:rPr lang="cs-CZ" dirty="0" smtClean="0"/>
              <a:t> </a:t>
            </a:r>
            <a:r>
              <a:rPr lang="cs-CZ" dirty="0" err="1" smtClean="0"/>
              <a:t>kitu</a:t>
            </a:r>
            <a:r>
              <a:rPr lang="cs-CZ" dirty="0" smtClean="0"/>
              <a:t>:</a:t>
            </a:r>
          </a:p>
          <a:p>
            <a:pPr lvl="1">
              <a:defRPr/>
            </a:pP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Lyzace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bakteriálního peletu a RNA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Precipitace proteinů a genomové DNA 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Přenos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supernatantu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kolonu a vazba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plazmidu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pryskyřičných kuliček (promytí)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Eluce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plazmidové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DNA a její přečištění</a:t>
            </a:r>
          </a:p>
          <a:p>
            <a:pPr marL="266700" lvl="1" indent="0">
              <a:buFontTx/>
              <a:buNone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/>
          </a:p>
        </p:txBody>
      </p:sp>
      <p:sp>
        <p:nvSpPr>
          <p:cNvPr id="43010" name="Nadpis 3"/>
          <p:cNvSpPr>
            <a:spLocks noGrp="1"/>
          </p:cNvSpPr>
          <p:nvPr>
            <p:ph type="title"/>
          </p:nvPr>
        </p:nvSpPr>
        <p:spPr>
          <a:xfrm>
            <a:off x="1547813" y="396875"/>
            <a:ext cx="7416675" cy="627063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STRUČNÝ POSTUP IZOLACE </a:t>
            </a:r>
            <a:r>
              <a:rPr lang="cs-CZ" dirty="0" err="1" smtClean="0">
                <a:latin typeface="Arial" charset="0"/>
                <a:cs typeface="Arial" charset="0"/>
              </a:rPr>
              <a:t>plazmidové</a:t>
            </a:r>
            <a:r>
              <a:rPr lang="cs-CZ" dirty="0" smtClean="0">
                <a:latin typeface="Arial" charset="0"/>
                <a:cs typeface="Arial" charset="0"/>
              </a:rPr>
              <a:t> DNA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 smtClean="0">
                <a:solidFill>
                  <a:schemeClr val="accent2">
                    <a:lumMod val="75000"/>
                  </a:schemeClr>
                </a:solidFill>
              </a:rPr>
              <a:t>IZOLACE DNA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pPr>
              <a:buFontTx/>
              <a:buNone/>
            </a:pPr>
            <a:r>
              <a:rPr lang="cs-CZ" dirty="0" smtClean="0">
                <a:latin typeface="Arial" charset="0"/>
                <a:cs typeface="Arial" charset="0"/>
              </a:rPr>
              <a:t>   video návod on line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  <a:hlinkClick r:id="rId3"/>
              </a:rPr>
              <a:t>https://is.muni.cz/auth/el/1433/test/s_zakazky/ode15/045-medalova/DNA.mp4.video</a:t>
            </a: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ke stažení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  <a:hlinkClick r:id="rId4"/>
              </a:rPr>
              <a:t>https://is.muni.cz/auth/el/1433/test/s_zakazky/ode15/045-medalova/DNA.mp4</a:t>
            </a: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sz="2800" u="sng" dirty="0" smtClean="0">
                <a:latin typeface="Arial" charset="0"/>
                <a:cs typeface="Arial" charset="0"/>
              </a:rPr>
              <a:t>Kontrola kvality DNA/RNA - </a:t>
            </a:r>
            <a:r>
              <a:rPr lang="cs-CZ" sz="2800" u="sng" dirty="0" err="1" smtClean="0">
                <a:latin typeface="Arial" charset="0"/>
                <a:cs typeface="Arial" charset="0"/>
              </a:rPr>
              <a:t>nanodrop</a:t>
            </a:r>
            <a:endParaRPr lang="cs-CZ" sz="2800" u="sng" dirty="0" smtClean="0">
              <a:latin typeface="Arial" charset="0"/>
              <a:cs typeface="Arial" charset="0"/>
            </a:endParaRPr>
          </a:p>
        </p:txBody>
      </p:sp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1547813" y="396875"/>
            <a:ext cx="748823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IZOLACE DNA POMOCÍ KOLONKOVÉHO KITU</a:t>
            </a:r>
          </a:p>
        </p:txBody>
      </p:sp>
      <p:sp>
        <p:nvSpPr>
          <p:cNvPr id="4" name="Obdélník 3"/>
          <p:cNvSpPr/>
          <p:nvPr/>
        </p:nvSpPr>
        <p:spPr>
          <a:xfrm>
            <a:off x="2051720" y="488295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A260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1.0  (10x ředit vzorky)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RNA: A260/A280 </a:t>
            </a:r>
            <a:r>
              <a:rPr lang="cs-CZ" dirty="0">
                <a:solidFill>
                  <a:schemeClr val="tx1"/>
                </a:solidFill>
              </a:rPr>
              <a:t>~ </a:t>
            </a:r>
            <a:r>
              <a:rPr lang="cs-CZ" dirty="0" smtClean="0">
                <a:solidFill>
                  <a:schemeClr val="tx1"/>
                </a:solidFill>
              </a:rPr>
              <a:t>2.0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DNA: A260/A280 ~ 1,8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Text Box 255"/>
          <p:cNvSpPr txBox="1">
            <a:spLocks noChangeArrowheads="1"/>
          </p:cNvSpPr>
          <p:nvPr/>
        </p:nvSpPr>
        <p:spPr bwMode="auto">
          <a:xfrm>
            <a:off x="2046040" y="4715431"/>
            <a:ext cx="33201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 sz="2000" b="1" dirty="0">
                <a:solidFill>
                  <a:schemeClr val="tx1"/>
                </a:solidFill>
                <a:cs typeface="Arial" charset="0"/>
              </a:rPr>
              <a:t>A260… </a:t>
            </a:r>
            <a:r>
              <a:rPr lang="cs-CZ" altLang="cs-CZ" sz="2000" b="1" dirty="0" smtClean="0">
                <a:solidFill>
                  <a:schemeClr val="tx1"/>
                </a:solidFill>
                <a:cs typeface="Arial" charset="0"/>
              </a:rPr>
              <a:t>nukleové kyseliny</a:t>
            </a:r>
            <a:endParaRPr lang="en-US" altLang="cs-CZ" sz="2000" b="1" dirty="0">
              <a:solidFill>
                <a:schemeClr val="tx1"/>
              </a:solidFill>
              <a:cs typeface="Arial" charset="0"/>
            </a:endParaRPr>
          </a:p>
          <a:p>
            <a:r>
              <a:rPr lang="en-US" altLang="cs-CZ" sz="2000" dirty="0">
                <a:solidFill>
                  <a:schemeClr val="tx1"/>
                </a:solidFill>
                <a:cs typeface="Arial" charset="0"/>
              </a:rPr>
              <a:t>A280…</a:t>
            </a: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2000" dirty="0" smtClean="0">
                <a:solidFill>
                  <a:schemeClr val="tx1"/>
                </a:solidFill>
                <a:cs typeface="Arial" charset="0"/>
              </a:rPr>
              <a:t>příměsi</a:t>
            </a:r>
            <a:endParaRPr lang="en-US" altLang="cs-CZ" sz="2000" dirty="0">
              <a:solidFill>
                <a:schemeClr val="tx1"/>
              </a:solidFill>
              <a:cs typeface="Arial" charset="0"/>
            </a:endParaRPr>
          </a:p>
          <a:p>
            <a:endParaRPr lang="cs-CZ" altLang="cs-CZ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IZOLACE DNA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Vektor pMaxGFP (AMAXA)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1547664" y="1235075"/>
            <a:ext cx="7138987" cy="464185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Arial" charset="0"/>
                <a:cs typeface="Arial" charset="0"/>
              </a:rPr>
              <a:t>Gen pro GFP </a:t>
            </a:r>
            <a:r>
              <a:rPr lang="cs-CZ" dirty="0" smtClean="0">
                <a:latin typeface="Arial" charset="0"/>
                <a:cs typeface="Arial" charset="0"/>
              </a:rPr>
              <a:t>izolovaný z planktonového korýše </a:t>
            </a:r>
            <a:r>
              <a:rPr lang="cs-CZ" dirty="0" err="1" smtClean="0">
                <a:latin typeface="Arial" charset="0"/>
                <a:cs typeface="Arial" charset="0"/>
              </a:rPr>
              <a:t>Pontellina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err="1" smtClean="0">
                <a:latin typeface="Arial" charset="0"/>
                <a:cs typeface="Arial" charset="0"/>
              </a:rPr>
              <a:t>Plumata</a:t>
            </a:r>
            <a:r>
              <a:rPr lang="cs-CZ" dirty="0" smtClean="0">
                <a:latin typeface="Arial" charset="0"/>
                <a:cs typeface="Arial" charset="0"/>
              </a:rPr>
              <a:t>, konstitutivně přepisovaný </a:t>
            </a:r>
            <a:r>
              <a:rPr lang="cs-CZ" dirty="0" err="1" smtClean="0">
                <a:latin typeface="Arial" charset="0"/>
                <a:cs typeface="Arial" charset="0"/>
              </a:rPr>
              <a:t>plazmid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slouží pro kontrolu účinnosti transfekce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300288"/>
            <a:ext cx="51117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Line 6"/>
          <p:cNvSpPr>
            <a:spLocks noChangeShapeType="1"/>
          </p:cNvSpPr>
          <p:nvPr/>
        </p:nvSpPr>
        <p:spPr bwMode="auto">
          <a:xfrm flipV="1">
            <a:off x="5867400" y="2997200"/>
            <a:ext cx="10096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5867400" y="5157788"/>
            <a:ext cx="10810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4859338" y="5589588"/>
            <a:ext cx="2160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 flipH="1">
            <a:off x="2484438" y="5013325"/>
            <a:ext cx="12239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 flipH="1" flipV="1">
            <a:off x="2339975" y="2997200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7072313" y="2655888"/>
            <a:ext cx="18986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Promotor </a:t>
            </a:r>
          </a:p>
          <a:p>
            <a:r>
              <a:rPr lang="cs-CZ" dirty="0">
                <a:solidFill>
                  <a:schemeClr val="tx1"/>
                </a:solidFill>
              </a:rPr>
              <a:t>z </a:t>
            </a:r>
            <a:r>
              <a:rPr lang="cs-CZ" dirty="0" err="1">
                <a:solidFill>
                  <a:schemeClr val="tx1"/>
                </a:solidFill>
              </a:rPr>
              <a:t>cytomegaloviru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gen </a:t>
            </a:r>
            <a:r>
              <a:rPr lang="cs-CZ" dirty="0">
                <a:solidFill>
                  <a:schemeClr val="tx1"/>
                </a:solidFill>
              </a:rPr>
              <a:t>zájmu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polyA</a:t>
            </a:r>
            <a:r>
              <a:rPr lang="cs-CZ" dirty="0">
                <a:solidFill>
                  <a:schemeClr val="tx1"/>
                </a:solidFill>
              </a:rPr>
              <a:t> konec </a:t>
            </a:r>
          </a:p>
          <a:p>
            <a:r>
              <a:rPr lang="cs-CZ" dirty="0">
                <a:solidFill>
                  <a:schemeClr val="tx1"/>
                </a:solidFill>
              </a:rPr>
              <a:t>z SV40 viru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1258888" y="2708275"/>
            <a:ext cx="1149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Gen pro </a:t>
            </a:r>
          </a:p>
          <a:p>
            <a:r>
              <a:rPr lang="cs-CZ">
                <a:solidFill>
                  <a:schemeClr val="tx1"/>
                </a:solidFill>
              </a:rPr>
              <a:t>rezistenci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>
                <a:solidFill>
                  <a:schemeClr val="tx1"/>
                </a:solidFill>
              </a:rPr>
              <a:t>Počátek </a:t>
            </a:r>
          </a:p>
          <a:p>
            <a:r>
              <a:rPr lang="cs-CZ">
                <a:solidFill>
                  <a:schemeClr val="tx1"/>
                </a:solidFill>
              </a:rPr>
              <a:t>replikace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 smtClean="0">
                <a:solidFill>
                  <a:schemeClr val="accent2">
                    <a:lumMod val="75000"/>
                  </a:schemeClr>
                </a:solidFill>
              </a:rPr>
              <a:t>TRANSFEKCE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9680" y="404664"/>
            <a:ext cx="7139136" cy="616895"/>
          </a:xfrm>
        </p:spPr>
        <p:txBody>
          <a:bodyPr/>
          <a:lstStyle/>
          <a:p>
            <a:r>
              <a:rPr lang="cs-CZ" dirty="0" err="1" smtClean="0"/>
              <a:t>Plazmid</a:t>
            </a:r>
            <a:r>
              <a:rPr lang="cs-CZ" dirty="0" smtClean="0"/>
              <a:t> 368 </a:t>
            </a:r>
            <a:r>
              <a:rPr lang="cs-CZ" dirty="0" smtClean="0"/>
              <a:t>- M50 </a:t>
            </a:r>
            <a:r>
              <a:rPr lang="cs-CZ" dirty="0"/>
              <a:t>Super 8x </a:t>
            </a:r>
            <a:r>
              <a:rPr lang="cs-CZ" dirty="0" err="1"/>
              <a:t>TOPFlash</a:t>
            </a: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635896" y="6488668"/>
            <a:ext cx="349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https://www.addgene.org/12456/</a:t>
            </a:r>
          </a:p>
        </p:txBody>
      </p:sp>
      <p:pic>
        <p:nvPicPr>
          <p:cNvPr id="1026" name="Picture 2" descr="181170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66" y="1564293"/>
            <a:ext cx="5799403" cy="48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63688" y="124112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Beta-catenin</a:t>
            </a:r>
            <a:r>
              <a:rPr lang="cs-CZ" b="1" dirty="0" err="1" smtClean="0">
                <a:solidFill>
                  <a:schemeClr val="tx1"/>
                </a:solidFill>
              </a:rPr>
              <a:t>ový</a:t>
            </a:r>
            <a:r>
              <a:rPr lang="en-US" b="1" dirty="0" smtClean="0">
                <a:solidFill>
                  <a:schemeClr val="tx1"/>
                </a:solidFill>
              </a:rPr>
              <a:t> report</a:t>
            </a:r>
            <a:r>
              <a:rPr lang="cs-CZ" b="1" dirty="0" smtClean="0">
                <a:solidFill>
                  <a:schemeClr val="tx1"/>
                </a:solidFill>
              </a:rPr>
              <a:t>é</a:t>
            </a:r>
            <a:r>
              <a:rPr lang="en-US" b="1" dirty="0" smtClean="0">
                <a:solidFill>
                  <a:schemeClr val="tx1"/>
                </a:solidFill>
              </a:rPr>
              <a:t>r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cs-CZ" b="1" dirty="0" smtClean="0">
                <a:solidFill>
                  <a:schemeClr val="tx1"/>
                </a:solidFill>
              </a:rPr>
              <a:t>8x</a:t>
            </a:r>
            <a:r>
              <a:rPr lang="en-US" b="1" dirty="0" smtClean="0">
                <a:solidFill>
                  <a:schemeClr val="tx1"/>
                </a:solidFill>
              </a:rPr>
              <a:t>TCF/LEF </a:t>
            </a:r>
            <a:r>
              <a:rPr lang="cs-CZ" b="1" dirty="0" smtClean="0">
                <a:solidFill>
                  <a:schemeClr val="tx1"/>
                </a:solidFill>
              </a:rPr>
              <a:t>vazebných míst před promotorem pro FF luciferázu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TRANSFEKCE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Plazmid</a:t>
            </a:r>
            <a:r>
              <a:rPr lang="cs-CZ" dirty="0" smtClean="0"/>
              <a:t> 345 </a:t>
            </a:r>
            <a:r>
              <a:rPr lang="cs-CZ" dirty="0"/>
              <a:t>- </a:t>
            </a:r>
            <a:r>
              <a:rPr lang="cs-CZ" dirty="0" err="1"/>
              <a:t>pRLtkLuc</a:t>
            </a:r>
            <a:endParaRPr lang="cs-CZ" dirty="0"/>
          </a:p>
        </p:txBody>
      </p:sp>
      <p:pic>
        <p:nvPicPr>
          <p:cNvPr id="2050" name="Picture 2" descr="VÃ½sledek obrÃ¡zku pro pRLtkL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84" y="2510633"/>
            <a:ext cx="5904656" cy="39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403648" y="639633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/>
                </a:solidFill>
              </a:rPr>
              <a:t>https://worldwide.promega.com/products/reporter-assays-and-transfection/reporter-vectors-and-cell-lines/prl-renilla-luciferase-control-reporter-vectors/?catNum=E2231</a:t>
            </a:r>
          </a:p>
        </p:txBody>
      </p:sp>
      <p:sp>
        <p:nvSpPr>
          <p:cNvPr id="4" name="Obdélník 3"/>
          <p:cNvSpPr/>
          <p:nvPr/>
        </p:nvSpPr>
        <p:spPr>
          <a:xfrm>
            <a:off x="1894932" y="1340768"/>
            <a:ext cx="650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>
                <a:solidFill>
                  <a:schemeClr val="tx1"/>
                </a:solidFill>
              </a:rPr>
              <a:t>Konstitutitvní</a:t>
            </a:r>
            <a:r>
              <a:rPr lang="cs-CZ" b="1" dirty="0" smtClean="0">
                <a:solidFill>
                  <a:schemeClr val="tx1"/>
                </a:solidFill>
              </a:rPr>
              <a:t> exprese 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i="1" dirty="0" err="1">
                <a:solidFill>
                  <a:schemeClr val="tx1"/>
                </a:solidFill>
              </a:rPr>
              <a:t>Renilla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 err="1" smtClean="0">
                <a:solidFill>
                  <a:schemeClr val="tx1"/>
                </a:solidFill>
              </a:rPr>
              <a:t>lucifer</a:t>
            </a:r>
            <a:r>
              <a:rPr lang="cs-CZ" b="1" dirty="0" err="1" smtClean="0">
                <a:solidFill>
                  <a:schemeClr val="tx1"/>
                </a:solidFill>
              </a:rPr>
              <a:t>ázy</a:t>
            </a:r>
            <a:r>
              <a:rPr lang="cs-CZ" b="1" dirty="0" smtClean="0">
                <a:solidFill>
                  <a:schemeClr val="tx1"/>
                </a:solidFill>
              </a:rPr>
              <a:t> poskytuje vnitřní kontrolu, na kterou se může přepočítat exprese FF luciferázy, protože oba vektory se </a:t>
            </a:r>
            <a:r>
              <a:rPr lang="cs-CZ" b="1" dirty="0" err="1" smtClean="0">
                <a:solidFill>
                  <a:schemeClr val="tx1"/>
                </a:solidFill>
              </a:rPr>
              <a:t>transfekují</a:t>
            </a:r>
            <a:r>
              <a:rPr lang="cs-CZ" b="1" dirty="0" smtClean="0">
                <a:solidFill>
                  <a:schemeClr val="tx1"/>
                </a:solidFill>
              </a:rPr>
              <a:t> se stejnou účinností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rgbClr val="6B9F25">
                  <a:tint val="66000"/>
                  <a:satMod val="160000"/>
                </a:srgbClr>
              </a:gs>
              <a:gs pos="12000">
                <a:srgbClr val="6B9F25">
                  <a:tint val="44500"/>
                  <a:satMod val="160000"/>
                </a:srgbClr>
              </a:gs>
              <a:gs pos="100000">
                <a:srgbClr val="6B9F25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000" cap="small" dirty="0">
                <a:solidFill>
                  <a:schemeClr val="accent2">
                    <a:lumMod val="75000"/>
                  </a:schemeClr>
                </a:solidFill>
              </a:rPr>
              <a:t>TRANSFEKCE</a:t>
            </a:r>
            <a:endParaRPr lang="cs-CZ" sz="40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prezentace_zelena">
  <a:themeElements>
    <a:clrScheme name="Vlastní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5C9933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blona_prezentace_zelena" id="{9E1B0686-C3D0-4406-B4B7-2062B2A25C17}" vid="{46886A58-45FD-47B7-9335-BE9173E24060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Sablona_prezentace_zelena</Template>
  <TotalTime>785</TotalTime>
  <Words>1613</Words>
  <Application>Microsoft Office PowerPoint</Application>
  <PresentationFormat>Předvádění na obrazovce (4:3)</PresentationFormat>
  <Paragraphs>291</Paragraphs>
  <Slides>20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Sablona_prezentace_zelena</vt:lpstr>
      <vt:lpstr> </vt:lpstr>
      <vt:lpstr>Pasážování adherentních buněk – důležité reagencie</vt:lpstr>
      <vt:lpstr>Pasážování adherentních buněk</vt:lpstr>
      <vt:lpstr>Příklad buněčné linie - HEK293</vt:lpstr>
      <vt:lpstr>STRUČNÝ POSTUP IZOLACE plazmidové DNA</vt:lpstr>
      <vt:lpstr>IZOLACE DNA POMOCÍ KOLONKOVÉHO KITU</vt:lpstr>
      <vt:lpstr>Vektor pMaxGFP (AMAXA)</vt:lpstr>
      <vt:lpstr>Plazmid 368 - M50 Super 8x TOPFlash  </vt:lpstr>
      <vt:lpstr>Plazmid 345 - pRLtkLuc</vt:lpstr>
      <vt:lpstr>PEI (polyetylenimin)         DNA:PEI = 1:4</vt:lpstr>
      <vt:lpstr>SDS-PAGE - Western blotting – „work flow“</vt:lpstr>
      <vt:lpstr>Příprava vzorků</vt:lpstr>
      <vt:lpstr>Vlastní SDS PAGE (Laemmli)</vt:lpstr>
      <vt:lpstr>Imunodetekce – blokování membrány</vt:lpstr>
      <vt:lpstr>Vlastní imunodetekce – hlavní fáze</vt:lpstr>
      <vt:lpstr>Chemiluminescence</vt:lpstr>
      <vt:lpstr>qRT-PCR</vt:lpstr>
      <vt:lpstr>Hodnocení kvantitativní real time PCR</vt:lpstr>
      <vt:lpstr>Křivka tání (melting curve)</vt:lpstr>
      <vt:lpstr>Počítání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doc. Jméno Autora, CSc.</dc:title>
  <dc:creator>Tia</dc:creator>
  <cp:lastModifiedBy>Jipro</cp:lastModifiedBy>
  <cp:revision>42</cp:revision>
  <dcterms:created xsi:type="dcterms:W3CDTF">2015-09-24T09:58:19Z</dcterms:created>
  <dcterms:modified xsi:type="dcterms:W3CDTF">2018-12-16T19:55:13Z</dcterms:modified>
</cp:coreProperties>
</file>