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43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9" r:id="rId13"/>
    <p:sldId id="460" r:id="rId14"/>
    <p:sldId id="465" r:id="rId15"/>
    <p:sldId id="466" r:id="rId16"/>
    <p:sldId id="477" r:id="rId17"/>
    <p:sldId id="469" r:id="rId18"/>
    <p:sldId id="470" r:id="rId19"/>
    <p:sldId id="471" r:id="rId20"/>
    <p:sldId id="478" r:id="rId21"/>
    <p:sldId id="474" r:id="rId22"/>
    <p:sldId id="475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2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15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9A55BD-3AF3-4876-9E5D-3E4E4A07E846}" type="slidenum">
              <a:rPr lang="cs-CZ" altLang="en-US" b="0" smtClean="0"/>
              <a:pPr eaLnBrk="1" hangingPunct="1"/>
              <a:t>16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C101A-2B03-4935-B3A6-1880558A1BAF}" type="slidenum">
              <a:rPr lang="cs-CZ" altLang="en-US" b="0" smtClean="0"/>
              <a:pPr eaLnBrk="1" hangingPunct="1"/>
              <a:t>17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0C8C6-56BD-4708-B6B6-884CF6F838FF}" type="slidenum">
              <a:rPr lang="cs-CZ" altLang="en-US" b="0" smtClean="0"/>
              <a:pPr eaLnBrk="1" hangingPunct="1"/>
              <a:t>18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19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D0F64-7657-4BCA-9D0C-100BF0F668F7}" type="slidenum">
              <a:rPr lang="cs-CZ" altLang="en-US" b="0" smtClean="0"/>
              <a:pPr eaLnBrk="1" hangingPunct="1"/>
              <a:t>20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C90BAE-5676-4E5A-BE09-864A48D0BB72}" type="slidenum">
              <a:rPr lang="cs-CZ" altLang="en-US" b="0" smtClean="0"/>
              <a:pPr eaLnBrk="1" hangingPunct="1"/>
              <a:t>21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959" indent="-296523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6091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0528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964" indent="-237218" defTabSz="99005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940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3837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8273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2710" indent="-237218" defTabSz="99005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5641DD-10A9-46E1-A189-B16CDDA7FB16}" type="slidenum">
              <a:rPr lang="cs-CZ" altLang="en-US" b="0" smtClean="0"/>
              <a:pPr eaLnBrk="1" hangingPunct="1"/>
              <a:t>22</a:t>
            </a:fld>
            <a:endParaRPr lang="cs-CZ" alt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08 –Toxicity m</a:t>
            </a:r>
            <a:r>
              <a:rPr lang="en-GB" sz="3600" b="1" dirty="0" err="1" smtClean="0">
                <a:solidFill>
                  <a:srgbClr val="FF3300"/>
                </a:solidFill>
              </a:rPr>
              <a:t>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at</a:t>
            </a:r>
            <a:r>
              <a:rPr lang="cs-CZ" sz="3600" b="1" dirty="0" smtClean="0">
                <a:solidFill>
                  <a:srgbClr val="FF3300"/>
                </a:solidFill>
              </a:rPr>
              <a:t> cell </a:t>
            </a:r>
            <a:r>
              <a:rPr lang="cs-CZ" sz="3600" b="1" dirty="0" err="1" smtClean="0">
                <a:solidFill>
                  <a:srgbClr val="FF3300"/>
                </a:solidFill>
              </a:rPr>
              <a:t>level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Different “types” of </a:t>
            </a:r>
            <a:r>
              <a:rPr lang="en-US" dirty="0" err="1" smtClean="0">
                <a:solidFill>
                  <a:schemeClr val="tx1"/>
                </a:solidFill>
              </a:rPr>
              <a:t>signalling</a:t>
            </a:r>
            <a:r>
              <a:rPr lang="en-US" dirty="0" smtClean="0">
                <a:solidFill>
                  <a:schemeClr val="tx1"/>
                </a:solidFill>
              </a:rPr>
              <a:t> crosstalk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3456384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/>
              <a:t>C</a:t>
            </a:r>
            <a:r>
              <a:rPr lang="en-US" sz="2400" b="1" dirty="0" err="1" smtClean="0"/>
              <a:t>holera</a:t>
            </a:r>
            <a:r>
              <a:rPr lang="en-US" sz="2400" b="1" dirty="0" smtClean="0"/>
              <a:t> toxin </a:t>
            </a:r>
            <a:br>
              <a:rPr lang="en-US" sz="2400" b="1" dirty="0" smtClean="0"/>
            </a:b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/>
              <a:t>CT acts as </a:t>
            </a:r>
            <a:r>
              <a:rPr lang="cs-CZ" sz="2400" b="1" dirty="0" err="1" smtClean="0"/>
              <a:t>adenylate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cyclase</a:t>
            </a:r>
            <a:r>
              <a:rPr lang="en-GB" sz="2400" dirty="0" smtClean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increasing </a:t>
            </a:r>
            <a:r>
              <a:rPr lang="en-GB" sz="2400" dirty="0" err="1" smtClean="0">
                <a:sym typeface="Wingdings" pitchFamily="2" charset="2"/>
              </a:rPr>
              <a:t>cAMP</a:t>
            </a:r>
            <a:r>
              <a:rPr lang="en-GB" sz="2400" dirty="0" smtClean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2400" dirty="0" smtClean="0">
                <a:sym typeface="Wingdings" pitchFamily="2" charset="2"/>
              </a:rPr>
              <a:t>TOXICITY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795838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Disruption of intracellular signaling - EXAMPLES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3672408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smtClean="0"/>
              <a:t>Example</a:t>
            </a:r>
            <a:r>
              <a:rPr lang="en-GB" sz="2400" b="1" dirty="0" smtClean="0"/>
              <a:t>:</a:t>
            </a:r>
            <a:r>
              <a:rPr lang="en-US" sz="2400" b="1" dirty="0" smtClean="0"/>
              <a:t> </a:t>
            </a:r>
            <a:r>
              <a:rPr lang="cs-CZ" sz="2400" dirty="0" err="1" smtClean="0"/>
              <a:t>Lipopolysaccharide</a:t>
            </a:r>
            <a:r>
              <a:rPr lang="en-GB" sz="2400" dirty="0" smtClean="0"/>
              <a:t>s (LPS) from cell walls</a:t>
            </a:r>
          </a:p>
          <a:p>
            <a:pPr marL="533400" indent="-533400" eaLnBrk="1" hangingPunct="1">
              <a:buNone/>
            </a:pPr>
            <a:r>
              <a:rPr lang="en-GB" sz="2400" dirty="0" smtClean="0"/>
              <a:t>	</a:t>
            </a:r>
            <a:r>
              <a:rPr lang="cs-CZ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h</a:t>
            </a:r>
            <a:r>
              <a:rPr lang="en-GB" sz="1800" dirty="0" err="1" smtClean="0">
                <a:sym typeface="Wingdings" pitchFamily="2" charset="2"/>
              </a:rPr>
              <a:t>yper</a:t>
            </a:r>
            <a:r>
              <a:rPr lang="en-US" sz="1800" dirty="0" smtClean="0">
                <a:sym typeface="Wingdings" pitchFamily="2" charset="2"/>
              </a:rPr>
              <a:t>activation </a:t>
            </a:r>
            <a:r>
              <a:rPr lang="cs-CZ" sz="1800" dirty="0" smtClean="0"/>
              <a:t> </a:t>
            </a:r>
            <a:r>
              <a:rPr lang="en-GB" sz="1800" dirty="0" smtClean="0"/>
              <a:t>of intracellular signals </a:t>
            </a:r>
            <a:r>
              <a:rPr lang="en-GB" sz="1800" dirty="0" smtClean="0">
                <a:sym typeface="Wingdings" pitchFamily="2" charset="2"/>
              </a:rPr>
              <a:t> </a:t>
            </a:r>
            <a:r>
              <a:rPr lang="cs-CZ" sz="1800" dirty="0" err="1" smtClean="0"/>
              <a:t>immunotoxicity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 t="2784" r="1584" b="2543"/>
          <a:stretch>
            <a:fillRect/>
          </a:stretch>
        </p:blipFill>
        <p:spPr bwMode="auto">
          <a:xfrm>
            <a:off x="3851920" y="332656"/>
            <a:ext cx="498125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DOI: 10.1021/acs.est.5b02049</a:t>
            </a:r>
          </a:p>
          <a:p>
            <a:r>
              <a:rPr lang="fr-FR" sz="1200" dirty="0" smtClean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Cell and </a:t>
            </a:r>
            <a:r>
              <a:rPr lang="cs-CZ" altLang="en-US" dirty="0" err="1" smtClean="0">
                <a:solidFill>
                  <a:schemeClr val="tx1"/>
                </a:solidFill>
              </a:rPr>
              <a:t>its</a:t>
            </a:r>
            <a:r>
              <a:rPr lang="cs-CZ" altLang="en-US" dirty="0" smtClean="0">
                <a:solidFill>
                  <a:schemeClr val="tx1"/>
                </a:solidFill>
              </a:rPr>
              <a:t> basic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4100"/>
            <a:ext cx="8362950" cy="2735263"/>
          </a:xfrm>
        </p:spPr>
        <p:txBody>
          <a:bodyPr/>
          <a:lstStyle/>
          <a:p>
            <a:r>
              <a:rPr lang="cs-CZ" altLang="en-US" dirty="0" err="1" smtClean="0"/>
              <a:t>Metabolism</a:t>
            </a:r>
            <a:endParaRPr lang="cs-CZ" altLang="en-US" dirty="0" smtClean="0"/>
          </a:p>
          <a:p>
            <a:r>
              <a:rPr lang="cs-CZ" altLang="en-US" dirty="0" err="1" smtClean="0"/>
              <a:t>Proliferation</a:t>
            </a:r>
            <a:r>
              <a:rPr lang="cs-CZ" altLang="en-US" dirty="0" smtClean="0"/>
              <a:t> (cell </a:t>
            </a:r>
            <a:r>
              <a:rPr lang="cs-CZ" altLang="en-US" dirty="0" err="1" smtClean="0"/>
              <a:t>division</a:t>
            </a:r>
            <a:r>
              <a:rPr lang="cs-CZ" altLang="en-US" dirty="0" smtClean="0"/>
              <a:t>) – cell </a:t>
            </a:r>
            <a:r>
              <a:rPr lang="cs-CZ" altLang="en-US" dirty="0" err="1" smtClean="0"/>
              <a:t>cycle</a:t>
            </a:r>
            <a:r>
              <a:rPr lang="cs-CZ" altLang="en-US" dirty="0" smtClean="0"/>
              <a:t> </a:t>
            </a:r>
          </a:p>
          <a:p>
            <a:r>
              <a:rPr lang="cs-CZ" altLang="en-US" dirty="0" err="1"/>
              <a:t>Diferentiation</a:t>
            </a:r>
            <a:endParaRPr lang="cs-CZ" altLang="en-US" dirty="0"/>
          </a:p>
          <a:p>
            <a:r>
              <a:rPr lang="cs-CZ" altLang="en-US" dirty="0" smtClean="0"/>
              <a:t>Senescence </a:t>
            </a:r>
          </a:p>
          <a:p>
            <a:r>
              <a:rPr lang="cs-CZ" altLang="en-US" dirty="0" smtClean="0"/>
              <a:t>Cell </a:t>
            </a:r>
            <a:r>
              <a:rPr lang="cs-CZ" altLang="en-US" dirty="0" err="1" smtClean="0"/>
              <a:t>death</a:t>
            </a:r>
            <a:endParaRPr lang="cs-CZ" altLang="en-US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Apoptosis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Necroptosis</a:t>
            </a:r>
            <a:endParaRPr lang="cs-CZ" altLang="en-US" sz="2000" dirty="0" smtClean="0"/>
          </a:p>
          <a:p>
            <a:pPr lvl="1" indent="-342900">
              <a:buFontTx/>
              <a:buChar char="-"/>
            </a:pPr>
            <a:r>
              <a:rPr lang="cs-CZ" altLang="en-US" sz="2000" dirty="0" err="1" smtClean="0"/>
              <a:t>Necrosis</a:t>
            </a:r>
            <a:r>
              <a:rPr lang="cs-CZ" altLang="en-US" sz="2000" dirty="0" smtClean="0"/>
              <a:t> </a:t>
            </a:r>
          </a:p>
        </p:txBody>
      </p:sp>
      <p:pic>
        <p:nvPicPr>
          <p:cNvPr id="8196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44989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Influence of toxicity </a:t>
            </a:r>
            <a:r>
              <a:rPr lang="cs-CZ" altLang="en-US" dirty="0" err="1" smtClean="0">
                <a:solidFill>
                  <a:schemeClr val="tx1"/>
                </a:solidFill>
              </a:rPr>
              <a:t>mechanisms</a:t>
            </a:r>
            <a:r>
              <a:rPr lang="cs-CZ" altLang="en-US" dirty="0" smtClean="0">
                <a:solidFill>
                  <a:schemeClr val="tx1"/>
                </a:solidFill>
              </a:rPr>
              <a:t> on </a:t>
            </a:r>
            <a:r>
              <a:rPr lang="cs-CZ" altLang="en-US" dirty="0" err="1" smtClean="0">
                <a:solidFill>
                  <a:schemeClr val="tx1"/>
                </a:solidFill>
              </a:rPr>
              <a:t>cellular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life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trajectories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19770" y="980728"/>
            <a:ext cx="8918326" cy="5877272"/>
          </a:xfrm>
        </p:spPr>
        <p:txBody>
          <a:bodyPr>
            <a:normAutofit fontScale="62500" lnSpcReduction="20000"/>
          </a:bodyPr>
          <a:lstStyle/>
          <a:p>
            <a:r>
              <a:rPr lang="cs-CZ" altLang="en-US" b="1" dirty="0" err="1" smtClean="0">
                <a:solidFill>
                  <a:srgbClr val="FF0000"/>
                </a:solidFill>
              </a:rPr>
              <a:t>Various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toxicit</a:t>
            </a:r>
            <a:r>
              <a:rPr lang="cs-CZ" altLang="en-US" b="1" dirty="0" smtClean="0">
                <a:solidFill>
                  <a:srgbClr val="FF0000"/>
                </a:solidFill>
              </a:rPr>
              <a:t>y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mechanisms</a:t>
            </a:r>
            <a:r>
              <a:rPr lang="cs-CZ" altLang="en-US" b="1" dirty="0" smtClean="0">
                <a:solidFill>
                  <a:srgbClr val="FF0000"/>
                </a:solidFill>
              </a:rPr>
              <a:t> /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modes</a:t>
            </a:r>
            <a:r>
              <a:rPr lang="cs-CZ" altLang="en-US" b="1" dirty="0" smtClean="0">
                <a:solidFill>
                  <a:srgbClr val="FF0000"/>
                </a:solidFill>
              </a:rPr>
              <a:t> of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action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lvl="1"/>
            <a:r>
              <a:rPr lang="cs-CZ" altLang="en-US" dirty="0" err="1" smtClean="0"/>
              <a:t>i.e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those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discussed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previously</a:t>
            </a:r>
            <a:endParaRPr lang="cs-CZ" altLang="en-US" dirty="0" smtClean="0"/>
          </a:p>
          <a:p>
            <a:pPr lvl="2"/>
            <a:r>
              <a:rPr lang="cs-CZ" altLang="en-US" dirty="0" err="1" smtClean="0"/>
              <a:t>PROTEINS</a:t>
            </a:r>
            <a:r>
              <a:rPr lang="cs-CZ" altLang="en-US" dirty="0" smtClean="0"/>
              <a:t> – enzyme </a:t>
            </a:r>
            <a:r>
              <a:rPr lang="cs-CZ" altLang="en-US" dirty="0" err="1" smtClean="0"/>
              <a:t>inhibitions</a:t>
            </a:r>
            <a:r>
              <a:rPr lang="cs-CZ" altLang="en-US" dirty="0" smtClean="0"/>
              <a:t>, protein </a:t>
            </a:r>
            <a:r>
              <a:rPr lang="cs-CZ" altLang="en-US" dirty="0" err="1" smtClean="0"/>
              <a:t>damage</a:t>
            </a:r>
            <a:r>
              <a:rPr lang="en-US" altLang="en-US" dirty="0" smtClean="0"/>
              <a:t>/</a:t>
            </a:r>
            <a:r>
              <a:rPr lang="cs-CZ" altLang="en-US" dirty="0" err="1" smtClean="0"/>
              <a:t>oxidation</a:t>
            </a:r>
            <a:endParaRPr lang="cs-CZ" altLang="en-US" dirty="0" smtClean="0"/>
          </a:p>
          <a:p>
            <a:pPr lvl="2"/>
            <a:r>
              <a:rPr lang="cs-CZ" altLang="en-US" dirty="0" smtClean="0"/>
              <a:t>DNA </a:t>
            </a:r>
            <a:r>
              <a:rPr lang="cs-CZ" altLang="en-US" dirty="0" err="1" smtClean="0"/>
              <a:t>damage</a:t>
            </a:r>
            <a:endParaRPr lang="cs-CZ" altLang="en-US" dirty="0"/>
          </a:p>
          <a:p>
            <a:pPr lvl="2"/>
            <a:r>
              <a:rPr lang="cs-CZ" altLang="en-US" dirty="0" err="1" smtClean="0"/>
              <a:t>MEMBRANE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disruption</a:t>
            </a:r>
            <a:endParaRPr lang="cs-CZ" altLang="en-US" dirty="0" smtClean="0"/>
          </a:p>
          <a:p>
            <a:pPr lvl="1"/>
            <a:r>
              <a:rPr lang="cs-CZ" altLang="en-US" dirty="0" smtClean="0"/>
              <a:t>as </a:t>
            </a:r>
            <a:r>
              <a:rPr lang="cs-CZ" altLang="en-US" dirty="0" err="1" smtClean="0"/>
              <a:t>well</a:t>
            </a:r>
            <a:r>
              <a:rPr lang="cs-CZ" altLang="en-US" dirty="0" smtClean="0"/>
              <a:t> as </a:t>
            </a:r>
            <a:r>
              <a:rPr lang="cs-CZ" altLang="en-US" dirty="0" err="1" smtClean="0"/>
              <a:t>others</a:t>
            </a:r>
            <a:endParaRPr lang="cs-CZ" altLang="en-US" dirty="0" smtClean="0"/>
          </a:p>
          <a:p>
            <a:pPr lvl="2"/>
            <a:r>
              <a:rPr lang="cs-CZ" altLang="en-US" b="1" dirty="0" err="1" smtClean="0">
                <a:solidFill>
                  <a:schemeClr val="tx2"/>
                </a:solidFill>
              </a:rPr>
              <a:t>including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mainly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INTRACELLULAR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signalling</a:t>
            </a:r>
            <a:r>
              <a:rPr lang="cs-CZ" altLang="en-US" b="1" dirty="0" smtClean="0">
                <a:solidFill>
                  <a:schemeClr val="tx2"/>
                </a:solidFill>
              </a:rPr>
              <a:t> </a:t>
            </a:r>
            <a:r>
              <a:rPr lang="cs-CZ" altLang="en-US" b="1" dirty="0" err="1" smtClean="0">
                <a:solidFill>
                  <a:schemeClr val="tx2"/>
                </a:solidFill>
              </a:rPr>
              <a:t>disruptions</a:t>
            </a:r>
            <a:endParaRPr lang="cs-CZ" altLang="en-US" b="1" dirty="0" smtClean="0">
              <a:solidFill>
                <a:schemeClr val="tx2"/>
              </a:solidFill>
            </a:endParaRPr>
          </a:p>
          <a:p>
            <a:endParaRPr lang="cs-CZ" altLang="en-US" dirty="0" smtClean="0"/>
          </a:p>
          <a:p>
            <a:r>
              <a:rPr lang="cs-CZ" altLang="en-US" b="1" dirty="0" smtClean="0">
                <a:solidFill>
                  <a:srgbClr val="FF0000"/>
                </a:solidFill>
              </a:rPr>
              <a:t>… a</a:t>
            </a:r>
            <a:r>
              <a:rPr lang="en-US" altLang="en-US" b="1" dirty="0" err="1" smtClean="0">
                <a:solidFill>
                  <a:srgbClr val="FF0000"/>
                </a:solidFill>
              </a:rPr>
              <a:t>ffect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the cell fate, and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propagate</a:t>
            </a:r>
            <a:r>
              <a:rPr lang="cs-CZ" altLang="en-US" b="1" dirty="0" smtClean="0">
                <a:solidFill>
                  <a:srgbClr val="FF0000"/>
                </a:solidFill>
              </a:rPr>
              <a:t> to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systemic</a:t>
            </a:r>
            <a:r>
              <a:rPr lang="cs-CZ" altLang="en-US" b="1" dirty="0" smtClean="0">
                <a:solidFill>
                  <a:srgbClr val="FF0000"/>
                </a:solidFill>
              </a:rPr>
              <a:t> </a:t>
            </a:r>
            <a:r>
              <a:rPr lang="cs-CZ" altLang="en-US" b="1" dirty="0" err="1" smtClean="0">
                <a:solidFill>
                  <a:srgbClr val="FF0000"/>
                </a:solidFill>
              </a:rPr>
              <a:t>effects</a:t>
            </a:r>
            <a:r>
              <a:rPr lang="cs-CZ" altLang="en-US" dirty="0" smtClean="0"/>
              <a:t>:  </a:t>
            </a:r>
            <a:r>
              <a:rPr lang="cs-CZ" altLang="en-US" sz="2600" dirty="0" smtClean="0"/>
              <a:t>…</a:t>
            </a:r>
            <a:r>
              <a:rPr lang="cs-CZ" altLang="en-US" sz="2600" i="1" dirty="0" err="1" smtClean="0"/>
              <a:t>examples</a:t>
            </a:r>
            <a:r>
              <a:rPr lang="cs-CZ" altLang="en-US" sz="2600" i="1" dirty="0" smtClean="0"/>
              <a:t>…</a:t>
            </a:r>
            <a:endParaRPr lang="cs-CZ" altLang="en-US" i="1" dirty="0" smtClean="0"/>
          </a:p>
          <a:p>
            <a:pPr lvl="1"/>
            <a:r>
              <a:rPr lang="cs-CZ" altLang="en-US" b="1" dirty="0" err="1" smtClean="0"/>
              <a:t>Disruption</a:t>
            </a:r>
            <a:r>
              <a:rPr lang="cs-CZ" altLang="en-US" b="1" dirty="0" smtClean="0"/>
              <a:t> of </a:t>
            </a:r>
            <a:r>
              <a:rPr lang="cs-CZ" altLang="en-US" b="1" dirty="0" err="1" smtClean="0"/>
              <a:t>metabolism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Acute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  <a:r>
              <a:rPr lang="cs-CZ" altLang="en-US" dirty="0" smtClean="0">
                <a:sym typeface="Wingdings" panose="05000000000000000000" pitchFamily="2" charset="2"/>
              </a:rPr>
              <a:t>(</a:t>
            </a:r>
            <a:r>
              <a:rPr lang="cs-CZ" altLang="en-US" dirty="0" smtClean="0"/>
              <a:t>cell) </a:t>
            </a:r>
            <a:r>
              <a:rPr lang="cs-CZ" altLang="en-US" dirty="0" err="1" smtClean="0"/>
              <a:t>death</a:t>
            </a:r>
            <a:r>
              <a:rPr lang="cs-CZ" altLang="en-US" dirty="0" smtClean="0"/>
              <a:t> (</a:t>
            </a:r>
            <a:r>
              <a:rPr lang="cs-CZ" altLang="en-US" dirty="0" smtClean="0"/>
              <a:t>CO, </a:t>
            </a:r>
            <a:r>
              <a:rPr lang="cs-CZ" altLang="en-US" dirty="0" smtClean="0"/>
              <a:t>CN-)</a:t>
            </a:r>
          </a:p>
          <a:p>
            <a:pPr lvl="2"/>
            <a:r>
              <a:rPr lang="en-US" altLang="en-US" dirty="0" smtClean="0"/>
              <a:t>C</a:t>
            </a:r>
            <a:r>
              <a:rPr lang="cs-CZ" altLang="en-US" dirty="0" err="1" smtClean="0"/>
              <a:t>hronic</a:t>
            </a:r>
            <a:r>
              <a:rPr lang="cs-CZ" altLang="en-US" dirty="0" smtClean="0"/>
              <a:t> </a:t>
            </a:r>
            <a:r>
              <a:rPr lang="cs-CZ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various </a:t>
            </a:r>
            <a:r>
              <a:rPr lang="cs-CZ" altLang="en-US" dirty="0" err="1" smtClean="0"/>
              <a:t>diseases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diabetes)</a:t>
            </a:r>
          </a:p>
          <a:p>
            <a:pPr lvl="1"/>
            <a:r>
              <a:rPr lang="cs-CZ" altLang="en-US" b="1" dirty="0" err="1" smtClean="0"/>
              <a:t>Effects</a:t>
            </a:r>
            <a:r>
              <a:rPr lang="cs-CZ" altLang="en-US" b="1" dirty="0" smtClean="0"/>
              <a:t> on </a:t>
            </a:r>
            <a:r>
              <a:rPr lang="cs-CZ" altLang="en-US" b="1" dirty="0" err="1" smtClean="0"/>
              <a:t>proliferation</a:t>
            </a:r>
            <a:r>
              <a:rPr lang="cs-CZ" altLang="en-US" b="1" dirty="0" smtClean="0"/>
              <a:t> (cell </a:t>
            </a:r>
            <a:r>
              <a:rPr lang="cs-CZ" altLang="en-US" b="1" dirty="0" err="1" smtClean="0"/>
              <a:t>division</a:t>
            </a:r>
            <a:r>
              <a:rPr lang="cs-CZ" altLang="en-US" b="1" dirty="0" smtClean="0"/>
              <a:t>) – cell </a:t>
            </a:r>
            <a:r>
              <a:rPr lang="cs-CZ" altLang="en-US" b="1" dirty="0" err="1" smtClean="0"/>
              <a:t>cycle</a:t>
            </a:r>
            <a:r>
              <a:rPr lang="cs-CZ" altLang="en-US" b="1" dirty="0" smtClean="0"/>
              <a:t> </a:t>
            </a:r>
          </a:p>
          <a:p>
            <a:pPr lvl="2"/>
            <a:r>
              <a:rPr lang="cs-CZ" altLang="en-US" dirty="0" smtClean="0"/>
              <a:t>Tumor </a:t>
            </a:r>
            <a:r>
              <a:rPr lang="cs-CZ" altLang="en-US" dirty="0" err="1" smtClean="0"/>
              <a:t>growth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carcinogenesis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effects</a:t>
            </a:r>
            <a:r>
              <a:rPr lang="cs-CZ" altLang="en-US" dirty="0" smtClean="0"/>
              <a:t> on </a:t>
            </a:r>
            <a:r>
              <a:rPr lang="cs-CZ" altLang="en-US" dirty="0" err="1" smtClean="0"/>
              <a:t>immune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system</a:t>
            </a:r>
            <a:r>
              <a:rPr lang="cs-CZ" altLang="en-US" dirty="0" smtClean="0"/>
              <a:t> </a:t>
            </a:r>
            <a:r>
              <a:rPr lang="en-US" altLang="en-US" dirty="0" smtClean="0"/>
              <a:t>/ </a:t>
            </a:r>
            <a:r>
              <a:rPr lang="en-US" altLang="en-US" dirty="0" err="1" smtClean="0"/>
              <a:t>haemopoiesis</a:t>
            </a:r>
            <a:endParaRPr lang="cs-CZ" altLang="en-US" dirty="0" smtClean="0"/>
          </a:p>
          <a:p>
            <a:pPr lvl="1"/>
            <a:r>
              <a:rPr lang="cs-CZ" altLang="en-US" b="1" dirty="0" err="1" smtClean="0"/>
              <a:t>Diferentiation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Developmental</a:t>
            </a:r>
            <a:r>
              <a:rPr lang="cs-CZ" altLang="en-US" dirty="0" smtClean="0"/>
              <a:t> toxicity, </a:t>
            </a:r>
            <a:r>
              <a:rPr lang="cs-CZ" altLang="en-US" dirty="0" err="1" smtClean="0"/>
              <a:t>embryotoxicity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teratogenicity</a:t>
            </a:r>
            <a:r>
              <a:rPr lang="en-US" altLang="en-US" dirty="0" smtClean="0"/>
              <a:t>, immune s</a:t>
            </a:r>
            <a:r>
              <a:rPr lang="cs-CZ" altLang="en-US" dirty="0" err="1" smtClean="0"/>
              <a:t>ystem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endParaRPr lang="cs-CZ" altLang="en-US" dirty="0"/>
          </a:p>
          <a:p>
            <a:pPr lvl="1"/>
            <a:r>
              <a:rPr lang="cs-CZ" altLang="en-US" b="1" dirty="0" smtClean="0"/>
              <a:t>Senescence </a:t>
            </a:r>
            <a:r>
              <a:rPr lang="en-US" altLang="en-US" b="1" dirty="0" smtClean="0"/>
              <a:t> </a:t>
            </a:r>
            <a:r>
              <a:rPr lang="cs-CZ" altLang="en-US" sz="2300" dirty="0" smtClean="0"/>
              <a:t>(</a:t>
            </a:r>
            <a:r>
              <a:rPr lang="cs-CZ" altLang="en-US" sz="2300" dirty="0" smtClean="0">
                <a:sym typeface="Wingdings" panose="05000000000000000000" pitchFamily="2" charset="2"/>
              </a:rPr>
              <a:t>U</a:t>
            </a:r>
            <a:r>
              <a:rPr lang="en-US" altLang="en-US" sz="2300" dirty="0" err="1" smtClean="0">
                <a:sym typeface="Wingdings" panose="05000000000000000000" pitchFamily="2" charset="2"/>
              </a:rPr>
              <a:t>suall</a:t>
            </a:r>
            <a:r>
              <a:rPr lang="cs-CZ" altLang="en-US" sz="2300" dirty="0" smtClean="0">
                <a:sym typeface="Wingdings" panose="05000000000000000000" pitchFamily="2" charset="2"/>
              </a:rPr>
              <a:t>y not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adverse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or</a:t>
            </a:r>
            <a:r>
              <a:rPr lang="cs-CZ" altLang="en-US" sz="2300" dirty="0" smtClean="0">
                <a:sym typeface="Wingdings" panose="05000000000000000000" pitchFamily="2" charset="2"/>
              </a:rPr>
              <a:t> </a:t>
            </a:r>
            <a:r>
              <a:rPr lang="cs-CZ" altLang="en-US" sz="2300" dirty="0" err="1" smtClean="0">
                <a:sym typeface="Wingdings" panose="05000000000000000000" pitchFamily="2" charset="2"/>
              </a:rPr>
              <a:t>toxic</a:t>
            </a:r>
            <a:r>
              <a:rPr lang="cs-CZ" altLang="en-US" sz="2300" dirty="0" smtClean="0">
                <a:sym typeface="Wingdings" panose="05000000000000000000" pitchFamily="2" charset="2"/>
              </a:rPr>
              <a:t>)</a:t>
            </a:r>
            <a:endParaRPr lang="cs-CZ" altLang="en-US" dirty="0" smtClean="0"/>
          </a:p>
          <a:p>
            <a:pPr lvl="1"/>
            <a:r>
              <a:rPr lang="cs-CZ" altLang="en-US" b="1" dirty="0" smtClean="0"/>
              <a:t>Cell </a:t>
            </a:r>
            <a:r>
              <a:rPr lang="cs-CZ" altLang="en-US" b="1" dirty="0" err="1" smtClean="0"/>
              <a:t>death</a:t>
            </a:r>
            <a:endParaRPr lang="cs-CZ" altLang="en-US" b="1" dirty="0" smtClean="0"/>
          </a:p>
          <a:p>
            <a:pPr lvl="2"/>
            <a:r>
              <a:rPr lang="cs-CZ" altLang="en-US" dirty="0" err="1" smtClean="0"/>
              <a:t>NECROSES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e.g</a:t>
            </a:r>
            <a:r>
              <a:rPr lang="cs-CZ" altLang="en-US" dirty="0" smtClean="0"/>
              <a:t>. </a:t>
            </a:r>
            <a:r>
              <a:rPr lang="cs-CZ" altLang="en-US" dirty="0" err="1" smtClean="0"/>
              <a:t>after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irradiation</a:t>
            </a:r>
            <a:r>
              <a:rPr lang="cs-CZ" altLang="en-US" dirty="0" smtClean="0"/>
              <a:t>)</a:t>
            </a:r>
          </a:p>
          <a:p>
            <a:pPr lvl="2"/>
            <a:r>
              <a:rPr lang="cs-CZ" altLang="en-US" dirty="0" err="1" smtClean="0"/>
              <a:t>APOPTOSES</a:t>
            </a:r>
            <a:r>
              <a:rPr lang="cs-CZ" altLang="en-US" dirty="0" smtClean="0"/>
              <a:t> (bone </a:t>
            </a:r>
            <a:r>
              <a:rPr lang="cs-CZ" altLang="en-US" dirty="0" err="1" smtClean="0"/>
              <a:t>marrow</a:t>
            </a:r>
            <a:r>
              <a:rPr lang="cs-CZ" altLang="en-US" dirty="0" smtClean="0"/>
              <a:t> – </a:t>
            </a:r>
            <a:r>
              <a:rPr lang="cs-CZ" altLang="en-US" dirty="0" err="1" smtClean="0"/>
              <a:t>haemopoetic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effects</a:t>
            </a:r>
            <a:r>
              <a:rPr lang="en-US" altLang="en-US" dirty="0" smtClean="0"/>
              <a:t>; effects on tumors</a:t>
            </a:r>
            <a:r>
              <a:rPr lang="cs-CZ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9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CELL </a:t>
            </a:r>
            <a:r>
              <a:rPr lang="cs-CZ" dirty="0" err="1" smtClean="0">
                <a:solidFill>
                  <a:schemeClr val="tx1"/>
                </a:solidFill>
              </a:rPr>
              <a:t>CYCLE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careful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CONTROL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importance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3877664" cy="49685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GENERAL</a:t>
            </a:r>
          </a:p>
          <a:p>
            <a:pPr lvl="1"/>
            <a:r>
              <a:rPr lang="en-GB" dirty="0"/>
              <a:t>Control of genetic material and </a:t>
            </a:r>
            <a:r>
              <a:rPr lang="en-GB" dirty="0" smtClean="0"/>
              <a:t>information </a:t>
            </a:r>
            <a:r>
              <a:rPr lang="en-GB" dirty="0"/>
              <a:t>(including reparation)</a:t>
            </a:r>
            <a:endParaRPr lang="cs-CZ" dirty="0"/>
          </a:p>
          <a:p>
            <a:pPr lvl="1"/>
            <a:r>
              <a:rPr lang="en-GB" dirty="0"/>
              <a:t>Proper distribution of genetic material into daughter </a:t>
            </a:r>
            <a:r>
              <a:rPr lang="en-GB" dirty="0" smtClean="0"/>
              <a:t>cells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smtClean="0">
                <a:solidFill>
                  <a:schemeClr val="tx2"/>
                </a:solidFill>
              </a:rPr>
              <a:t>EARLY </a:t>
            </a:r>
            <a:r>
              <a:rPr lang="cs-CZ" b="1" dirty="0" err="1" smtClean="0">
                <a:solidFill>
                  <a:schemeClr val="tx2"/>
                </a:solidFill>
              </a:rPr>
              <a:t>DEVELOPMENT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Regulation </a:t>
            </a:r>
            <a:r>
              <a:rPr lang="en-GB" dirty="0"/>
              <a:t>of development, embryo- and organogenesis 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cs-CZ" b="1" dirty="0" err="1" smtClean="0">
                <a:solidFill>
                  <a:schemeClr val="tx2"/>
                </a:solidFill>
              </a:rPr>
              <a:t>ADULTHOOD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Reconstruction </a:t>
            </a:r>
            <a:r>
              <a:rPr lang="en-GB" dirty="0"/>
              <a:t>and renewal of adult </a:t>
            </a:r>
            <a:r>
              <a:rPr lang="en-GB" dirty="0" smtClean="0"/>
              <a:t>tissues</a:t>
            </a:r>
            <a:endParaRPr lang="cs-CZ" dirty="0" smtClean="0"/>
          </a:p>
          <a:p>
            <a:pPr lvl="1"/>
            <a:r>
              <a:rPr lang="en-GB" dirty="0"/>
              <a:t>Control of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en-US" dirty="0" smtClean="0"/>
              <a:t>/ </a:t>
            </a:r>
            <a:r>
              <a:rPr lang="en-GB" dirty="0" err="1" smtClean="0"/>
              <a:t>tumor</a:t>
            </a:r>
            <a:r>
              <a:rPr lang="en-GB" dirty="0" smtClean="0"/>
              <a:t> growth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92" y="2564904"/>
            <a:ext cx="494280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Cell c</a:t>
            </a:r>
            <a:r>
              <a:rPr lang="cs-CZ" altLang="en-US" dirty="0" err="1" smtClean="0">
                <a:solidFill>
                  <a:schemeClr val="tx1"/>
                </a:solidFill>
              </a:rPr>
              <a:t>ycle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regulation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84" y="1052736"/>
            <a:ext cx="4480407" cy="573325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sz="2400" dirty="0" err="1"/>
              <a:t>Factors</a:t>
            </a:r>
            <a:r>
              <a:rPr lang="cs-CZ" altLang="en-US" sz="2400" dirty="0"/>
              <a:t> controlling proper cell </a:t>
            </a:r>
            <a:r>
              <a:rPr lang="cs-CZ" altLang="en-US" sz="2400" dirty="0" err="1"/>
              <a:t>cycle</a:t>
            </a:r>
            <a:endParaRPr lang="cs-CZ" altLang="en-US" sz="24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Extracellular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signals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hormones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neurotrasmitters</a:t>
            </a:r>
            <a:r>
              <a:rPr lang="cs-CZ" altLang="en-US" sz="2000" dirty="0"/>
              <a:t>…)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Intracellular</a:t>
            </a:r>
            <a:r>
              <a:rPr lang="cs-CZ" altLang="en-US" sz="2000" dirty="0"/>
              <a:t> „stress </a:t>
            </a:r>
            <a:r>
              <a:rPr lang="cs-CZ" altLang="en-US" sz="2000" dirty="0" err="1"/>
              <a:t>sensors</a:t>
            </a:r>
            <a:r>
              <a:rPr lang="cs-CZ" altLang="en-US" sz="2000" dirty="0"/>
              <a:t>“ and </a:t>
            </a:r>
            <a:r>
              <a:rPr lang="cs-CZ" altLang="en-US" sz="2000" dirty="0" err="1"/>
              <a:t>signals</a:t>
            </a:r>
            <a:endParaRPr lang="cs-CZ" altLang="en-US" sz="2000" dirty="0"/>
          </a:p>
          <a:p>
            <a:pPr lvl="2" eaLnBrk="1" hangingPunct="1">
              <a:buFontTx/>
              <a:buChar char="•"/>
            </a:pPr>
            <a:r>
              <a:rPr lang="cs-CZ" altLang="en-US" sz="2000" dirty="0">
                <a:solidFill>
                  <a:srgbClr val="FF0000"/>
                </a:solidFill>
              </a:rPr>
              <a:t>p53 protein </a:t>
            </a:r>
            <a:r>
              <a:rPr lang="cs-CZ" altLang="en-US" sz="2000" dirty="0" err="1"/>
              <a:t>among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others</a:t>
            </a:r>
            <a:endParaRPr lang="cs-CZ" altLang="en-US" sz="2000" dirty="0"/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Correct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sequence</a:t>
            </a:r>
            <a:r>
              <a:rPr lang="cs-CZ" altLang="en-US" sz="2000" dirty="0"/>
              <a:t> of </a:t>
            </a:r>
            <a:r>
              <a:rPr lang="cs-CZ" altLang="en-US" sz="2000" dirty="0" err="1"/>
              <a:t>individual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events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phases</a:t>
            </a:r>
            <a:r>
              <a:rPr lang="cs-CZ" altLang="en-US" sz="2000" dirty="0"/>
              <a:t>)</a:t>
            </a:r>
          </a:p>
          <a:p>
            <a:pPr lvl="1" eaLnBrk="1" hangingPunct="1">
              <a:buFontTx/>
              <a:buChar char="•"/>
            </a:pPr>
            <a:r>
              <a:rPr lang="cs-CZ" altLang="en-US" sz="2000" dirty="0" err="1"/>
              <a:t>Error</a:t>
            </a:r>
            <a:r>
              <a:rPr lang="cs-CZ" altLang="en-US" sz="2000" dirty="0"/>
              <a:t>-free </a:t>
            </a:r>
            <a:r>
              <a:rPr lang="cs-CZ" altLang="en-US" sz="2000" dirty="0" err="1"/>
              <a:t>events</a:t>
            </a:r>
            <a:endParaRPr lang="cs-CZ" altLang="en-US" sz="2000" dirty="0"/>
          </a:p>
          <a:p>
            <a:pPr eaLnBrk="1" hangingPunct="1">
              <a:buFontTx/>
              <a:buChar char="•"/>
            </a:pPr>
            <a:endParaRPr lang="cs-CZ" altLang="en-US" sz="2400" dirty="0"/>
          </a:p>
          <a:p>
            <a:pPr eaLnBrk="1" hangingPunct="1"/>
            <a:r>
              <a:rPr lang="cs-CZ" altLang="en-US" sz="2400" dirty="0"/>
              <a:t>Controlling </a:t>
            </a:r>
            <a:r>
              <a:rPr lang="cs-CZ" altLang="en-US" sz="2400" dirty="0" err="1"/>
              <a:t>principles</a:t>
            </a:r>
            <a:endParaRPr lang="cs-CZ" altLang="en-US" sz="2400" dirty="0"/>
          </a:p>
          <a:p>
            <a:pPr lvl="1" eaLnBrk="1" hangingPunct="1"/>
            <a:r>
              <a:rPr lang="cs-CZ" altLang="en-US" sz="2000" dirty="0">
                <a:solidFill>
                  <a:schemeClr val="tx2"/>
                </a:solidFill>
              </a:rPr>
              <a:t>General: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 </a:t>
            </a:r>
            <a:r>
              <a:rPr lang="en-US" altLang="en-US" sz="2000" dirty="0">
                <a:solidFill>
                  <a:srgbClr val="FF0000"/>
                </a:solidFill>
              </a:rPr>
              <a:t>/ de</a:t>
            </a:r>
            <a:r>
              <a:rPr lang="cs-CZ" altLang="en-US" sz="2000" dirty="0" err="1">
                <a:solidFill>
                  <a:srgbClr val="FF0000"/>
                </a:solidFill>
              </a:rPr>
              <a:t>phosphorylation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phosphatases</a:t>
            </a:r>
            <a:r>
              <a:rPr lang="cs-CZ" altLang="en-US" sz="2000" dirty="0"/>
              <a:t>) of </a:t>
            </a:r>
            <a:r>
              <a:rPr lang="cs-CZ" altLang="en-US" sz="2000" dirty="0" err="1"/>
              <a:t>proteins</a:t>
            </a:r>
            <a:r>
              <a:rPr lang="cs-CZ" altLang="en-US" sz="2000" dirty="0"/>
              <a:t> </a:t>
            </a:r>
            <a:r>
              <a:rPr lang="cs-CZ" altLang="en-US" sz="2000" dirty="0" smtClean="0"/>
              <a:t>	</a:t>
            </a:r>
            <a:r>
              <a:rPr lang="cs-CZ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discussed further </a:t>
            </a:r>
            <a:endParaRPr lang="cs-CZ" altLang="en-US" sz="20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000" dirty="0">
                <a:solidFill>
                  <a:schemeClr val="tx2"/>
                </a:solidFill>
              </a:rPr>
              <a:t>Such as </a:t>
            </a:r>
            <a:r>
              <a:rPr lang="cs-CZ" altLang="en-US" sz="2000" dirty="0">
                <a:solidFill>
                  <a:schemeClr val="tx2"/>
                </a:solidFill>
              </a:rPr>
              <a:t>… </a:t>
            </a:r>
            <a:r>
              <a:rPr lang="cs-CZ" altLang="en-US" sz="2000" i="1" dirty="0" err="1">
                <a:solidFill>
                  <a:schemeClr val="tx2"/>
                </a:solidFill>
              </a:rPr>
              <a:t>for</a:t>
            </a:r>
            <a:r>
              <a:rPr lang="cs-CZ" altLang="en-US" sz="2000" i="1" dirty="0">
                <a:solidFill>
                  <a:schemeClr val="tx2"/>
                </a:solidFill>
              </a:rPr>
              <a:t> cell </a:t>
            </a:r>
            <a:r>
              <a:rPr lang="cs-CZ" altLang="en-US" sz="2000" i="1" dirty="0" err="1">
                <a:solidFill>
                  <a:schemeClr val="tx2"/>
                </a:solidFill>
              </a:rPr>
              <a:t>cycle</a:t>
            </a:r>
            <a:r>
              <a:rPr lang="cs-CZ" altLang="en-US" sz="2000" i="1" dirty="0">
                <a:solidFill>
                  <a:schemeClr val="tx2"/>
                </a:solidFill>
              </a:rPr>
              <a:t>:</a:t>
            </a:r>
          </a:p>
          <a:p>
            <a:pPr lvl="2" eaLnBrk="1" hangingPunct="1"/>
            <a:r>
              <a:rPr lang="cs-CZ" altLang="en-US" sz="2000" dirty="0" err="1">
                <a:solidFill>
                  <a:srgbClr val="FF0000"/>
                </a:solidFill>
              </a:rPr>
              <a:t>cyclines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/>
              <a:t>and </a:t>
            </a:r>
            <a:r>
              <a:rPr lang="cs-CZ" altLang="en-US" sz="2000" dirty="0">
                <a:solidFill>
                  <a:srgbClr val="FF0000"/>
                </a:solidFill>
              </a:rPr>
              <a:t>CDK </a:t>
            </a:r>
            <a:r>
              <a:rPr lang="cs-CZ" altLang="en-US" sz="2000" dirty="0"/>
              <a:t>(</a:t>
            </a:r>
            <a:r>
              <a:rPr lang="cs-CZ" altLang="en-US" sz="2000" dirty="0" err="1"/>
              <a:t>cycline-dependent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kinases</a:t>
            </a:r>
            <a:r>
              <a:rPr lang="cs-CZ" altLang="en-US" sz="2000" dirty="0"/>
              <a:t>)</a:t>
            </a:r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Výsledek obrázku pro cdk cell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55011"/>
            <a:ext cx="4511721" cy="36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>
          <a:xfrm>
            <a:off x="0" y="182662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Role and </a:t>
            </a:r>
            <a:r>
              <a:rPr lang="cs-CZ" altLang="en-US" dirty="0" err="1" smtClean="0">
                <a:solidFill>
                  <a:schemeClr val="tx1"/>
                </a:solidFill>
              </a:rPr>
              <a:t>functions</a:t>
            </a:r>
            <a:r>
              <a:rPr lang="cs-CZ" altLang="en-US" dirty="0" smtClean="0">
                <a:solidFill>
                  <a:schemeClr val="tx1"/>
                </a:solidFill>
              </a:rPr>
              <a:t> of </a:t>
            </a:r>
            <a:r>
              <a:rPr lang="cs-CZ" altLang="en-US" b="1" dirty="0" smtClean="0">
                <a:solidFill>
                  <a:srgbClr val="FF0000"/>
                </a:solidFill>
              </a:rPr>
              <a:t>p53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4396" r="4847" b="43895"/>
          <a:stretch/>
        </p:blipFill>
        <p:spPr bwMode="auto">
          <a:xfrm>
            <a:off x="3006645" y="4160754"/>
            <a:ext cx="6101859" cy="265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p53 phosphory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79838"/>
            <a:ext cx="4394025" cy="18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286" y="2708920"/>
            <a:ext cx="7447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cs-CZ" sz="1400" dirty="0" err="1" smtClean="0"/>
              <a:t>Phosphorylation</a:t>
            </a:r>
            <a:r>
              <a:rPr lang="cs-CZ" sz="1400" dirty="0" smtClean="0"/>
              <a:t> </a:t>
            </a:r>
            <a:r>
              <a:rPr lang="en-US" sz="1400" dirty="0" smtClean="0"/>
              <a:t>of </a:t>
            </a:r>
            <a:r>
              <a:rPr lang="cs-CZ" sz="1400" dirty="0" smtClean="0"/>
              <a:t>p53		</a:t>
            </a:r>
            <a:r>
              <a:rPr lang="en-GB" sz="1400" dirty="0"/>
              <a:t> </a:t>
            </a:r>
            <a:r>
              <a:rPr lang="cs-CZ" sz="1400" dirty="0" smtClean="0"/>
              <a:t>	</a:t>
            </a:r>
            <a:r>
              <a:rPr lang="en-US" sz="1400" dirty="0" smtClean="0"/>
              <a:t>* </a:t>
            </a:r>
            <a:r>
              <a:rPr lang="en-GB" sz="1400" dirty="0" smtClean="0"/>
              <a:t>acetylation </a:t>
            </a:r>
            <a:r>
              <a:rPr lang="en-GB" sz="1400" dirty="0"/>
              <a:t>(A), </a:t>
            </a:r>
            <a:r>
              <a:rPr lang="en-GB" sz="1400" dirty="0" smtClean="0"/>
              <a:t>methylation </a:t>
            </a:r>
            <a:r>
              <a:rPr lang="en-GB" sz="1400" dirty="0"/>
              <a:t>(M)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					</a:t>
            </a:r>
            <a:r>
              <a:rPr lang="en-US" sz="1400" dirty="0" smtClean="0"/>
              <a:t>* </a:t>
            </a:r>
            <a:r>
              <a:rPr lang="en-GB" sz="1400" dirty="0" smtClean="0"/>
              <a:t>and </a:t>
            </a:r>
            <a:r>
              <a:rPr lang="en-GB" sz="1400" dirty="0" err="1"/>
              <a:t>ubiquitylation</a:t>
            </a:r>
            <a:r>
              <a:rPr lang="en-GB" sz="1400" dirty="0"/>
              <a:t> (</a:t>
            </a:r>
            <a:r>
              <a:rPr lang="en-GB" sz="1400" dirty="0" err="1"/>
              <a:t>Ub</a:t>
            </a:r>
            <a:r>
              <a:rPr lang="en-GB" sz="1400" dirty="0"/>
              <a:t>) </a:t>
            </a:r>
            <a:r>
              <a:rPr lang="en-US" sz="1400" dirty="0" smtClean="0"/>
              <a:t>of </a:t>
            </a:r>
            <a:r>
              <a:rPr lang="cs-CZ" sz="1400" dirty="0" smtClean="0"/>
              <a:t>p53</a:t>
            </a:r>
          </a:p>
          <a:p>
            <a:r>
              <a:rPr lang="cs-CZ" sz="1400" dirty="0" smtClean="0"/>
              <a:t>* </a:t>
            </a:r>
            <a:r>
              <a:rPr lang="en-US" sz="1400" dirty="0" smtClean="0"/>
              <a:t>as </a:t>
            </a:r>
            <a:r>
              <a:rPr lang="cs-CZ" sz="1400" dirty="0" err="1" smtClean="0"/>
              <a:t>well</a:t>
            </a:r>
            <a:r>
              <a:rPr lang="cs-CZ" sz="1400" dirty="0" smtClean="0"/>
              <a:t> as „</a:t>
            </a:r>
            <a:r>
              <a:rPr lang="cs-CZ" sz="1400" dirty="0" err="1" smtClean="0"/>
              <a:t>mutations</a:t>
            </a:r>
            <a:r>
              <a:rPr lang="cs-CZ" sz="1400" dirty="0" smtClean="0"/>
              <a:t>“ (</a:t>
            </a:r>
            <a:r>
              <a:rPr lang="cs-CZ" sz="1400" dirty="0" err="1" smtClean="0"/>
              <a:t>SNPs</a:t>
            </a:r>
            <a:r>
              <a:rPr lang="cs-CZ" sz="1400" dirty="0" smtClean="0"/>
              <a:t>) of p53</a:t>
            </a:r>
          </a:p>
          <a:p>
            <a:r>
              <a:rPr lang="cs-CZ" sz="1400" dirty="0" smtClean="0">
                <a:sym typeface="Wingdings" panose="05000000000000000000" pitchFamily="2" charset="2"/>
              </a:rPr>
              <a:t/>
            </a:r>
            <a:br>
              <a:rPr lang="cs-CZ" sz="1400" dirty="0" smtClean="0">
                <a:sym typeface="Wingdings" panose="05000000000000000000" pitchFamily="2" charset="2"/>
              </a:rPr>
            </a:br>
            <a:endParaRPr lang="cs-CZ" sz="1400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Control</a:t>
            </a:r>
            <a:r>
              <a:rPr lang="cs-CZ" dirty="0" smtClean="0">
                <a:sym typeface="Wingdings" panose="05000000000000000000" pitchFamily="2" charset="2"/>
              </a:rPr>
              <a:t> and </a:t>
            </a:r>
            <a:r>
              <a:rPr lang="cs-CZ" dirty="0" err="1" smtClean="0">
                <a:sym typeface="Wingdings" panose="05000000000000000000" pitchFamily="2" charset="2"/>
              </a:rPr>
              <a:t>affect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key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cellular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processes</a:t>
            </a:r>
            <a:r>
              <a:rPr lang="cs-CZ" dirty="0" smtClean="0">
                <a:sym typeface="Wingdings" panose="05000000000000000000" pitchFamily="2" charset="2"/>
              </a:rPr>
              <a:t> </a:t>
            </a:r>
            <a:endParaRPr lang="en-US" dirty="0"/>
          </a:p>
        </p:txBody>
      </p:sp>
      <p:pic>
        <p:nvPicPr>
          <p:cNvPr id="1030" name="Picture 6" descr="http://a.static-abcam.com/CmsMedia/Media/p53-acetylation-methylation-and-ubiquitylation-si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4" y="836712"/>
            <a:ext cx="4495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-36512" y="332656"/>
            <a:ext cx="9146032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INTRACELLULAR signals</a:t>
            </a:r>
            <a:r>
              <a:rPr lang="cs-CZ" dirty="0" smtClean="0">
                <a:solidFill>
                  <a:schemeClr val="tx1"/>
                </a:solidFill>
              </a:rPr>
              <a:t> as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z="20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2000" dirty="0" smtClean="0">
                <a:solidFill>
                  <a:schemeClr val="tx1"/>
                </a:solidFill>
              </a:rPr>
              <a:t> - p53 in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control</a:t>
            </a:r>
            <a:r>
              <a:rPr lang="cs-CZ" altLang="en-US" sz="2000" dirty="0" smtClean="0">
                <a:solidFill>
                  <a:schemeClr val="tx1"/>
                </a:solidFill>
              </a:rPr>
              <a:t> of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intracellular</a:t>
            </a:r>
            <a:r>
              <a:rPr lang="cs-CZ" altLang="en-US" sz="2000" dirty="0" smtClean="0">
                <a:solidFill>
                  <a:schemeClr val="tx1"/>
                </a:solidFill>
              </a:rPr>
              <a:t> stress / such as DNA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damage</a:t>
            </a:r>
            <a:endParaRPr lang="cs-CZ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04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Cell </a:t>
            </a:r>
            <a:r>
              <a:rPr lang="cs-CZ" altLang="en-US" dirty="0" err="1" smtClean="0">
                <a:solidFill>
                  <a:schemeClr val="tx1"/>
                </a:solidFill>
              </a:rPr>
              <a:t>deaths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Necrosis</a:t>
            </a:r>
            <a:endParaRPr lang="cs-CZ" sz="3200" b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Pathology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Membrane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damage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smtClean="0">
                <a:latin typeface="+mn-lt"/>
                <a:cs typeface="+mn-cs"/>
              </a:rPr>
              <a:t>Cell „</a:t>
            </a:r>
            <a:r>
              <a:rPr lang="cs-CZ" sz="2200" dirty="0" err="1" smtClean="0">
                <a:latin typeface="+mn-lt"/>
                <a:cs typeface="+mn-cs"/>
              </a:rPr>
              <a:t>explosion</a:t>
            </a:r>
            <a:r>
              <a:rPr lang="cs-CZ" sz="2200" dirty="0" smtClean="0">
                <a:latin typeface="+mn-lt"/>
                <a:cs typeface="+mn-cs"/>
              </a:rPr>
              <a:t>“/ </a:t>
            </a:r>
            <a:r>
              <a:rPr lang="cs-CZ" sz="2200" dirty="0" err="1" smtClean="0">
                <a:latin typeface="+mn-lt"/>
                <a:cs typeface="+mn-cs"/>
              </a:rPr>
              <a:t>lysis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Chromatin </a:t>
            </a:r>
            <a:r>
              <a:rPr lang="cs-CZ" sz="2200" b="0" dirty="0" err="1" smtClean="0">
                <a:latin typeface="+mn-lt"/>
                <a:cs typeface="+mn-cs"/>
              </a:rPr>
              <a:t>disintegration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smtClean="0">
                <a:latin typeface="+mn-lt"/>
                <a:cs typeface="+mn-cs"/>
              </a:rPr>
              <a:t>immune reaction </a:t>
            </a:r>
            <a:r>
              <a:rPr lang="cs-CZ" sz="2200" b="0" dirty="0" smtClean="0">
                <a:latin typeface="+mn-lt"/>
                <a:cs typeface="+mn-cs"/>
              </a:rPr>
              <a:t>(</a:t>
            </a:r>
            <a:r>
              <a:rPr lang="cs-CZ" sz="2200" b="0" dirty="0" err="1" smtClean="0">
                <a:latin typeface="+mn-lt"/>
                <a:cs typeface="+mn-cs"/>
              </a:rPr>
              <a:t>inflammation</a:t>
            </a:r>
            <a:r>
              <a:rPr lang="cs-CZ" sz="2200" b="0" dirty="0" smtClean="0">
                <a:latin typeface="+mn-lt"/>
                <a:cs typeface="+mn-cs"/>
              </a:rPr>
              <a:t>)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„</a:t>
            </a:r>
            <a:r>
              <a:rPr lang="cs-CZ" sz="2200" b="0" dirty="0" err="1" smtClean="0">
                <a:latin typeface="+mn-lt"/>
                <a:cs typeface="+mn-cs"/>
              </a:rPr>
              <a:t>scar</a:t>
            </a:r>
            <a:r>
              <a:rPr lang="cs-CZ" sz="2200" dirty="0" err="1" smtClean="0">
                <a:latin typeface="+mn-lt"/>
                <a:cs typeface="+mn-cs"/>
              </a:rPr>
              <a:t>s</a:t>
            </a:r>
            <a:r>
              <a:rPr lang="cs-CZ" sz="2200" dirty="0" smtClean="0">
                <a:latin typeface="+mn-lt"/>
                <a:cs typeface="+mn-cs"/>
              </a:rPr>
              <a:t>“ </a:t>
            </a:r>
            <a:r>
              <a:rPr lang="cs-CZ" sz="2200" dirty="0" err="1" smtClean="0">
                <a:latin typeface="+mn-lt"/>
                <a:cs typeface="+mn-cs"/>
              </a:rPr>
              <a:t>formation</a:t>
            </a: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4008" y="1199728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3200" b="1" dirty="0" err="1" smtClean="0">
                <a:solidFill>
                  <a:srgbClr val="00B0F0"/>
                </a:solidFill>
                <a:latin typeface="+mn-lt"/>
                <a:cs typeface="+mn-cs"/>
              </a:rPr>
              <a:t>Apoptosis</a:t>
            </a:r>
            <a:endParaRPr lang="cs-CZ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Physiological</a:t>
            </a:r>
            <a:endParaRPr lang="cs-CZ" sz="2200" dirty="0" smtClean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Suicidal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process</a:t>
            </a:r>
            <a:r>
              <a:rPr lang="cs-CZ" sz="2200" dirty="0" smtClean="0">
                <a:latin typeface="+mn-lt"/>
                <a:cs typeface="+mn-cs"/>
              </a:rPr>
              <a:t> (</a:t>
            </a:r>
            <a:r>
              <a:rPr lang="cs-CZ" sz="2200" dirty="0" err="1" smtClean="0">
                <a:latin typeface="+mn-lt"/>
                <a:cs typeface="+mn-cs"/>
              </a:rPr>
              <a:t>internal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dirty="0" err="1" smtClean="0">
                <a:latin typeface="+mn-lt"/>
                <a:cs typeface="+mn-cs"/>
              </a:rPr>
              <a:t>Carefully</a:t>
            </a:r>
            <a:r>
              <a:rPr lang="cs-CZ" sz="2200" dirty="0" smtClean="0">
                <a:latin typeface="+mn-lt"/>
                <a:cs typeface="+mn-cs"/>
              </a:rPr>
              <a:t> </a:t>
            </a:r>
            <a:r>
              <a:rPr lang="cs-CZ" sz="2200" dirty="0" err="1" smtClean="0">
                <a:latin typeface="+mn-lt"/>
                <a:cs typeface="+mn-cs"/>
              </a:rPr>
              <a:t>controlled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smtClean="0">
                <a:latin typeface="+mn-lt"/>
                <a:cs typeface="+mn-cs"/>
              </a:rPr>
              <a:t>DNA </a:t>
            </a:r>
            <a:r>
              <a:rPr lang="cs-CZ" sz="2200" b="0" dirty="0" err="1" smtClean="0">
                <a:latin typeface="+mn-lt"/>
                <a:cs typeface="+mn-cs"/>
              </a:rPr>
              <a:t>fragmentation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Membrane</a:t>
            </a:r>
            <a:r>
              <a:rPr lang="cs-CZ" sz="2200" b="0" dirty="0" smtClean="0">
                <a:latin typeface="+mn-lt"/>
                <a:cs typeface="+mn-cs"/>
              </a:rPr>
              <a:t> „</a:t>
            </a:r>
            <a:r>
              <a:rPr lang="cs-CZ" sz="2200" b="0" dirty="0" err="1" smtClean="0">
                <a:latin typeface="+mn-lt"/>
                <a:cs typeface="+mn-cs"/>
              </a:rPr>
              <a:t>blebbing</a:t>
            </a:r>
            <a:r>
              <a:rPr lang="cs-CZ" sz="2200" b="0" dirty="0" smtClean="0">
                <a:latin typeface="+mn-lt"/>
                <a:cs typeface="+mn-cs"/>
              </a:rPr>
              <a:t>“</a:t>
            </a:r>
            <a:endParaRPr lang="cs-CZ" sz="2200" b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200" b="0" dirty="0" err="1" smtClean="0">
                <a:latin typeface="+mn-lt"/>
                <a:cs typeface="+mn-cs"/>
              </a:rPr>
              <a:t>Apoptotic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err="1" smtClean="0">
                <a:latin typeface="+mn-lt"/>
                <a:cs typeface="+mn-cs"/>
              </a:rPr>
              <a:t>bodies</a:t>
            </a:r>
            <a:r>
              <a:rPr lang="cs-CZ" sz="2200" b="0" dirty="0" smtClean="0">
                <a:latin typeface="+mn-lt"/>
                <a:cs typeface="+mn-cs"/>
              </a:rPr>
              <a:t> </a:t>
            </a:r>
            <a:r>
              <a:rPr lang="cs-CZ" sz="2200" b="0" dirty="0" smtClean="0"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200" b="0" dirty="0" smtClean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fagoc</a:t>
            </a:r>
            <a:r>
              <a:rPr lang="cs-CZ" sz="2200" b="0" dirty="0" err="1" smtClean="0">
                <a:latin typeface="+mn-lt"/>
                <a:cs typeface="+mn-cs"/>
                <a:sym typeface="Wingdings" panose="05000000000000000000" pitchFamily="2" charset="2"/>
              </a:rPr>
              <a:t>ytosis</a:t>
            </a:r>
            <a:endParaRPr lang="cs-CZ" sz="2200" b="0" dirty="0" smtClean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200" b="0" dirty="0">
              <a:latin typeface="+mn-lt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61116" y="5301208"/>
            <a:ext cx="4107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Further</a:t>
            </a:r>
            <a:r>
              <a:rPr lang="cs-CZ" sz="1600" dirty="0" smtClean="0"/>
              <a:t> cell </a:t>
            </a:r>
            <a:r>
              <a:rPr lang="cs-CZ" sz="1600" dirty="0" err="1" smtClean="0"/>
              <a:t>death</a:t>
            </a:r>
            <a:r>
              <a:rPr lang="cs-CZ" sz="1600" dirty="0" smtClean="0"/>
              <a:t> </a:t>
            </a:r>
            <a:r>
              <a:rPr lang="cs-CZ" sz="1600" dirty="0" err="1" smtClean="0"/>
              <a:t>variants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</a:t>
            </a:r>
            <a:r>
              <a:rPr lang="cs-CZ" sz="1600" dirty="0" err="1" smtClean="0"/>
              <a:t>recognized</a:t>
            </a:r>
            <a:r>
              <a:rPr lang="cs-CZ" sz="1600" dirty="0" smtClean="0"/>
              <a:t> </a:t>
            </a:r>
          </a:p>
          <a:p>
            <a:r>
              <a:rPr lang="cs-CZ" sz="1600" i="1" dirty="0" smtClean="0"/>
              <a:t>(</a:t>
            </a:r>
            <a:r>
              <a:rPr lang="cs-CZ" sz="1600" i="1" dirty="0" err="1" smtClean="0"/>
              <a:t>different</a:t>
            </a:r>
            <a:r>
              <a:rPr lang="cs-CZ" sz="1600" i="1" dirty="0" smtClean="0"/>
              <a:t> cell </a:t>
            </a:r>
            <a:r>
              <a:rPr lang="cs-CZ" sz="1600" i="1" dirty="0" err="1" smtClean="0"/>
              <a:t>fate</a:t>
            </a:r>
            <a:r>
              <a:rPr lang="cs-CZ" sz="1600" i="1" dirty="0" smtClean="0"/>
              <a:t> and </a:t>
            </a:r>
            <a:r>
              <a:rPr lang="cs-CZ" sz="1600" i="1" dirty="0" err="1" smtClean="0"/>
              <a:t>control</a:t>
            </a:r>
            <a:r>
              <a:rPr lang="cs-CZ" sz="1600" i="1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Necroptosis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Ferroptosis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309781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Výsledek obrázku pro apoptosis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5629"/>
            <a:ext cx="5055890" cy="37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/>
              <a:t>	- "network" of </a:t>
            </a:r>
            <a:r>
              <a:rPr lang="cs-CZ" sz="2000" dirty="0" err="1"/>
              <a:t>general</a:t>
            </a:r>
            <a:r>
              <a:rPr lang="cs-CZ" sz="2000" dirty="0"/>
              <a:t> </a:t>
            </a:r>
            <a:r>
              <a:rPr lang="cs-CZ" sz="2000" dirty="0" err="1"/>
              <a:t>pathways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- </a:t>
            </a:r>
            <a:r>
              <a:rPr lang="cs-CZ" sz="2000" dirty="0" err="1"/>
              <a:t>similar</a:t>
            </a:r>
            <a:r>
              <a:rPr lang="cs-CZ" sz="2000" dirty="0"/>
              <a:t> in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/ </a:t>
            </a:r>
            <a:r>
              <a:rPr lang="cs-CZ" sz="2000" dirty="0" err="1"/>
              <a:t>different</a:t>
            </a:r>
            <a:r>
              <a:rPr lang="cs-CZ" sz="2000" dirty="0"/>
              <a:t> cell-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effects</a:t>
            </a:r>
            <a:r>
              <a:rPr lang="cs-CZ" sz="20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- </a:t>
            </a:r>
            <a:r>
              <a:rPr lang="cs-CZ" sz="2400" b="1" dirty="0" smtClean="0"/>
              <a:t>Con</a:t>
            </a:r>
            <a:r>
              <a:rPr lang="en-US" sz="2400" b="1" dirty="0" smtClean="0"/>
              <a:t>sequences of s</a:t>
            </a:r>
            <a:r>
              <a:rPr lang="cs-CZ" sz="2400" b="1" dirty="0" err="1" smtClean="0"/>
              <a:t>ignalling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disruption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       - </a:t>
            </a:r>
            <a:r>
              <a:rPr lang="en-US" sz="2000" dirty="0" smtClean="0"/>
              <a:t>unwanted changes in </a:t>
            </a:r>
            <a:r>
              <a:rPr lang="cs-CZ" sz="2000" dirty="0" smtClean="0"/>
              <a:t>„</a:t>
            </a:r>
            <a:r>
              <a:rPr lang="cs-CZ" sz="2000" dirty="0" err="1" smtClean="0"/>
              <a:t>homeostatic</a:t>
            </a:r>
            <a:r>
              <a:rPr lang="cs-CZ" sz="2000" dirty="0" smtClean="0"/>
              <a:t>“ </a:t>
            </a:r>
            <a:r>
              <a:rPr lang="cs-CZ" sz="2000" dirty="0" err="1" smtClean="0"/>
              <a:t>rates</a:t>
            </a:r>
            <a:r>
              <a:rPr lang="cs-CZ" sz="2000" dirty="0" smtClean="0"/>
              <a:t> </a:t>
            </a:r>
            <a:r>
              <a:rPr lang="cs-CZ" sz="2000" dirty="0" err="1" smtClean="0"/>
              <a:t>among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en-US" sz="2000" dirty="0" smtClean="0"/>
              <a:t>proliferation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differentiation</a:t>
            </a:r>
            <a:r>
              <a:rPr lang="cs-CZ" sz="2000" dirty="0" smtClean="0"/>
              <a:t> </a:t>
            </a:r>
            <a:r>
              <a:rPr lang="en-US" sz="2000" dirty="0" smtClean="0"/>
              <a:t>/</a:t>
            </a:r>
            <a:r>
              <a:rPr lang="cs-CZ" sz="2000" dirty="0" smtClean="0"/>
              <a:t> </a:t>
            </a:r>
            <a:r>
              <a:rPr lang="en-US" sz="2000" dirty="0" smtClean="0"/>
              <a:t>apoptosis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cs-CZ" sz="1800" dirty="0" smtClean="0"/>
              <a:t> cell </a:t>
            </a:r>
            <a:r>
              <a:rPr lang="cs-CZ" sz="1800" dirty="0" err="1" smtClean="0"/>
              <a:t>transformation</a:t>
            </a:r>
            <a:r>
              <a:rPr lang="cs-CZ" sz="1800" dirty="0" smtClean="0"/>
              <a:t> (</a:t>
            </a:r>
            <a:r>
              <a:rPr lang="cs-CZ" sz="1800" dirty="0" err="1" smtClean="0"/>
              <a:t>carcinogenicity</a:t>
            </a:r>
            <a:r>
              <a:rPr lang="cs-CZ" sz="1800" dirty="0" smtClean="0"/>
              <a:t>)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cs-CZ" sz="1800" dirty="0" err="1" smtClean="0"/>
              <a:t>embryotoxicity</a:t>
            </a:r>
            <a:endParaRPr lang="en-US" sz="1800" dirty="0" smtClean="0"/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err="1" smtClean="0"/>
              <a:t>immunotoxicit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reproduction </a:t>
            </a:r>
            <a:r>
              <a:rPr lang="en-US" sz="1800" dirty="0" err="1" smtClean="0"/>
              <a:t>toxicit</a:t>
            </a:r>
            <a:r>
              <a:rPr lang="cs-CZ" sz="1800" dirty="0" smtClean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1800" i="1" dirty="0" smtClean="0"/>
              <a:t>	</a:t>
            </a:r>
            <a:r>
              <a:rPr lang="cs-CZ" sz="1800" i="1" dirty="0" smtClean="0"/>
              <a:t>.... </a:t>
            </a:r>
            <a:r>
              <a:rPr lang="en-US" sz="1800" i="1" dirty="0" smtClean="0"/>
              <a:t>and </a:t>
            </a:r>
            <a:r>
              <a:rPr lang="cs-CZ" sz="1800" i="1" dirty="0" err="1" smtClean="0"/>
              <a:t>other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chro</a:t>
            </a:r>
            <a:r>
              <a:rPr lang="en-US" sz="1800" i="1" dirty="0" err="1" smtClean="0"/>
              <a:t>nic</a:t>
            </a:r>
            <a:r>
              <a:rPr lang="en-US" sz="1800" i="1" dirty="0" smtClean="0"/>
              <a:t> t</a:t>
            </a:r>
            <a:r>
              <a:rPr lang="cs-CZ" sz="1800" i="1" dirty="0" err="1" smtClean="0"/>
              <a:t>ypes</a:t>
            </a:r>
            <a:r>
              <a:rPr lang="cs-CZ" sz="1800" i="1" dirty="0" smtClean="0"/>
              <a:t> of toxicity</a:t>
            </a:r>
            <a:endParaRPr lang="cs-CZ" sz="1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Intracellular signal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</a:rPr>
              <a:t>target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toxicants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Signal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transduction</a:t>
            </a:r>
            <a:r>
              <a:rPr lang="cs-CZ" sz="2800" dirty="0" smtClean="0">
                <a:solidFill>
                  <a:schemeClr val="tx1"/>
                </a:solidFill>
              </a:rPr>
              <a:t> - </a:t>
            </a:r>
            <a:r>
              <a:rPr lang="cs-CZ" sz="2800" dirty="0" err="1" smtClean="0">
                <a:solidFill>
                  <a:schemeClr val="tx1"/>
                </a:solidFill>
              </a:rPr>
              <a:t>principles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Two major </a:t>
            </a:r>
            <a:r>
              <a:rPr lang="cs-CZ" sz="2400" b="1" dirty="0" err="1" smtClean="0">
                <a:solidFill>
                  <a:schemeClr val="tx2"/>
                </a:solidFill>
              </a:rPr>
              <a:t>intracellular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processes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 smtClean="0"/>
              <a:t>– </a:t>
            </a:r>
            <a:r>
              <a:rPr lang="cs-CZ" sz="1800" b="1" dirty="0" smtClean="0">
                <a:solidFill>
                  <a:srgbClr val="FF0000"/>
                </a:solidFill>
              </a:rPr>
              <a:t>protein-(de)</a:t>
            </a:r>
            <a:r>
              <a:rPr lang="cs-CZ" sz="1800" b="1" dirty="0" err="1" smtClean="0">
                <a:solidFill>
                  <a:srgbClr val="FF0000"/>
                </a:solidFill>
              </a:rPr>
              <a:t>phosphorylation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smtClean="0"/>
              <a:t>P</a:t>
            </a:r>
            <a:r>
              <a:rPr lang="en-GB" sz="1800" dirty="0" err="1" smtClean="0"/>
              <a:t>rotein</a:t>
            </a:r>
            <a:r>
              <a:rPr lang="cs-CZ" sz="1800" dirty="0" err="1" smtClean="0"/>
              <a:t>Kinases</a:t>
            </a:r>
            <a:r>
              <a:rPr lang="en-GB" sz="1800" dirty="0" smtClean="0"/>
              <a:t> - PKs</a:t>
            </a:r>
            <a:r>
              <a:rPr lang="cs-CZ" sz="1800" dirty="0" smtClean="0"/>
              <a:t>, P</a:t>
            </a:r>
            <a:r>
              <a:rPr lang="en-GB" sz="1800" dirty="0" err="1" smtClean="0"/>
              <a:t>roteinPhosphatases</a:t>
            </a:r>
            <a:r>
              <a:rPr lang="en-GB" sz="1800" dirty="0" smtClean="0"/>
              <a:t> - P</a:t>
            </a:r>
            <a:r>
              <a:rPr lang="cs-CZ" sz="1800" dirty="0" err="1" smtClean="0"/>
              <a:t>Pases</a:t>
            </a:r>
            <a:endParaRPr lang="cs-CZ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- </a:t>
            </a:r>
            <a:r>
              <a:rPr lang="cs-CZ" sz="1800" b="1" dirty="0" err="1" smtClean="0">
                <a:solidFill>
                  <a:srgbClr val="FF3300"/>
                </a:solidFill>
              </a:rPr>
              <a:t>secondary</a:t>
            </a:r>
            <a:r>
              <a:rPr lang="cs-CZ" sz="1800" b="1" dirty="0" smtClean="0">
                <a:solidFill>
                  <a:srgbClr val="FF3300"/>
                </a:solidFill>
              </a:rPr>
              <a:t> </a:t>
            </a:r>
            <a:r>
              <a:rPr lang="cs-CZ" sz="1800" b="1" dirty="0" err="1" smtClean="0">
                <a:solidFill>
                  <a:srgbClr val="FF3300"/>
                </a:solidFill>
              </a:rPr>
              <a:t>messengers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 smtClean="0"/>
              <a:t>		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r>
              <a:rPr lang="cs-CZ" sz="1800" dirty="0" smtClean="0"/>
              <a:t> /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1: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cs-CZ" sz="1800" dirty="0" smtClean="0"/>
              <a:t> - G-</a:t>
            </a:r>
            <a:r>
              <a:rPr lang="cs-CZ" sz="1800" dirty="0" err="1" smtClean="0"/>
              <a:t>proteins</a:t>
            </a:r>
            <a:r>
              <a:rPr lang="cs-CZ" sz="1800" dirty="0" smtClean="0"/>
              <a:t> / </a:t>
            </a:r>
            <a:r>
              <a:rPr lang="cs-CZ" sz="1800" dirty="0" err="1" smtClean="0"/>
              <a:t>kinases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protein </a:t>
            </a:r>
            <a:r>
              <a:rPr lang="en-US" sz="1800" dirty="0" err="1" smtClean="0">
                <a:solidFill>
                  <a:schemeClr val="tx2"/>
                </a:solidFill>
              </a:rPr>
              <a:t>kinase</a:t>
            </a:r>
            <a:r>
              <a:rPr lang="en-US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 smtClean="0">
                <a:solidFill>
                  <a:schemeClr val="tx2"/>
                </a:solidFill>
              </a:rPr>
              <a:t>(PKA)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major messenger: </a:t>
            </a:r>
            <a:r>
              <a:rPr lang="cs-CZ" sz="1800" dirty="0" err="1" smtClean="0">
                <a:solidFill>
                  <a:srgbClr val="00B050"/>
                </a:solidFill>
              </a:rPr>
              <a:t>cAMP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 smtClean="0"/>
              <a:t>2: </a:t>
            </a:r>
            <a:r>
              <a:rPr lang="cs-CZ" sz="1800" dirty="0" err="1" smtClean="0"/>
              <a:t>Membrane</a:t>
            </a:r>
            <a:r>
              <a:rPr lang="cs-CZ" sz="1800" dirty="0" smtClean="0"/>
              <a:t> </a:t>
            </a:r>
            <a:r>
              <a:rPr lang="cs-CZ" sz="1800" dirty="0" err="1" smtClean="0"/>
              <a:t>receptors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 smtClean="0">
                <a:solidFill>
                  <a:schemeClr val="tx2"/>
                </a:solidFill>
              </a:rPr>
              <a:t>proteinkinase</a:t>
            </a:r>
            <a:r>
              <a:rPr lang="en-US" sz="1800" dirty="0" smtClean="0">
                <a:solidFill>
                  <a:schemeClr val="tx2"/>
                </a:solidFill>
              </a:rPr>
              <a:t> C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cs-CZ" sz="1800" dirty="0" smtClean="0"/>
              <a:t>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 smtClean="0"/>
              <a:t>3</a:t>
            </a:r>
            <a:r>
              <a:rPr lang="cs-CZ" sz="1800" dirty="0" smtClean="0"/>
              <a:t>: </a:t>
            </a:r>
            <a:r>
              <a:rPr lang="cs-CZ" sz="1800" b="1" dirty="0" err="1" smtClean="0"/>
              <a:t>Cytoplasmic</a:t>
            </a:r>
            <a:r>
              <a:rPr lang="cs-CZ" sz="1800" b="1" dirty="0" smtClean="0"/>
              <a:t> (</a:t>
            </a:r>
            <a:r>
              <a:rPr lang="cs-CZ" sz="1800" b="1" dirty="0" err="1" smtClean="0"/>
              <a:t>nuclear</a:t>
            </a:r>
            <a:r>
              <a:rPr lang="cs-CZ" sz="1800" b="1" dirty="0" smtClean="0"/>
              <a:t>) </a:t>
            </a:r>
            <a:r>
              <a:rPr lang="cs-CZ" sz="1800" b="1" dirty="0" err="1" smtClean="0"/>
              <a:t>receptors</a:t>
            </a:r>
            <a:r>
              <a:rPr lang="en-US" sz="1800" b="1" dirty="0" smtClean="0"/>
              <a:t> </a:t>
            </a:r>
            <a:r>
              <a:rPr lang="en-GB" sz="1800" dirty="0" smtClean="0"/>
              <a:t>(discussed in detail in other sections)</a:t>
            </a:r>
            <a:endParaRPr lang="en-US" sz="1800" dirty="0" smtClean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Membrane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receptors</a:t>
            </a:r>
            <a:r>
              <a:rPr lang="cs-CZ" sz="2400" b="1" dirty="0" smtClean="0"/>
              <a:t> </a:t>
            </a:r>
            <a:r>
              <a:rPr lang="en-GB" sz="2400" b="1" dirty="0" smtClean="0"/>
              <a:t>acting as </a:t>
            </a:r>
            <a:r>
              <a:rPr lang="en-GB" sz="2400" b="1" dirty="0" err="1" smtClean="0"/>
              <a:t>ProteinKinases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   G-</a:t>
            </a:r>
            <a:r>
              <a:rPr lang="cs-CZ" sz="2400" dirty="0" err="1" smtClean="0"/>
              <a:t>proteins</a:t>
            </a:r>
            <a:r>
              <a:rPr lang="cs-CZ" sz="2400" dirty="0" smtClean="0"/>
              <a:t> </a:t>
            </a:r>
            <a:r>
              <a:rPr lang="en-US" sz="2400" dirty="0" smtClean="0"/>
              <a:t>&amp; G-protein coupled receptors - </a:t>
            </a:r>
            <a:r>
              <a:rPr lang="cs-CZ" sz="2400" dirty="0" err="1" smtClean="0"/>
              <a:t>GPCRs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4938"/>
            <a:ext cx="81534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 </a:t>
            </a:r>
            <a:r>
              <a:rPr lang="en-US" sz="2400" dirty="0" smtClean="0"/>
              <a:t>Activation of a</a:t>
            </a:r>
            <a:r>
              <a:rPr lang="cs-CZ" sz="2400" dirty="0" err="1" smtClean="0"/>
              <a:t>denylate</a:t>
            </a:r>
            <a:r>
              <a:rPr lang="cs-CZ" sz="2400" dirty="0" smtClean="0"/>
              <a:t> </a:t>
            </a:r>
            <a:r>
              <a:rPr lang="cs-CZ" sz="2400" dirty="0" err="1" smtClean="0"/>
              <a:t>cyclase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cAMP</a:t>
            </a:r>
            <a:r>
              <a:rPr lang="cs-CZ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PKA</a:t>
            </a:r>
            <a:endParaRPr lang="cs-CZ" sz="2400" dirty="0" smtClean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323528" y="1569169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590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PKA is central to </a:t>
            </a:r>
            <a:br>
              <a:rPr lang="en-US" dirty="0" smtClean="0"/>
            </a:br>
            <a:r>
              <a:rPr lang="en-US" dirty="0" smtClean="0"/>
              <a:t>a number of </a:t>
            </a:r>
            <a:r>
              <a:rPr lang="en-US" dirty="0" err="1" smtClean="0"/>
              <a:t>signalling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and following</a:t>
            </a:r>
            <a:br>
              <a:rPr lang="en-US" dirty="0" smtClean="0"/>
            </a:br>
            <a:r>
              <a:rPr lang="en-US" dirty="0" smtClean="0"/>
              <a:t>effects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Including modulation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GB" dirty="0" smtClean="0"/>
              <a:t>“MAPKs”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Mitogen </a:t>
            </a:r>
            <a:r>
              <a:rPr lang="cs-CZ" dirty="0" err="1" smtClean="0">
                <a:solidFill>
                  <a:schemeClr val="tx1"/>
                </a:solidFill>
              </a:rPr>
              <a:t>Activated</a:t>
            </a:r>
            <a:r>
              <a:rPr lang="cs-CZ" dirty="0" smtClean="0">
                <a:solidFill>
                  <a:schemeClr val="tx1"/>
                </a:solidFill>
              </a:rPr>
              <a:t> Protein </a:t>
            </a:r>
            <a:r>
              <a:rPr lang="cs-CZ" dirty="0" err="1" smtClean="0">
                <a:solidFill>
                  <a:schemeClr val="tx1"/>
                </a:solidFill>
              </a:rPr>
              <a:t>Kinases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(MAPK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dependent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Signalling</a:t>
            </a:r>
            <a:r>
              <a:rPr lang="en-US" sz="2400" b="1" dirty="0" smtClean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 smtClean="0"/>
              <a:t>Activation of </a:t>
            </a:r>
            <a:r>
              <a:rPr lang="en-GB" sz="2300" dirty="0" smtClean="0"/>
              <a:t>P</a:t>
            </a:r>
            <a:r>
              <a:rPr lang="cs-CZ" sz="2300" dirty="0" err="1" smtClean="0"/>
              <a:t>hospholipase</a:t>
            </a:r>
            <a:r>
              <a:rPr lang="cs-CZ" sz="2300" dirty="0" smtClean="0"/>
              <a:t> C</a:t>
            </a:r>
            <a:r>
              <a:rPr lang="en-GB" sz="2300" dirty="0" smtClean="0"/>
              <a:t> </a:t>
            </a:r>
            <a:br>
              <a:rPr lang="en-GB" sz="2300" dirty="0" smtClean="0"/>
            </a:br>
            <a:r>
              <a:rPr lang="en-GB" sz="2300" dirty="0" smtClean="0">
                <a:sym typeface="Wingdings" pitchFamily="2" charset="2"/>
              </a:rPr>
              <a:t> release of PIPs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smtClean="0"/>
              <a:t>DAG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PKC / </a:t>
            </a:r>
            <a:r>
              <a:rPr lang="en-US" sz="2300" dirty="0" err="1" smtClean="0"/>
              <a:t>arachidonic</a:t>
            </a:r>
            <a:r>
              <a:rPr lang="en-US" sz="2300" dirty="0" smtClean="0"/>
              <a:t> acid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en-US" sz="2300" dirty="0" smtClean="0"/>
              <a:t>+ IP3 </a:t>
            </a:r>
            <a:r>
              <a:rPr lang="en-GB" sz="2300" dirty="0" smtClean="0">
                <a:sym typeface="Wingdings" pitchFamily="2" charset="2"/>
              </a:rPr>
              <a:t> activation of</a:t>
            </a:r>
            <a:r>
              <a:rPr lang="en-US" sz="2300" dirty="0" smtClean="0"/>
              <a:t> Ca</a:t>
            </a:r>
            <a:r>
              <a:rPr lang="en-US" sz="2300" baseline="30000" dirty="0" smtClean="0"/>
              <a:t>2+</a:t>
            </a:r>
            <a:r>
              <a:rPr lang="en-US" sz="2300" dirty="0" smtClean="0"/>
              <a:t> </a:t>
            </a:r>
            <a:r>
              <a:rPr lang="en-US" sz="2300" dirty="0" err="1" smtClean="0"/>
              <a:t>signalling</a:t>
            </a:r>
            <a:endParaRPr lang="cs-CZ" sz="2300" dirty="0" smtClean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11782</TotalTime>
  <Words>499</Words>
  <Application>Microsoft Office PowerPoint</Application>
  <PresentationFormat>Předvádění na obrazovce (4:3)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Motiv sady Office</vt:lpstr>
      <vt:lpstr>Prezentace aplikace PowerPoint</vt:lpstr>
      <vt:lpstr>INTRACELLULAR signals as target to toxicants</vt:lpstr>
      <vt:lpstr>Intracellular signal transduction: target of toxicants</vt:lpstr>
      <vt:lpstr>Signal transduction - principles</vt:lpstr>
      <vt:lpstr>Prezentace aplikace PowerPoint</vt:lpstr>
      <vt:lpstr>Prezentace aplikace PowerPoint</vt:lpstr>
      <vt:lpstr>Prezentace aplikace PowerPoint</vt:lpstr>
      <vt:lpstr>Mitogen Activated Protein Kinases (MAPKs)  &amp; dependent effects</vt:lpstr>
      <vt:lpstr>Prezentace aplikace PowerPoint</vt:lpstr>
      <vt:lpstr>Prezentace aplikace PowerPoint</vt:lpstr>
      <vt:lpstr>Different “types” of signalling crosstalk  networks</vt:lpstr>
      <vt:lpstr>Disruption of intracellular signaling - EXAMPLES</vt:lpstr>
      <vt:lpstr>Prezentace aplikace PowerPoint</vt:lpstr>
      <vt:lpstr>Prezentace aplikace PowerPoint</vt:lpstr>
      <vt:lpstr>Cell and its basic functions and life trajectories</vt:lpstr>
      <vt:lpstr>Influence of toxicity mechanisms on cellular life trajectories </vt:lpstr>
      <vt:lpstr>CELL CYCLE and its careful CONTROL - importance</vt:lpstr>
      <vt:lpstr>Cell cycle regulation and control </vt:lpstr>
      <vt:lpstr>Role and functions of p53 </vt:lpstr>
      <vt:lpstr>Example - p53 in control of intracellular stress / such as DNA damage</vt:lpstr>
      <vt:lpstr>Cell deaths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Uživatel systému Windows</cp:lastModifiedBy>
  <cp:revision>199</cp:revision>
  <dcterms:created xsi:type="dcterms:W3CDTF">2010-05-17T15:27:49Z</dcterms:created>
  <dcterms:modified xsi:type="dcterms:W3CDTF">2018-11-06T14:10:28Z</dcterms:modified>
</cp:coreProperties>
</file>