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1" r:id="rId2"/>
    <p:sldId id="531" r:id="rId3"/>
    <p:sldId id="532" r:id="rId4"/>
    <p:sldId id="533" r:id="rId5"/>
    <p:sldId id="548" r:id="rId6"/>
    <p:sldId id="534" r:id="rId7"/>
    <p:sldId id="535" r:id="rId8"/>
    <p:sldId id="538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78" d="100"/>
          <a:sy n="78" d="100"/>
        </p:scale>
        <p:origin x="110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661B5-3E78-40B4-8F53-350DFA53B01E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397CD0-BC11-454C-8DEC-1A928CA20191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9CE4A-6224-46F9-8BA0-13B780AE2946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40955-C2FC-465F-A975-8484C7698C10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67CE5-4149-4EDD-91F9-6E39955B00CB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CA05A-7217-494B-B301-B7BF51617D0A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87100-55BE-4186-B491-D6AD769A1905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D4D20-4B7C-4BB3-AB58-49ABDCDDC127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5BDAC6-819E-4ADC-8F0F-45F10FBB1AB7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74C44-698E-4473-ABB6-7427E2F6601B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C74809-C7AC-4FA6-BF49-A081BDB312CB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149899-559C-4D16-B1E1-24589BC0384E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08AF76-B4A7-474C-AD06-32C2F4374A4C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12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of EXPOSURE and SUSCEPTIBILITY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1340768"/>
            <a:ext cx="3695328" cy="3600400"/>
          </a:xfrm>
        </p:spPr>
        <p:txBody>
          <a:bodyPr/>
          <a:lstStyle/>
          <a:p>
            <a:pPr eaLnBrk="1" hangingPunct="1"/>
            <a:r>
              <a:rPr lang="cs-CZ" sz="2800" b="1" dirty="0" err="1" smtClean="0">
                <a:solidFill>
                  <a:schemeClr val="tx1"/>
                </a:solidFill>
              </a:rPr>
              <a:t>Toxicokinetics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determines susceptibility of an individual at various levels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800" b="1" dirty="0" err="1" smtClean="0">
                <a:solidFill>
                  <a:schemeClr val="tx1"/>
                </a:solidFill>
              </a:rPr>
              <a:t>Biomarkers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br>
              <a:rPr lang="cs-CZ" sz="2800" b="1" dirty="0" smtClean="0">
                <a:solidFill>
                  <a:schemeClr val="tx1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</a:rPr>
              <a:t>of susceptibility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Will the individual be sensitive</a:t>
            </a:r>
            <a:r>
              <a:rPr lang="en-GB" sz="1600" dirty="0" smtClean="0">
                <a:solidFill>
                  <a:schemeClr val="tx1"/>
                </a:solidFill>
              </a:rPr>
              <a:t>?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Will patient respond to a drug?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cs-CZ" sz="2800" b="1" dirty="0" smtClean="0">
              <a:solidFill>
                <a:schemeClr val="tx1"/>
              </a:solidFill>
            </a:endParaRPr>
          </a:p>
        </p:txBody>
      </p:sp>
      <p:pic>
        <p:nvPicPr>
          <p:cNvPr id="17411" name="Picture 3" descr="1876"/>
          <p:cNvPicPr>
            <a:picLocks noChangeAspect="1" noChangeArrowheads="1"/>
          </p:cNvPicPr>
          <p:nvPr/>
        </p:nvPicPr>
        <p:blipFill>
          <a:blip r:embed="rId3" cstate="print"/>
          <a:srcRect l="1979" t="8890"/>
          <a:stretch>
            <a:fillRect/>
          </a:stretch>
        </p:blipFill>
        <p:spPr bwMode="auto">
          <a:xfrm>
            <a:off x="217488" y="76200"/>
            <a:ext cx="404971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Importance of susceptibility biomarkers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18435" name="Picture 3" descr="18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03338"/>
            <a:ext cx="88392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267744" y="4221088"/>
            <a:ext cx="4680520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Biomarkers</a:t>
            </a:r>
            <a:r>
              <a:rPr lang="cs-CZ" sz="2800" dirty="0" smtClean="0">
                <a:solidFill>
                  <a:schemeClr val="tx1"/>
                </a:solidFill>
              </a:rPr>
              <a:t> of susceptibility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3810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b="1" dirty="0" smtClean="0"/>
              <a:t>Susceptibility depends on genotype and metabolism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 smtClean="0"/>
              <a:t>	- genetic polymorphism in detoxification enzymes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 smtClean="0"/>
              <a:t>	- variability in specific </a:t>
            </a:r>
            <a:r>
              <a:rPr lang="en-GB" sz="2600" dirty="0" err="1" smtClean="0"/>
              <a:t>isoenzymes</a:t>
            </a:r>
            <a:r>
              <a:rPr lang="en-GB" sz="26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 smtClean="0"/>
              <a:t>susceptibility to „activate“ toxicants: </a:t>
            </a:r>
            <a:br>
              <a:rPr lang="en-GB" sz="2600" dirty="0" smtClean="0"/>
            </a:br>
            <a:r>
              <a:rPr lang="en-GB" sz="1800" dirty="0" smtClean="0"/>
              <a:t>example: N-</a:t>
            </a:r>
            <a:r>
              <a:rPr lang="en-GB" sz="1800" dirty="0" err="1" smtClean="0"/>
              <a:t>acetylation</a:t>
            </a:r>
            <a:r>
              <a:rPr lang="en-GB" sz="1800" dirty="0" smtClean="0"/>
              <a:t> of </a:t>
            </a:r>
            <a:r>
              <a:rPr lang="en-GB" sz="1800" dirty="0" err="1" smtClean="0"/>
              <a:t>arylamines</a:t>
            </a:r>
            <a:r>
              <a:rPr lang="en-GB" sz="1800" dirty="0" smtClean="0"/>
              <a:t> – NAT2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200" dirty="0" smtClean="0"/>
              <a:t>susceptibility to </a:t>
            </a:r>
            <a:r>
              <a:rPr lang="en-GB" sz="2200" dirty="0" err="1" smtClean="0"/>
              <a:t>genotoxins</a:t>
            </a:r>
            <a:r>
              <a:rPr lang="en-GB" sz="2200" dirty="0" smtClean="0"/>
              <a:t>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en-GB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 smtClean="0"/>
              <a:t>family cancers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 smtClean="0"/>
              <a:t>susceptibility to drugs (including anticancer drugs)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67052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Example</a:t>
            </a:r>
            <a:r>
              <a:rPr lang="cs-CZ" sz="2000" dirty="0" smtClean="0">
                <a:solidFill>
                  <a:schemeClr val="tx1"/>
                </a:solidFill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</a:rPr>
              <a:t>genetic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polymorphism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err="1" smtClean="0">
                <a:solidFill>
                  <a:schemeClr val="tx1"/>
                </a:solidFill>
              </a:rPr>
              <a:t>SNPs</a:t>
            </a:r>
            <a:r>
              <a:rPr lang="cs-CZ" sz="2000" dirty="0" smtClean="0">
                <a:solidFill>
                  <a:schemeClr val="tx1"/>
                </a:solidFill>
              </a:rPr>
              <a:t> - single </a:t>
            </a:r>
            <a:r>
              <a:rPr lang="cs-CZ" sz="2000" dirty="0" err="1" smtClean="0">
                <a:solidFill>
                  <a:schemeClr val="tx1"/>
                </a:solidFill>
              </a:rPr>
              <a:t>nucleotide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polymorphism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pic>
        <p:nvPicPr>
          <p:cNvPr id="20483" name="Picture 1030"/>
          <p:cNvPicPr>
            <a:picLocks noChangeAspect="1" noChangeArrowheads="1"/>
          </p:cNvPicPr>
          <p:nvPr/>
        </p:nvPicPr>
        <p:blipFill>
          <a:blip r:embed="rId3" cstate="print"/>
          <a:srcRect l="12500" t="18750" r="53751" b="12500"/>
          <a:stretch>
            <a:fillRect/>
          </a:stretch>
        </p:blipFill>
        <p:spPr bwMode="auto">
          <a:xfrm>
            <a:off x="381000" y="14478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4724400" y="1556792"/>
            <a:ext cx="4191000" cy="4114800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/>
              <a:t>SNPs </a:t>
            </a:r>
            <a:br>
              <a:rPr lang="en-US" sz="2600" b="1" dirty="0" smtClean="0"/>
            </a:b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affects protein functions</a:t>
            </a:r>
            <a:endParaRPr lang="cs-CZ" sz="2000" dirty="0" smtClean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2000" dirty="0" smtClean="0"/>
              <a:t>	</a:t>
            </a:r>
            <a:r>
              <a:rPr lang="en-GB" sz="2000" dirty="0" smtClean="0">
                <a:sym typeface="Wingdings" pitchFamily="2" charset="2"/>
              </a:rPr>
              <a:t> in specific cases (see example) </a:t>
            </a:r>
            <a:r>
              <a:rPr lang="en-GB" sz="2000" dirty="0" smtClean="0"/>
              <a:t>some </a:t>
            </a:r>
            <a:r>
              <a:rPr lang="cs-CZ" sz="2000" dirty="0" err="1" smtClean="0"/>
              <a:t>SNPs</a:t>
            </a:r>
            <a:r>
              <a:rPr lang="cs-CZ" sz="2000" dirty="0" smtClean="0"/>
              <a:t> </a:t>
            </a:r>
            <a:r>
              <a:rPr lang="cs-CZ" sz="2000" dirty="0" err="1" smtClean="0"/>
              <a:t>identified</a:t>
            </a:r>
            <a:r>
              <a:rPr lang="cs-CZ" sz="2000" dirty="0" smtClean="0"/>
              <a:t>  </a:t>
            </a: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cs-CZ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dirty="0" smtClean="0">
                <a:solidFill>
                  <a:schemeClr val="tx2"/>
                </a:solidFill>
                <a:sym typeface="Wingdings" pitchFamily="2" charset="2"/>
              </a:rPr>
              <a:t> PERSONALIZED MEDICINE</a:t>
            </a:r>
            <a:endParaRPr lang="cs-CZ" sz="18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/>
              <a:t>To </a:t>
            </a:r>
            <a:r>
              <a:rPr lang="en-US" sz="1800" b="1" dirty="0" err="1" smtClean="0"/>
              <a:t>identif</a:t>
            </a:r>
            <a:r>
              <a:rPr lang="en-GB" sz="1800" b="1" dirty="0" smtClean="0"/>
              <a:t>y SNP as a biomarker</a:t>
            </a:r>
            <a:endParaRPr lang="en-US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 smtClean="0"/>
              <a:t>	</a:t>
            </a:r>
            <a:r>
              <a:rPr lang="cs-CZ" sz="1800" dirty="0" smtClean="0"/>
              <a:t>Many </a:t>
            </a:r>
            <a:r>
              <a:rPr lang="cs-CZ" sz="1800" b="1" dirty="0" err="1" smtClean="0"/>
              <a:t>genotypes</a:t>
            </a:r>
            <a:r>
              <a:rPr lang="cs-CZ" sz="1800" dirty="0" smtClean="0"/>
              <a:t> (</a:t>
            </a:r>
            <a:r>
              <a:rPr lang="cs-CZ" sz="1800" dirty="0" err="1" smtClean="0"/>
              <a:t>from</a:t>
            </a:r>
            <a:r>
              <a:rPr lang="cs-CZ" sz="1800" dirty="0" smtClean="0"/>
              <a:t> many </a:t>
            </a:r>
            <a:r>
              <a:rPr lang="cs-CZ" sz="1800" dirty="0" err="1" smtClean="0"/>
              <a:t>individuals</a:t>
            </a:r>
            <a:r>
              <a:rPr lang="cs-CZ" sz="1800" dirty="0" smtClean="0"/>
              <a:t>) </a:t>
            </a:r>
            <a:r>
              <a:rPr lang="cs-CZ" sz="1800" dirty="0" err="1" smtClean="0"/>
              <a:t>must</a:t>
            </a:r>
            <a:r>
              <a:rPr lang="cs-CZ" sz="1800" dirty="0" smtClean="0"/>
              <a:t> </a:t>
            </a:r>
            <a:r>
              <a:rPr lang="cs-CZ" sz="1800" dirty="0" err="1" smtClean="0"/>
              <a:t>be</a:t>
            </a:r>
            <a:r>
              <a:rPr lang="cs-CZ" sz="1800" dirty="0" smtClean="0"/>
              <a:t> </a:t>
            </a:r>
            <a:r>
              <a:rPr lang="cs-CZ" sz="1800" dirty="0" err="1" smtClean="0"/>
              <a:t>sequenced</a:t>
            </a:r>
            <a:r>
              <a:rPr lang="cs-CZ" sz="1800" dirty="0" smtClean="0"/>
              <a:t> </a:t>
            </a:r>
            <a:r>
              <a:rPr lang="en-GB" sz="1800" dirty="0" smtClean="0"/>
              <a:t>and compared with </a:t>
            </a:r>
            <a:r>
              <a:rPr lang="en-GB" sz="1800" b="1" dirty="0" smtClean="0"/>
              <a:t>phenotype</a:t>
            </a:r>
            <a:r>
              <a:rPr lang="en-GB" sz="1800" dirty="0" smtClean="0"/>
              <a:t> (e.g. responsiveness to certain drug)</a:t>
            </a: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cs-CZ" dirty="0" err="1" smtClean="0">
                <a:solidFill>
                  <a:schemeClr val="tx1"/>
                </a:solidFill>
              </a:rPr>
              <a:t>yclophosphamide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(anticancer drug) and its </a:t>
            </a:r>
            <a:r>
              <a:rPr lang="cs-CZ" dirty="0" smtClean="0">
                <a:solidFill>
                  <a:schemeClr val="tx1"/>
                </a:solidFill>
              </a:rPr>
              <a:t>toxicity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066800"/>
            <a:ext cx="67056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331788" y="838200"/>
            <a:ext cx="2209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2770188" y="838200"/>
            <a:ext cx="1828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4598988" y="1905000"/>
            <a:ext cx="18288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6983413" y="1600200"/>
            <a:ext cx="1981200" cy="1676400"/>
          </a:xfrm>
          <a:prstGeom prst="rightArrow">
            <a:avLst>
              <a:gd name="adj1" fmla="val 50000"/>
              <a:gd name="adj2" fmla="val 295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Genetic </a:t>
            </a:r>
            <a:br>
              <a:rPr lang="cs-CZ" sz="1800" b="1"/>
            </a:br>
            <a:r>
              <a:rPr lang="cs-CZ" sz="1800" b="1"/>
              <a:t>polymorphism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chemeClr val="tx1"/>
                </a:solidFill>
              </a:rPr>
              <a:t>Example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 err="1" smtClean="0">
                <a:solidFill>
                  <a:schemeClr val="tx1"/>
                </a:solidFill>
              </a:rPr>
              <a:t>genetic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polymorphism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28" y="950813"/>
            <a:ext cx="73152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7596336" y="2651125"/>
            <a:ext cx="131906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Alleles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  <a:latin typeface="Arial" charset="0"/>
              </a:rPr>
              <a:t>known</a:t>
            </a:r>
            <a:r>
              <a:rPr lang="cs-CZ" sz="11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sz="1100" b="1" dirty="0">
                <a:solidFill>
                  <a:srgbClr val="FF0000"/>
                </a:solidFill>
                <a:latin typeface="Arial" charset="0"/>
              </a:rPr>
            </a:b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be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involved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sz="1100" b="1" dirty="0">
                <a:solidFill>
                  <a:srgbClr val="FF0000"/>
                </a:solidFill>
                <a:latin typeface="Arial" charset="0"/>
              </a:rPr>
            </a:b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polymorphism</a:t>
            </a:r>
            <a:endParaRPr lang="cs-CZ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 flipH="1" flipV="1">
            <a:off x="6019800" y="19050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82946" name="Picture 2" descr="http://www.deenabio.com/wp-content/uploads/2011/04/SNPQuickRe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429000"/>
            <a:ext cx="136496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Personalized medicine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80898" name="Picture 2" descr="http://www.bayerpharma.com/html/images/upload/Oncology/personalisierte_medizin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5008009" cy="4896544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5364088" y="2348880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6012160" y="1988840"/>
            <a:ext cx="29638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SNP diagnostics:</a:t>
            </a:r>
          </a:p>
          <a:p>
            <a:endParaRPr lang="en-GB" sz="1100" dirty="0" smtClean="0"/>
          </a:p>
          <a:p>
            <a:r>
              <a:rPr lang="en-GB" sz="1100" dirty="0" smtClean="0"/>
              <a:t>1) DNA isolation</a:t>
            </a:r>
          </a:p>
          <a:p>
            <a:r>
              <a:rPr lang="en-GB" sz="1100" dirty="0" smtClean="0"/>
              <a:t>2) Multiplication of specific gene </a:t>
            </a:r>
            <a:r>
              <a:rPr lang="en-GB" sz="1100" dirty="0" err="1" smtClean="0"/>
              <a:t>eg</a:t>
            </a:r>
            <a:r>
              <a:rPr lang="en-GB" sz="1100" dirty="0" smtClean="0"/>
              <a:t>. CYP</a:t>
            </a:r>
          </a:p>
          <a:p>
            <a:endParaRPr lang="en-GB" sz="1100" dirty="0" smtClean="0"/>
          </a:p>
          <a:p>
            <a:r>
              <a:rPr lang="en-GB" sz="1100" dirty="0" smtClean="0"/>
              <a:t>3) </a:t>
            </a:r>
            <a:r>
              <a:rPr lang="en-GB" sz="1100" dirty="0" smtClean="0">
                <a:sym typeface="Wingdings" pitchFamily="2" charset="2"/>
              </a:rPr>
              <a:t>SNP identification </a:t>
            </a:r>
            <a:br>
              <a:rPr lang="en-GB" sz="1100" dirty="0" smtClean="0">
                <a:sym typeface="Wingdings" pitchFamily="2" charset="2"/>
              </a:rPr>
            </a:br>
            <a:r>
              <a:rPr lang="en-GB" sz="1100" dirty="0" smtClean="0">
                <a:sym typeface="Wingdings" pitchFamily="2" charset="2"/>
              </a:rPr>
              <a:t>... Molecular biology methods such as</a:t>
            </a:r>
            <a:br>
              <a:rPr lang="en-GB" sz="1100" dirty="0" smtClean="0">
                <a:sym typeface="Wingdings" pitchFamily="2" charset="2"/>
              </a:rPr>
            </a:br>
            <a:r>
              <a:rPr lang="en-GB" sz="1100" dirty="0" smtClean="0">
                <a:sym typeface="Wingdings" pitchFamily="2" charset="2"/>
              </a:rPr>
              <a:t>* NA sequencing</a:t>
            </a:r>
          </a:p>
          <a:p>
            <a:r>
              <a:rPr lang="en-GB" sz="1100" dirty="0" smtClean="0">
                <a:sym typeface="Wingdings" pitchFamily="2" charset="2"/>
              </a:rPr>
              <a:t>* Probe pairing ... number of variants</a:t>
            </a:r>
          </a:p>
          <a:p>
            <a:endParaRPr lang="en-GB" sz="1100" dirty="0" smtClean="0"/>
          </a:p>
          <a:p>
            <a:pPr>
              <a:buFont typeface="Arial" charset="0"/>
              <a:buChar char="•"/>
            </a:pPr>
            <a:endParaRPr lang="en-GB" dirty="0"/>
          </a:p>
        </p:txBody>
      </p:sp>
      <p:pic>
        <p:nvPicPr>
          <p:cNvPr id="80900" name="Picture 4" descr="http://upload.wikimedia.org/wikipedia/en/0/01/SNP-invad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023" y="4077072"/>
            <a:ext cx="3099491" cy="2607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chemeClr val="tx1"/>
                </a:solidFill>
              </a:rPr>
              <a:t>Biomarkers </a:t>
            </a:r>
            <a:r>
              <a:rPr lang="cs-CZ" sz="3400" dirty="0" smtClean="0">
                <a:solidFill>
                  <a:schemeClr val="tx1"/>
                </a:solidFill>
              </a:rPr>
              <a:t>of </a:t>
            </a:r>
            <a:r>
              <a:rPr lang="cs-CZ" sz="3400" dirty="0" err="1" smtClean="0">
                <a:solidFill>
                  <a:schemeClr val="tx1"/>
                </a:solidFill>
              </a:rPr>
              <a:t>Exposure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Biomarkers</a:t>
            </a:r>
            <a:r>
              <a:rPr lang="cs-CZ" sz="2400" b="1" dirty="0" smtClean="0"/>
              <a:t> of</a:t>
            </a:r>
            <a:r>
              <a:rPr lang="en-US" sz="2400" b="1" dirty="0" smtClean="0"/>
              <a:t> internal and effective dose</a:t>
            </a:r>
            <a:br>
              <a:rPr lang="en-US" sz="2400" b="1" dirty="0" smtClean="0"/>
            </a:br>
            <a:r>
              <a:rPr lang="en-US" sz="2000" i="1" dirty="0" smtClean="0"/>
              <a:t>depends on </a:t>
            </a:r>
            <a:r>
              <a:rPr lang="en-US" sz="2000" i="1" dirty="0" err="1" smtClean="0"/>
              <a:t>toxicokinetics</a:t>
            </a:r>
            <a:endParaRPr lang="cs-CZ" sz="20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chemeClr val="tx2"/>
                </a:solidFill>
              </a:rPr>
              <a:t>Biomarkers of </a:t>
            </a:r>
            <a:r>
              <a:rPr lang="cs-CZ" sz="2400" b="1" dirty="0" err="1" smtClean="0">
                <a:solidFill>
                  <a:schemeClr val="tx2"/>
                </a:solidFill>
              </a:rPr>
              <a:t>internal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dose</a:t>
            </a:r>
            <a:r>
              <a:rPr lang="cs-CZ" sz="2400" b="1" dirty="0" smtClean="0">
                <a:solidFill>
                  <a:schemeClr val="tx2"/>
                </a:solidFill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</a:rPr>
              <a:t>short</a:t>
            </a:r>
            <a:r>
              <a:rPr lang="cs-CZ" sz="2400" b="1" dirty="0" smtClean="0">
                <a:solidFill>
                  <a:schemeClr val="tx2"/>
                </a:solidFill>
              </a:rPr>
              <a:t> / </a:t>
            </a:r>
            <a:r>
              <a:rPr lang="cs-CZ" sz="2400" b="1" dirty="0" err="1" smtClean="0">
                <a:solidFill>
                  <a:schemeClr val="tx2"/>
                </a:solidFill>
              </a:rPr>
              <a:t>long</a:t>
            </a:r>
            <a:r>
              <a:rPr lang="cs-CZ" sz="2400" b="1" dirty="0" smtClean="0">
                <a:solidFill>
                  <a:schemeClr val="tx2"/>
                </a:solidFill>
              </a:rPr>
              <a:t> term)</a:t>
            </a:r>
            <a:br>
              <a:rPr lang="cs-CZ" sz="2400" b="1" dirty="0" smtClean="0">
                <a:solidFill>
                  <a:schemeClr val="tx2"/>
                </a:solidFill>
              </a:rPr>
            </a:br>
            <a:r>
              <a:rPr lang="cs-CZ" sz="2400" dirty="0" smtClean="0"/>
              <a:t>– </a:t>
            </a:r>
            <a:r>
              <a:rPr lang="en-GB" sz="2400" dirty="0" smtClean="0"/>
              <a:t>examples: </a:t>
            </a:r>
            <a:r>
              <a:rPr lang="cs-CZ" sz="2400" dirty="0" smtClean="0"/>
              <a:t>Cd in urine, DDE in </a:t>
            </a:r>
            <a:r>
              <a:rPr lang="cs-CZ" sz="2400" dirty="0" err="1" smtClean="0"/>
              <a:t>fat</a:t>
            </a:r>
            <a:r>
              <a:rPr lang="cs-CZ" sz="2400" dirty="0" smtClean="0"/>
              <a:t> </a:t>
            </a:r>
            <a:r>
              <a:rPr lang="cs-CZ" sz="2400" dirty="0" err="1" smtClean="0"/>
              <a:t>tissues</a:t>
            </a:r>
            <a:r>
              <a:rPr lang="cs-CZ" sz="2400" dirty="0" smtClean="0"/>
              <a:t> </a:t>
            </a:r>
            <a:endParaRPr lang="en-GB" sz="24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GB" sz="2000" i="1" dirty="0" smtClean="0"/>
              <a:t>	</a:t>
            </a:r>
            <a:r>
              <a:rPr lang="cs-CZ" sz="1600" i="1" dirty="0" smtClean="0"/>
              <a:t>- </a:t>
            </a:r>
            <a:r>
              <a:rPr lang="cs-CZ" sz="1600" dirty="0" err="1" smtClean="0"/>
              <a:t>should</a:t>
            </a:r>
            <a:r>
              <a:rPr lang="cs-CZ" sz="1600" dirty="0" smtClean="0"/>
              <a:t>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cs-CZ" sz="1600" dirty="0" err="1" smtClean="0"/>
              <a:t>easy</a:t>
            </a:r>
            <a:r>
              <a:rPr lang="cs-CZ" sz="1600" dirty="0" smtClean="0"/>
              <a:t> to sample (urine, </a:t>
            </a:r>
            <a:r>
              <a:rPr lang="cs-CZ" sz="1600" dirty="0" err="1" smtClean="0"/>
              <a:t>breath</a:t>
            </a:r>
            <a:r>
              <a:rPr lang="cs-CZ" sz="1600" dirty="0" smtClean="0"/>
              <a:t>)</a:t>
            </a:r>
            <a:endParaRPr lang="en-GB" sz="16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 smtClean="0"/>
              <a:t>	- </a:t>
            </a:r>
            <a:r>
              <a:rPr lang="cs-CZ" sz="1600" dirty="0" err="1" smtClean="0"/>
              <a:t>instrumental</a:t>
            </a:r>
            <a:r>
              <a:rPr lang="cs-CZ" sz="1600" dirty="0" smtClean="0"/>
              <a:t> </a:t>
            </a:r>
            <a:r>
              <a:rPr lang="cs-CZ" sz="1600" dirty="0" err="1" smtClean="0"/>
              <a:t>analytical</a:t>
            </a:r>
            <a:r>
              <a:rPr lang="cs-CZ" sz="1600" dirty="0" smtClean="0"/>
              <a:t> methods (</a:t>
            </a:r>
            <a:r>
              <a:rPr lang="cs-CZ" sz="1600" dirty="0" err="1" smtClean="0"/>
              <a:t>analyses</a:t>
            </a:r>
            <a:r>
              <a:rPr lang="cs-CZ" sz="1600" dirty="0" smtClean="0"/>
              <a:t> of </a:t>
            </a:r>
            <a:r>
              <a:rPr lang="cs-CZ" sz="1600" dirty="0" err="1" smtClean="0"/>
              <a:t>toxicant</a:t>
            </a:r>
            <a:r>
              <a:rPr lang="cs-CZ" sz="1600" dirty="0" smtClean="0"/>
              <a:t>)</a:t>
            </a:r>
            <a:endParaRPr lang="cs-CZ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400" b="1" i="1" dirty="0" smtClean="0">
                <a:solidFill>
                  <a:schemeClr val="tx2"/>
                </a:solidFill>
              </a:rPr>
              <a:t>	</a:t>
            </a:r>
            <a:r>
              <a:rPr lang="en-GB" sz="2400" b="1" dirty="0" smtClean="0">
                <a:solidFill>
                  <a:schemeClr val="tx2"/>
                </a:solidFill>
              </a:rPr>
              <a:t>Biomarkers of </a:t>
            </a:r>
            <a:r>
              <a:rPr lang="cs-CZ" sz="2400" b="1" dirty="0" err="1" smtClean="0">
                <a:solidFill>
                  <a:schemeClr val="tx2"/>
                </a:solidFill>
              </a:rPr>
              <a:t>effective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dose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-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interacted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biological</a:t>
            </a:r>
            <a:r>
              <a:rPr lang="cs-CZ" sz="2400" dirty="0" smtClean="0"/>
              <a:t> </a:t>
            </a:r>
            <a:r>
              <a:rPr lang="cs-CZ" sz="2400" dirty="0" err="1" smtClean="0"/>
              <a:t>target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US" sz="2400" dirty="0" smtClean="0"/>
              <a:t>	</a:t>
            </a: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>
                <a:solidFill>
                  <a:srgbClr val="FF0000"/>
                </a:solidFill>
                <a:sym typeface="Wingdings" pitchFamily="2" charset="2"/>
              </a:rPr>
              <a:t>analyses of </a:t>
            </a:r>
            <a:r>
              <a:rPr lang="cs-CZ" sz="2400" dirty="0" smtClean="0">
                <a:solidFill>
                  <a:srgbClr val="FF0000"/>
                </a:solidFill>
              </a:rPr>
              <a:t>ADDUCTS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050" b="1" i="1" dirty="0" smtClean="0">
                <a:solidFill>
                  <a:schemeClr val="tx2"/>
                </a:solidFill>
              </a:rPr>
              <a:t>	</a:t>
            </a:r>
            <a:r>
              <a:rPr lang="en-GB" sz="1050" b="1" i="1" dirty="0" smtClean="0">
                <a:solidFill>
                  <a:schemeClr val="tx2"/>
                </a:solidFill>
              </a:rPr>
              <a:t>	</a:t>
            </a:r>
            <a:r>
              <a:rPr lang="en-GB" sz="1600" dirty="0" smtClean="0">
                <a:solidFill>
                  <a:schemeClr val="tx1"/>
                </a:solidFill>
              </a:rPr>
              <a:t>Two types of adducts: </a:t>
            </a:r>
            <a:r>
              <a:rPr lang="en-GB" sz="1600" b="1" dirty="0" smtClean="0">
                <a:solidFill>
                  <a:schemeClr val="tx2"/>
                </a:solidFill>
              </a:rPr>
              <a:t>selective and non-selective</a:t>
            </a:r>
            <a:endParaRPr lang="cs-CZ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</a:rPr>
              <a:t>SELECTIVE ADDUCTS OF TOXICANTS with BIOMOLECULES</a:t>
            </a:r>
            <a:endParaRPr lang="cs-CZ" sz="1800" b="0" dirty="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SELECTIVE = CHEMICAL-SPECIFIC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Ad</a:t>
            </a:r>
            <a:r>
              <a:rPr lang="en-GB" sz="2000" dirty="0" smtClean="0"/>
              <a:t>d</a:t>
            </a:r>
            <a:r>
              <a:rPr lang="cs-CZ" sz="2000" dirty="0" err="1" smtClean="0"/>
              <a:t>ucts</a:t>
            </a:r>
            <a:r>
              <a:rPr lang="en-GB" sz="2000" dirty="0" smtClean="0"/>
              <a:t> with DNA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cs-CZ" sz="1600" u="sng" dirty="0" smtClean="0"/>
              <a:t>styrene</a:t>
            </a:r>
            <a:r>
              <a:rPr lang="cs-CZ" sz="1600" dirty="0" smtClean="0"/>
              <a:t>-oxide-O6-guanine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N7</a:t>
            </a:r>
            <a:r>
              <a:rPr lang="cs-CZ" sz="1600" dirty="0" smtClean="0"/>
              <a:t>-</a:t>
            </a:r>
            <a:r>
              <a:rPr lang="cs-CZ" sz="1600" dirty="0" err="1" smtClean="0"/>
              <a:t>guanyl</a:t>
            </a:r>
            <a:r>
              <a:rPr lang="cs-CZ" sz="1600" dirty="0" smtClean="0"/>
              <a:t>-</a:t>
            </a:r>
            <a:r>
              <a:rPr lang="cs-CZ" sz="1600" u="sng" dirty="0" smtClean="0"/>
              <a:t>aflatoxin</a:t>
            </a:r>
            <a:r>
              <a:rPr lang="cs-CZ" sz="1600" dirty="0" smtClean="0"/>
              <a:t> B1</a:t>
            </a:r>
            <a:r>
              <a:rPr lang="en-US" sz="16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H</a:t>
            </a:r>
            <a:r>
              <a:rPr lang="cs-CZ" sz="2000" dirty="0" err="1" smtClean="0"/>
              <a:t>emoglobin</a:t>
            </a:r>
            <a:r>
              <a:rPr lang="cs-CZ" sz="2000" dirty="0" smtClean="0"/>
              <a:t>-</a:t>
            </a:r>
            <a:r>
              <a:rPr lang="cs-CZ" sz="2000" u="sng" dirty="0" err="1" smtClean="0"/>
              <a:t>pesticides</a:t>
            </a:r>
            <a:r>
              <a:rPr lang="en-GB" sz="2000" u="sng" dirty="0" smtClean="0"/>
              <a:t> adduct</a:t>
            </a:r>
            <a:endParaRPr lang="cs-CZ" sz="2400" u="sng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Methods of analyses: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i="1" dirty="0" smtClean="0"/>
              <a:t>	</a:t>
            </a:r>
            <a:r>
              <a:rPr lang="cs-CZ" sz="2000" dirty="0" smtClean="0"/>
              <a:t>- </a:t>
            </a:r>
            <a:r>
              <a:rPr lang="en-GB" sz="2000" dirty="0" smtClean="0"/>
              <a:t>analytical chemistry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 smtClean="0"/>
              <a:t>		- </a:t>
            </a:r>
            <a:r>
              <a:rPr lang="en-US" sz="1600" dirty="0" smtClean="0"/>
              <a:t>extraction </a:t>
            </a:r>
            <a:r>
              <a:rPr lang="cs-CZ" sz="1600" dirty="0" smtClean="0"/>
              <a:t> </a:t>
            </a:r>
            <a:r>
              <a:rPr lang="en-GB" sz="1600" dirty="0" smtClean="0"/>
              <a:t>from biological sample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 smtClean="0"/>
              <a:t>		</a:t>
            </a:r>
            <a:r>
              <a:rPr lang="en-US" sz="1600" dirty="0" smtClean="0"/>
              <a:t>- </a:t>
            </a:r>
            <a:r>
              <a:rPr lang="cs-CZ" sz="1600" dirty="0" err="1" smtClean="0"/>
              <a:t>chemical</a:t>
            </a:r>
            <a:r>
              <a:rPr lang="cs-CZ" sz="1600" dirty="0" smtClean="0"/>
              <a:t> </a:t>
            </a:r>
            <a:r>
              <a:rPr lang="cs-CZ" sz="1600" dirty="0" err="1" smtClean="0"/>
              <a:t>determination</a:t>
            </a:r>
            <a:r>
              <a:rPr lang="cs-CZ" sz="1600" dirty="0" smtClean="0"/>
              <a:t> </a:t>
            </a:r>
            <a:r>
              <a:rPr lang="en-GB" sz="1600" dirty="0" smtClean="0"/>
              <a:t>by </a:t>
            </a:r>
            <a:r>
              <a:rPr lang="cs-CZ" sz="1600" dirty="0" smtClean="0"/>
              <a:t>HPLC</a:t>
            </a:r>
            <a:r>
              <a:rPr lang="en-US" sz="1600" dirty="0" smtClean="0"/>
              <a:t> or </a:t>
            </a:r>
            <a:r>
              <a:rPr lang="cs-CZ" sz="1600" dirty="0" smtClean="0"/>
              <a:t>GC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u="sng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t="15625" r="35625" b="41667"/>
          <a:stretch>
            <a:fillRect/>
          </a:stretch>
        </p:blipFill>
        <p:spPr bwMode="auto">
          <a:xfrm>
            <a:off x="5105400" y="1470025"/>
            <a:ext cx="3962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 t="14583" r="76250" b="25000"/>
          <a:stretch>
            <a:fillRect/>
          </a:stretch>
        </p:blipFill>
        <p:spPr bwMode="auto">
          <a:xfrm>
            <a:off x="6629400" y="3276600"/>
            <a:ext cx="214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880"/>
          <p:cNvPicPr>
            <a:picLocks noChangeAspect="1" noChangeArrowheads="1"/>
          </p:cNvPicPr>
          <p:nvPr/>
        </p:nvPicPr>
        <p:blipFill>
          <a:blip r:embed="rId3" cstate="print"/>
          <a:srcRect l="4587" t="1653" b="2235"/>
          <a:stretch>
            <a:fillRect/>
          </a:stretch>
        </p:blipFill>
        <p:spPr bwMode="auto">
          <a:xfrm>
            <a:off x="533400" y="39688"/>
            <a:ext cx="81534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čára 3"/>
          <p:cNvCxnSpPr/>
          <p:nvPr/>
        </p:nvCxnSpPr>
        <p:spPr>
          <a:xfrm>
            <a:off x="1835696" y="332656"/>
            <a:ext cx="20882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304800"/>
            <a:ext cx="3672408" cy="1251992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PAH-DNA </a:t>
            </a:r>
            <a:r>
              <a:rPr lang="cs-CZ" dirty="0" err="1" smtClean="0">
                <a:solidFill>
                  <a:schemeClr val="tx1"/>
                </a:solidFill>
              </a:rPr>
              <a:t>adducts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200" dirty="0" smtClean="0">
                <a:solidFill>
                  <a:schemeClr val="tx1"/>
                </a:solidFill>
              </a:rPr>
              <a:t>PAH (</a:t>
            </a:r>
            <a:r>
              <a:rPr lang="cs-CZ" sz="1200" dirty="0" err="1" smtClean="0">
                <a:solidFill>
                  <a:schemeClr val="tx1"/>
                </a:solidFill>
              </a:rPr>
              <a:t>polycyclic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</a:rPr>
              <a:t>aromatic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</a:rPr>
              <a:t>hydrocarbons</a:t>
            </a:r>
            <a:r>
              <a:rPr lang="cs-CZ" sz="1200" dirty="0" smtClean="0">
                <a:solidFill>
                  <a:schemeClr val="tx1"/>
                </a:solidFill>
              </a:rPr>
              <a:t>)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* often high variability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* may have difficult interpretation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32771" name="Picture 5" descr="1886"/>
          <p:cNvPicPr>
            <a:picLocks noChangeAspect="1" noChangeArrowheads="1"/>
          </p:cNvPicPr>
          <p:nvPr/>
        </p:nvPicPr>
        <p:blipFill>
          <a:blip r:embed="rId3" cstate="print"/>
          <a:srcRect t="925" b="32330"/>
          <a:stretch>
            <a:fillRect/>
          </a:stretch>
        </p:blipFill>
        <p:spPr bwMode="auto">
          <a:xfrm>
            <a:off x="304800" y="304800"/>
            <a:ext cx="4514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5791200" y="1828800"/>
            <a:ext cx="271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latin typeface="Arial" charset="0"/>
              </a:rPr>
              <a:t>Occup</a:t>
            </a:r>
            <a:r>
              <a:rPr lang="en-US" sz="1800" b="1" dirty="0">
                <a:latin typeface="Arial" charset="0"/>
              </a:rPr>
              <a:t>. exposure</a:t>
            </a:r>
            <a:endParaRPr lang="cs-CZ" sz="1800" b="1" dirty="0">
              <a:latin typeface="Arial" charset="0"/>
            </a:endParaRPr>
          </a:p>
          <a:p>
            <a:pPr algn="ctr"/>
            <a:r>
              <a:rPr lang="cs-CZ" sz="1800" b="1" dirty="0">
                <a:latin typeface="Arial" charset="0"/>
              </a:rPr>
              <a:t>(</a:t>
            </a:r>
            <a:r>
              <a:rPr lang="cs-CZ" sz="1800" b="1" dirty="0" err="1">
                <a:latin typeface="Arial" charset="0"/>
              </a:rPr>
              <a:t>Low</a:t>
            </a:r>
            <a:r>
              <a:rPr lang="cs-CZ" sz="1800" b="1" dirty="0">
                <a:latin typeface="Arial" charset="0"/>
              </a:rPr>
              <a:t> / </a:t>
            </a:r>
            <a:r>
              <a:rPr lang="cs-CZ" sz="1800" b="1" dirty="0" err="1">
                <a:latin typeface="Arial" charset="0"/>
              </a:rPr>
              <a:t>Intermed</a:t>
            </a:r>
            <a:r>
              <a:rPr lang="cs-CZ" sz="1800" b="1" dirty="0">
                <a:latin typeface="Arial" charset="0"/>
              </a:rPr>
              <a:t>. / </a:t>
            </a:r>
            <a:r>
              <a:rPr lang="cs-CZ" sz="1800" b="1" dirty="0" err="1">
                <a:latin typeface="Arial" charset="0"/>
              </a:rPr>
              <a:t>High</a:t>
            </a:r>
            <a:r>
              <a:rPr lang="cs-CZ" sz="1800" b="1" dirty="0">
                <a:latin typeface="Arial" charset="0"/>
              </a:rPr>
              <a:t>)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791200" y="4267200"/>
            <a:ext cx="216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b="1">
                <a:latin typeface="Arial" charset="0"/>
              </a:rPr>
              <a:t>Occupational</a:t>
            </a:r>
          </a:p>
          <a:p>
            <a:pPr algn="ctr"/>
            <a:r>
              <a:rPr lang="cs-CZ" sz="1800" b="1">
                <a:latin typeface="Arial" charset="0"/>
              </a:rPr>
              <a:t>Non-exposed (NS)</a:t>
            </a:r>
          </a:p>
          <a:p>
            <a:pPr algn="ctr"/>
            <a:r>
              <a:rPr lang="cs-CZ" sz="1800" b="1">
                <a:latin typeface="Arial" charset="0"/>
              </a:rPr>
              <a:t>vs. </a:t>
            </a:r>
          </a:p>
          <a:p>
            <a:pPr algn="ctr"/>
            <a:r>
              <a:rPr lang="cs-CZ" sz="1800" b="1">
                <a:latin typeface="Arial" charset="0"/>
              </a:rPr>
              <a:t>Exposed (S)</a:t>
            </a: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 flipH="1">
            <a:off x="49530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H="1">
            <a:off x="50292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500" dirty="0" smtClean="0"/>
              <a:t>– </a:t>
            </a:r>
            <a:r>
              <a:rPr lang="cs-CZ" sz="2500" dirty="0" err="1" smtClean="0"/>
              <a:t>binding</a:t>
            </a:r>
            <a:r>
              <a:rPr lang="cs-CZ" sz="2500" dirty="0" smtClean="0"/>
              <a:t> </a:t>
            </a:r>
            <a:r>
              <a:rPr lang="cs-CZ" sz="2500" dirty="0" err="1" smtClean="0"/>
              <a:t>with</a:t>
            </a:r>
            <a:r>
              <a:rPr lang="cs-CZ" sz="2500" dirty="0" smtClean="0"/>
              <a:t> </a:t>
            </a:r>
            <a:r>
              <a:rPr lang="en-GB" sz="2500" dirty="0" smtClean="0"/>
              <a:t>macromolecules (</a:t>
            </a:r>
            <a:r>
              <a:rPr lang="cs-CZ" sz="2500" dirty="0" smtClean="0"/>
              <a:t>DNA</a:t>
            </a:r>
            <a:r>
              <a:rPr lang="en-GB" sz="2500" dirty="0" smtClean="0"/>
              <a:t>, </a:t>
            </a:r>
            <a:r>
              <a:rPr lang="cs-CZ" sz="2500" dirty="0" err="1" smtClean="0"/>
              <a:t>proteins</a:t>
            </a:r>
            <a:r>
              <a:rPr lang="cs-CZ" sz="2500" dirty="0" smtClean="0"/>
              <a:t>) </a:t>
            </a:r>
            <a:r>
              <a:rPr lang="en-GB" sz="2500" dirty="0" smtClean="0">
                <a:solidFill>
                  <a:srgbClr val="FF0000"/>
                </a:solidFill>
              </a:rPr>
              <a:t>with </a:t>
            </a:r>
            <a:r>
              <a:rPr lang="cs-CZ" sz="2500" dirty="0" smtClean="0">
                <a:solidFill>
                  <a:srgbClr val="FF0000"/>
                </a:solidFill>
              </a:rPr>
              <a:t>no </a:t>
            </a:r>
            <a:r>
              <a:rPr lang="en-US" sz="2500" dirty="0" smtClean="0">
                <a:solidFill>
                  <a:srgbClr val="FF0000"/>
                </a:solidFill>
              </a:rPr>
              <a:t>further </a:t>
            </a:r>
            <a:r>
              <a:rPr lang="cs-CZ" sz="2500" dirty="0" err="1" smtClean="0">
                <a:solidFill>
                  <a:srgbClr val="FF0000"/>
                </a:solidFill>
              </a:rPr>
              <a:t>info</a:t>
            </a:r>
            <a:r>
              <a:rPr lang="en-US" sz="2500" dirty="0" err="1" smtClean="0">
                <a:solidFill>
                  <a:srgbClr val="FF0000"/>
                </a:solidFill>
              </a:rPr>
              <a:t>rmation</a:t>
            </a:r>
            <a:r>
              <a:rPr lang="cs-CZ" sz="2500" dirty="0" smtClean="0">
                <a:solidFill>
                  <a:srgbClr val="FF0000"/>
                </a:solidFill>
              </a:rPr>
              <a:t> on </a:t>
            </a:r>
            <a:r>
              <a:rPr lang="en-US" sz="2500" dirty="0" smtClean="0">
                <a:solidFill>
                  <a:srgbClr val="FF0000"/>
                </a:solidFill>
              </a:rPr>
              <a:t>the </a:t>
            </a:r>
            <a:r>
              <a:rPr lang="cs-CZ" sz="2500" dirty="0" err="1" smtClean="0">
                <a:solidFill>
                  <a:srgbClr val="FF0000"/>
                </a:solidFill>
              </a:rPr>
              <a:t>structure</a:t>
            </a:r>
            <a:r>
              <a:rPr lang="cs-CZ" sz="2500" dirty="0" smtClean="0">
                <a:solidFill>
                  <a:srgbClr val="FF0000"/>
                </a:solidFill>
              </a:rPr>
              <a:t> of </a:t>
            </a:r>
            <a:r>
              <a:rPr lang="en-GB" sz="2500" dirty="0" smtClean="0">
                <a:solidFill>
                  <a:srgbClr val="FF0000"/>
                </a:solidFill>
              </a:rPr>
              <a:t>actual </a:t>
            </a:r>
            <a:r>
              <a:rPr lang="cs-CZ" sz="2500" dirty="0" smtClean="0">
                <a:solidFill>
                  <a:srgbClr val="FF0000"/>
                </a:solidFill>
              </a:rPr>
              <a:t>a</a:t>
            </a:r>
            <a:r>
              <a:rPr lang="en-GB" sz="2500" dirty="0" smtClean="0">
                <a:solidFill>
                  <a:srgbClr val="FF0000"/>
                </a:solidFill>
              </a:rPr>
              <a:t>d</a:t>
            </a:r>
            <a:r>
              <a:rPr lang="cs-CZ" sz="2500" dirty="0" err="1" smtClean="0">
                <a:solidFill>
                  <a:srgbClr val="FF0000"/>
                </a:solidFill>
              </a:rPr>
              <a:t>duct</a:t>
            </a:r>
            <a:r>
              <a:rPr lang="en-US" sz="2500" dirty="0" smtClean="0"/>
              <a:t> </a:t>
            </a:r>
            <a:br>
              <a:rPr lang="en-US" sz="2500" dirty="0" smtClean="0"/>
            </a:br>
            <a:r>
              <a:rPr lang="cs-CZ" sz="2500" dirty="0" smtClean="0"/>
              <a:t>(</a:t>
            </a:r>
            <a:r>
              <a:rPr lang="en-GB" sz="2500" dirty="0" smtClean="0"/>
              <a:t>i.e. </a:t>
            </a:r>
            <a:r>
              <a:rPr lang="cs-CZ" sz="2500" dirty="0" err="1" smtClean="0"/>
              <a:t>causative</a:t>
            </a:r>
            <a:r>
              <a:rPr lang="en-US" sz="2500" dirty="0" smtClean="0"/>
              <a:t> agent not clear</a:t>
            </a:r>
            <a:r>
              <a:rPr lang="cs-CZ" sz="25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</a:rPr>
              <a:t>Typical </a:t>
            </a:r>
            <a:r>
              <a:rPr lang="en-GB" b="1" dirty="0" err="1" smtClean="0">
                <a:solidFill>
                  <a:schemeClr val="tx2"/>
                </a:solidFill>
              </a:rPr>
              <a:t>nonselective</a:t>
            </a:r>
            <a:r>
              <a:rPr lang="en-GB" b="1" dirty="0" smtClean="0">
                <a:solidFill>
                  <a:schemeClr val="tx2"/>
                </a:solidFill>
              </a:rPr>
              <a:t> biomarker methods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 smtClean="0"/>
              <a:t>	</a:t>
            </a:r>
            <a:r>
              <a:rPr lang="cs-CZ" sz="2000" dirty="0" smtClean="0"/>
              <a:t>-</a:t>
            </a:r>
            <a:r>
              <a:rPr lang="en-US" sz="2000" baseline="30000" dirty="0" smtClean="0"/>
              <a:t> </a:t>
            </a:r>
            <a:r>
              <a:rPr lang="cs-CZ" sz="2000" baseline="30000" dirty="0" smtClean="0"/>
              <a:t>32</a:t>
            </a:r>
            <a:r>
              <a:rPr lang="cs-CZ" sz="2000" dirty="0" smtClean="0"/>
              <a:t>P-</a:t>
            </a:r>
            <a:r>
              <a:rPr lang="cs-CZ" sz="2000" dirty="0" err="1" smtClean="0"/>
              <a:t>postlabelling</a:t>
            </a:r>
            <a:r>
              <a:rPr lang="cs-CZ" sz="2000" dirty="0" smtClean="0"/>
              <a:t> </a:t>
            </a:r>
            <a:r>
              <a:rPr lang="cs-CZ" sz="2000" dirty="0" err="1" smtClean="0"/>
              <a:t>assay</a:t>
            </a:r>
            <a:r>
              <a:rPr lang="cs-CZ" sz="2000" dirty="0" smtClean="0"/>
              <a:t> </a:t>
            </a:r>
            <a:endParaRPr lang="en-GB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 smtClean="0"/>
              <a:t>	</a:t>
            </a:r>
            <a:r>
              <a:rPr lang="cs-CZ" sz="2000" dirty="0" smtClean="0"/>
              <a:t>- </a:t>
            </a:r>
            <a:r>
              <a:rPr lang="en-US" sz="2000" dirty="0" smtClean="0"/>
              <a:t>ox</a:t>
            </a:r>
            <a:r>
              <a:rPr lang="en-GB" sz="2000" dirty="0" err="1" smtClean="0"/>
              <a:t>idized</a:t>
            </a:r>
            <a:r>
              <a:rPr lang="en-GB" sz="2000" dirty="0" smtClean="0"/>
              <a:t> </a:t>
            </a:r>
            <a:r>
              <a:rPr lang="cs-CZ" sz="2000" dirty="0" smtClean="0"/>
              <a:t>DNA</a:t>
            </a:r>
            <a:r>
              <a:rPr lang="en-GB" sz="2000" dirty="0" smtClean="0"/>
              <a:t>: </a:t>
            </a:r>
            <a:r>
              <a:rPr lang="cs-CZ" sz="1600" dirty="0" smtClean="0"/>
              <a:t>8-</a:t>
            </a:r>
            <a:r>
              <a:rPr lang="cs-CZ" sz="1600" dirty="0" err="1" smtClean="0"/>
              <a:t>hydroxy</a:t>
            </a:r>
            <a:r>
              <a:rPr lang="cs-CZ" sz="1600" dirty="0" smtClean="0"/>
              <a:t>-2´-</a:t>
            </a:r>
            <a:r>
              <a:rPr lang="cs-CZ" sz="1600" dirty="0" err="1" smtClean="0"/>
              <a:t>deoxyguanosine</a:t>
            </a:r>
            <a:endParaRPr lang="cs-CZ" sz="1600" dirty="0" smtClean="0"/>
          </a:p>
          <a:p>
            <a:pPr marL="914400" lvl="1" indent="-457200" eaLnBrk="1" hangingPunct="1">
              <a:buFontTx/>
              <a:buNone/>
            </a:pPr>
            <a:endParaRPr lang="cs-CZ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Non-selective adducts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846"/>
          <p:cNvPicPr>
            <a:picLocks noChangeAspect="1" noChangeArrowheads="1"/>
          </p:cNvPicPr>
          <p:nvPr/>
        </p:nvPicPr>
        <p:blipFill>
          <a:blip r:embed="rId3" cstate="print"/>
          <a:srcRect l="15288" r="12616" b="8696"/>
          <a:stretch>
            <a:fillRect/>
          </a:stretch>
        </p:blipFill>
        <p:spPr bwMode="auto">
          <a:xfrm>
            <a:off x="35496" y="35768"/>
            <a:ext cx="510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5297037" y="260648"/>
            <a:ext cx="355738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baseline="30000" dirty="0">
                <a:solidFill>
                  <a:schemeClr val="tx2"/>
                </a:solidFill>
                <a:latin typeface="Arial" charset="0"/>
              </a:rPr>
              <a:t>32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P-</a:t>
            </a: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postlabelling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Arial" charset="0"/>
              </a:rPr>
              <a:t>assay</a:t>
            </a:r>
            <a:endParaRPr lang="en-GB" sz="2400" b="1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principle</a:t>
            </a:r>
            <a:endParaRPr lang="en-GB" sz="2400" dirty="0" smtClean="0">
              <a:solidFill>
                <a:schemeClr val="tx2"/>
              </a:solidFill>
            </a:endParaRPr>
          </a:p>
          <a:p>
            <a:endParaRPr lang="en-GB" b="1" dirty="0" smtClean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1400" dirty="0" smtClean="0"/>
              <a:t>Digestion of NA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Enzymatic labelling with 32P (</a:t>
            </a:r>
            <a:r>
              <a:rPr lang="en-GB" sz="1400" dirty="0" err="1" smtClean="0"/>
              <a:t>kinase</a:t>
            </a:r>
            <a:r>
              <a:rPr lang="en-GB" sz="1400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TLC or HPLC analyses of products</a:t>
            </a:r>
          </a:p>
          <a:p>
            <a:endParaRPr lang="cs-CZ" sz="1400" dirty="0">
              <a:latin typeface="Arial" charset="0"/>
            </a:endParaRPr>
          </a:p>
        </p:txBody>
      </p:sp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254" y="4652392"/>
            <a:ext cx="36576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5292080" y="3140968"/>
            <a:ext cx="30059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TLC </a:t>
            </a:r>
            <a:r>
              <a:rPr lang="cs-CZ" b="1" dirty="0" err="1" smtClean="0">
                <a:latin typeface="Arial" charset="0"/>
              </a:rPr>
              <a:t>result</a:t>
            </a:r>
            <a:endParaRPr lang="en-GB" b="1" dirty="0" smtClean="0">
              <a:latin typeface="Arial" charset="0"/>
            </a:endParaRPr>
          </a:p>
          <a:p>
            <a:r>
              <a:rPr lang="en-GB" i="1" dirty="0" smtClean="0"/>
              <a:t>(thin layer chromatography)</a:t>
            </a:r>
            <a:endParaRPr lang="cs-CZ" i="1" dirty="0">
              <a:latin typeface="Arial" charset="0"/>
            </a:endParaRPr>
          </a:p>
          <a:p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cs-CZ" dirty="0" smtClean="0">
                <a:latin typeface="Arial" charset="0"/>
              </a:rPr>
              <a:t>A </a:t>
            </a:r>
            <a:r>
              <a:rPr lang="cs-CZ" dirty="0">
                <a:latin typeface="Arial" charset="0"/>
              </a:rPr>
              <a:t>- 2-5 = </a:t>
            </a:r>
            <a:r>
              <a:rPr lang="cs-CZ" dirty="0" err="1">
                <a:latin typeface="Arial" charset="0"/>
              </a:rPr>
              <a:t>various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adducts</a:t>
            </a:r>
            <a:r>
              <a:rPr lang="cs-CZ" dirty="0">
                <a:latin typeface="Arial" charset="0"/>
              </a:rPr>
              <a:t> </a:t>
            </a:r>
            <a:endParaRPr lang="en-GB" dirty="0" smtClean="0">
              <a:latin typeface="Arial" charset="0"/>
            </a:endParaRPr>
          </a:p>
          <a:p>
            <a:r>
              <a:rPr lang="cs-CZ" dirty="0" smtClean="0">
                <a:latin typeface="Arial" charset="0"/>
              </a:rPr>
              <a:t>B </a:t>
            </a:r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controls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ChangeArrowheads="1"/>
          </p:cNvSpPr>
          <p:nvPr/>
        </p:nvSpPr>
        <p:spPr bwMode="auto">
          <a:xfrm>
            <a:off x="1752600" y="152400"/>
            <a:ext cx="4442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tx2"/>
                </a:solidFill>
                <a:latin typeface="Arial" charset="0"/>
              </a:rPr>
              <a:t>8-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hydroxy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-2´-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deoxyguanosine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analysis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1747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8862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057"/>
          <p:cNvSpPr>
            <a:spLocks noChangeArrowheads="1"/>
          </p:cNvSpPr>
          <p:nvPr/>
        </p:nvSpPr>
        <p:spPr bwMode="auto">
          <a:xfrm>
            <a:off x="457200" y="838200"/>
            <a:ext cx="85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Arial" charset="0"/>
              </a:rPr>
              <a:t>Oxidative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damage</a:t>
            </a:r>
            <a:r>
              <a:rPr lang="cs-CZ" dirty="0">
                <a:latin typeface="Arial" charset="0"/>
              </a:rPr>
              <a:t> to DNA </a:t>
            </a:r>
          </a:p>
          <a:p>
            <a:r>
              <a:rPr lang="cs-CZ" dirty="0">
                <a:latin typeface="Arial" charset="0"/>
              </a:rPr>
              <a:t>	- many </a:t>
            </a:r>
            <a:r>
              <a:rPr lang="cs-CZ" dirty="0" err="1" smtClean="0">
                <a:latin typeface="Arial" charset="0"/>
              </a:rPr>
              <a:t>causes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8-OH-</a:t>
            </a:r>
            <a:r>
              <a:rPr lang="cs-CZ" dirty="0" err="1">
                <a:latin typeface="Arial" charset="0"/>
              </a:rPr>
              <a:t>dG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most </a:t>
            </a:r>
            <a:r>
              <a:rPr lang="cs-CZ" dirty="0" err="1">
                <a:latin typeface="Arial" charset="0"/>
              </a:rPr>
              <a:t>common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marker</a:t>
            </a:r>
            <a:r>
              <a:rPr lang="en-US" dirty="0" smtClean="0">
                <a:latin typeface="Arial" charset="0"/>
              </a:rPr>
              <a:t> of DNA oxidation</a:t>
            </a:r>
            <a:endParaRPr lang="cs-CZ" dirty="0">
              <a:latin typeface="Arial" charset="0"/>
            </a:endParaRPr>
          </a:p>
        </p:txBody>
      </p:sp>
      <p:sp>
        <p:nvSpPr>
          <p:cNvPr id="31749" name="Rectangle 2058"/>
          <p:cNvSpPr>
            <a:spLocks noChangeArrowheads="1"/>
          </p:cNvSpPr>
          <p:nvPr/>
        </p:nvSpPr>
        <p:spPr bwMode="auto">
          <a:xfrm>
            <a:off x="179512" y="4665910"/>
            <a:ext cx="4506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Analysis</a:t>
            </a:r>
            <a:r>
              <a:rPr lang="en-GB" b="1" dirty="0" smtClean="0">
                <a:solidFill>
                  <a:schemeClr val="tx2"/>
                </a:solidFill>
              </a:rPr>
              <a:t>: analytical chemistry methods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dirty="0">
                <a:latin typeface="Arial" charset="0"/>
              </a:rPr>
              <a:t>- HPLC</a:t>
            </a:r>
          </a:p>
          <a:p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immunochemistry</a:t>
            </a:r>
            <a:r>
              <a:rPr lang="cs-CZ" dirty="0">
                <a:latin typeface="Arial" charset="0"/>
              </a:rPr>
              <a:t> (ELISA)</a:t>
            </a:r>
          </a:p>
        </p:txBody>
      </p:sp>
      <p:pic>
        <p:nvPicPr>
          <p:cNvPr id="31750" name="Picture 2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538" y="2057400"/>
            <a:ext cx="41830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600" y="2132856"/>
            <a:ext cx="7007696" cy="1756792"/>
          </a:xfrm>
        </p:spPr>
        <p:txBody>
          <a:bodyPr/>
          <a:lstStyle/>
          <a:p>
            <a:pPr algn="ctr" eaLnBrk="1" hangingPunct="1"/>
            <a:r>
              <a:rPr lang="cs-CZ" sz="3200" dirty="0" err="1" smtClean="0">
                <a:solidFill>
                  <a:schemeClr val="tx1"/>
                </a:solidFill>
              </a:rPr>
              <a:t>Biomarkers</a:t>
            </a:r>
            <a:r>
              <a:rPr lang="cs-CZ" sz="3200" dirty="0" smtClean="0">
                <a:solidFill>
                  <a:schemeClr val="tx1"/>
                </a:solidFill>
              </a:rPr>
              <a:t> of susceptibility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203</Words>
  <Application>Microsoft Office PowerPoint</Application>
  <PresentationFormat>Předvádění na obrazovce (4:3)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Motiv sady Office</vt:lpstr>
      <vt:lpstr>Prezentace aplikace PowerPoint</vt:lpstr>
      <vt:lpstr>Biomarkers of Exposure</vt:lpstr>
      <vt:lpstr>SELECTIVE ADDUCTS OF TOXICANTS with BIOMOLECULES</vt:lpstr>
      <vt:lpstr>Prezentace aplikace PowerPoint</vt:lpstr>
      <vt:lpstr>PAH-DNA adducts PAH (polycyclic aromatic hydrocarbons) * often high variability * may have difficult interpretation</vt:lpstr>
      <vt:lpstr>Non-selective adducts</vt:lpstr>
      <vt:lpstr>Prezentace aplikace PowerPoint</vt:lpstr>
      <vt:lpstr>Prezentace aplikace PowerPoint</vt:lpstr>
      <vt:lpstr>Biomarkers of susceptibility</vt:lpstr>
      <vt:lpstr>Toxicokinetics  determines susceptibility of an individual at various levels   Biomarkers  of susceptibility Will the individual be sensitive? Will patient respond to a drug? </vt:lpstr>
      <vt:lpstr>Importance of susceptibility biomarkers</vt:lpstr>
      <vt:lpstr>Biomarkers of susceptibility</vt:lpstr>
      <vt:lpstr>Example: genetic polymorphism SNPs - single nucleotide polymorphism</vt:lpstr>
      <vt:lpstr>Cyclophosphamide (anticancer drug) and its toxicity</vt:lpstr>
      <vt:lpstr>Example: genetic polymorphism</vt:lpstr>
      <vt:lpstr>Personalized medicine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219</cp:revision>
  <dcterms:created xsi:type="dcterms:W3CDTF">2010-05-17T15:27:49Z</dcterms:created>
  <dcterms:modified xsi:type="dcterms:W3CDTF">2017-11-22T15:54:32Z</dcterms:modified>
</cp:coreProperties>
</file>