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1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D49BD-9799-41FD-A084-94A904CB75EB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B161D-B385-40A9-897F-F65D62B54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055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B161D-B385-40A9-897F-F65D62B544D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608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3102-AD23-4BFF-87AE-61567A0BE8E3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ABC42-E576-4B96-A2BC-C9DCC9DAE463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B64A-A574-4632-8FB6-30501D3E1ACB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5725-E820-4B2A-A81C-15E6A453397F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B90A-5AB2-4BF4-8147-F4CADCC03FE3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F7D-CB0D-4FDB-902B-9E5CD56B2F3F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5614-9033-4786-9235-17DD4EEE6651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D299-E27D-455F-9667-E019E6CEA2DD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A9CB-1752-48C5-8105-E376DCE212C0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1C62-8F5A-4581-84EA-8C88B3391AE6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DDE-8CD0-4E97-98D0-8F413940748F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BB6B48-E8B6-492E-B5F2-B7A73A7469AD}" type="datetime1">
              <a:rPr lang="en-US" smtClean="0"/>
              <a:t>9/26/2018</a:t>
            </a:fld>
            <a:endParaRPr lang="en-US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uk.muni.cz/ask/kurzy/zapis.php" TargetMode="External"/><Relationship Id="rId2" Type="http://schemas.openxmlformats.org/officeDocument/2006/relationships/hyperlink" Target="https://kuk.muni.cz/vyuka/materialy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rozpis/index?fakulta=1431;obdobi=730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otzool.sci.muni.cz/zaverecne-pra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.muni.cz/ofiz/wp-content/uploads/2012/10/doporuceni.pdf" TargetMode="External"/><Relationship Id="rId2" Type="http://schemas.openxmlformats.org/officeDocument/2006/relationships/hyperlink" Target="http://www.sci.muni.cz/ofiz/vyuka/dokument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ulia.kovacova@ceitec.muni.cz" TargetMode="External"/><Relationship Id="rId2" Type="http://schemas.openxmlformats.org/officeDocument/2006/relationships/hyperlink" Target="https://www.facebook.com/&#218;stav-experiment&#225;ln&#237;-biologie-182347125135176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ofiz_a36@sci.muni.cz" TargetMode="External"/><Relationship Id="rId4" Type="http://schemas.openxmlformats.org/officeDocument/2006/relationships/hyperlink" Target="http://www.sci.muni.cz/ofi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muni.cz/ezdroje" TargetMode="External"/><Relationship Id="rId2" Type="http://schemas.openxmlformats.org/officeDocument/2006/relationships/hyperlink" Target="http://www.ncbi.nlm.nih.gov/entrez/query.fcg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ogin.webofknowledge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deley.com/" TargetMode="External"/><Relationship Id="rId2" Type="http://schemas.openxmlformats.org/officeDocument/2006/relationships/hyperlink" Target="https://access.clarivate.com/login?app=endnot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otero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U&#268;O@muni.cz" TargetMode="External"/><Relationship Id="rId2" Type="http://schemas.openxmlformats.org/officeDocument/2006/relationships/hyperlink" Target="https://it.muni.cz/sluzby/microsoft-office-36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U&#268;O@mail.muni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1222375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Aktuální informace k závěrečným pracím</a:t>
            </a:r>
            <a:endParaRPr lang="cs-CZ" sz="32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81000" y="4581128"/>
            <a:ext cx="8458200" cy="64807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Zadání práce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Hledání informací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635896" y="5903058"/>
            <a:ext cx="1855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Jiřina </a:t>
            </a:r>
            <a:r>
              <a:rPr lang="cs-CZ" dirty="0" err="1" smtClean="0"/>
              <a:t>Medalová</a:t>
            </a:r>
            <a:endParaRPr lang="cs-CZ" dirty="0" smtClean="0"/>
          </a:p>
          <a:p>
            <a:r>
              <a:rPr lang="cs-CZ" dirty="0" smtClean="0"/>
              <a:t>jipro@sci.muni.cz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130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správně citovat???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195736" y="1772816"/>
            <a:ext cx="3190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… si povíme příště…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989481" y="2608465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Nebo…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3131840" y="3135877"/>
            <a:ext cx="593842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hlinkClick r:id="rId2"/>
              </a:rPr>
              <a:t>https://kuk.muni.cz/vyuka/materialy</a:t>
            </a:r>
            <a:r>
              <a:rPr lang="cs-CZ" sz="2800" dirty="0" smtClean="0">
                <a:hlinkClick r:id="rId2"/>
              </a:rPr>
              <a:t>/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323528" y="4987498"/>
            <a:ext cx="64458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hlinkClick r:id="rId3"/>
              </a:rPr>
              <a:t>https://</a:t>
            </a:r>
            <a:r>
              <a:rPr lang="cs-CZ" sz="2800" dirty="0" smtClean="0">
                <a:hlinkClick r:id="rId3"/>
              </a:rPr>
              <a:t>kuk.muni.cz/ask/kurzy/zapis.php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15137" y="4464278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Nebo…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37870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závěrečné práce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Student – studium – rozpisy témat</a:t>
            </a:r>
          </a:p>
          <a:p>
            <a:r>
              <a:rPr lang="cs-CZ" sz="2000" dirty="0" smtClean="0">
                <a:hlinkClick r:id="rId2"/>
              </a:rPr>
              <a:t>https</a:t>
            </a:r>
            <a:r>
              <a:rPr lang="cs-CZ" sz="2000" dirty="0">
                <a:hlinkClick r:id="rId2"/>
              </a:rPr>
              <a:t>://</a:t>
            </a:r>
            <a:r>
              <a:rPr lang="cs-CZ" sz="2000" dirty="0" smtClean="0">
                <a:hlinkClick r:id="rId2"/>
              </a:rPr>
              <a:t>is.muni.cz/auth/rozpis/index?fakulta=1431;obdobi=7304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800" dirty="0" smtClean="0"/>
              <a:t>Postup:</a:t>
            </a:r>
          </a:p>
          <a:p>
            <a:r>
              <a:rPr lang="cs-CZ" sz="2000" dirty="0" smtClean="0"/>
              <a:t>Vyplnit oficiální zadání v IS (vedoucí práce)</a:t>
            </a:r>
          </a:p>
          <a:p>
            <a:r>
              <a:rPr lang="cs-CZ" sz="2000" dirty="0" smtClean="0"/>
              <a:t>Vytisknout z IS </a:t>
            </a:r>
            <a:r>
              <a:rPr lang="cs-CZ" sz="2000" b="1" dirty="0" smtClean="0"/>
              <a:t>3x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Podepsat student a školitel </a:t>
            </a:r>
          </a:p>
          <a:p>
            <a:r>
              <a:rPr lang="cs-CZ" sz="2000" dirty="0" smtClean="0"/>
              <a:t>Odevzdat RNDr. Heleně Nejezchlebové, Ph.D. (na semináři, na sekretariátě)</a:t>
            </a:r>
          </a:p>
          <a:p>
            <a:r>
              <a:rPr lang="cs-CZ" sz="2000" dirty="0" smtClean="0"/>
              <a:t>Komise složená z učitelů OFIŽ schvaluje zadání závěrečné práce</a:t>
            </a:r>
          </a:p>
          <a:p>
            <a:r>
              <a:rPr lang="cs-CZ" sz="2000" dirty="0" smtClean="0"/>
              <a:t>Později bude zadání podepsané ředitelem ústavu vráceno pro založení do závěrečné práce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259632" y="5980174"/>
            <a:ext cx="66831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!!!Odevzdat </a:t>
            </a:r>
            <a:r>
              <a:rPr lang="cs-CZ" sz="4000" b="1" dirty="0">
                <a:solidFill>
                  <a:srgbClr val="FF0000"/>
                </a:solidFill>
              </a:rPr>
              <a:t>do </a:t>
            </a:r>
            <a:r>
              <a:rPr lang="cs-CZ" sz="4000" b="1" dirty="0" smtClean="0">
                <a:solidFill>
                  <a:srgbClr val="FF0000"/>
                </a:solidFill>
              </a:rPr>
              <a:t>31. </a:t>
            </a:r>
            <a:r>
              <a:rPr lang="cs-CZ" sz="4000" b="1" dirty="0">
                <a:solidFill>
                  <a:srgbClr val="FF0000"/>
                </a:solidFill>
              </a:rPr>
              <a:t>10. </a:t>
            </a:r>
            <a:r>
              <a:rPr lang="cs-CZ" sz="4000" b="1" dirty="0" smtClean="0">
                <a:solidFill>
                  <a:srgbClr val="FF0000"/>
                </a:solidFill>
              </a:rPr>
              <a:t>2018!!!</a:t>
            </a:r>
            <a:endParaRPr lang="cs-C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20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Speciality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5157192"/>
          </a:xfrm>
        </p:spPr>
        <p:txBody>
          <a:bodyPr>
            <a:normAutofit/>
          </a:bodyPr>
          <a:lstStyle/>
          <a:p>
            <a:r>
              <a:rPr lang="cs-CZ" dirty="0" smtClean="0"/>
              <a:t>Externista vedoucí</a:t>
            </a:r>
          </a:p>
          <a:p>
            <a:r>
              <a:rPr lang="cs-CZ" sz="2000" dirty="0" smtClean="0"/>
              <a:t>Nutný konzultant (kontaktní osoba) z OFIŽ</a:t>
            </a:r>
          </a:p>
          <a:p>
            <a:r>
              <a:rPr lang="cs-CZ" sz="2000" dirty="0" smtClean="0"/>
              <a:t>V případě komplikací při zadávání práce kontaktovat doc. Váchu</a:t>
            </a:r>
          </a:p>
          <a:p>
            <a:r>
              <a:rPr lang="cs-CZ" sz="2000" dirty="0" smtClean="0"/>
              <a:t>Oponent práce musí být z OFIŽ</a:t>
            </a:r>
            <a:endParaRPr lang="cs-CZ" sz="2000" dirty="0"/>
          </a:p>
          <a:p>
            <a:r>
              <a:rPr lang="cs-CZ" dirty="0" smtClean="0"/>
              <a:t>Cizojazyčné práce</a:t>
            </a:r>
          </a:p>
          <a:p>
            <a:r>
              <a:rPr lang="cs-CZ" sz="2000" dirty="0" smtClean="0"/>
              <a:t>Specifikovat jazyk práce už v zadání</a:t>
            </a:r>
          </a:p>
          <a:p>
            <a:r>
              <a:rPr lang="cs-CZ" sz="2000" dirty="0" smtClean="0"/>
              <a:t>Slovenština – oponent musí být rodilý mluvčí</a:t>
            </a:r>
          </a:p>
          <a:p>
            <a:r>
              <a:rPr lang="cs-CZ" dirty="0" smtClean="0"/>
              <a:t>Učitelé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Zadání:</a:t>
            </a:r>
            <a:r>
              <a:rPr lang="cs-CZ" dirty="0" smtClean="0"/>
              <a:t>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botzool.sci.muni.cz/zaverecne-prace</a:t>
            </a: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Vytisknout 3x (student, sekretariát ÚBZ, studijní), podpis studenta, školitele, vedoucího </a:t>
            </a:r>
            <a:r>
              <a:rPr lang="cs-CZ" sz="2000" dirty="0"/>
              <a:t>pracovní skupiny, ředitelem ÚBZ </a:t>
            </a:r>
            <a:r>
              <a:rPr lang="cs-CZ" sz="2000" dirty="0" smtClean="0"/>
              <a:t>(sekretariát ÚBZ) </a:t>
            </a:r>
            <a:r>
              <a:rPr lang="cs-CZ" sz="2000" dirty="0"/>
              <a:t>a </a:t>
            </a:r>
            <a:r>
              <a:rPr lang="cs-CZ" sz="2000" dirty="0" smtClean="0"/>
              <a:t>potvrzení </a:t>
            </a:r>
            <a:r>
              <a:rPr lang="cs-CZ" sz="2000" dirty="0"/>
              <a:t>ze studijního </a:t>
            </a:r>
            <a:r>
              <a:rPr lang="cs-CZ" sz="2000" dirty="0" smtClean="0"/>
              <a:t>oddělení.</a:t>
            </a:r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60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závěrečné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971182"/>
          </a:xfrm>
        </p:spPr>
        <p:txBody>
          <a:bodyPr>
            <a:normAutofit fontScale="85000" lnSpcReduction="10000"/>
          </a:bodyPr>
          <a:lstStyle/>
          <a:p>
            <a:r>
              <a:rPr lang="cs-CZ" sz="4000" dirty="0"/>
              <a:t> </a:t>
            </a:r>
            <a:r>
              <a:rPr lang="cs-CZ" sz="3800" dirty="0" smtClean="0"/>
              <a:t>Studenti fyziologie živočichů</a:t>
            </a:r>
            <a:endParaRPr lang="cs-CZ" sz="3800" dirty="0"/>
          </a:p>
          <a:p>
            <a:r>
              <a:rPr lang="cs-CZ" sz="2400" dirty="0">
                <a:solidFill>
                  <a:srgbClr val="C00000"/>
                </a:solidFill>
                <a:hlinkClick r:id="rId2"/>
              </a:rPr>
              <a:t>http://</a:t>
            </a:r>
            <a:r>
              <a:rPr lang="cs-CZ" sz="2400" dirty="0" smtClean="0">
                <a:solidFill>
                  <a:srgbClr val="C00000"/>
                </a:solidFill>
                <a:hlinkClick r:id="rId2"/>
              </a:rPr>
              <a:t>www.sci.muni.cz/ofiz/vyuka/dokumenty</a:t>
            </a:r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V</a:t>
            </a:r>
            <a:r>
              <a:rPr lang="cs-CZ" dirty="0" smtClean="0"/>
              <a:t>yčkat na aktualizovanou verzi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sz="3800" dirty="0"/>
              <a:t>POZOR!!! Učitelé se řídí pokyny z BOTZOOL:</a:t>
            </a:r>
          </a:p>
          <a:p>
            <a:r>
              <a:rPr lang="cs-CZ" sz="2400" dirty="0"/>
              <a:t>http://botzool.sci.muni.cz/theses/pokyny_bc_opatreni.pdf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Seznam nejčastějších chyb sestavený školiteli a oponenty:</a:t>
            </a:r>
          </a:p>
          <a:p>
            <a:r>
              <a:rPr lang="cs-CZ" altLang="cs-CZ" sz="2400" dirty="0">
                <a:hlinkClick r:id="rId3"/>
              </a:rPr>
              <a:t>http://</a:t>
            </a:r>
            <a:r>
              <a:rPr lang="cs-CZ" altLang="cs-CZ" sz="2400" dirty="0" smtClean="0">
                <a:hlinkClick r:id="rId3"/>
              </a:rPr>
              <a:t>www.sci.muni.cz/ofiz/wp-content/uploads/2012/10/doporuceni.pdf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5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dění na </a:t>
            </a:r>
            <a:r>
              <a:rPr lang="cs-CZ" dirty="0" err="1" smtClean="0"/>
              <a:t>ofiž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FB Ústavu experimentální biologie</a:t>
            </a:r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https://www.facebook.com/Ústav-experimentální-biologie-182347125135176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800" dirty="0"/>
              <a:t>PR manažerka: </a:t>
            </a:r>
            <a:r>
              <a:rPr lang="cs-CZ" sz="2000" dirty="0" smtClean="0">
                <a:solidFill>
                  <a:schemeClr val="tx1"/>
                </a:solidFill>
                <a:hlinkClick r:id="rId3"/>
              </a:rPr>
              <a:t>julia.kovacova@</a:t>
            </a:r>
            <a:r>
              <a:rPr lang="cs-CZ" sz="2000" b="1" dirty="0" smtClean="0">
                <a:solidFill>
                  <a:schemeClr val="tx1"/>
                </a:solidFill>
                <a:hlinkClick r:id="rId3"/>
              </a:rPr>
              <a:t>ceitec.muni.cz</a:t>
            </a:r>
            <a:endParaRPr lang="cs-CZ" sz="2000" dirty="0" smtClean="0">
              <a:solidFill>
                <a:schemeClr val="tx1"/>
              </a:solidFill>
            </a:endParaRPr>
          </a:p>
          <a:p>
            <a:endParaRPr lang="cs-CZ" sz="2800" dirty="0"/>
          </a:p>
          <a:p>
            <a:r>
              <a:rPr lang="cs-CZ" sz="2800" dirty="0" smtClean="0"/>
              <a:t>Stánky OFIŽ </a:t>
            </a:r>
            <a:r>
              <a:rPr lang="cs-CZ" sz="2000" dirty="0">
                <a:hlinkClick r:id="rId4"/>
              </a:rPr>
              <a:t>http://www.sci.muni.cz/ofiz</a:t>
            </a:r>
            <a:r>
              <a:rPr lang="cs-CZ" sz="2000" dirty="0" smtClean="0">
                <a:hlinkClick r:id="rId4"/>
              </a:rPr>
              <a:t>/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800" dirty="0" smtClean="0"/>
              <a:t>Hromadný seznam </a:t>
            </a:r>
            <a:r>
              <a:rPr lang="cs-CZ" sz="2000" dirty="0" smtClean="0">
                <a:hlinkClick r:id="rId5"/>
              </a:rPr>
              <a:t>ofiz_a36@sci.muni.cz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800" dirty="0" smtClean="0"/>
              <a:t>Připravujeme:</a:t>
            </a:r>
            <a:r>
              <a:rPr lang="cs-CZ" sz="2000" dirty="0" smtClean="0"/>
              <a:t> nové stránky OFIŽ, </a:t>
            </a:r>
            <a:r>
              <a:rPr lang="cs-CZ" sz="2000" dirty="0" err="1" smtClean="0"/>
              <a:t>instagram</a:t>
            </a:r>
            <a:r>
              <a:rPr lang="cs-CZ" sz="2000" dirty="0" smtClean="0"/>
              <a:t> UEB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697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Pubmed</a:t>
            </a:r>
            <a:r>
              <a:rPr lang="cs-CZ" dirty="0" smtClean="0"/>
              <a:t> </a:t>
            </a:r>
            <a:r>
              <a:rPr lang="cs-CZ" altLang="cs-CZ" sz="2000" dirty="0">
                <a:hlinkClick r:id="rId2"/>
              </a:rPr>
              <a:t>http://</a:t>
            </a:r>
            <a:r>
              <a:rPr lang="cs-CZ" altLang="cs-CZ" sz="2000" dirty="0" smtClean="0">
                <a:hlinkClick r:id="rId2"/>
              </a:rPr>
              <a:t>www.ncbi.nlm.nih.gov/entrez/query.fcgi</a:t>
            </a:r>
            <a:endParaRPr lang="cs-CZ" altLang="cs-CZ" sz="2000" dirty="0" smtClean="0"/>
          </a:p>
          <a:p>
            <a:r>
              <a:rPr lang="cs-CZ" sz="2000" dirty="0" smtClean="0"/>
              <a:t>Zastřešuje </a:t>
            </a:r>
            <a:r>
              <a:rPr lang="cs-CZ" sz="2000" dirty="0" smtClean="0"/>
              <a:t>30 databází, odkazy na full texty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altLang="cs-CZ" dirty="0" smtClean="0"/>
              <a:t>Elektronické zdroje MU </a:t>
            </a:r>
            <a:r>
              <a:rPr lang="cs-CZ" altLang="cs-CZ" sz="2000" dirty="0" smtClean="0">
                <a:hlinkClick r:id="rId3"/>
              </a:rPr>
              <a:t>http</a:t>
            </a:r>
            <a:r>
              <a:rPr lang="cs-CZ" altLang="cs-CZ" sz="2000" dirty="0">
                <a:hlinkClick r:id="rId3"/>
              </a:rPr>
              <a:t>://</a:t>
            </a:r>
            <a:r>
              <a:rPr lang="cs-CZ" altLang="cs-CZ" sz="2000" dirty="0" smtClean="0">
                <a:hlinkClick r:id="rId3"/>
              </a:rPr>
              <a:t>library.muni.cz/ezdroje</a:t>
            </a:r>
            <a:endParaRPr lang="cs-CZ" altLang="cs-CZ" sz="2000" dirty="0" smtClean="0"/>
          </a:p>
          <a:p>
            <a:r>
              <a:rPr lang="cs-CZ" sz="2000" dirty="0" smtClean="0"/>
              <a:t>Díky </a:t>
            </a:r>
            <a:r>
              <a:rPr lang="cs-CZ" sz="2000" dirty="0" err="1" smtClean="0"/>
              <a:t>login</a:t>
            </a:r>
            <a:r>
              <a:rPr lang="cs-CZ" sz="2000" dirty="0" smtClean="0"/>
              <a:t> do MU je možné získat přístup k předplaceným platformám (VPN!!)</a:t>
            </a:r>
            <a:endParaRPr lang="cs-CZ" sz="2000" dirty="0"/>
          </a:p>
          <a:p>
            <a:endParaRPr lang="cs-CZ" dirty="0" smtClean="0"/>
          </a:p>
          <a:p>
            <a:r>
              <a:rPr lang="cs-CZ" dirty="0"/>
              <a:t>WOS </a:t>
            </a:r>
            <a:r>
              <a:rPr lang="cs-CZ" sz="2000" dirty="0">
                <a:hlinkClick r:id="rId4"/>
              </a:rPr>
              <a:t>https://</a:t>
            </a:r>
            <a:r>
              <a:rPr lang="cs-CZ" sz="2000" dirty="0" smtClean="0">
                <a:hlinkClick r:id="rId4"/>
              </a:rPr>
              <a:t>login.webofknowledge.com</a:t>
            </a:r>
            <a:endParaRPr lang="cs-CZ" sz="2000" dirty="0" smtClean="0"/>
          </a:p>
          <a:p>
            <a:r>
              <a:rPr lang="cs-CZ" sz="2000" dirty="0" smtClean="0"/>
              <a:t>Nutný institucionální </a:t>
            </a:r>
            <a:r>
              <a:rPr lang="cs-CZ" sz="2000" dirty="0" err="1" smtClean="0"/>
              <a:t>login</a:t>
            </a:r>
            <a:r>
              <a:rPr lang="cs-CZ" sz="2000" dirty="0" smtClean="0"/>
              <a:t>, </a:t>
            </a:r>
            <a:r>
              <a:rPr lang="cs-CZ" sz="2000" dirty="0" err="1" smtClean="0"/>
              <a:t>sciometrické</a:t>
            </a:r>
            <a:r>
              <a:rPr lang="cs-CZ" sz="2000" dirty="0" smtClean="0"/>
              <a:t> údaje o autorech a časopisech</a:t>
            </a:r>
          </a:p>
          <a:p>
            <a:r>
              <a:rPr lang="cs-CZ" sz="2000" dirty="0" err="1" smtClean="0"/>
              <a:t>Endnote</a:t>
            </a:r>
            <a:r>
              <a:rPr lang="cs-CZ" sz="2000" dirty="0" smtClean="0"/>
              <a:t>, </a:t>
            </a:r>
            <a:r>
              <a:rPr lang="cs-CZ" sz="2000" dirty="0" err="1" smtClean="0"/>
              <a:t>researcherID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420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manažery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EndNoteWeb</a:t>
            </a:r>
            <a:r>
              <a:rPr lang="cs-CZ" dirty="0" smtClean="0"/>
              <a:t> </a:t>
            </a:r>
            <a:r>
              <a:rPr lang="cs-CZ" sz="2000" dirty="0" smtClean="0">
                <a:hlinkClick r:id="rId2"/>
              </a:rPr>
              <a:t>https</a:t>
            </a:r>
            <a:r>
              <a:rPr lang="cs-CZ" sz="2000" dirty="0">
                <a:hlinkClick r:id="rId2"/>
              </a:rPr>
              <a:t>://</a:t>
            </a:r>
            <a:r>
              <a:rPr lang="cs-CZ" sz="2000" dirty="0" smtClean="0">
                <a:hlinkClick r:id="rId2"/>
              </a:rPr>
              <a:t>access.clarivate.com/login?app=endnote</a:t>
            </a:r>
            <a:endParaRPr lang="cs-CZ" sz="2000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Mendeley</a:t>
            </a:r>
            <a:r>
              <a:rPr lang="cs-CZ" dirty="0" smtClean="0"/>
              <a:t> </a:t>
            </a:r>
            <a:r>
              <a:rPr lang="cs-CZ" sz="2000" dirty="0" smtClean="0">
                <a:hlinkClick r:id="rId3"/>
              </a:rPr>
              <a:t>https</a:t>
            </a:r>
            <a:r>
              <a:rPr lang="cs-CZ" sz="2000" dirty="0">
                <a:hlinkClick r:id="rId3"/>
              </a:rPr>
              <a:t>://www.mendeley.com</a:t>
            </a:r>
            <a:r>
              <a:rPr lang="cs-CZ" sz="2000" dirty="0" smtClean="0">
                <a:hlinkClick r:id="rId3"/>
              </a:rPr>
              <a:t>/</a:t>
            </a:r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dirty="0"/>
              <a:t> </a:t>
            </a:r>
            <a:r>
              <a:rPr lang="cs-CZ" dirty="0" err="1" smtClean="0"/>
              <a:t>Zotero</a:t>
            </a:r>
            <a:r>
              <a:rPr lang="cs-CZ" dirty="0" smtClean="0"/>
              <a:t> </a:t>
            </a:r>
            <a:r>
              <a:rPr lang="cs-CZ" sz="2000" dirty="0" smtClean="0">
                <a:hlinkClick r:id="rId4"/>
              </a:rPr>
              <a:t>https</a:t>
            </a:r>
            <a:r>
              <a:rPr lang="cs-CZ" sz="2000" dirty="0">
                <a:hlinkClick r:id="rId4"/>
              </a:rPr>
              <a:t>://www.zotero.org</a:t>
            </a:r>
            <a:r>
              <a:rPr lang="cs-CZ" sz="2000" dirty="0" smtClean="0">
                <a:hlinkClick r:id="rId4"/>
              </a:rPr>
              <a:t>/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8070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686800" cy="4525963"/>
          </a:xfrm>
        </p:spPr>
        <p:txBody>
          <a:bodyPr/>
          <a:lstStyle/>
          <a:p>
            <a:r>
              <a:rPr lang="cs-CZ" dirty="0" err="1" smtClean="0"/>
              <a:t>LinkedIn</a:t>
            </a:r>
            <a:r>
              <a:rPr lang="cs-CZ" dirty="0"/>
              <a:t> </a:t>
            </a:r>
            <a:r>
              <a:rPr lang="cs-CZ" sz="2000" dirty="0"/>
              <a:t>https://cz.linkedin.com/</a:t>
            </a:r>
            <a:endParaRPr lang="cs-CZ" sz="2000" dirty="0" smtClean="0"/>
          </a:p>
          <a:p>
            <a:r>
              <a:rPr lang="cs-CZ" sz="2000" dirty="0" smtClean="0"/>
              <a:t>Pracovní nabídky, profesionální sociální síť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dirty="0" err="1" smtClean="0"/>
              <a:t>ResearchGate</a:t>
            </a:r>
            <a:r>
              <a:rPr lang="cs-CZ" dirty="0"/>
              <a:t> </a:t>
            </a:r>
            <a:r>
              <a:rPr lang="cs-CZ" sz="2000" dirty="0"/>
              <a:t>https://www.researchgate.net/</a:t>
            </a:r>
            <a:endParaRPr lang="cs-CZ" sz="2000" dirty="0" smtClean="0"/>
          </a:p>
          <a:p>
            <a:r>
              <a:rPr lang="cs-CZ" sz="2000" dirty="0" smtClean="0"/>
              <a:t>Sdílení publikací, hledání odpovědí na praktické otázky, sociální síť v přírodních vědách</a:t>
            </a:r>
          </a:p>
          <a:p>
            <a:endParaRPr lang="cs-CZ" sz="2000" dirty="0"/>
          </a:p>
          <a:p>
            <a:r>
              <a:rPr lang="cs-CZ" dirty="0" smtClean="0"/>
              <a:t>Wikipedie </a:t>
            </a:r>
            <a:r>
              <a:rPr lang="cs-CZ" sz="2000" dirty="0" smtClean="0"/>
              <a:t>https</a:t>
            </a:r>
            <a:r>
              <a:rPr lang="cs-CZ" sz="2000" dirty="0"/>
              <a:t>://cs.wikipedia.org/wiki/Sci-Hub</a:t>
            </a:r>
            <a:endParaRPr lang="cs-CZ" sz="2000" dirty="0" smtClean="0"/>
          </a:p>
          <a:p>
            <a:r>
              <a:rPr lang="cs-CZ" sz="2000" dirty="0" smtClean="0"/>
              <a:t>fulltexty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48249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možná nevíte…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Office 365 + </a:t>
            </a:r>
            <a:r>
              <a:rPr lang="cs-CZ" dirty="0" err="1" smtClean="0"/>
              <a:t>one</a:t>
            </a:r>
            <a:r>
              <a:rPr lang="cs-CZ" dirty="0" smtClean="0"/>
              <a:t> drive</a:t>
            </a:r>
          </a:p>
          <a:p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it.muni.cz/sluzby/microsoft-office-365</a:t>
            </a:r>
            <a:endParaRPr lang="cs-CZ" sz="2000" dirty="0" smtClean="0"/>
          </a:p>
          <a:p>
            <a:r>
              <a:rPr lang="cs-CZ" sz="2000" dirty="0" smtClean="0"/>
              <a:t>Oficiálně podporované MUNI, GDPR ověřené</a:t>
            </a:r>
            <a:endParaRPr lang="cs-CZ" sz="2000" dirty="0"/>
          </a:p>
          <a:p>
            <a:r>
              <a:rPr lang="cs-CZ" sz="2000" dirty="0" smtClean="0"/>
              <a:t>Neomezený prostor pro ukládání dat</a:t>
            </a:r>
          </a:p>
          <a:p>
            <a:r>
              <a:rPr lang="cs-CZ" sz="2000" dirty="0" smtClean="0">
                <a:hlinkClick r:id="rId3"/>
              </a:rPr>
              <a:t>UČO@muni.cz</a:t>
            </a:r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dirty="0" smtClean="0"/>
              <a:t>Google </a:t>
            </a:r>
            <a:r>
              <a:rPr lang="cs-CZ" dirty="0" err="1" smtClean="0"/>
              <a:t>disc</a:t>
            </a:r>
            <a:endParaRPr lang="cs-CZ" dirty="0" smtClean="0"/>
          </a:p>
          <a:p>
            <a:r>
              <a:rPr lang="cs-CZ" sz="2000" dirty="0" smtClean="0"/>
              <a:t>Velký úložný prostor</a:t>
            </a:r>
          </a:p>
          <a:p>
            <a:r>
              <a:rPr lang="cs-CZ" sz="2000" dirty="0" smtClean="0">
                <a:hlinkClick r:id="rId4"/>
              </a:rPr>
              <a:t>UČO@mail.muni.cz</a:t>
            </a:r>
            <a:endParaRPr lang="cs-CZ" sz="20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35585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160</TotalTime>
  <Words>392</Words>
  <Application>Microsoft Office PowerPoint</Application>
  <PresentationFormat>Předvádění na obrazovce (4:3)</PresentationFormat>
  <Paragraphs>99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Cesta</vt:lpstr>
      <vt:lpstr>Aktuální informace k závěrečným pracím</vt:lpstr>
      <vt:lpstr>Zadání závěrečné práce</vt:lpstr>
      <vt:lpstr>Speciality</vt:lpstr>
      <vt:lpstr>Požadavky závěrečné práce</vt:lpstr>
      <vt:lpstr>Informace o dění na ofiž</vt:lpstr>
      <vt:lpstr>Vyhledávání informací</vt:lpstr>
      <vt:lpstr>Citační manažery</vt:lpstr>
      <vt:lpstr>Užitečné stránky</vt:lpstr>
      <vt:lpstr>Co možná nevíte…</vt:lpstr>
      <vt:lpstr>Jak správně citovat???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informace k závěrečným pracím</dc:title>
  <dc:creator>Jipro</dc:creator>
  <cp:lastModifiedBy>Jipro</cp:lastModifiedBy>
  <cp:revision>15</cp:revision>
  <dcterms:created xsi:type="dcterms:W3CDTF">2018-09-25T12:17:04Z</dcterms:created>
  <dcterms:modified xsi:type="dcterms:W3CDTF">2018-09-26T08:41:04Z</dcterms:modified>
</cp:coreProperties>
</file>