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3"/>
  </p:notesMasterIdLst>
  <p:sldIdLst>
    <p:sldId id="266" r:id="rId2"/>
    <p:sldId id="257" r:id="rId3"/>
    <p:sldId id="292" r:id="rId4"/>
    <p:sldId id="275" r:id="rId5"/>
    <p:sldId id="268" r:id="rId6"/>
    <p:sldId id="293" r:id="rId7"/>
    <p:sldId id="258" r:id="rId8"/>
    <p:sldId id="259" r:id="rId9"/>
    <p:sldId id="294" r:id="rId10"/>
    <p:sldId id="276" r:id="rId11"/>
    <p:sldId id="260" r:id="rId12"/>
    <p:sldId id="271" r:id="rId13"/>
    <p:sldId id="295" r:id="rId14"/>
    <p:sldId id="261" r:id="rId15"/>
    <p:sldId id="296" r:id="rId16"/>
    <p:sldId id="298" r:id="rId17"/>
    <p:sldId id="277" r:id="rId18"/>
    <p:sldId id="297" r:id="rId19"/>
    <p:sldId id="299" r:id="rId20"/>
    <p:sldId id="262" r:id="rId21"/>
    <p:sldId id="272" r:id="rId22"/>
    <p:sldId id="300" r:id="rId23"/>
    <p:sldId id="302" r:id="rId24"/>
    <p:sldId id="263" r:id="rId25"/>
    <p:sldId id="264" r:id="rId26"/>
    <p:sldId id="273" r:id="rId27"/>
    <p:sldId id="274" r:id="rId28"/>
    <p:sldId id="265" r:id="rId29"/>
    <p:sldId id="269" r:id="rId30"/>
    <p:sldId id="303" r:id="rId31"/>
    <p:sldId id="306" r:id="rId32"/>
    <p:sldId id="279" r:id="rId33"/>
    <p:sldId id="321" r:id="rId34"/>
    <p:sldId id="308" r:id="rId35"/>
    <p:sldId id="307" r:id="rId36"/>
    <p:sldId id="286" r:id="rId37"/>
    <p:sldId id="304" r:id="rId38"/>
    <p:sldId id="309" r:id="rId39"/>
    <p:sldId id="312" r:id="rId40"/>
    <p:sldId id="318" r:id="rId41"/>
    <p:sldId id="287" r:id="rId42"/>
    <p:sldId id="281" r:id="rId43"/>
    <p:sldId id="290" r:id="rId44"/>
    <p:sldId id="284" r:id="rId45"/>
    <p:sldId id="310" r:id="rId46"/>
    <p:sldId id="282" r:id="rId47"/>
    <p:sldId id="289" r:id="rId48"/>
    <p:sldId id="285" r:id="rId49"/>
    <p:sldId id="311" r:id="rId50"/>
    <p:sldId id="280" r:id="rId51"/>
    <p:sldId id="305" r:id="rId52"/>
    <p:sldId id="313" r:id="rId53"/>
    <p:sldId id="267" r:id="rId54"/>
    <p:sldId id="315" r:id="rId55"/>
    <p:sldId id="314" r:id="rId56"/>
    <p:sldId id="316" r:id="rId57"/>
    <p:sldId id="278" r:id="rId58"/>
    <p:sldId id="317" r:id="rId59"/>
    <p:sldId id="288" r:id="rId60"/>
    <p:sldId id="319" r:id="rId61"/>
    <p:sldId id="320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">
          <p15:clr>
            <a:srgbClr val="A4A3A4"/>
          </p15:clr>
        </p15:guide>
        <p15:guide id="2" pos="2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000"/>
    <a:srgbClr val="FFFF99"/>
    <a:srgbClr val="FF9900"/>
    <a:srgbClr val="C5ECFF"/>
    <a:srgbClr val="00CCFF"/>
    <a:srgbClr val="FFFF66"/>
    <a:srgbClr val="003399"/>
    <a:srgbClr val="FFFF00"/>
    <a:srgbClr val="FF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524" y="108"/>
      </p:cViewPr>
      <p:guideLst>
        <p:guide orient="horz" pos="184"/>
        <p:guide pos="2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B3E41BE-9475-4D5A-96D6-4E7B71E389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119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243AD-CE29-40CE-98DE-64D4D6B5BC91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28E570-F512-4C58-8B88-44E7BA4EF720}" type="slidenum">
              <a:rPr lang="cs-CZ" sz="1200">
                <a:latin typeface="Times New Roman" pitchFamily="18" charset="0"/>
                <a:ea typeface="ＭＳ Ｐゴシック" pitchFamily="34" charset="-128"/>
              </a:rPr>
              <a:pPr algn="r"/>
              <a:t>1</a:t>
            </a:fld>
            <a:endParaRPr lang="cs-CZ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5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EA945-E408-4628-8582-5BD9BD227864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461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32D09-6F42-4D3A-811F-A88066FC21E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051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013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862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382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203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517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2FE8E-54C8-4CE6-B056-E2A27F426109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263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360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91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763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565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62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2E851-BDDF-49CE-8C6E-34B616044370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808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0A398-4524-4DB1-9702-E3CDAB875ECC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765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AFCCA-BC0B-4B95-8E3E-05816EC45D9C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1401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A991D-5FBC-47C6-B90F-52A2C8B6F1A8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135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5C555-78E4-4F2F-8CF7-1D4C9066874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945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656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171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11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706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572B-0143-4E10-9B86-6DD5C76BC52C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191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05367-1796-4860-9CF0-C36828FA9977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984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790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3933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973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406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627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63192-6886-4B9C-BE78-6618DA7F21E5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364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AF392-4F1E-4731-A398-247F113E4C2C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257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5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F87E0-94C4-4EC3-8F4F-6C4EA5A67BB9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6547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1715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6EB47-ADAB-466A-9638-62E4C66EC707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4934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38A1B-5F38-4729-9662-28D7058A6A52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8185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8528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6333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1088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2119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9356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9788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527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5922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4874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85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725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6059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250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42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124C2-C78E-4C09-A9B7-12B5E1F31789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89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34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8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E498-08F9-49A7-B646-E431360FB4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C5E7C-B4C8-4080-86D7-57044F472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A2411-DBC6-43C3-A8BA-B51BCA2D2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38F93-A883-4D5B-863B-4627FE5284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33A89-3FE0-4EE8-80B1-06A74AC134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4D57-787C-4384-BDEF-8C40DDE189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074AE-0688-4370-8E83-10DBFE7115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D205-A631-4707-8530-CF143B18AF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03F92-2B4D-47D1-96BA-84B1F3DE38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9862-B0A5-4FA9-BC66-5F79273278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F759E-A5B7-4BAF-BFDC-60FD2E0AB4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68DA049-1A50-49FD-885A-E0C0F5731B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1/John_f_nash_20061102_3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/>
          <p:cNvPicPr>
            <a:picLocks noChangeAspect="1" noChangeArrowheads="1"/>
          </p:cNvPicPr>
          <p:nvPr/>
        </p:nvPicPr>
        <p:blipFill>
          <a:blip r:embed="rId3" cstate="print"/>
          <a:srcRect l="9181" t="14711" r="6212" b="8623"/>
          <a:stretch>
            <a:fillRect/>
          </a:stretch>
        </p:blipFill>
        <p:spPr bwMode="auto">
          <a:xfrm>
            <a:off x="4148138" y="1112838"/>
            <a:ext cx="44323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00139" y="292100"/>
            <a:ext cx="8642367" cy="64633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CONFLICT AND COOPERATION I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I</a:t>
            </a:r>
            <a:r>
              <a:rPr lang="cs-CZ" sz="36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.</a:t>
            </a:r>
            <a:endParaRPr lang="cs-CZ" sz="3600" b="1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ＭＳ Ｐゴシック" pitchFamily="34" charset="-128"/>
            </a:endParaRPr>
          </a:p>
        </p:txBody>
      </p:sp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4" cstate="print"/>
          <a:srcRect t="11412" b="7108"/>
          <a:stretch>
            <a:fillRect/>
          </a:stretch>
        </p:blipFill>
        <p:spPr bwMode="auto">
          <a:xfrm>
            <a:off x="406400" y="1243013"/>
            <a:ext cx="38211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0925" y="4124325"/>
            <a:ext cx="274161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4" descr="Dimorf1"/>
          <p:cNvPicPr>
            <a:picLocks noChangeAspect="1" noChangeArrowheads="1"/>
          </p:cNvPicPr>
          <p:nvPr/>
        </p:nvPicPr>
        <p:blipFill>
          <a:blip r:embed="rId6" cstate="print"/>
          <a:srcRect l="5345" t="624" b="998"/>
          <a:stretch>
            <a:fillRect/>
          </a:stretch>
        </p:blipFill>
        <p:spPr bwMode="auto">
          <a:xfrm>
            <a:off x="7159625" y="2679700"/>
            <a:ext cx="18097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388" y="3854450"/>
            <a:ext cx="22844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8"/>
          <p:cNvPicPr>
            <a:picLocks noChangeAspect="1" noChangeArrowheads="1"/>
          </p:cNvPicPr>
          <p:nvPr/>
        </p:nvPicPr>
        <p:blipFill>
          <a:blip r:embed="rId8" cstate="print"/>
          <a:srcRect l="2541" t="11412" r="4720" b="6857"/>
          <a:stretch>
            <a:fillRect/>
          </a:stretch>
        </p:blipFill>
        <p:spPr bwMode="auto">
          <a:xfrm>
            <a:off x="2376488" y="3968750"/>
            <a:ext cx="400526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/>
          <p:cNvPicPr>
            <a:picLocks noChangeAspect="1" noChangeArrowheads="1"/>
          </p:cNvPicPr>
          <p:nvPr/>
        </p:nvPicPr>
        <p:blipFill>
          <a:blip r:embed="rId9" cstate="print"/>
          <a:srcRect t="72842" r="51334"/>
          <a:stretch>
            <a:fillRect/>
          </a:stretch>
        </p:blipFill>
        <p:spPr bwMode="auto">
          <a:xfrm>
            <a:off x="1876425" y="3235325"/>
            <a:ext cx="21986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49" name="Text Box 61"/>
          <p:cNvSpPr txBox="1">
            <a:spLocks noChangeArrowheads="1"/>
          </p:cNvSpPr>
          <p:nvPr/>
        </p:nvSpPr>
        <p:spPr bwMode="auto">
          <a:xfrm>
            <a:off x="439738" y="292100"/>
            <a:ext cx="8313366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en-GB">
                <a:sym typeface="Symbol" pitchFamily="18" charset="2"/>
              </a:rPr>
              <a:t>Eg.: pinnipeds:</a:t>
            </a:r>
          </a:p>
          <a:p>
            <a:pPr defTabSz="360000">
              <a:spcAft>
                <a:spcPts val="600"/>
              </a:spcAft>
            </a:pPr>
            <a:r>
              <a:rPr lang="en-GB">
                <a:sym typeface="Symbol" pitchFamily="18" charset="2"/>
              </a:rPr>
              <a:t>	though frequent injuries but payoff high (harem system  the winner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takes all)</a:t>
            </a:r>
          </a:p>
          <a:p>
            <a:pPr defTabSz="360000">
              <a:spcAft>
                <a:spcPts val="600"/>
              </a:spcAft>
            </a:pPr>
            <a:r>
              <a:rPr lang="en-GB">
                <a:sym typeface="Symbol" pitchFamily="18" charset="2"/>
              </a:rPr>
              <a:t>	therefore aggressiveness pays off males</a:t>
            </a:r>
          </a:p>
          <a:p>
            <a:pPr defTabSz="360000">
              <a:spcAft>
                <a:spcPts val="600"/>
              </a:spcAft>
            </a:pPr>
            <a:r>
              <a:rPr lang="en-GB">
                <a:sym typeface="Symbol" pitchFamily="18" charset="2"/>
              </a:rPr>
              <a:t>	but sometimes alternative strategies</a:t>
            </a:r>
          </a:p>
        </p:txBody>
      </p:sp>
      <p:pic>
        <p:nvPicPr>
          <p:cNvPr id="122882" name="Picture 2" descr="Výsledek obrázku pro Southern elephant seal image"/>
          <p:cNvPicPr>
            <a:picLocks noChangeAspect="1" noChangeArrowheads="1"/>
          </p:cNvPicPr>
          <p:nvPr/>
        </p:nvPicPr>
        <p:blipFill>
          <a:blip r:embed="rId3" cstate="print"/>
          <a:srcRect l="10838" r="11923"/>
          <a:stretch>
            <a:fillRect/>
          </a:stretch>
        </p:blipFill>
        <p:spPr bwMode="auto">
          <a:xfrm>
            <a:off x="2824317" y="5108720"/>
            <a:ext cx="2043953" cy="162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2884" name="AutoShape 4" descr="https://c402277.ssl.cf1.rackcdn.com/photos/561/images/story_full_width/sea-lion-threat-07162012-HI_257952.jpg.jpg?13455741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886" name="Picture 6" descr="https://c402277.ssl.cf1.rackcdn.com/photos/561/images/story_full_width/sea-lion-threat-07162012-HI_257952.jpg.jpg?1345574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575" y="2154148"/>
            <a:ext cx="4183417" cy="25100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88" name="Picture 8" descr="http://www.grantdixonphotography.com.au/lib_images/SG_EleSealFigh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485" y="3937299"/>
            <a:ext cx="3997524" cy="26583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90" name="Picture 10" descr="http://www.leeabbamonte.com/wp-content/uploads/2013/11/IMG_4373-1024x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3" y="1304364"/>
            <a:ext cx="3474531" cy="260589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4" name="Picture 2" descr="https://naturalunseenhazards.files.wordpress.com/2013/05/northern_elephant_seal_mikebairdw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208" y="4703712"/>
            <a:ext cx="2610089" cy="17389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65544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400" dirty="0">
                <a:solidFill>
                  <a:srgbClr val="E80000"/>
                </a:solidFill>
              </a:rPr>
              <a:t>Conditional symmetric strategies:</a:t>
            </a:r>
            <a:r>
              <a:rPr lang="en-GB" b="1" dirty="0">
                <a:solidFill>
                  <a:srgbClr val="E80000"/>
                </a:solidFill>
              </a:rPr>
              <a:t/>
            </a:r>
            <a:br>
              <a:rPr lang="en-GB" b="1" dirty="0">
                <a:solidFill>
                  <a:srgbClr val="E80000"/>
                </a:solidFill>
              </a:rPr>
            </a:br>
            <a:endParaRPr lang="en-GB" b="1" dirty="0">
              <a:solidFill>
                <a:srgbClr val="E80000"/>
              </a:solidFill>
            </a:endParaRPr>
          </a:p>
          <a:p>
            <a:pPr defTabSz="360000"/>
            <a:r>
              <a:rPr lang="en-GB" dirty="0"/>
              <a:t>For example we can imagine the following alternative strategies:</a:t>
            </a:r>
            <a:r>
              <a:rPr lang="en-GB" dirty="0">
                <a:solidFill>
                  <a:srgbClr val="E80000"/>
                </a:solidFill>
              </a:rPr>
              <a:t/>
            </a:r>
            <a:br>
              <a:rPr lang="en-GB" dirty="0">
                <a:solidFill>
                  <a:srgbClr val="E80000"/>
                </a:solidFill>
              </a:rPr>
            </a:br>
            <a:endParaRPr lang="en-GB" dirty="0">
              <a:solidFill>
                <a:srgbClr val="E80000"/>
              </a:solidFill>
            </a:endParaRPr>
          </a:p>
          <a:p>
            <a:pPr defTabSz="360000"/>
            <a:r>
              <a:rPr lang="en-GB" dirty="0">
                <a:solidFill>
                  <a:srgbClr val="E80000"/>
                </a:solidFill>
              </a:rPr>
              <a:t>Retaliator</a:t>
            </a:r>
            <a:r>
              <a:rPr lang="en-GB" dirty="0"/>
              <a:t>: starts as Dove, if attacked </a:t>
            </a:r>
            <a:r>
              <a:rPr lang="en-GB" dirty="0">
                <a:sym typeface="Symbol" pitchFamily="18" charset="2"/>
              </a:rPr>
              <a:t> retaliation</a:t>
            </a:r>
            <a:br>
              <a:rPr lang="en-GB" dirty="0">
                <a:sym typeface="Symbol" pitchFamily="18" charset="2"/>
              </a:rPr>
            </a:br>
            <a:r>
              <a:rPr lang="en-GB" sz="1800" dirty="0">
                <a:sym typeface="Symbol" pitchFamily="18" charset="2"/>
              </a:rPr>
              <a:t>	if you meet Dove behave as Dove, if you meet Hawk play Hawk</a:t>
            </a:r>
            <a:br>
              <a:rPr lang="en-GB" sz="1800" dirty="0">
                <a:sym typeface="Symbol" pitchFamily="18" charset="2"/>
              </a:rPr>
            </a:br>
            <a:endParaRPr lang="en-GB" sz="1800" dirty="0">
              <a:sym typeface="Symbol" pitchFamily="18" charset="2"/>
            </a:endParaRPr>
          </a:p>
          <a:p>
            <a:pPr defTabSz="360000"/>
            <a:r>
              <a:rPr lang="en-GB" dirty="0">
                <a:solidFill>
                  <a:srgbClr val="E80000"/>
                </a:solidFill>
                <a:sym typeface="Symbol" pitchFamily="18" charset="2"/>
              </a:rPr>
              <a:t>Bully</a:t>
            </a:r>
            <a:r>
              <a:rPr lang="en-GB" dirty="0">
                <a:sym typeface="Symbol" pitchFamily="18" charset="2"/>
              </a:rPr>
              <a:t>: starts as Hawk, when retaliated – escape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</a:t>
            </a:r>
            <a:r>
              <a:rPr lang="en-GB" sz="1800" dirty="0">
                <a:sym typeface="Symbol" pitchFamily="18" charset="2"/>
              </a:rPr>
              <a:t>play Hawk but if you meet Hawk, play Dove</a:t>
            </a:r>
            <a:r>
              <a:rPr lang="en-GB" dirty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en-GB" dirty="0">
                <a:solidFill>
                  <a:srgbClr val="E80000"/>
                </a:solidFill>
                <a:sym typeface="Symbol" pitchFamily="18" charset="2"/>
              </a:rPr>
            </a:br>
            <a:endParaRPr lang="en-GB" dirty="0">
              <a:solidFill>
                <a:srgbClr val="E80000"/>
              </a:solidFill>
              <a:sym typeface="Symbol" pitchFamily="18" charset="2"/>
            </a:endParaRPr>
          </a:p>
          <a:p>
            <a:pPr defTabSz="360000"/>
            <a:r>
              <a:rPr lang="en-GB" dirty="0">
                <a:solidFill>
                  <a:srgbClr val="E80000"/>
                </a:solidFill>
                <a:sym typeface="Symbol" pitchFamily="18" charset="2"/>
              </a:rPr>
              <a:t>Prober-retaliator</a:t>
            </a:r>
            <a:r>
              <a:rPr lang="en-GB" dirty="0">
                <a:sym typeface="Symbol" pitchFamily="18" charset="2"/>
              </a:rPr>
              <a:t>: retaliator which sometimes tries conflict</a:t>
            </a:r>
            <a:br>
              <a:rPr lang="en-GB" dirty="0">
                <a:sym typeface="Symbol" pitchFamily="18" charset="2"/>
              </a:rPr>
            </a:br>
            <a:endParaRPr lang="en-GB" dirty="0">
              <a:sym typeface="Symbol" pitchFamily="18" charset="2"/>
            </a:endParaRPr>
          </a:p>
          <a:p>
            <a:pPr defTabSz="360000"/>
            <a:r>
              <a:rPr lang="en-GB" dirty="0">
                <a:sym typeface="Symbol" pitchFamily="18" charset="2"/>
              </a:rPr>
              <a:t>closest to ESS is a mixed s</a:t>
            </a:r>
            <a:r>
              <a:rPr lang="cs-CZ" dirty="0">
                <a:sym typeface="Symbol" pitchFamily="18" charset="2"/>
              </a:rPr>
              <a:t>t</a:t>
            </a:r>
            <a:r>
              <a:rPr lang="en-GB" dirty="0" err="1">
                <a:sym typeface="Symbol" pitchFamily="18" charset="2"/>
              </a:rPr>
              <a:t>rategy</a:t>
            </a:r>
            <a:r>
              <a:rPr lang="en-GB" dirty="0">
                <a:sym typeface="Symbol" pitchFamily="18" charset="2"/>
              </a:rPr>
              <a:t> of Retaliator, Prober-retaliator, and Dove</a:t>
            </a:r>
          </a:p>
        </p:txBody>
      </p:sp>
      <p:sp>
        <p:nvSpPr>
          <p:cNvPr id="124938" name="Text Box 1034"/>
          <p:cNvSpPr txBox="1">
            <a:spLocks noChangeArrowheads="1"/>
          </p:cNvSpPr>
          <p:nvPr/>
        </p:nvSpPr>
        <p:spPr bwMode="auto">
          <a:xfrm>
            <a:off x="535917" y="5261840"/>
            <a:ext cx="818204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dirty="0">
                <a:solidFill>
                  <a:srgbClr val="E80000"/>
                </a:solidFill>
              </a:rPr>
              <a:t>Conclusion: don´t behave as Bully, repay good with good </a:t>
            </a:r>
            <a:br>
              <a:rPr lang="en-GB" sz="2400" dirty="0">
                <a:solidFill>
                  <a:srgbClr val="E80000"/>
                </a:solidFill>
              </a:rPr>
            </a:br>
            <a:r>
              <a:rPr lang="en-GB" sz="2400" dirty="0">
                <a:solidFill>
                  <a:srgbClr val="E80000"/>
                </a:solidFill>
              </a:rPr>
              <a:t>but repay aggression with aggression!</a:t>
            </a:r>
            <a:endParaRPr lang="en-GB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  <p:bldP spid="1249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3"/>
          <p:cNvSpPr txBox="1">
            <a:spLocks noChangeArrowheads="1"/>
          </p:cNvSpPr>
          <p:nvPr/>
        </p:nvSpPr>
        <p:spPr bwMode="auto">
          <a:xfrm>
            <a:off x="439738" y="921927"/>
            <a:ext cx="815319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GB" sz="2400"/>
              <a:t>one opponent weaker or smaller</a:t>
            </a:r>
          </a:p>
          <a:p>
            <a:pPr defTabSz="360000">
              <a:spcAft>
                <a:spcPts val="1800"/>
              </a:spcAft>
            </a:pPr>
            <a:r>
              <a:rPr lang="en-GB" sz="2400"/>
              <a:t>one opponent has less to lose</a:t>
            </a:r>
          </a:p>
          <a:p>
            <a:pPr defTabSz="360000">
              <a:spcAft>
                <a:spcPts val="1800"/>
              </a:spcAft>
            </a:pPr>
            <a:r>
              <a:rPr lang="en-GB" sz="2400"/>
              <a:t>one opponent sooner at the locality = </a:t>
            </a:r>
            <a:r>
              <a:rPr lang="en-GB" sz="2400">
                <a:solidFill>
                  <a:srgbClr val="E80000"/>
                </a:solidFill>
              </a:rPr>
              <a:t>Lord of the Mountain</a:t>
            </a:r>
            <a:br>
              <a:rPr lang="en-GB" sz="2400">
                <a:solidFill>
                  <a:srgbClr val="E80000"/>
                </a:solidFill>
              </a:rPr>
            </a:br>
            <a:r>
              <a:rPr lang="en-GB" sz="2400">
                <a:solidFill>
                  <a:srgbClr val="E80000"/>
                </a:solidFill>
              </a:rPr>
              <a:t>														 principle</a:t>
            </a:r>
            <a:endParaRPr lang="en-GB" sz="2400"/>
          </a:p>
        </p:txBody>
      </p: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pic>
        <p:nvPicPr>
          <p:cNvPr id="11273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2845" y="292100"/>
            <a:ext cx="2419306" cy="188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" name="Obdélník 26"/>
          <p:cNvSpPr/>
          <p:nvPr/>
        </p:nvSpPr>
        <p:spPr>
          <a:xfrm>
            <a:off x="2669060" y="292100"/>
            <a:ext cx="3336323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Assymetric models</a:t>
            </a:r>
            <a:endParaRPr lang="en-GB" sz="24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291457" y="4273428"/>
            <a:ext cx="8679549" cy="2485355"/>
            <a:chOff x="291457" y="4125510"/>
            <a:chExt cx="8679549" cy="2485355"/>
          </a:xfrm>
        </p:grpSpPr>
        <p:pic>
          <p:nvPicPr>
            <p:cNvPr id="9218" name="Picture 2" descr="http://livewritebreathe.com/wp-content/uploads/2012/03/IMG_2834-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4421" y="4125510"/>
              <a:ext cx="2686585" cy="214348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0" name="Picture 4" descr="http://upload.wikimedia.org/wikipedia/commons/b/ba/Solsor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8173" y="4500544"/>
              <a:ext cx="2669060" cy="2059065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2" name="Picture 6" descr="http://cdn2.arkive.org/media/88/885B5A19-F0A0-4B8B-AA4C-EAACC94373F5/Presentation.Large/Male-three-spined-stickleback-attacking-pregnant-female.jpg"/>
            <p:cNvPicPr>
              <a:picLocks noChangeAspect="1" noChangeArrowheads="1"/>
            </p:cNvPicPr>
            <p:nvPr/>
          </p:nvPicPr>
          <p:blipFill>
            <a:blip r:embed="rId6" cstate="print"/>
            <a:srcRect l="17845" t="14276" b="8413"/>
            <a:stretch>
              <a:fillRect/>
            </a:stretch>
          </p:blipFill>
          <p:spPr bwMode="auto">
            <a:xfrm>
              <a:off x="291457" y="4464908"/>
              <a:ext cx="3346002" cy="2145957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12" name="Obdélník 11"/>
          <p:cNvSpPr/>
          <p:nvPr/>
        </p:nvSpPr>
        <p:spPr>
          <a:xfrm>
            <a:off x="439738" y="2896009"/>
            <a:ext cx="8263198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GB" sz="2400" dirty="0" err="1">
                <a:solidFill>
                  <a:srgbClr val="E80000"/>
                </a:solidFill>
              </a:rPr>
              <a:t>burgeois</a:t>
            </a:r>
            <a:r>
              <a:rPr lang="en-GB" sz="2400" dirty="0"/>
              <a:t> strategy: </a:t>
            </a:r>
            <a:br>
              <a:rPr lang="en-GB" sz="2400" dirty="0"/>
            </a:br>
            <a:r>
              <a:rPr lang="en-GB" sz="2400" dirty="0"/>
              <a:t>	if you are </a:t>
            </a:r>
            <a:r>
              <a:rPr lang="cs-CZ" sz="2400" dirty="0" err="1" smtClean="0"/>
              <a:t>the</a:t>
            </a:r>
            <a:r>
              <a:rPr lang="cs-CZ" sz="2400" dirty="0" smtClean="0"/>
              <a:t> resident, </a:t>
            </a:r>
            <a:r>
              <a:rPr lang="cs-CZ" sz="2400" dirty="0" err="1" smtClean="0"/>
              <a:t>attack</a:t>
            </a:r>
            <a:r>
              <a:rPr lang="en-GB" sz="2400" dirty="0" smtClean="0"/>
              <a:t> </a:t>
            </a:r>
            <a:r>
              <a:rPr lang="cs-CZ" sz="2400" dirty="0" smtClean="0"/>
              <a:t>(</a:t>
            </a:r>
            <a:r>
              <a:rPr lang="en-GB" sz="2400" dirty="0" smtClean="0"/>
              <a:t>play Hawk</a:t>
            </a:r>
            <a:r>
              <a:rPr lang="cs-CZ" sz="2400" dirty="0" smtClean="0"/>
              <a:t>);</a:t>
            </a:r>
            <a:r>
              <a:rPr lang="en-GB" sz="2400" dirty="0" smtClean="0"/>
              <a:t> </a:t>
            </a:r>
            <a:r>
              <a:rPr lang="en-GB" sz="2400" dirty="0"/>
              <a:t>if you are </a:t>
            </a:r>
            <a:r>
              <a:rPr lang="cs-CZ" sz="2400" dirty="0" err="1" smtClean="0"/>
              <a:t>the</a:t>
            </a:r>
            <a:r>
              <a:rPr lang="en-GB" sz="2400" dirty="0" smtClean="0"/>
              <a:t> </a:t>
            </a:r>
            <a:r>
              <a:rPr lang="cs-CZ" sz="2400" dirty="0" smtClean="0"/>
              <a:t>	</a:t>
            </a:r>
            <a:r>
              <a:rPr lang="en-GB" sz="2400" dirty="0" smtClean="0"/>
              <a:t>intruder</a:t>
            </a:r>
            <a:r>
              <a:rPr lang="cs-CZ" sz="2400" dirty="0"/>
              <a:t>,</a:t>
            </a:r>
            <a:r>
              <a:rPr lang="cs-CZ" sz="2400" dirty="0" smtClean="0"/>
              <a:t> </a:t>
            </a:r>
            <a:r>
              <a:rPr lang="cs-CZ" sz="2400" dirty="0" err="1" smtClean="0"/>
              <a:t>retreat</a:t>
            </a:r>
            <a:r>
              <a:rPr lang="en-GB" sz="2400" dirty="0" smtClean="0"/>
              <a:t> </a:t>
            </a:r>
            <a:r>
              <a:rPr lang="cs-CZ" sz="2400" dirty="0" smtClean="0"/>
              <a:t>(</a:t>
            </a:r>
            <a:r>
              <a:rPr lang="en-GB" sz="2400" dirty="0" smtClean="0"/>
              <a:t>play</a:t>
            </a:r>
            <a:r>
              <a:rPr lang="en-GB" sz="2400" dirty="0"/>
              <a:t>	</a:t>
            </a:r>
            <a:r>
              <a:rPr lang="en-GB" sz="2400" dirty="0" smtClean="0"/>
              <a:t>Dove</a:t>
            </a:r>
            <a:r>
              <a:rPr lang="cs-CZ" sz="2400" dirty="0" smtClean="0"/>
              <a:t>)</a:t>
            </a:r>
            <a:r>
              <a:rPr lang="en-GB" sz="2400" dirty="0" smtClean="0"/>
              <a:t>    </a:t>
            </a:r>
            <a:endParaRPr lang="en-GB" sz="2400" dirty="0"/>
          </a:p>
          <a:p>
            <a:pPr defTabSz="360000">
              <a:spcAft>
                <a:spcPts val="1800"/>
              </a:spcAft>
            </a:pPr>
            <a:r>
              <a:rPr lang="en-GB" dirty="0"/>
              <a:t>... </a:t>
            </a:r>
            <a:r>
              <a:rPr lang="en-GB" dirty="0" err="1"/>
              <a:t>eg</a:t>
            </a:r>
            <a:r>
              <a:rPr lang="en-GB" dirty="0"/>
              <a:t>. territory defence (passerines, sticklebacks)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uiExpand="1" build="p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5069490" y="1395971"/>
            <a:ext cx="3925887" cy="3570287"/>
            <a:chOff x="2991" y="1840"/>
            <a:chExt cx="2473" cy="2249"/>
          </a:xfrm>
        </p:grpSpPr>
        <p:pic>
          <p:nvPicPr>
            <p:cNvPr id="11283" name="Picture 43" descr="North%20Carolina%20January%2009%20232"/>
            <p:cNvPicPr>
              <a:picLocks noChangeAspect="1" noChangeArrowheads="1"/>
            </p:cNvPicPr>
            <p:nvPr/>
          </p:nvPicPr>
          <p:blipFill>
            <a:blip r:embed="rId3" cstate="print"/>
            <a:srcRect l="22533" t="7043" r="19633"/>
            <a:stretch>
              <a:fillRect/>
            </a:stretch>
          </p:blipFill>
          <p:spPr bwMode="auto">
            <a:xfrm>
              <a:off x="4065" y="2219"/>
              <a:ext cx="771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4" name="Picture 39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51" y="3055"/>
              <a:ext cx="968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5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034" y="2202"/>
              <a:ext cx="753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6" name="Rectangle 27"/>
            <p:cNvSpPr>
              <a:spLocks noChangeAspect="1" noChangeArrowheads="1"/>
            </p:cNvSpPr>
            <p:nvPr/>
          </p:nvSpPr>
          <p:spPr bwMode="auto">
            <a:xfrm>
              <a:off x="2991" y="2151"/>
              <a:ext cx="1938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7" name="Rectangle 28"/>
            <p:cNvSpPr>
              <a:spLocks noChangeAspect="1" noChangeArrowheads="1"/>
            </p:cNvSpPr>
            <p:nvPr/>
          </p:nvSpPr>
          <p:spPr bwMode="auto">
            <a:xfrm>
              <a:off x="2991" y="2148"/>
              <a:ext cx="842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8" name="AutoShape 29"/>
            <p:cNvSpPr>
              <a:spLocks noChangeAspect="1" noChangeArrowheads="1"/>
            </p:cNvSpPr>
            <p:nvPr/>
          </p:nvSpPr>
          <p:spPr bwMode="auto">
            <a:xfrm>
              <a:off x="4447" y="3356"/>
              <a:ext cx="647" cy="230"/>
            </a:xfrm>
            <a:prstGeom prst="wedgeRectCallout">
              <a:avLst>
                <a:gd name="adj1" fmla="val -141481"/>
                <a:gd name="adj2" fmla="val 371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male B</a:t>
              </a:r>
            </a:p>
          </p:txBody>
        </p:sp>
        <p:sp>
          <p:nvSpPr>
            <p:cNvPr id="11289" name="AutoShape 30"/>
            <p:cNvSpPr>
              <a:spLocks noChangeAspect="1" noChangeArrowheads="1"/>
            </p:cNvSpPr>
            <p:nvPr/>
          </p:nvSpPr>
          <p:spPr bwMode="auto">
            <a:xfrm>
              <a:off x="3275" y="1852"/>
              <a:ext cx="647" cy="230"/>
            </a:xfrm>
            <a:prstGeom prst="wedgeRectCallout">
              <a:avLst>
                <a:gd name="adj1" fmla="val -37958"/>
                <a:gd name="adj2" fmla="val 12107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male A</a:t>
              </a:r>
            </a:p>
          </p:txBody>
        </p:sp>
        <p:sp>
          <p:nvSpPr>
            <p:cNvPr id="11290" name="AutoShape 31"/>
            <p:cNvSpPr>
              <a:spLocks noChangeAspect="1" noChangeArrowheads="1"/>
            </p:cNvSpPr>
            <p:nvPr/>
          </p:nvSpPr>
          <p:spPr bwMode="auto">
            <a:xfrm>
              <a:off x="4770" y="1840"/>
              <a:ext cx="694" cy="230"/>
            </a:xfrm>
            <a:prstGeom prst="wedgeRectCallout">
              <a:avLst>
                <a:gd name="adj1" fmla="val -75792"/>
                <a:gd name="adj2" fmla="val 21782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err="1"/>
                <a:t>female</a:t>
              </a:r>
              <a:r>
                <a:rPr lang="cs-CZ" sz="1600" dirty="0"/>
                <a:t> D</a:t>
              </a:r>
            </a:p>
          </p:txBody>
        </p:sp>
      </p:grp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274982" y="1395971"/>
            <a:ext cx="4343400" cy="3530600"/>
            <a:chOff x="154" y="1866"/>
            <a:chExt cx="2736" cy="2224"/>
          </a:xfrm>
        </p:grpSpPr>
        <p:pic>
          <p:nvPicPr>
            <p:cNvPr id="1127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 l="7445" t="5251" r="28027" b="9500"/>
            <a:stretch>
              <a:fillRect/>
            </a:stretch>
          </p:blipFill>
          <p:spPr bwMode="auto">
            <a:xfrm flipH="1">
              <a:off x="1252" y="2210"/>
              <a:ext cx="922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32" y="3096"/>
              <a:ext cx="1137" cy="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Rectangle 19"/>
            <p:cNvSpPr>
              <a:spLocks noChangeAspect="1" noChangeArrowheads="1"/>
            </p:cNvSpPr>
            <p:nvPr/>
          </p:nvSpPr>
          <p:spPr bwMode="auto">
            <a:xfrm>
              <a:off x="313" y="2152"/>
              <a:ext cx="1937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8" name="Rectangle 20"/>
            <p:cNvSpPr>
              <a:spLocks noChangeAspect="1" noChangeArrowheads="1"/>
            </p:cNvSpPr>
            <p:nvPr/>
          </p:nvSpPr>
          <p:spPr bwMode="auto">
            <a:xfrm>
              <a:off x="313" y="2149"/>
              <a:ext cx="749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9" name="AutoShape 21"/>
            <p:cNvSpPr>
              <a:spLocks noChangeAspect="1" noChangeArrowheads="1"/>
            </p:cNvSpPr>
            <p:nvPr/>
          </p:nvSpPr>
          <p:spPr bwMode="auto">
            <a:xfrm>
              <a:off x="1898" y="3727"/>
              <a:ext cx="647" cy="230"/>
            </a:xfrm>
            <a:prstGeom prst="wedgeRectCallout">
              <a:avLst>
                <a:gd name="adj1" fmla="val -109176"/>
                <a:gd name="adj2" fmla="val -5248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male A</a:t>
              </a:r>
            </a:p>
          </p:txBody>
        </p:sp>
        <p:sp>
          <p:nvSpPr>
            <p:cNvPr id="11280" name="AutoShape 23"/>
            <p:cNvSpPr>
              <a:spLocks noChangeAspect="1" noChangeArrowheads="1"/>
            </p:cNvSpPr>
            <p:nvPr/>
          </p:nvSpPr>
          <p:spPr bwMode="auto">
            <a:xfrm>
              <a:off x="2189" y="1866"/>
              <a:ext cx="701" cy="230"/>
            </a:xfrm>
            <a:prstGeom prst="wedgeRectCallout">
              <a:avLst>
                <a:gd name="adj1" fmla="val -95792"/>
                <a:gd name="adj2" fmla="val 1321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err="1"/>
                <a:t>female</a:t>
              </a:r>
              <a:r>
                <a:rPr lang="cs-CZ" sz="1600" dirty="0"/>
                <a:t> C</a:t>
              </a:r>
            </a:p>
          </p:txBody>
        </p:sp>
        <p:pic>
          <p:nvPicPr>
            <p:cNvPr id="11281" name="Picture 38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15" y="2205"/>
              <a:ext cx="587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2" name="AutoShape 22"/>
            <p:cNvSpPr>
              <a:spLocks noChangeAspect="1" noChangeArrowheads="1"/>
            </p:cNvSpPr>
            <p:nvPr/>
          </p:nvSpPr>
          <p:spPr bwMode="auto">
            <a:xfrm>
              <a:off x="154" y="1884"/>
              <a:ext cx="647" cy="230"/>
            </a:xfrm>
            <a:prstGeom prst="wedgeRectCallout">
              <a:avLst>
                <a:gd name="adj1" fmla="val 30468"/>
                <a:gd name="adj2" fmla="val 1078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male 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7523150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en-GB" sz="2400">
                <a:solidFill>
                  <a:srgbClr val="E80000"/>
                </a:solidFill>
              </a:rPr>
              <a:t>Three strategies in the population:</a:t>
            </a:r>
            <a:br>
              <a:rPr lang="en-GB" sz="2400">
                <a:solidFill>
                  <a:srgbClr val="E80000"/>
                </a:solidFill>
              </a:rPr>
            </a:br>
            <a:r>
              <a:rPr lang="en-GB" sz="2400">
                <a:solidFill>
                  <a:srgbClr val="E80000"/>
                </a:solidFill>
              </a:rPr>
              <a:t/>
            </a:r>
            <a:br>
              <a:rPr lang="en-GB" sz="2400">
                <a:solidFill>
                  <a:srgbClr val="E80000"/>
                </a:solidFill>
              </a:rPr>
            </a:br>
            <a:r>
              <a:rPr lang="en-GB"/>
              <a:t>there may be no equilibrium </a:t>
            </a:r>
            <a:r>
              <a:rPr lang="en-GB">
                <a:sym typeface="Symbol" pitchFamily="18" charset="2"/>
              </a:rPr>
              <a:t> cycles</a:t>
            </a:r>
          </a:p>
          <a:p>
            <a:pPr defTabSz="360000">
              <a:spcAft>
                <a:spcPts val="600"/>
              </a:spcAft>
            </a:pPr>
            <a:r>
              <a:rPr lang="en-GB">
                <a:sym typeface="Symbol" pitchFamily="18" charset="2"/>
              </a:rPr>
              <a:t>eg. „rock-paper-scissors“ game: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rock beats scissors, scissors beats paper, paper beats rock</a:t>
            </a:r>
          </a:p>
        </p:txBody>
      </p:sp>
      <p:graphicFrame>
        <p:nvGraphicFramePr>
          <p:cNvPr id="150627" name="Group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611478"/>
              </p:ext>
            </p:extLst>
          </p:nvPr>
        </p:nvGraphicFramePr>
        <p:xfrm>
          <a:off x="1936376" y="3516574"/>
          <a:ext cx="4556836" cy="2131190"/>
        </p:xfrm>
        <a:graphic>
          <a:graphicData uri="http://schemas.openxmlformats.org/drawingml/2006/table">
            <a:tbl>
              <a:tblPr/>
              <a:tblGrid>
                <a:gridCol w="1139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scissors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paper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rock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10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scissors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paper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50634" name="AutoShape 106"/>
          <p:cNvSpPr>
            <a:spLocks noChangeArrowheads="1"/>
          </p:cNvSpPr>
          <p:nvPr/>
        </p:nvSpPr>
        <p:spPr bwMode="auto">
          <a:xfrm>
            <a:off x="6888313" y="5045336"/>
            <a:ext cx="1459621" cy="800435"/>
          </a:xfrm>
          <a:prstGeom prst="wedgeRectCallout">
            <a:avLst>
              <a:gd name="adj1" fmla="val -100965"/>
              <a:gd name="adj2" fmla="val -610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sym typeface="Symbol" pitchFamily="18" charset="2"/>
              </a:rPr>
              <a:t>depends on  value:</a:t>
            </a:r>
            <a:endParaRPr lang="en-GB" sz="1800">
              <a:cs typeface="Arial" charset="0"/>
              <a:sym typeface="Symbol" pitchFamily="18" charset="2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030848" y="2592014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en-GB">
                <a:sym typeface="Symbol" pitchFamily="18" charset="2"/>
              </a:rPr>
              <a:t>payoff matrix:</a:t>
            </a:r>
            <a:endParaRPr lang="en-GB" sz="240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34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913253"/>
              </p:ext>
            </p:extLst>
          </p:nvPr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543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3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72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scissors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paper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rock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scissors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paper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2312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r="51326"/>
          <a:stretch>
            <a:fillRect/>
          </a:stretch>
        </p:blipFill>
        <p:spPr bwMode="auto">
          <a:xfrm>
            <a:off x="2952229" y="2649315"/>
            <a:ext cx="2480384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3" name="AutoShape 100"/>
          <p:cNvSpPr>
            <a:spLocks noChangeArrowheads="1"/>
          </p:cNvSpPr>
          <p:nvPr/>
        </p:nvSpPr>
        <p:spPr bwMode="auto">
          <a:xfrm>
            <a:off x="5518730" y="3192743"/>
            <a:ext cx="2470150" cy="1185863"/>
          </a:xfrm>
          <a:prstGeom prst="wedgeRectCallout">
            <a:avLst>
              <a:gd name="adj1" fmla="val -109773"/>
              <a:gd name="adj2" fmla="val 154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population state given by intersection of </a:t>
            </a:r>
            <a:r>
              <a:rPr lang="en-GB" sz="1600" i="1"/>
              <a:t>p</a:t>
            </a:r>
            <a:r>
              <a:rPr lang="en-GB" sz="1600"/>
              <a:t>, </a:t>
            </a:r>
            <a:r>
              <a:rPr lang="en-GB" sz="1600" i="1"/>
              <a:t>r</a:t>
            </a:r>
            <a:r>
              <a:rPr lang="en-GB" sz="1600"/>
              <a:t>, </a:t>
            </a:r>
            <a:r>
              <a:rPr lang="en-GB" sz="1600" i="1"/>
              <a:t>s</a:t>
            </a:r>
            <a:r>
              <a:rPr lang="en-GB" sz="1600"/>
              <a:t>, ie. sum of frequencies </a:t>
            </a:r>
            <a:br>
              <a:rPr lang="en-GB" sz="1600"/>
            </a:br>
            <a:r>
              <a:rPr lang="en-GB" sz="1600" i="1"/>
              <a:t>p + r + s </a:t>
            </a:r>
            <a:r>
              <a:rPr lang="en-GB" sz="1600"/>
              <a:t>= 1</a:t>
            </a:r>
          </a:p>
        </p:txBody>
      </p:sp>
      <p:sp>
        <p:nvSpPr>
          <p:cNvPr id="12315" name="AutoShape 102"/>
          <p:cNvSpPr>
            <a:spLocks noChangeArrowheads="1"/>
          </p:cNvSpPr>
          <p:nvPr/>
        </p:nvSpPr>
        <p:spPr bwMode="auto">
          <a:xfrm>
            <a:off x="2583610" y="2489108"/>
            <a:ext cx="979488" cy="604838"/>
          </a:xfrm>
          <a:prstGeom prst="wedgeRectCallout">
            <a:avLst>
              <a:gd name="adj1" fmla="val 90735"/>
              <a:gd name="adj2" fmla="val -1409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rock</a:t>
            </a:r>
          </a:p>
        </p:txBody>
      </p:sp>
      <p:sp>
        <p:nvSpPr>
          <p:cNvPr id="12316" name="AutoShape 103"/>
          <p:cNvSpPr>
            <a:spLocks noChangeArrowheads="1"/>
          </p:cNvSpPr>
          <p:nvPr/>
        </p:nvSpPr>
        <p:spPr bwMode="auto">
          <a:xfrm>
            <a:off x="4720778" y="5067413"/>
            <a:ext cx="979488" cy="604838"/>
          </a:xfrm>
          <a:prstGeom prst="wedgeRectCallout">
            <a:avLst>
              <a:gd name="adj1" fmla="val 1843"/>
              <a:gd name="adj2" fmla="val -10649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paper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3294172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dirty="0"/>
              <a:t>If </a:t>
            </a:r>
            <a:r>
              <a:rPr lang="en-GB" i="1" dirty="0"/>
              <a:t>game cost </a:t>
            </a:r>
            <a:r>
              <a:rPr lang="en-GB" dirty="0"/>
              <a:t>is low (</a:t>
            </a:r>
            <a:r>
              <a:rPr lang="en-GB" dirty="0">
                <a:sym typeface="Symbol"/>
              </a:rPr>
              <a:t>  0)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ym typeface="Symbol"/>
              </a:rPr>
              <a:t>	  stable polymorphism</a:t>
            </a:r>
            <a:br>
              <a:rPr lang="en-GB" dirty="0">
                <a:sym typeface="Symbol"/>
              </a:rPr>
            </a:br>
            <a:r>
              <a:rPr lang="en-GB" dirty="0">
                <a:sym typeface="Symbol"/>
              </a:rPr>
              <a:t>	</a:t>
            </a:r>
            <a:r>
              <a:rPr lang="cs-CZ" dirty="0">
                <a:sym typeface="Symbol"/>
              </a:rPr>
              <a:t>     </a:t>
            </a:r>
            <a:r>
              <a:rPr lang="en-GB" dirty="0">
                <a:sym typeface="Symbol"/>
              </a:rPr>
              <a:t>or mixed strategy</a:t>
            </a:r>
            <a:endParaRPr lang="en-GB" dirty="0"/>
          </a:p>
        </p:txBody>
      </p:sp>
      <p:pic>
        <p:nvPicPr>
          <p:cNvPr id="50178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3892955" y="1538357"/>
            <a:ext cx="1104438" cy="1034023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 flipH="1">
            <a:off x="891559" y="3944628"/>
            <a:ext cx="1542643" cy="1369650"/>
            <a:chOff x="892885" y="3686444"/>
            <a:chExt cx="1542643" cy="1369650"/>
          </a:xfrm>
        </p:grpSpPr>
        <p:pic>
          <p:nvPicPr>
            <p:cNvPr id="19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20" name="Obdélník 19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bdélník 21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6035039" y="4819427"/>
            <a:ext cx="1506356" cy="1537191"/>
            <a:chOff x="6303981" y="1871831"/>
            <a:chExt cx="1506356" cy="1537191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4" name="Obdélník 23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17" name="AutoShape 104"/>
          <p:cNvSpPr>
            <a:spLocks noChangeArrowheads="1"/>
          </p:cNvSpPr>
          <p:nvPr/>
        </p:nvSpPr>
        <p:spPr bwMode="auto">
          <a:xfrm>
            <a:off x="2322327" y="5045748"/>
            <a:ext cx="1119188" cy="604838"/>
          </a:xfrm>
          <a:prstGeom prst="wedgeRectCallout">
            <a:avLst>
              <a:gd name="adj1" fmla="val 17440"/>
              <a:gd name="adj2" fmla="val -922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scissors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l="50750"/>
          <a:stretch>
            <a:fillRect/>
          </a:stretch>
        </p:blipFill>
        <p:spPr bwMode="auto">
          <a:xfrm>
            <a:off x="3096391" y="3146742"/>
            <a:ext cx="2509707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/>
          <p:nvPr/>
        </p:nvSpPr>
        <p:spPr>
          <a:xfrm>
            <a:off x="439738" y="292100"/>
            <a:ext cx="4469172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dirty="0"/>
              <a:t>If </a:t>
            </a:r>
            <a:r>
              <a:rPr lang="en-GB" i="1" dirty="0"/>
              <a:t>game payoff </a:t>
            </a:r>
            <a:r>
              <a:rPr lang="en-GB" dirty="0"/>
              <a:t>is low (</a:t>
            </a:r>
            <a:r>
              <a:rPr lang="en-GB" dirty="0">
                <a:sym typeface="Symbol"/>
              </a:rPr>
              <a:t>  0)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ym typeface="Symbol"/>
              </a:rPr>
              <a:t>	  strategies are cycling,	no ESS</a:t>
            </a:r>
            <a:br>
              <a:rPr lang="en-GB" dirty="0">
                <a:sym typeface="Symbol"/>
              </a:rPr>
            </a:br>
            <a:r>
              <a:rPr lang="en-GB" dirty="0">
                <a:sym typeface="Symbol"/>
              </a:rPr>
              <a:t>	genetically </a:t>
            </a:r>
            <a:r>
              <a:rPr lang="cs-CZ" dirty="0" err="1" smtClean="0">
                <a:sym typeface="Symbol"/>
              </a:rPr>
              <a:t>un</a:t>
            </a:r>
            <a:r>
              <a:rPr lang="en-GB" dirty="0" smtClean="0">
                <a:sym typeface="Symbol"/>
              </a:rPr>
              <a:t>stable </a:t>
            </a:r>
            <a:r>
              <a:rPr lang="en-GB" dirty="0">
                <a:sym typeface="Symbol"/>
              </a:rPr>
              <a:t>polymorphism</a:t>
            </a:r>
            <a:endParaRPr lang="en-GB" dirty="0"/>
          </a:p>
        </p:txBody>
      </p:sp>
      <p:sp>
        <p:nvSpPr>
          <p:cNvPr id="12314" name="AutoShape 101"/>
          <p:cNvSpPr>
            <a:spLocks noChangeArrowheads="1"/>
          </p:cNvSpPr>
          <p:nvPr/>
        </p:nvSpPr>
        <p:spPr bwMode="auto">
          <a:xfrm>
            <a:off x="5221791" y="3312459"/>
            <a:ext cx="1308100" cy="490874"/>
          </a:xfrm>
          <a:prstGeom prst="wedgeRectCallout">
            <a:avLst>
              <a:gd name="adj1" fmla="val -74766"/>
              <a:gd name="adj2" fmla="val 11923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trajectory</a:t>
            </a:r>
          </a:p>
        </p:txBody>
      </p:sp>
      <p:pic>
        <p:nvPicPr>
          <p:cNvPr id="13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4022047" y="2000935"/>
            <a:ext cx="1104438" cy="1034023"/>
          </a:xfrm>
          <a:prstGeom prst="rect">
            <a:avLst/>
          </a:prstGeom>
          <a:noFill/>
        </p:spPr>
      </p:pic>
      <p:grpSp>
        <p:nvGrpSpPr>
          <p:cNvPr id="17" name="Skupina 16"/>
          <p:cNvGrpSpPr/>
          <p:nvPr/>
        </p:nvGrpSpPr>
        <p:grpSpPr>
          <a:xfrm flipH="1">
            <a:off x="1838232" y="3880083"/>
            <a:ext cx="1542643" cy="1369650"/>
            <a:chOff x="892885" y="3686444"/>
            <a:chExt cx="1542643" cy="1369650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19" name="Obdélník 18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bdélník 19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5583218" y="4216998"/>
            <a:ext cx="1506356" cy="1537191"/>
            <a:chOff x="6303981" y="1871831"/>
            <a:chExt cx="1506356" cy="1537191"/>
          </a:xfrm>
        </p:grpSpPr>
        <p:pic>
          <p:nvPicPr>
            <p:cNvPr id="22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3" name="Obdélník 22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14" name="Group 99">
            <a:extLst>
              <a:ext uri="{FF2B5EF4-FFF2-40B4-BE49-F238E27FC236}">
                <a16:creationId xmlns:a16="http://schemas.microsoft.com/office/drawing/2014/main" xmlns="" id="{BC70FD9D-02C5-4A18-A883-32CFF9C56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360439"/>
              </p:ext>
            </p:extLst>
          </p:nvPr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543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3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72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scissors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paper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rock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scissors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paper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délník 7"/>
          <p:cNvSpPr>
            <a:spLocks noChangeArrowheads="1"/>
          </p:cNvSpPr>
          <p:nvPr/>
        </p:nvSpPr>
        <p:spPr bwMode="auto">
          <a:xfrm>
            <a:off x="439737" y="2122164"/>
            <a:ext cx="842215" cy="324923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5" name="Obdélník 8"/>
          <p:cNvSpPr>
            <a:spLocks noChangeArrowheads="1"/>
          </p:cNvSpPr>
          <p:nvPr/>
        </p:nvSpPr>
        <p:spPr bwMode="auto">
          <a:xfrm>
            <a:off x="439738" y="1374471"/>
            <a:ext cx="622580" cy="337237"/>
          </a:xfrm>
          <a:prstGeom prst="rect">
            <a:avLst/>
          </a:prstGeom>
          <a:solidFill>
            <a:srgbClr val="00B0F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6" name="Obdélník 6"/>
          <p:cNvSpPr>
            <a:spLocks noChangeArrowheads="1"/>
          </p:cNvSpPr>
          <p:nvPr/>
        </p:nvSpPr>
        <p:spPr bwMode="auto">
          <a:xfrm>
            <a:off x="439738" y="945800"/>
            <a:ext cx="918415" cy="345261"/>
          </a:xfrm>
          <a:prstGeom prst="rect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7863243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Eg.: </a:t>
            </a:r>
            <a:r>
              <a:rPr lang="en-GB" i="1"/>
              <a:t>Uta stansburiana</a:t>
            </a:r>
            <a:r>
              <a:rPr lang="en-GB"/>
              <a:t>:</a:t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>orange throat: large territory, several females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blue throat: small territory, one female </a:t>
            </a:r>
            <a:r>
              <a:rPr lang="en-GB">
                <a:sym typeface="Symbol" pitchFamily="18" charset="2"/>
              </a:rPr>
              <a:t> but easier defence against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sneakers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yellow throat: no territory, </a:t>
            </a:r>
            <a:r>
              <a:rPr lang="en-GB">
                <a:sym typeface="Symbol" pitchFamily="18" charset="2"/>
              </a:rPr>
              <a:t>„stealing“ of copulations</a:t>
            </a:r>
            <a:endParaRPr lang="en-GB"/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0024" y="3152903"/>
            <a:ext cx="4084264" cy="30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439738" y="3565565"/>
            <a:ext cx="1933575" cy="917575"/>
          </a:xfrm>
          <a:prstGeom prst="wedgeRectCallout">
            <a:avLst>
              <a:gd name="adj1" fmla="val 88069"/>
              <a:gd name="adj2" fmla="val -417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orange throat: big, territorial, several females</a:t>
            </a: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6801496" y="3584981"/>
            <a:ext cx="2022475" cy="1198563"/>
          </a:xfrm>
          <a:prstGeom prst="wedgeRectCallout">
            <a:avLst>
              <a:gd name="adj1" fmla="val -83924"/>
              <a:gd name="adj2" fmla="val -1768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yellow throat: non-territorial, mimics females – stealing copulations</a:t>
            </a: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439738" y="5362929"/>
            <a:ext cx="1933575" cy="917575"/>
          </a:xfrm>
          <a:prstGeom prst="wedgeRectCallout">
            <a:avLst>
              <a:gd name="adj1" fmla="val 167281"/>
              <a:gd name="adj2" fmla="val -267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blue throat: smaller, territorial, single female</a:t>
            </a:r>
          </a:p>
        </p:txBody>
      </p:sp>
      <p:pic>
        <p:nvPicPr>
          <p:cNvPr id="5122" name="Picture 2" descr="http://trv-science.ru/uploads/162-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074" y="-203"/>
            <a:ext cx="2022748" cy="140496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9" grpId="0" animBg="1"/>
      <p:bldP spid="13320" grpId="0" animBg="1"/>
      <p:bldP spid="133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2872296" y="1502677"/>
            <a:ext cx="3657183" cy="3511382"/>
            <a:chOff x="2872296" y="1502677"/>
            <a:chExt cx="3657183" cy="3511382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2945197" y="1429776"/>
              <a:ext cx="3511382" cy="3657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2932670" y="1556951"/>
              <a:ext cx="230660" cy="2718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439738" y="292100"/>
            <a:ext cx="5333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each strategy prevails for 4-5 years  cycles</a:t>
            </a:r>
          </a:p>
        </p:txBody>
      </p:sp>
      <p:pic>
        <p:nvPicPr>
          <p:cNvPr id="48134" name="Picture 6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r="47634"/>
          <a:stretch>
            <a:fillRect/>
          </a:stretch>
        </p:blipFill>
        <p:spPr bwMode="auto">
          <a:xfrm>
            <a:off x="994673" y="4378443"/>
            <a:ext cx="1780802" cy="18275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8136" name="Picture 8" descr="image"/>
          <p:cNvPicPr>
            <a:picLocks noChangeAspect="1" noChangeArrowheads="1"/>
          </p:cNvPicPr>
          <p:nvPr/>
        </p:nvPicPr>
        <p:blipFill>
          <a:blip r:embed="rId4" cstate="print"/>
          <a:srcRect l="13129" t="58758" r="62702" b="10780"/>
          <a:stretch>
            <a:fillRect/>
          </a:stretch>
        </p:blipFill>
        <p:spPr bwMode="auto">
          <a:xfrm flipH="1">
            <a:off x="6852622" y="4352222"/>
            <a:ext cx="1807284" cy="179039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01"/>
          <p:cNvSpPr>
            <a:spLocks noChangeArrowheads="1"/>
          </p:cNvSpPr>
          <p:nvPr/>
        </p:nvSpPr>
        <p:spPr bwMode="auto">
          <a:xfrm>
            <a:off x="6688126" y="2846285"/>
            <a:ext cx="1196112" cy="701675"/>
          </a:xfrm>
          <a:prstGeom prst="wedgeRectCallout">
            <a:avLst>
              <a:gd name="adj1" fmla="val -145928"/>
              <a:gd name="adj2" fmla="val 699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trajectory of cycles</a:t>
            </a:r>
          </a:p>
        </p:txBody>
      </p:sp>
      <p:pic>
        <p:nvPicPr>
          <p:cNvPr id="48132" name="Picture 4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l="50365"/>
          <a:stretch>
            <a:fillRect/>
          </a:stretch>
        </p:blipFill>
        <p:spPr bwMode="auto">
          <a:xfrm>
            <a:off x="1517538" y="833467"/>
            <a:ext cx="1699708" cy="18402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1160591"/>
            <a:ext cx="8698215" cy="382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dirty="0"/>
              <a:t>kin altruism (kin selection)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altruism between non-relatives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sometimes altruism only imaginary (benefit for „altruist</a:t>
            </a:r>
            <a:r>
              <a:rPr lang="cs-CZ" dirty="0"/>
              <a:t>s</a:t>
            </a:r>
            <a:r>
              <a:rPr lang="en-GB" dirty="0"/>
              <a:t>“, manipulation etc.)</a:t>
            </a:r>
            <a:br>
              <a:rPr lang="en-GB" dirty="0"/>
            </a:br>
            <a:endParaRPr lang="en-GB" dirty="0"/>
          </a:p>
          <a:p>
            <a:pPr defTabSz="360000">
              <a:spcAft>
                <a:spcPts val="1000"/>
              </a:spcAft>
            </a:pPr>
            <a:r>
              <a:rPr lang="en-GB" dirty="0">
                <a:solidFill>
                  <a:srgbClr val="003399"/>
                </a:solidFill>
              </a:rPr>
              <a:t>Robert </a:t>
            </a:r>
            <a:r>
              <a:rPr lang="en-GB" dirty="0" err="1">
                <a:solidFill>
                  <a:srgbClr val="003399"/>
                </a:solidFill>
              </a:rPr>
              <a:t>Trivers</a:t>
            </a:r>
            <a:r>
              <a:rPr lang="en-GB" dirty="0">
                <a:solidFill>
                  <a:srgbClr val="003399"/>
                </a:solidFill>
              </a:rPr>
              <a:t> </a:t>
            </a:r>
            <a:r>
              <a:rPr lang="en-GB" dirty="0"/>
              <a:t>(1971): </a:t>
            </a:r>
            <a:r>
              <a:rPr lang="en-GB" sz="2400" dirty="0">
                <a:solidFill>
                  <a:srgbClr val="E80000"/>
                </a:solidFill>
              </a:rPr>
              <a:t>reciprocal altruism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	especially in stable groups</a:t>
            </a:r>
          </a:p>
          <a:p>
            <a:pPr defTabSz="360000">
              <a:spcAft>
                <a:spcPts val="1000"/>
              </a:spcAft>
            </a:pPr>
            <a:endParaRPr lang="en-GB" dirty="0"/>
          </a:p>
          <a:p>
            <a:pPr defTabSz="360000">
              <a:spcAft>
                <a:spcPts val="1000"/>
              </a:spcAft>
            </a:pPr>
            <a:endParaRPr lang="en-GB" dirty="0"/>
          </a:p>
          <a:p>
            <a:pPr defTabSz="360000">
              <a:spcAft>
                <a:spcPts val="1000"/>
              </a:spcAft>
            </a:pPr>
            <a:r>
              <a:rPr lang="en-GB" dirty="0"/>
              <a:t>reciprocal altruism between species = </a:t>
            </a:r>
            <a:r>
              <a:rPr lang="en-GB" dirty="0">
                <a:solidFill>
                  <a:srgbClr val="E80000"/>
                </a:solidFill>
              </a:rPr>
              <a:t>mutualism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4891455" y="3213177"/>
            <a:ext cx="3905026" cy="3217132"/>
            <a:chOff x="4883972" y="2953200"/>
            <a:chExt cx="3905026" cy="3217132"/>
          </a:xfrm>
        </p:grpSpPr>
        <p:pic>
          <p:nvPicPr>
            <p:cNvPr id="127026" name="Picture 1074" descr="clea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3972" y="4844749"/>
              <a:ext cx="1839801" cy="130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27028" name="Picture 1076" descr="clea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7916" y="2953200"/>
              <a:ext cx="2081082" cy="3217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cxnSp>
        <p:nvCxnSpPr>
          <p:cNvPr id="7" name="Přímá spojovací čára 6"/>
          <p:cNvCxnSpPr>
            <a:cxnSpLocks/>
          </p:cNvCxnSpPr>
          <p:nvPr/>
        </p:nvCxnSpPr>
        <p:spPr bwMode="auto">
          <a:xfrm>
            <a:off x="484562" y="1957892"/>
            <a:ext cx="352983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Box 1071"/>
          <p:cNvSpPr txBox="1">
            <a:spLocks noChangeArrowheads="1"/>
          </p:cNvSpPr>
          <p:nvPr/>
        </p:nvSpPr>
        <p:spPr bwMode="auto">
          <a:xfrm>
            <a:off x="1884020" y="292100"/>
            <a:ext cx="4959948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RECIPROCAL ALTRUISM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2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527125"/>
            <a:ext cx="8359981" cy="436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natural theology: nature precisely tuned for some function, </a:t>
            </a:r>
            <a:br>
              <a:rPr lang="en-GB"/>
            </a:br>
            <a:r>
              <a:rPr lang="en-GB"/>
              <a:t>	traits perfectly adapted by the Creator („argument from design“)</a:t>
            </a:r>
            <a:br>
              <a:rPr lang="en-GB"/>
            </a:br>
            <a:r>
              <a:rPr lang="en-GB"/>
              <a:t>	</a:t>
            </a:r>
            <a:r>
              <a:rPr lang="en-GB">
                <a:sym typeface="Symbol" pitchFamily="18" charset="2"/>
              </a:rPr>
              <a:t> traits often suboptimal (cf. inverse eye, laryngeal nerve)</a:t>
            </a:r>
            <a:br>
              <a:rPr lang="en-GB">
                <a:sym typeface="Symbol" pitchFamily="18" charset="2"/>
              </a:rPr>
            </a:br>
            <a:endParaRPr lang="en-GB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if fitness depends on abundance of other species, interactions between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individuals or frequences of other genotypes, selection may not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necessarily result in fitness increase (see frequency-dependent sel.) </a:t>
            </a:r>
          </a:p>
          <a:p>
            <a:pPr defTabSz="360000">
              <a:spcAft>
                <a:spcPts val="1000"/>
              </a:spcAft>
            </a:pPr>
            <a:r>
              <a:rPr lang="en-GB" sz="2400">
                <a:solidFill>
                  <a:srgbClr val="E80000"/>
                </a:solidFill>
                <a:sym typeface="Symbol"/>
              </a:rPr>
              <a:t>ie.</a:t>
            </a:r>
            <a:r>
              <a:rPr lang="en-GB" sz="2400">
                <a:solidFill>
                  <a:srgbClr val="E80000"/>
                </a:solidFill>
                <a:sym typeface="Symbol" pitchFamily="18" charset="2"/>
              </a:rPr>
              <a:t> there may be no „best“ solution</a:t>
            </a:r>
            <a:endParaRPr lang="en-GB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en-GB">
                <a:solidFill>
                  <a:srgbClr val="E80000"/>
                </a:solidFill>
                <a:sym typeface="Symbol" pitchFamily="18" charset="2"/>
              </a:rPr>
            </a:br>
            <a:r>
              <a:rPr lang="en-GB"/>
              <a:t>selection can result in the </a:t>
            </a:r>
            <a:r>
              <a:rPr lang="en-GB" u="sng"/>
              <a:t>decrease</a:t>
            </a:r>
            <a:r>
              <a:rPr lang="en-GB"/>
              <a:t> of fitness of all organisms – </a:t>
            </a:r>
            <a:br>
              <a:rPr lang="en-GB"/>
            </a:br>
            <a:r>
              <a:rPr lang="en-GB"/>
              <a:t>	contradiction to Fisher´s fundamental theorem of natural selection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/>
              </a:rPr>
              <a:t> in this</a:t>
            </a:r>
            <a:r>
              <a:rPr lang="en-GB">
                <a:sym typeface="Symbol" pitchFamily="18" charset="2"/>
              </a:rPr>
              <a:t> situation we cannot use simple</a:t>
            </a:r>
            <a:r>
              <a:rPr lang="en-GB"/>
              <a:t> arguments of optimization</a:t>
            </a:r>
          </a:p>
        </p:txBody>
      </p:sp>
      <p:sp>
        <p:nvSpPr>
          <p:cNvPr id="5" name="Obdélník 4"/>
          <p:cNvSpPr/>
          <p:nvPr/>
        </p:nvSpPr>
        <p:spPr>
          <a:xfrm>
            <a:off x="439738" y="5426351"/>
            <a:ext cx="3052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  <a:sym typeface="Symbol"/>
              </a:rPr>
              <a:t> </a:t>
            </a:r>
            <a:r>
              <a:rPr lang="en-GB" sz="2400" b="1" dirty="0">
                <a:solidFill>
                  <a:srgbClr val="E80000"/>
                </a:solidFill>
                <a:sym typeface="Symbol"/>
              </a:rPr>
              <a:t>GAME THEORY</a:t>
            </a:r>
            <a:endParaRPr lang="en-GB" sz="2400" b="1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464223"/>
            <a:ext cx="544700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dirty="0" err="1"/>
              <a:t>Eg</a:t>
            </a:r>
            <a:r>
              <a:rPr lang="en-GB" dirty="0"/>
              <a:t>. removing parasites </a:t>
            </a:r>
            <a:r>
              <a:rPr lang="en-GB" dirty="0">
                <a:sym typeface="Symbol"/>
              </a:rPr>
              <a:t> possible</a:t>
            </a:r>
            <a:r>
              <a:rPr lang="en-GB" dirty="0"/>
              <a:t> strategies: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olidFill>
                  <a:srgbClr val="E80000"/>
                </a:solidFill>
              </a:rPr>
              <a:t>	</a:t>
            </a:r>
            <a:r>
              <a:rPr lang="cs-CZ" dirty="0" err="1" smtClean="0">
                <a:solidFill>
                  <a:srgbClr val="E80000"/>
                </a:solidFill>
              </a:rPr>
              <a:t>Sucker</a:t>
            </a:r>
            <a:r>
              <a:rPr lang="en-GB" dirty="0" smtClean="0"/>
              <a:t>: </a:t>
            </a:r>
            <a:r>
              <a:rPr lang="en-GB" dirty="0"/>
              <a:t>always helps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olidFill>
                  <a:srgbClr val="E80000"/>
                </a:solidFill>
              </a:rPr>
              <a:t>	</a:t>
            </a:r>
            <a:r>
              <a:rPr lang="en-GB" dirty="0" smtClean="0">
                <a:solidFill>
                  <a:srgbClr val="E80000"/>
                </a:solidFill>
              </a:rPr>
              <a:t>Cheat</a:t>
            </a:r>
            <a:r>
              <a:rPr lang="en-GB" dirty="0" smtClean="0"/>
              <a:t>: </a:t>
            </a:r>
            <a:r>
              <a:rPr lang="en-GB" dirty="0"/>
              <a:t>never helps, abuses others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olidFill>
                  <a:srgbClr val="E80000"/>
                </a:solidFill>
              </a:rPr>
              <a:t>	</a:t>
            </a:r>
            <a:r>
              <a:rPr lang="cs-CZ" dirty="0" err="1" smtClean="0">
                <a:solidFill>
                  <a:srgbClr val="E80000"/>
                </a:solidFill>
              </a:rPr>
              <a:t>Grudger</a:t>
            </a:r>
            <a:r>
              <a:rPr lang="en-GB" dirty="0" smtClean="0"/>
              <a:t>: </a:t>
            </a:r>
            <a:r>
              <a:rPr lang="en-GB" dirty="0"/>
              <a:t>helps only in some situations</a:t>
            </a:r>
          </a:p>
        </p:txBody>
      </p:sp>
      <p:pic>
        <p:nvPicPr>
          <p:cNvPr id="3074" name="Picture 2" descr="http://academic.reed.edu/biology/professors/srenn/pages/teaching/web_2008/dklj_site_final/images/allog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796858"/>
            <a:ext cx="4215522" cy="2647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https://uscworkandfamilylife.files.wordpress.com/2012/10/monkey-groom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002" y="4049284"/>
            <a:ext cx="3853566" cy="24023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8" name="Picture 6" descr="http://1funny.com/wp-content/uploads/2009/09/picdump_91.jpg"/>
          <p:cNvPicPr>
            <a:picLocks noChangeAspect="1" noChangeArrowheads="1"/>
          </p:cNvPicPr>
          <p:nvPr/>
        </p:nvPicPr>
        <p:blipFill>
          <a:blip r:embed="rId5" cstate="print"/>
          <a:srcRect l="34103"/>
          <a:stretch>
            <a:fillRect/>
          </a:stretch>
        </p:blipFill>
        <p:spPr bwMode="auto">
          <a:xfrm>
            <a:off x="6562164" y="1553096"/>
            <a:ext cx="2334410" cy="235797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2684928" y="292100"/>
            <a:ext cx="36262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Prisoner´s dilemma</a:t>
            </a:r>
          </a:p>
        </p:txBody>
      </p:sp>
      <p:pic>
        <p:nvPicPr>
          <p:cNvPr id="1033" name="Picture 9" descr="https://web.natur.cuni.cz/student/sites/default/files/styles/large/public/images/prisoner.jpg?itok=krD3MkM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187" y="957431"/>
            <a:ext cx="4558484" cy="21481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5" name="Picture 11" descr="http://3.bp.blogspot.com/-jS8DNUcMriE/UVwCqIIH0hI/AAAAAAAAAQA/_fMS5N4yASk/s1600/interrog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606" y="3560781"/>
            <a:ext cx="3112544" cy="23344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15" descr="http://i.dailymail.co.uk/i/pix/2014/04/08/article-2599889-1CF0340100000578-952_634x405.jpg"/>
          <p:cNvPicPr>
            <a:picLocks noChangeAspect="1" noChangeArrowheads="1"/>
          </p:cNvPicPr>
          <p:nvPr/>
        </p:nvPicPr>
        <p:blipFill>
          <a:blip r:embed="rId5" cstate="print"/>
          <a:srcRect l="2897" r="9734"/>
          <a:stretch>
            <a:fillRect/>
          </a:stretch>
        </p:blipFill>
        <p:spPr bwMode="auto">
          <a:xfrm>
            <a:off x="214184" y="3584815"/>
            <a:ext cx="2957383" cy="2162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41" name="Picture 17" descr="http://cdn04.cdn.justjared.com/wp-content/uploads/2012/11/dicaprio-arrested/leonardo-dicaprio-arrested-on-wolf-of-wall-street-set-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738" y="1065007"/>
            <a:ext cx="3623777" cy="23753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7" name="Picture 13" descr="http://crooksandliars.com/files/vfs/2013/02/interrogation.jpg"/>
          <p:cNvPicPr>
            <a:picLocks noChangeAspect="1" noChangeArrowheads="1"/>
          </p:cNvPicPr>
          <p:nvPr/>
        </p:nvPicPr>
        <p:blipFill>
          <a:blip r:embed="rId7" cstate="print"/>
          <a:srcRect r="21565"/>
          <a:stretch>
            <a:fillRect/>
          </a:stretch>
        </p:blipFill>
        <p:spPr bwMode="auto">
          <a:xfrm>
            <a:off x="3062876" y="3964145"/>
            <a:ext cx="2907231" cy="24640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33" name="Text Box 37"/>
          <p:cNvSpPr txBox="1">
            <a:spLocks noChangeArrowheads="1"/>
          </p:cNvSpPr>
          <p:nvPr/>
        </p:nvSpPr>
        <p:spPr bwMode="auto">
          <a:xfrm>
            <a:off x="738264" y="5275439"/>
            <a:ext cx="7510162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E80000"/>
                </a:solidFill>
              </a:rPr>
              <a:t>Conclusion: when we don´t know what other player does it is better to </a:t>
            </a:r>
            <a:r>
              <a:rPr lang="cs-CZ" sz="2400" dirty="0" err="1" smtClean="0">
                <a:solidFill>
                  <a:srgbClr val="E80000"/>
                </a:solidFill>
              </a:rPr>
              <a:t>defect</a:t>
            </a:r>
            <a:endParaRPr lang="en-GB" sz="2400" dirty="0">
              <a:solidFill>
                <a:srgbClr val="E8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66913" y="2304415"/>
            <a:ext cx="895350" cy="1431925"/>
            <a:chOff x="3600" y="1222"/>
            <a:chExt cx="564" cy="902"/>
          </a:xfrm>
        </p:grpSpPr>
        <p:sp>
          <p:nvSpPr>
            <p:cNvPr id="1054" name="AutoShape 4"/>
            <p:cNvSpPr>
              <a:spLocks noChangeArrowheads="1"/>
            </p:cNvSpPr>
            <p:nvPr/>
          </p:nvSpPr>
          <p:spPr bwMode="auto">
            <a:xfrm>
              <a:off x="3600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sz="1800" b="1" dirty="0" err="1" smtClean="0">
                  <a:solidFill>
                    <a:schemeClr val="tx2"/>
                  </a:solidFill>
                  <a:latin typeface="Times New Roman" pitchFamily="18" charset="0"/>
                </a:rPr>
                <a:t>defect</a:t>
              </a:r>
              <a:endParaRPr lang="cs-CZ" sz="18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1055" name="Text Box 5"/>
            <p:cNvSpPr txBox="1">
              <a:spLocks noChangeAspect="1" noChangeArrowheads="1"/>
            </p:cNvSpPr>
            <p:nvPr/>
          </p:nvSpPr>
          <p:spPr bwMode="auto">
            <a:xfrm>
              <a:off x="3925" y="1222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  <p:sp>
          <p:nvSpPr>
            <p:cNvPr id="1056" name="Text Box 6"/>
            <p:cNvSpPr txBox="1">
              <a:spLocks noChangeAspect="1" noChangeArrowheads="1"/>
            </p:cNvSpPr>
            <p:nvPr/>
          </p:nvSpPr>
          <p:spPr bwMode="auto">
            <a:xfrm>
              <a:off x="3605" y="1866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39738" y="2302828"/>
            <a:ext cx="917575" cy="1433512"/>
            <a:chOff x="2674" y="1221"/>
            <a:chExt cx="578" cy="903"/>
          </a:xfrm>
        </p:grpSpPr>
        <p:sp>
          <p:nvSpPr>
            <p:cNvPr id="1051" name="AutoShape 8"/>
            <p:cNvSpPr>
              <a:spLocks noChangeArrowheads="1"/>
            </p:cNvSpPr>
            <p:nvPr/>
          </p:nvSpPr>
          <p:spPr bwMode="auto">
            <a:xfrm>
              <a:off x="2688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sz="1800" b="1" dirty="0" err="1">
                  <a:solidFill>
                    <a:srgbClr val="E80000"/>
                  </a:solidFill>
                  <a:latin typeface="Times New Roman" pitchFamily="18" charset="0"/>
                </a:rPr>
                <a:t>coope</a:t>
              </a:r>
              <a:r>
                <a:rPr lang="cs-CZ" sz="1800" b="1" dirty="0">
                  <a:solidFill>
                    <a:srgbClr val="E80000"/>
                  </a:solidFill>
                  <a:latin typeface="Times New Roman" pitchFamily="18" charset="0"/>
                </a:rPr>
                <a:t>-</a:t>
              </a:r>
            </a:p>
            <a:p>
              <a:pPr algn="ctr"/>
              <a:r>
                <a:rPr lang="cs-CZ" sz="1800" b="1" dirty="0" err="1" smtClean="0">
                  <a:solidFill>
                    <a:srgbClr val="E80000"/>
                  </a:solidFill>
                  <a:latin typeface="Times New Roman" pitchFamily="18" charset="0"/>
                </a:rPr>
                <a:t>rate</a:t>
              </a:r>
              <a:endParaRPr lang="cs-CZ" sz="1800" b="1" dirty="0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052" name="Text Box 9"/>
            <p:cNvSpPr txBox="1">
              <a:spLocks noChangeArrowheads="1"/>
            </p:cNvSpPr>
            <p:nvPr/>
          </p:nvSpPr>
          <p:spPr bwMode="auto">
            <a:xfrm>
              <a:off x="2674" y="1869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053" name="Text Box 10"/>
            <p:cNvSpPr txBox="1">
              <a:spLocks noChangeArrowheads="1"/>
            </p:cNvSpPr>
            <p:nvPr/>
          </p:nvSpPr>
          <p:spPr bwMode="auto">
            <a:xfrm>
              <a:off x="3014" y="1221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1455738" y="2739390"/>
            <a:ext cx="43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660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4527064" y="2925295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CC3399"/>
                </a:solidFill>
                <a:latin typeface="Arial Black" pitchFamily="34" charset="0"/>
              </a:rPr>
              <a:t>300</a:t>
            </a:r>
          </a:p>
        </p:txBody>
      </p:sp>
      <p:sp>
        <p:nvSpPr>
          <p:cNvPr id="157717" name="Text Box 21"/>
          <p:cNvSpPr txBox="1">
            <a:spLocks noChangeArrowheads="1"/>
          </p:cNvSpPr>
          <p:nvPr/>
        </p:nvSpPr>
        <p:spPr bwMode="auto">
          <a:xfrm>
            <a:off x="5403364" y="2925295"/>
            <a:ext cx="77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Arial Black" pitchFamily="34" charset="0"/>
              </a:rPr>
              <a:t>-100</a:t>
            </a:r>
          </a:p>
        </p:txBody>
      </p:sp>
      <p:sp>
        <p:nvSpPr>
          <p:cNvPr id="157718" name="Text Box 22"/>
          <p:cNvSpPr txBox="1">
            <a:spLocks noChangeArrowheads="1"/>
          </p:cNvSpPr>
          <p:nvPr/>
        </p:nvSpPr>
        <p:spPr bwMode="auto">
          <a:xfrm>
            <a:off x="4527064" y="3620620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latin typeface="Arial Black" pitchFamily="34" charset="0"/>
              </a:rPr>
              <a:t>500</a:t>
            </a:r>
          </a:p>
        </p:txBody>
      </p:sp>
      <p:sp>
        <p:nvSpPr>
          <p:cNvPr id="157719" name="Text Box 23"/>
          <p:cNvSpPr txBox="1">
            <a:spLocks noChangeArrowheads="1"/>
          </p:cNvSpPr>
          <p:nvPr/>
        </p:nvSpPr>
        <p:spPr bwMode="auto">
          <a:xfrm>
            <a:off x="5460514" y="3620620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Arial Black" pitchFamily="34" charset="0"/>
              </a:rPr>
              <a:t>-10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164989" y="2093445"/>
            <a:ext cx="3082925" cy="2068513"/>
            <a:chOff x="2712" y="2098"/>
            <a:chExt cx="1942" cy="1303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502" y="2497"/>
              <a:ext cx="1152" cy="904"/>
              <a:chOff x="3684" y="1208"/>
              <a:chExt cx="1152" cy="904"/>
            </a:xfrm>
          </p:grpSpPr>
          <p:sp>
            <p:nvSpPr>
              <p:cNvPr id="1048" name="Rectangle 13"/>
              <p:cNvSpPr>
                <a:spLocks noChangeArrowheads="1"/>
              </p:cNvSpPr>
              <p:nvPr/>
            </p:nvSpPr>
            <p:spPr bwMode="auto">
              <a:xfrm>
                <a:off x="3684" y="1212"/>
                <a:ext cx="1152" cy="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9" name="Line 14"/>
              <p:cNvSpPr>
                <a:spLocks noChangeShapeType="1"/>
              </p:cNvSpPr>
              <p:nvPr/>
            </p:nvSpPr>
            <p:spPr bwMode="auto">
              <a:xfrm flipH="1">
                <a:off x="4260" y="1208"/>
                <a:ext cx="0" cy="9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50" name="Line 15"/>
              <p:cNvSpPr>
                <a:spLocks noChangeShapeType="1"/>
              </p:cNvSpPr>
              <p:nvPr/>
            </p:nvSpPr>
            <p:spPr bwMode="auto">
              <a:xfrm>
                <a:off x="3684" y="166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43" name="AutoShape 16"/>
            <p:cNvSpPr>
              <a:spLocks noChangeArrowheads="1"/>
            </p:cNvSpPr>
            <p:nvPr/>
          </p:nvSpPr>
          <p:spPr bwMode="auto">
            <a:xfrm>
              <a:off x="3694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044" name="AutoShape 17"/>
            <p:cNvSpPr>
              <a:spLocks noChangeArrowheads="1"/>
            </p:cNvSpPr>
            <p:nvPr/>
          </p:nvSpPr>
          <p:spPr bwMode="auto">
            <a:xfrm>
              <a:off x="4240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 dirty="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1045" name="AutoShape 18"/>
            <p:cNvSpPr>
              <a:spLocks noChangeArrowheads="1"/>
            </p:cNvSpPr>
            <p:nvPr/>
          </p:nvSpPr>
          <p:spPr bwMode="auto">
            <a:xfrm>
              <a:off x="3136" y="2560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046" name="AutoShape 19"/>
            <p:cNvSpPr>
              <a:spLocks noChangeArrowheads="1"/>
            </p:cNvSpPr>
            <p:nvPr/>
          </p:nvSpPr>
          <p:spPr bwMode="auto">
            <a:xfrm>
              <a:off x="3136" y="3022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 dirty="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1047" name="Text Box 26"/>
            <p:cNvSpPr txBox="1">
              <a:spLocks noChangeArrowheads="1"/>
            </p:cNvSpPr>
            <p:nvPr/>
          </p:nvSpPr>
          <p:spPr bwMode="auto">
            <a:xfrm>
              <a:off x="2712" y="2798"/>
              <a:ext cx="3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003300"/>
                  </a:solidFill>
                  <a:latin typeface="Times New Roman" pitchFamily="18" charset="0"/>
                </a:rPr>
                <a:t>JÁ:</a:t>
              </a:r>
            </a:p>
          </p:txBody>
        </p:sp>
      </p:grpSp>
      <p:sp>
        <p:nvSpPr>
          <p:cNvPr id="1038" name="Text Box 32"/>
          <p:cNvSpPr txBox="1">
            <a:spLocks noChangeArrowheads="1"/>
          </p:cNvSpPr>
          <p:nvPr/>
        </p:nvSpPr>
        <p:spPr bwMode="auto">
          <a:xfrm>
            <a:off x="439738" y="292100"/>
            <a:ext cx="68034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dirty="0"/>
              <a:t>a type of so called Nash equilibrium = situation when none</a:t>
            </a:r>
            <a:br>
              <a:rPr lang="en-GB" dirty="0"/>
            </a:br>
            <a:r>
              <a:rPr lang="en-GB" dirty="0"/>
              <a:t>	of the players can unilaterally improve his</a:t>
            </a:r>
            <a:r>
              <a:rPr lang="cs-CZ" dirty="0"/>
              <a:t>/her</a:t>
            </a:r>
            <a:r>
              <a:rPr lang="en-GB" dirty="0"/>
              <a:t> position </a:t>
            </a:r>
            <a:br>
              <a:rPr lang="en-GB" dirty="0"/>
            </a:br>
            <a:r>
              <a:rPr lang="en-GB" dirty="0"/>
              <a:t>	(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en-GB" dirty="0"/>
              <a:t>depends on action of other players)</a:t>
            </a:r>
          </a:p>
        </p:txBody>
      </p:sp>
      <p:pic>
        <p:nvPicPr>
          <p:cNvPr id="1039" name="Picture 34" descr="Soubor:John f nash 20061102 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676" y="149250"/>
            <a:ext cx="1384715" cy="190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40" name="Text Box 35"/>
          <p:cNvSpPr txBox="1">
            <a:spLocks noChangeArrowheads="1"/>
          </p:cNvSpPr>
          <p:nvPr/>
        </p:nvSpPr>
        <p:spPr bwMode="auto">
          <a:xfrm>
            <a:off x="5818616" y="1510040"/>
            <a:ext cx="184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</a:rPr>
              <a:t>John </a:t>
            </a:r>
            <a:r>
              <a:rPr lang="cs-CZ" sz="1600" dirty="0" err="1">
                <a:solidFill>
                  <a:srgbClr val="000099"/>
                </a:solidFill>
              </a:rPr>
              <a:t>Forbes</a:t>
            </a:r>
            <a:r>
              <a:rPr lang="cs-CZ" sz="1600" dirty="0">
                <a:solidFill>
                  <a:srgbClr val="000099"/>
                </a:solidFill>
              </a:rPr>
              <a:t> </a:t>
            </a:r>
            <a:r>
              <a:rPr lang="cs-CZ" sz="1600" dirty="0" err="1">
                <a:solidFill>
                  <a:srgbClr val="000099"/>
                </a:solidFill>
              </a:rPr>
              <a:t>Nash</a:t>
            </a:r>
            <a:endParaRPr lang="cs-CZ" sz="1600" dirty="0">
              <a:solidFill>
                <a:srgbClr val="000099"/>
              </a:solidFill>
            </a:endParaRPr>
          </a:p>
        </p:txBody>
      </p:sp>
      <p:sp>
        <p:nvSpPr>
          <p:cNvPr id="157732" name="Text Box 36"/>
          <p:cNvSpPr txBox="1">
            <a:spLocks noChangeArrowheads="1"/>
          </p:cNvSpPr>
          <p:nvPr/>
        </p:nvSpPr>
        <p:spPr bwMode="auto">
          <a:xfrm>
            <a:off x="439738" y="1587631"/>
            <a:ext cx="32447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basic scheme of the game:</a:t>
            </a: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6521313" y="4065120"/>
            <a:ext cx="2152040" cy="999964"/>
          </a:xfrm>
          <a:prstGeom prst="wedgeRectCallout">
            <a:avLst>
              <a:gd name="adj1" fmla="val -43499"/>
              <a:gd name="adj2" fmla="val -9577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 smtClean="0"/>
              <a:t>problem</a:t>
            </a:r>
            <a:r>
              <a:rPr lang="cs-CZ" sz="1800" dirty="0"/>
              <a:t>: </a:t>
            </a:r>
            <a:r>
              <a:rPr lang="en-GB" sz="1800" dirty="0"/>
              <a:t>we don´t know other player´s step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276479" y="6208974"/>
            <a:ext cx="8829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 other words, in the Prisoner´s dilemma </a:t>
            </a:r>
            <a:r>
              <a:rPr lang="cs-CZ" dirty="0" err="1" smtClean="0"/>
              <a:t>defect</a:t>
            </a:r>
            <a:r>
              <a:rPr lang="cs-CZ" dirty="0" smtClean="0"/>
              <a:t> </a:t>
            </a:r>
            <a:r>
              <a:rPr lang="en-GB" dirty="0" smtClean="0"/>
              <a:t>is </a:t>
            </a:r>
            <a:r>
              <a:rPr lang="en-GB" dirty="0"/>
              <a:t>the only Nash equilibrium</a:t>
            </a:r>
          </a:p>
        </p:txBody>
      </p:sp>
      <p:pic>
        <p:nvPicPr>
          <p:cNvPr id="99333" name="Picture 5" descr="http://im.tiscali.cz/press/2012/11/07/47352-vyhra-v-loterii-653x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9925" y="3765801"/>
            <a:ext cx="2549564" cy="1432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5" name="Picture 7" descr="http://cestovnikancelar.org/wp-content/uploads/2010/08/bankrot.jpg"/>
          <p:cNvPicPr>
            <a:picLocks noChangeAspect="1" noChangeArrowheads="1"/>
          </p:cNvPicPr>
          <p:nvPr/>
        </p:nvPicPr>
        <p:blipFill>
          <a:blip r:embed="rId6" cstate="print"/>
          <a:srcRect b="4192"/>
          <a:stretch>
            <a:fillRect/>
          </a:stretch>
        </p:blipFill>
        <p:spPr bwMode="auto">
          <a:xfrm>
            <a:off x="6357771" y="2183802"/>
            <a:ext cx="1946250" cy="139849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33" grpId="0" animBg="1" autoUpdateAnimBg="0"/>
      <p:bldP spid="157707" grpId="0" autoUpdateAnimBg="0"/>
      <p:bldP spid="157716" grpId="0" autoUpdateAnimBg="0"/>
      <p:bldP spid="157717" grpId="0" autoUpdateAnimBg="0"/>
      <p:bldP spid="157718" grpId="0" autoUpdateAnimBg="0"/>
      <p:bldP spid="157719" grpId="0" autoUpdateAnimBg="0"/>
      <p:bldP spid="157732" grpId="0" autoUpdateAnimBg="0"/>
      <p:bldP spid="35" grpId="0" animBg="1" autoUpdateAnimBg="0"/>
      <p:bldP spid="3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Eg.: bird mobbing</a:t>
            </a:r>
          </a:p>
        </p:txBody>
      </p:sp>
      <p:pic>
        <p:nvPicPr>
          <p:cNvPr id="101378" name="Picture 2" descr="http://www.thefreequark.com/wp-content/uploads/2012/07/eaglecrow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38" y="776194"/>
            <a:ext cx="3344391" cy="20423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2" name="Picture 6" descr="https://projectfeederwatch.files.wordpress.com/2012/05/img_5361_accipiter-f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78" y="2804184"/>
            <a:ext cx="2858530" cy="21536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10800000">
            <a:off x="3785144" y="292098"/>
            <a:ext cx="5260002" cy="573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197781" y="5715000"/>
            <a:ext cx="2022475" cy="996875"/>
          </a:xfrm>
          <a:prstGeom prst="wedgeRectCallout">
            <a:avLst>
              <a:gd name="adj1" fmla="val 39078"/>
              <a:gd name="adj2" fmla="val -11962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help only to those which helped previously</a:t>
            </a:r>
          </a:p>
        </p:txBody>
      </p:sp>
      <p:pic>
        <p:nvPicPr>
          <p:cNvPr id="101380" name="Picture 4" descr="http://img.metro.co.uk/i/pix/2008/12/Hawk_450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738" y="4892210"/>
            <a:ext cx="2699275" cy="1799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raxelrod"/>
          <p:cNvPicPr>
            <a:picLocks noChangeAspect="1" noChangeArrowheads="1"/>
          </p:cNvPicPr>
          <p:nvPr/>
        </p:nvPicPr>
        <p:blipFill>
          <a:blip r:embed="rId3" cstate="print"/>
          <a:srcRect l="3250" t="1056" r="2083" b="8667"/>
          <a:stretch>
            <a:fillRect/>
          </a:stretch>
        </p:blipFill>
        <p:spPr bwMode="auto">
          <a:xfrm>
            <a:off x="7258050" y="252413"/>
            <a:ext cx="1535113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7273925" y="2519363"/>
            <a:ext cx="153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</a:rPr>
              <a:t>Robert Axelrod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39737" y="292100"/>
            <a:ext cx="8762533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99"/>
                </a:solidFill>
              </a:rPr>
              <a:t>Robert Axelrod</a:t>
            </a:r>
            <a:r>
              <a:rPr lang="en-GB" dirty="0"/>
              <a:t>: in the 1970s and 1980s computer </a:t>
            </a:r>
            <a:br>
              <a:rPr lang="en-GB" dirty="0"/>
            </a:br>
            <a:r>
              <a:rPr lang="en-GB" dirty="0"/>
              <a:t>		tournament</a:t>
            </a:r>
            <a:br>
              <a:rPr lang="en-GB" dirty="0"/>
            </a:br>
            <a:endParaRPr lang="en-GB" dirty="0"/>
          </a:p>
          <a:p>
            <a:r>
              <a:rPr lang="en-GB" dirty="0"/>
              <a:t>14 programs = 13 strategies + 1 random (7 „bad“ strategies)</a:t>
            </a:r>
            <a:br>
              <a:rPr lang="en-GB" dirty="0"/>
            </a:br>
            <a:endParaRPr lang="en-GB" dirty="0"/>
          </a:p>
          <a:p>
            <a:r>
              <a:rPr lang="en-GB" dirty="0"/>
              <a:t>each game: 200 random encounters with other strategies</a:t>
            </a:r>
            <a:br>
              <a:rPr lang="en-GB" dirty="0"/>
            </a:br>
            <a:r>
              <a:rPr lang="en-GB" dirty="0"/>
              <a:t>	       including own strategy</a:t>
            </a:r>
            <a:br>
              <a:rPr lang="en-GB" dirty="0"/>
            </a:br>
            <a:endParaRPr lang="en-GB" dirty="0"/>
          </a:p>
          <a:p>
            <a:r>
              <a:rPr lang="en-GB" dirty="0"/>
              <a:t>225 independent games</a:t>
            </a:r>
            <a:br>
              <a:rPr lang="en-GB" dirty="0"/>
            </a:br>
            <a:endParaRPr lang="en-GB" dirty="0"/>
          </a:p>
          <a:p>
            <a:r>
              <a:rPr lang="en-GB" dirty="0"/>
              <a:t>points based on Prisoner´s dilemma: 5, 3, 1, 0 </a:t>
            </a:r>
            <a:r>
              <a:rPr lang="en-GB" dirty="0">
                <a:sym typeface="Symbol" pitchFamily="18" charset="2"/>
              </a:rPr>
              <a:t> min. 0, max. 15 000 points</a:t>
            </a:r>
            <a:br>
              <a:rPr lang="en-GB" dirty="0">
                <a:sym typeface="Symbol" pitchFamily="18" charset="2"/>
              </a:rPr>
            </a:br>
            <a:endParaRPr lang="en-GB" dirty="0">
              <a:sym typeface="Symbol" pitchFamily="18" charset="2"/>
            </a:endParaRPr>
          </a:p>
          <a:p>
            <a:r>
              <a:rPr lang="en-GB" dirty="0">
                <a:sym typeface="Symbol" pitchFamily="18" charset="2"/>
              </a:rPr>
              <a:t>winner = </a:t>
            </a:r>
            <a:r>
              <a:rPr lang="en-GB" dirty="0">
                <a:solidFill>
                  <a:srgbClr val="E80000"/>
                </a:solidFill>
                <a:sym typeface="Symbol" pitchFamily="18" charset="2"/>
              </a:rPr>
              <a:t>Tit for Tat (</a:t>
            </a:r>
            <a:r>
              <a:rPr lang="en-GB" dirty="0" err="1">
                <a:solidFill>
                  <a:srgbClr val="E80000"/>
                </a:solidFill>
                <a:sym typeface="Symbol" pitchFamily="18" charset="2"/>
              </a:rPr>
              <a:t>TfT</a:t>
            </a:r>
            <a:r>
              <a:rPr lang="en-GB" dirty="0">
                <a:solidFill>
                  <a:srgbClr val="E80000"/>
                </a:solidFill>
                <a:sym typeface="Symbol" pitchFamily="18" charset="2"/>
              </a:rPr>
              <a:t>)</a:t>
            </a:r>
            <a:r>
              <a:rPr lang="en-GB" dirty="0">
                <a:sym typeface="Symbol" pitchFamily="18" charset="2"/>
              </a:rPr>
              <a:t>: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  during first encounter cooperation, then repeating the step of </a:t>
            </a:r>
            <a:r>
              <a:rPr lang="cs-CZ" dirty="0">
                <a:sym typeface="Symbol" pitchFamily="18" charset="2"/>
              </a:rPr>
              <a:t>a </a:t>
            </a:r>
            <a:r>
              <a:rPr lang="en-GB" dirty="0">
                <a:sym typeface="Symbol" pitchFamily="18" charset="2"/>
              </a:rPr>
              <a:t>previous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  opponent</a:t>
            </a:r>
            <a:br>
              <a:rPr lang="en-GB" dirty="0">
                <a:sym typeface="Symbol" pitchFamily="18" charset="2"/>
              </a:rPr>
            </a:br>
            <a:endParaRPr lang="en-GB" dirty="0">
              <a:sym typeface="Symbol" pitchFamily="18" charset="2"/>
            </a:endParaRPr>
          </a:p>
          <a:p>
            <a:r>
              <a:rPr lang="en-GB" dirty="0">
                <a:sym typeface="Symbol" pitchFamily="18" charset="2"/>
              </a:rPr>
              <a:t>subsequently </a:t>
            </a:r>
            <a:r>
              <a:rPr lang="en-GB" dirty="0">
                <a:solidFill>
                  <a:srgbClr val="E80000"/>
                </a:solidFill>
                <a:sym typeface="Symbol" pitchFamily="18" charset="2"/>
              </a:rPr>
              <a:t>Tit for Two Tats</a:t>
            </a:r>
            <a:r>
              <a:rPr lang="en-GB" dirty="0">
                <a:sym typeface="Symbol" pitchFamily="18" charset="2"/>
              </a:rPr>
              <a:t> (J. Maynard Smith): first two steps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  cooperation, then normal </a:t>
            </a:r>
            <a:r>
              <a:rPr lang="en-GB" dirty="0" err="1">
                <a:sym typeface="Symbol" pitchFamily="18" charset="2"/>
              </a:rPr>
              <a:t>TfT</a:t>
            </a:r>
            <a:r>
              <a:rPr lang="en-GB" dirty="0">
                <a:sym typeface="Symbol" pitchFamily="18" charset="2"/>
              </a:rPr>
              <a:t>  if it would be included in the original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  tournament it would 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669361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99"/>
                </a:solidFill>
              </a:rPr>
              <a:t>R. Axelrod </a:t>
            </a:r>
            <a:r>
              <a:rPr lang="en-GB" dirty="0"/>
              <a:t>– 2nd tournament:</a:t>
            </a:r>
            <a:br>
              <a:rPr lang="en-GB" dirty="0"/>
            </a:br>
            <a:endParaRPr lang="en-GB" dirty="0"/>
          </a:p>
          <a:p>
            <a:r>
              <a:rPr lang="en-GB" dirty="0"/>
              <a:t>62 + 1 strategies, only 15 „good“</a:t>
            </a:r>
          </a:p>
          <a:p>
            <a:r>
              <a:rPr lang="en-GB" dirty="0"/>
              <a:t>   winner = again Tit for Tat</a:t>
            </a:r>
          </a:p>
          <a:p>
            <a:r>
              <a:rPr lang="en-GB" dirty="0"/>
              <a:t>   Why Tit for Two Tats did not win?</a:t>
            </a:r>
            <a:br>
              <a:rPr lang="en-GB" dirty="0"/>
            </a:br>
            <a:endParaRPr lang="en-GB" dirty="0"/>
          </a:p>
          <a:p>
            <a:r>
              <a:rPr lang="en-GB" dirty="0">
                <a:sym typeface="Symbol" pitchFamily="18" charset="2"/>
              </a:rPr>
              <a:t>3rd tournament:</a:t>
            </a:r>
          </a:p>
          <a:p>
            <a:r>
              <a:rPr lang="en-GB" dirty="0">
                <a:sym typeface="Symbol" pitchFamily="18" charset="2"/>
              </a:rPr>
              <a:t>   same strategies as in 2nd tournament</a:t>
            </a:r>
          </a:p>
          <a:p>
            <a:r>
              <a:rPr lang="en-GB" dirty="0">
                <a:sym typeface="Symbol" pitchFamily="18" charset="2"/>
              </a:rPr>
              <a:t>   instead of points increasing/decreasing of the number of program copies 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   (simulation of evolution)</a:t>
            </a:r>
          </a:p>
          <a:p>
            <a:r>
              <a:rPr lang="en-GB" dirty="0">
                <a:sym typeface="Symbol" pitchFamily="18" charset="2"/>
              </a:rPr>
              <a:t>   always victory of „good“ strategies, in 5 of 6 games </a:t>
            </a:r>
            <a:r>
              <a:rPr lang="en-GB" dirty="0" err="1">
                <a:sym typeface="Symbol" pitchFamily="18" charset="2"/>
              </a:rPr>
              <a:t>TfT</a:t>
            </a:r>
            <a:endParaRPr lang="en-GB" dirty="0">
              <a:sym typeface="Symbol" pitchFamily="18" charset="2"/>
            </a:endParaRP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494309" y="3940960"/>
            <a:ext cx="82023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dirty="0">
                <a:solidFill>
                  <a:srgbClr val="E80000"/>
                </a:solidFill>
              </a:rPr>
              <a:t>Caution! Tit for Tat is not ESS! (possible coexistence with </a:t>
            </a:r>
          </a:p>
          <a:p>
            <a:pPr algn="ctr"/>
            <a:r>
              <a:rPr lang="en-GB" sz="2400" dirty="0">
                <a:solidFill>
                  <a:srgbClr val="E80000"/>
                </a:solidFill>
              </a:rPr>
              <a:t>other strategies, </a:t>
            </a:r>
            <a:r>
              <a:rPr lang="en-GB" sz="2400" dirty="0" err="1">
                <a:solidFill>
                  <a:srgbClr val="E80000"/>
                </a:solidFill>
              </a:rPr>
              <a:t>eg</a:t>
            </a:r>
            <a:r>
              <a:rPr lang="en-GB" sz="2400" dirty="0">
                <a:solidFill>
                  <a:srgbClr val="E80000"/>
                </a:solidFill>
              </a:rPr>
              <a:t>. Tit for Two Tats)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439738" y="5053368"/>
            <a:ext cx="6545382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en-GB" dirty="0"/>
              <a:t>„Good“ strategies must be at a certain critical frequency:</a:t>
            </a:r>
          </a:p>
          <a:p>
            <a:pPr defTabSz="360000">
              <a:spcAft>
                <a:spcPts val="600"/>
              </a:spcAft>
            </a:pPr>
            <a:r>
              <a:rPr lang="en-GB" dirty="0"/>
              <a:t>	</a:t>
            </a:r>
            <a:r>
              <a:rPr lang="en-GB" dirty="0">
                <a:solidFill>
                  <a:srgbClr val="E80000"/>
                </a:solidFill>
              </a:rPr>
              <a:t>random drift</a:t>
            </a:r>
          </a:p>
          <a:p>
            <a:pPr defTabSz="360000">
              <a:spcAft>
                <a:spcPts val="600"/>
              </a:spcAft>
            </a:pPr>
            <a:r>
              <a:rPr lang="en-GB" dirty="0">
                <a:solidFill>
                  <a:srgbClr val="E80000"/>
                </a:solidFill>
              </a:rPr>
              <a:t>	relativeness</a:t>
            </a:r>
          </a:p>
          <a:p>
            <a:pPr defTabSz="360000">
              <a:spcAft>
                <a:spcPts val="600"/>
              </a:spcAft>
            </a:pPr>
            <a:r>
              <a:rPr lang="en-GB" dirty="0">
                <a:solidFill>
                  <a:srgbClr val="E80000"/>
                </a:solidFill>
              </a:rPr>
              <a:t>	viscosity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3" grpId="0"/>
      <p:bldP spid="1280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3" name="Text Box 19"/>
          <p:cNvSpPr txBox="1">
            <a:spLocks noChangeArrowheads="1"/>
          </p:cNvSpPr>
          <p:nvPr/>
        </p:nvSpPr>
        <p:spPr bwMode="auto">
          <a:xfrm>
            <a:off x="439738" y="324287"/>
            <a:ext cx="7931980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Computer simulations and existence of altruism in nature </a:t>
            </a:r>
            <a:r>
              <a:rPr lang="cs-CZ" dirty="0" err="1"/>
              <a:t>itself</a:t>
            </a:r>
            <a:r>
              <a:rPr lang="en-GB" dirty="0"/>
              <a:t> seem</a:t>
            </a:r>
            <a:r>
              <a:rPr lang="cs-CZ" dirty="0"/>
              <a:t/>
            </a:r>
            <a:br>
              <a:rPr lang="cs-CZ" dirty="0"/>
            </a:br>
            <a:r>
              <a:rPr lang="en-GB" dirty="0"/>
              <a:t>   to be in contradiction both to results of Prisoner´s dilemma and </a:t>
            </a:r>
            <a:br>
              <a:rPr lang="en-GB" dirty="0"/>
            </a:br>
            <a:r>
              <a:rPr lang="en-GB" dirty="0"/>
              <a:t>   psychological practice</a:t>
            </a:r>
          </a:p>
          <a:p>
            <a:pPr>
              <a:spcAft>
                <a:spcPts val="600"/>
              </a:spcAft>
            </a:pPr>
            <a:endParaRPr lang="en-GB" dirty="0"/>
          </a:p>
          <a:p>
            <a:pPr>
              <a:spcAft>
                <a:spcPts val="1200"/>
              </a:spcAft>
            </a:pPr>
            <a:r>
              <a:rPr lang="en-GB" sz="2400" dirty="0">
                <a:solidFill>
                  <a:srgbClr val="E80000"/>
                </a:solidFill>
              </a:rPr>
              <a:t>Non-zero-sum games</a:t>
            </a:r>
            <a:endParaRPr lang="en-GB" b="1" dirty="0"/>
          </a:p>
          <a:p>
            <a:pPr>
              <a:spcAft>
                <a:spcPts val="600"/>
              </a:spcAft>
            </a:pPr>
            <a:r>
              <a:rPr lang="en-GB" dirty="0"/>
              <a:t>zero-sum game:</a:t>
            </a:r>
            <a:br>
              <a:rPr lang="en-GB" dirty="0"/>
            </a:br>
            <a:r>
              <a:rPr lang="en-GB" dirty="0"/>
              <a:t>   </a:t>
            </a:r>
            <a:r>
              <a:rPr lang="en-GB" sz="1800" dirty="0" err="1"/>
              <a:t>eg</a:t>
            </a:r>
            <a:r>
              <a:rPr lang="en-GB" sz="1800" dirty="0"/>
              <a:t>. football matches (but not always – see</a:t>
            </a:r>
            <a:br>
              <a:rPr lang="en-GB" sz="1800" dirty="0"/>
            </a:br>
            <a:r>
              <a:rPr lang="en-GB" sz="1800" dirty="0"/>
              <a:t>   R. Dawkins: Premier League 1977)</a:t>
            </a:r>
          </a:p>
          <a:p>
            <a:pPr>
              <a:spcAft>
                <a:spcPts val="600"/>
              </a:spcAft>
            </a:pPr>
            <a:r>
              <a:rPr lang="en-GB" dirty="0"/>
              <a:t>non-zero-sum game: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/>
              <a:t>   divorce</a:t>
            </a:r>
            <a:br>
              <a:rPr lang="en-GB" sz="1800" dirty="0"/>
            </a:br>
            <a:r>
              <a:rPr lang="en-GB" sz="1800" dirty="0"/>
              <a:t>   common vampire bat (</a:t>
            </a:r>
            <a:r>
              <a:rPr lang="en-GB" sz="1800" i="1" dirty="0" err="1"/>
              <a:t>Desmodus</a:t>
            </a:r>
            <a:r>
              <a:rPr lang="en-GB" sz="1800" i="1" dirty="0"/>
              <a:t> </a:t>
            </a:r>
            <a:r>
              <a:rPr lang="en-GB" sz="1800" i="1" dirty="0" err="1"/>
              <a:t>rotundus</a:t>
            </a:r>
            <a:r>
              <a:rPr lang="en-GB" sz="1800" dirty="0"/>
              <a:t>)</a:t>
            </a:r>
            <a:endParaRPr lang="en-GB" dirty="0">
              <a:sym typeface="Symbol" pitchFamily="18" charset="2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84574" y="4171203"/>
            <a:ext cx="4608513" cy="2649538"/>
            <a:chOff x="340" y="2492"/>
            <a:chExt cx="2903" cy="1669"/>
          </a:xfrm>
        </p:grpSpPr>
        <p:pic>
          <p:nvPicPr>
            <p:cNvPr id="17415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 l="9706" t="12262" r="18431"/>
            <a:stretch>
              <a:fillRect/>
            </a:stretch>
          </p:blipFill>
          <p:spPr bwMode="auto">
            <a:xfrm>
              <a:off x="340" y="2492"/>
              <a:ext cx="1771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6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 l="27596" t="37842" r="33655" b="22240"/>
            <a:stretch>
              <a:fillRect/>
            </a:stretch>
          </p:blipFill>
          <p:spPr bwMode="auto">
            <a:xfrm>
              <a:off x="2140" y="2492"/>
              <a:ext cx="1103" cy="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7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 l="17506" t="29930" r="54167" b="25125"/>
            <a:stretch>
              <a:fillRect/>
            </a:stretch>
          </p:blipFill>
          <p:spPr bwMode="auto">
            <a:xfrm>
              <a:off x="2148" y="3233"/>
              <a:ext cx="906" cy="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7418" name="Text Box 20"/>
            <p:cNvSpPr txBox="1">
              <a:spLocks noChangeArrowheads="1"/>
            </p:cNvSpPr>
            <p:nvPr/>
          </p:nvSpPr>
          <p:spPr bwMode="auto">
            <a:xfrm>
              <a:off x="556" y="3911"/>
              <a:ext cx="12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i="1" dirty="0" err="1"/>
                <a:t>Desmodus</a:t>
              </a:r>
              <a:r>
                <a:rPr lang="en-GB" sz="1600" i="1" dirty="0"/>
                <a:t> </a:t>
              </a:r>
              <a:r>
                <a:rPr lang="en-GB" sz="1600" i="1" dirty="0" err="1"/>
                <a:t>rotundus</a:t>
              </a:r>
              <a:endParaRPr lang="en-GB" sz="1600" i="1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6004908" y="1368959"/>
            <a:ext cx="2933837" cy="5177892"/>
            <a:chOff x="5946637" y="1433102"/>
            <a:chExt cx="2933837" cy="5177892"/>
          </a:xfrm>
        </p:grpSpPr>
        <p:pic>
          <p:nvPicPr>
            <p:cNvPr id="17413" name="Picture 22" descr="divorce court cartoons, divorce court cartoon, divorce court picture, divorce court pictures, divorce court image, divorce court images, divorce court illustration, divorce court illustrations "/>
            <p:cNvPicPr>
              <a:picLocks noChangeAspect="1" noChangeArrowheads="1"/>
            </p:cNvPicPr>
            <p:nvPr/>
          </p:nvPicPr>
          <p:blipFill>
            <a:blip r:embed="rId6" cstate="print"/>
            <a:srcRect l="3098" t="12666" r="6570"/>
            <a:stretch>
              <a:fillRect/>
            </a:stretch>
          </p:blipFill>
          <p:spPr bwMode="auto">
            <a:xfrm>
              <a:off x="6188432" y="1433102"/>
              <a:ext cx="2554288" cy="316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86" name="Picture 2" descr="http://www.darndivorce.com/wp-content/uploads/2010/01/just-divorced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6637" y="4604951"/>
              <a:ext cx="2933837" cy="200604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478603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</a:rPr>
              <a:t>Time perspective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en-GB" dirty="0">
                <a:sym typeface="Symbol"/>
              </a:rPr>
              <a:t>Axelrod´s tournament: repeating games</a:t>
            </a:r>
            <a:r>
              <a:rPr lang="en-GB" dirty="0"/>
              <a:t> = repeated Prisoner´s </a:t>
            </a:r>
            <a:r>
              <a:rPr lang="cs-CZ" dirty="0" smtClean="0"/>
              <a:t>D</a:t>
            </a:r>
            <a:r>
              <a:rPr lang="en-GB" dirty="0" err="1" smtClean="0"/>
              <a:t>ilemma</a:t>
            </a:r>
            <a:endParaRPr lang="en-GB" dirty="0"/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en-GB" dirty="0"/>
              <a:t>we don´t know end of the game </a:t>
            </a:r>
            <a:r>
              <a:rPr lang="en-GB" dirty="0">
                <a:sym typeface="Symbol" pitchFamily="18" charset="2"/>
              </a:rPr>
              <a:t> cooperation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en-GB" dirty="0">
                <a:sym typeface="Symbol" pitchFamily="18" charset="2"/>
              </a:rPr>
              <a:t>we know end of the game  </a:t>
            </a:r>
            <a:r>
              <a:rPr lang="cs-CZ" dirty="0" err="1" smtClean="0">
                <a:sym typeface="Symbol" pitchFamily="18" charset="2"/>
              </a:rPr>
              <a:t>defection</a:t>
            </a:r>
            <a:endParaRPr lang="en-GB" dirty="0">
              <a:sym typeface="Symbol" pitchFamily="18" charset="2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508422" y="2193608"/>
            <a:ext cx="6231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smtClean="0">
                <a:sym typeface="Symbol" pitchFamily="18" charset="2"/>
              </a:rPr>
              <a:t>Eg</a:t>
            </a:r>
            <a:r>
              <a:rPr lang="en-GB" dirty="0" smtClean="0">
                <a:sym typeface="Symbol" pitchFamily="18" charset="2"/>
              </a:rPr>
              <a:t>.: </a:t>
            </a:r>
            <a:r>
              <a:rPr lang="en-GB" dirty="0">
                <a:sym typeface="Symbol" pitchFamily="18" charset="2"/>
              </a:rPr>
              <a:t>World War I – strategy „</a:t>
            </a:r>
            <a:r>
              <a:rPr lang="en-GB" dirty="0" smtClean="0">
                <a:sym typeface="Symbol" pitchFamily="18" charset="2"/>
              </a:rPr>
              <a:t>Live</a:t>
            </a:r>
            <a:r>
              <a:rPr lang="cs-CZ" dirty="0" smtClean="0">
                <a:sym typeface="Symbol" pitchFamily="18" charset="2"/>
              </a:rPr>
              <a:t>-</a:t>
            </a:r>
            <a:r>
              <a:rPr lang="en-GB" dirty="0" smtClean="0">
                <a:sym typeface="Symbol" pitchFamily="18" charset="2"/>
              </a:rPr>
              <a:t>and</a:t>
            </a:r>
            <a:r>
              <a:rPr lang="cs-CZ" dirty="0" smtClean="0">
                <a:sym typeface="Symbol" pitchFamily="18" charset="2"/>
              </a:rPr>
              <a:t>-</a:t>
            </a:r>
            <a:r>
              <a:rPr lang="en-GB" dirty="0" smtClean="0">
                <a:sym typeface="Symbol" pitchFamily="18" charset="2"/>
              </a:rPr>
              <a:t>let</a:t>
            </a:r>
            <a:r>
              <a:rPr lang="cs-CZ" dirty="0" smtClean="0">
                <a:sym typeface="Symbol" pitchFamily="18" charset="2"/>
              </a:rPr>
              <a:t>-</a:t>
            </a:r>
            <a:r>
              <a:rPr lang="en-GB" dirty="0" smtClean="0">
                <a:sym typeface="Symbol" pitchFamily="18" charset="2"/>
              </a:rPr>
              <a:t>live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 err="1" smtClean="0">
                <a:sym typeface="Symbol" pitchFamily="18" charset="2"/>
              </a:rPr>
              <a:t>strategy</a:t>
            </a:r>
            <a:r>
              <a:rPr lang="en-GB" dirty="0" smtClean="0">
                <a:sym typeface="Symbol" pitchFamily="18" charset="2"/>
              </a:rPr>
              <a:t>“</a:t>
            </a:r>
            <a:endParaRPr lang="en-GB" dirty="0">
              <a:sym typeface="Symbol" pitchFamily="18" charset="2"/>
            </a:endParaRPr>
          </a:p>
        </p:txBody>
      </p:sp>
      <p:pic>
        <p:nvPicPr>
          <p:cNvPr id="4" name="Picture 16" descr="Battle_of_Verdu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63" y="3206984"/>
            <a:ext cx="5486400" cy="354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78" y="2136004"/>
            <a:ext cx="228282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 t="8739"/>
          <a:stretch>
            <a:fillRect/>
          </a:stretch>
        </p:blipFill>
        <p:spPr bwMode="auto">
          <a:xfrm>
            <a:off x="137255" y="3748216"/>
            <a:ext cx="2516187" cy="184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2" descr="wwi14"/>
          <p:cNvPicPr>
            <a:picLocks noChangeAspect="1" noChangeArrowheads="1"/>
          </p:cNvPicPr>
          <p:nvPr/>
        </p:nvPicPr>
        <p:blipFill>
          <a:blip r:embed="rId6" cstate="print"/>
          <a:srcRect l="2251" t="2647" r="2444" b="2432"/>
          <a:stretch>
            <a:fillRect/>
          </a:stretch>
        </p:blipFill>
        <p:spPr bwMode="auto">
          <a:xfrm>
            <a:off x="6285728" y="4653821"/>
            <a:ext cx="27146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4" descr="Protection-against"/>
          <p:cNvPicPr>
            <a:picLocks noChangeAspect="1" noChangeArrowheads="1"/>
          </p:cNvPicPr>
          <p:nvPr/>
        </p:nvPicPr>
        <p:blipFill>
          <a:blip r:embed="rId7" cstate="print"/>
          <a:srcRect b="7673"/>
          <a:stretch>
            <a:fillRect/>
          </a:stretch>
        </p:blipFill>
        <p:spPr bwMode="auto">
          <a:xfrm>
            <a:off x="7246165" y="2596183"/>
            <a:ext cx="1754188" cy="231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1"/>
          <p:cNvSpPr txBox="1">
            <a:spLocks noChangeArrowheads="1"/>
          </p:cNvSpPr>
          <p:nvPr/>
        </p:nvSpPr>
        <p:spPr bwMode="auto">
          <a:xfrm>
            <a:off x="2353235" y="292100"/>
            <a:ext cx="4228797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SEXUAL SELECTION</a:t>
            </a:r>
          </a:p>
        </p:txBody>
      </p:sp>
      <p:pic>
        <p:nvPicPr>
          <p:cNvPr id="129046" name="Picture 22" descr="o-pohlavnim-vybe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8724" y="292099"/>
            <a:ext cx="1585527" cy="239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9053" name="Text Box 29"/>
          <p:cNvSpPr txBox="1">
            <a:spLocks noChangeArrowheads="1"/>
          </p:cNvSpPr>
          <p:nvPr/>
        </p:nvSpPr>
        <p:spPr bwMode="auto">
          <a:xfrm>
            <a:off x="439738" y="1167319"/>
            <a:ext cx="3945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Why are males so conspicuous?</a:t>
            </a:r>
            <a:br>
              <a:rPr lang="en-GB"/>
            </a:br>
            <a:endParaRPr lang="en-GB"/>
          </a:p>
          <a:p>
            <a:r>
              <a:rPr lang="en-GB">
                <a:solidFill>
                  <a:schemeClr val="accent2"/>
                </a:solidFill>
              </a:rPr>
              <a:t>Darwin (1871)</a:t>
            </a:r>
            <a:r>
              <a:rPr lang="en-GB"/>
              <a:t>: sexual selection</a:t>
            </a:r>
          </a:p>
        </p:txBody>
      </p:sp>
      <p:pic>
        <p:nvPicPr>
          <p:cNvPr id="19461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7150" y="2744788"/>
            <a:ext cx="23098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3" name="Picture 34"/>
          <p:cNvPicPr>
            <a:picLocks noChangeAspect="1" noChangeArrowheads="1"/>
          </p:cNvPicPr>
          <p:nvPr/>
        </p:nvPicPr>
        <p:blipFill>
          <a:blip r:embed="rId5" cstate="print"/>
          <a:srcRect l="20195" t="5545" r="1974" b="10667"/>
          <a:stretch>
            <a:fillRect/>
          </a:stretch>
        </p:blipFill>
        <p:spPr bwMode="auto">
          <a:xfrm>
            <a:off x="7391400" y="2740025"/>
            <a:ext cx="14192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5225" y="2746375"/>
            <a:ext cx="231933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946400" y="4229100"/>
            <a:ext cx="6057900" cy="2459038"/>
            <a:chOff x="1856" y="2664"/>
            <a:chExt cx="3816" cy="1549"/>
          </a:xfrm>
        </p:grpSpPr>
        <p:pic>
          <p:nvPicPr>
            <p:cNvPr id="19469" name="Picture 3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56" y="2855"/>
              <a:ext cx="1862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37"/>
            <p:cNvPicPr>
              <a:picLocks noChangeAspect="1" noChangeArrowheads="1"/>
            </p:cNvPicPr>
            <p:nvPr/>
          </p:nvPicPr>
          <p:blipFill>
            <a:blip r:embed="rId8" cstate="print"/>
            <a:srcRect l="29079" b="9389"/>
            <a:stretch>
              <a:fillRect/>
            </a:stretch>
          </p:blipFill>
          <p:spPr bwMode="auto">
            <a:xfrm>
              <a:off x="4127" y="2827"/>
              <a:ext cx="1545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9471" name="AutoShape 40"/>
            <p:cNvSpPr>
              <a:spLocks noChangeArrowheads="1"/>
            </p:cNvSpPr>
            <p:nvPr/>
          </p:nvSpPr>
          <p:spPr bwMode="auto">
            <a:xfrm>
              <a:off x="3240" y="3085"/>
              <a:ext cx="555" cy="266"/>
            </a:xfrm>
            <a:prstGeom prst="wedgeRectCallout">
              <a:avLst>
                <a:gd name="adj1" fmla="val -50000"/>
                <a:gd name="adj2" fmla="val 9511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/>
                <a:t>„</a:t>
              </a:r>
              <a:r>
                <a:rPr lang="cs-CZ" sz="1400" dirty="0" err="1"/>
                <a:t>chuck</a:t>
              </a:r>
              <a:r>
                <a:rPr lang="cs-CZ" sz="1400" dirty="0"/>
                <a:t>“</a:t>
              </a:r>
            </a:p>
          </p:txBody>
        </p:sp>
        <p:sp>
          <p:nvSpPr>
            <p:cNvPr id="19472" name="AutoShape 41"/>
            <p:cNvSpPr>
              <a:spLocks noChangeArrowheads="1"/>
            </p:cNvSpPr>
            <p:nvPr/>
          </p:nvSpPr>
          <p:spPr bwMode="auto">
            <a:xfrm>
              <a:off x="2479" y="3923"/>
              <a:ext cx="1485" cy="266"/>
            </a:xfrm>
            <a:prstGeom prst="wedgeRectCallout">
              <a:avLst>
                <a:gd name="adj1" fmla="val 70472"/>
                <a:gd name="adj2" fmla="val -32329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 dirty="0" err="1"/>
                <a:t>Engystomops</a:t>
              </a:r>
              <a:r>
                <a:rPr lang="en-US" sz="1400" i="1" dirty="0"/>
                <a:t> </a:t>
              </a:r>
              <a:r>
                <a:rPr lang="cs-CZ" sz="1400" i="1" dirty="0" err="1"/>
                <a:t>pustulosus</a:t>
              </a:r>
              <a:endParaRPr lang="cs-CZ" sz="1400" i="1" dirty="0"/>
            </a:p>
          </p:txBody>
        </p:sp>
        <p:sp>
          <p:nvSpPr>
            <p:cNvPr id="19473" name="AutoShape 42"/>
            <p:cNvSpPr>
              <a:spLocks noChangeArrowheads="1"/>
            </p:cNvSpPr>
            <p:nvPr/>
          </p:nvSpPr>
          <p:spPr bwMode="auto">
            <a:xfrm>
              <a:off x="3980" y="2664"/>
              <a:ext cx="725" cy="354"/>
            </a:xfrm>
            <a:prstGeom prst="wedgeRectCallout">
              <a:avLst>
                <a:gd name="adj1" fmla="val 63102"/>
                <a:gd name="adj2" fmla="val 122315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Trachops </a:t>
              </a:r>
            </a:p>
            <a:p>
              <a:pPr algn="ctr"/>
              <a:r>
                <a:rPr lang="cs-CZ" sz="1400" i="1"/>
                <a:t>cirrhosus</a:t>
              </a:r>
            </a:p>
          </p:txBody>
        </p:sp>
        <p:sp>
          <p:nvSpPr>
            <p:cNvPr id="19474" name="AutoShape 43"/>
            <p:cNvSpPr>
              <a:spLocks noChangeArrowheads="1"/>
            </p:cNvSpPr>
            <p:nvPr/>
          </p:nvSpPr>
          <p:spPr bwMode="auto">
            <a:xfrm>
              <a:off x="3848" y="3537"/>
              <a:ext cx="698" cy="217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chuck</a:t>
              </a:r>
              <a:r>
                <a:rPr lang="cs-CZ" sz="1400" dirty="0"/>
                <a:t>!</a:t>
              </a:r>
            </a:p>
          </p:txBody>
        </p:sp>
      </p:grpSp>
      <p:pic>
        <p:nvPicPr>
          <p:cNvPr id="19467" name="Picture 45"/>
          <p:cNvPicPr>
            <a:picLocks noChangeAspect="1" noChangeArrowheads="1"/>
          </p:cNvPicPr>
          <p:nvPr/>
        </p:nvPicPr>
        <p:blipFill>
          <a:blip r:embed="rId9" cstate="print"/>
          <a:srcRect l="9042" t="10342" r="52449" b="55521"/>
          <a:stretch>
            <a:fillRect/>
          </a:stretch>
        </p:blipFill>
        <p:spPr bwMode="auto">
          <a:xfrm>
            <a:off x="466725" y="4516438"/>
            <a:ext cx="2293938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8" name="Picture 46"/>
          <p:cNvPicPr>
            <a:picLocks noChangeAspect="1" noChangeArrowheads="1"/>
          </p:cNvPicPr>
          <p:nvPr/>
        </p:nvPicPr>
        <p:blipFill>
          <a:blip r:embed="rId10" cstate="print"/>
          <a:srcRect l="52766" t="10342" r="7552" b="55521"/>
          <a:stretch>
            <a:fillRect/>
          </a:stretch>
        </p:blipFill>
        <p:spPr bwMode="auto">
          <a:xfrm>
            <a:off x="466725" y="5651500"/>
            <a:ext cx="2293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3538" name="Picture 2" descr="http://globe-views.com/dcim/dreams/peacock/peacock-0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6508" y="2749624"/>
            <a:ext cx="2433054" cy="1617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1"/>
          <p:cNvSpPr txBox="1">
            <a:spLocks noChangeArrowheads="1"/>
          </p:cNvSpPr>
          <p:nvPr/>
        </p:nvSpPr>
        <p:spPr bwMode="auto">
          <a:xfrm>
            <a:off x="439738" y="292100"/>
            <a:ext cx="83487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dirty="0"/>
              <a:t>Sexual reproduction </a:t>
            </a:r>
            <a:r>
              <a:rPr lang="en-GB" dirty="0">
                <a:sym typeface="Symbol" pitchFamily="18" charset="2"/>
              </a:rPr>
              <a:t> cooperation but also conflict between individuals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of the same sex a</a:t>
            </a:r>
            <a:r>
              <a:rPr lang="cs-CZ" dirty="0">
                <a:sym typeface="Symbol" pitchFamily="18" charset="2"/>
              </a:rPr>
              <a:t>s </a:t>
            </a:r>
            <a:r>
              <a:rPr lang="cs-CZ" dirty="0" err="1">
                <a:sym typeface="Symbol" pitchFamily="18" charset="2"/>
              </a:rPr>
              <a:t>well</a:t>
            </a:r>
            <a:r>
              <a:rPr lang="cs-CZ" dirty="0">
                <a:sym typeface="Symbol" pitchFamily="18" charset="2"/>
              </a:rPr>
              <a:t> as</a:t>
            </a:r>
            <a:r>
              <a:rPr lang="en-GB" dirty="0">
                <a:sym typeface="Symbol" pitchFamily="18" charset="2"/>
              </a:rPr>
              <a:t> between sexes</a:t>
            </a:r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518120" y="5541237"/>
            <a:ext cx="8092279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E80000"/>
                </a:solidFill>
              </a:rPr>
              <a:t>If the partners are not relatives none of them is interested </a:t>
            </a:r>
          </a:p>
          <a:p>
            <a:pPr algn="ctr"/>
            <a:r>
              <a:rPr lang="en-GB" sz="2400">
                <a:solidFill>
                  <a:srgbClr val="E80000"/>
                </a:solidFill>
              </a:rPr>
              <a:t>in survival or reproductive success of the other!!</a:t>
            </a:r>
            <a:endParaRPr lang="en-GB" sz="240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87396" name="Picture 4" descr="http://i2.wp.com/www.avoiceformen.com/wp-content/uploads/sites/2/2015/01/battle.png?resize=750%2C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6088" y="3172968"/>
            <a:ext cx="3670087" cy="205524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398" name="Picture 6" descr="http://www.magic4walls.com/wp-content/uploads/2013/12/couple-in-love-wide-1.jpeg"/>
          <p:cNvPicPr>
            <a:picLocks noChangeAspect="1" noChangeArrowheads="1"/>
          </p:cNvPicPr>
          <p:nvPr/>
        </p:nvPicPr>
        <p:blipFill>
          <a:blip r:embed="rId4" cstate="print"/>
          <a:srcRect l="22853"/>
          <a:stretch>
            <a:fillRect/>
          </a:stretch>
        </p:blipFill>
        <p:spPr bwMode="auto">
          <a:xfrm>
            <a:off x="148363" y="1155623"/>
            <a:ext cx="2782912" cy="22545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400" name="Picture 8" descr="http://conflictcrusaders.yolasite.com/resources/02bfcadd51c67fea43a92c33e423a5ad.jpeg"/>
          <p:cNvPicPr>
            <a:picLocks noChangeAspect="1" noChangeArrowheads="1"/>
          </p:cNvPicPr>
          <p:nvPr/>
        </p:nvPicPr>
        <p:blipFill>
          <a:blip r:embed="rId5" cstate="print"/>
          <a:srcRect l="9055" r="14260" b="4660"/>
          <a:stretch>
            <a:fillRect/>
          </a:stretch>
        </p:blipFill>
        <p:spPr bwMode="auto">
          <a:xfrm>
            <a:off x="6631042" y="1044271"/>
            <a:ext cx="2362351" cy="1683908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8" name="Přímá spojovací čára 7"/>
          <p:cNvCxnSpPr>
            <a:cxnSpLocks/>
          </p:cNvCxnSpPr>
          <p:nvPr/>
        </p:nvCxnSpPr>
        <p:spPr bwMode="auto">
          <a:xfrm>
            <a:off x="3171713" y="645459"/>
            <a:ext cx="135994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Přímá spojovací čára 8"/>
          <p:cNvCxnSpPr/>
          <p:nvPr/>
        </p:nvCxnSpPr>
        <p:spPr bwMode="auto">
          <a:xfrm>
            <a:off x="5559606" y="645459"/>
            <a:ext cx="7942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2676972" y="1065007"/>
            <a:ext cx="4453493" cy="2086983"/>
            <a:chOff x="1593924" y="1807294"/>
            <a:chExt cx="6684046" cy="3132259"/>
          </a:xfrm>
        </p:grpSpPr>
        <p:grpSp>
          <p:nvGrpSpPr>
            <p:cNvPr id="13" name="Skupina 15"/>
            <p:cNvGrpSpPr/>
            <p:nvPr/>
          </p:nvGrpSpPr>
          <p:grpSpPr>
            <a:xfrm>
              <a:off x="3215211" y="1830444"/>
              <a:ext cx="3445565" cy="3109109"/>
              <a:chOff x="4366279" y="485738"/>
              <a:chExt cx="3445565" cy="3109109"/>
            </a:xfrm>
          </p:grpSpPr>
          <p:sp>
            <p:nvSpPr>
              <p:cNvPr id="18" name="Obousměrná vodorovná šipka 2"/>
              <p:cNvSpPr/>
              <p:nvPr/>
            </p:nvSpPr>
            <p:spPr bwMode="auto">
              <a:xfrm>
                <a:off x="4366279" y="485738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sexual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bousměrná vodorovná šipka 18"/>
              <p:cNvSpPr/>
              <p:nvPr/>
            </p:nvSpPr>
            <p:spPr bwMode="auto">
              <a:xfrm>
                <a:off x="4366279" y="2938630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-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0" name="Skupina 10"/>
              <p:cNvGrpSpPr/>
              <p:nvPr/>
            </p:nvGrpSpPr>
            <p:grpSpPr>
              <a:xfrm>
                <a:off x="4433404" y="1160352"/>
                <a:ext cx="3378440" cy="1713732"/>
                <a:chOff x="485348" y="63072"/>
                <a:chExt cx="3378440" cy="1713732"/>
              </a:xfrm>
            </p:grpSpPr>
            <p:sp>
              <p:nvSpPr>
                <p:cNvPr id="21" name="Šipka doprava 20"/>
                <p:cNvSpPr/>
                <p:nvPr/>
              </p:nvSpPr>
              <p:spPr bwMode="auto">
                <a:xfrm rot="18783065">
                  <a:off x="3076687" y="266929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Šipka doprava 21"/>
                <p:cNvSpPr/>
                <p:nvPr/>
              </p:nvSpPr>
              <p:spPr bwMode="auto">
                <a:xfrm rot="2816935" flipH="1">
                  <a:off x="299367" y="26693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Šipka doprava 22"/>
                <p:cNvSpPr/>
                <p:nvPr/>
              </p:nvSpPr>
              <p:spPr bwMode="auto">
                <a:xfrm rot="2816935" flipV="1">
                  <a:off x="3089238" y="98074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Šipka doprava 9"/>
                <p:cNvSpPr/>
                <p:nvPr/>
              </p:nvSpPr>
              <p:spPr bwMode="auto">
                <a:xfrm rot="18783065" flipH="1" flipV="1">
                  <a:off x="281491" y="1002253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Obdélník 24"/>
                <p:cNvSpPr/>
                <p:nvPr/>
              </p:nvSpPr>
              <p:spPr bwMode="auto">
                <a:xfrm>
                  <a:off x="968188" y="742278"/>
                  <a:ext cx="2474259" cy="311972"/>
                </a:xfrm>
                <a:prstGeom prst="rect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parent</a:t>
                  </a:r>
                  <a:r>
                    <a:rPr kumimoji="0" 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-</a:t>
                  </a: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offspring</a:t>
                  </a:r>
                  <a:r>
                    <a:rPr kumimoji="0" 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 </a:t>
                  </a: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conflict</a:t>
                  </a:r>
                  <a:endPara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4" name="Zaoblený obdélník 13"/>
            <p:cNvSpPr>
              <a:spLocks noChangeAspect="1"/>
            </p:cNvSpPr>
            <p:nvPr/>
          </p:nvSpPr>
          <p:spPr bwMode="auto">
            <a:xfrm>
              <a:off x="2095258" y="1818052"/>
              <a:ext cx="972823" cy="507760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mother</a:t>
              </a:r>
              <a:endPara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Zaoblený obdélník 14"/>
            <p:cNvSpPr>
              <a:spLocks noChangeAspect="1"/>
            </p:cNvSpPr>
            <p:nvPr/>
          </p:nvSpPr>
          <p:spPr bwMode="auto">
            <a:xfrm>
              <a:off x="6777319" y="1807294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father</a:t>
              </a:r>
              <a:endPara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Zaoblený obdélník 15"/>
            <p:cNvSpPr>
              <a:spLocks noChangeAspect="1"/>
            </p:cNvSpPr>
            <p:nvPr/>
          </p:nvSpPr>
          <p:spPr bwMode="auto">
            <a:xfrm>
              <a:off x="159392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sibling</a:t>
              </a: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1</a:t>
              </a:r>
            </a:p>
          </p:txBody>
        </p:sp>
        <p:sp>
          <p:nvSpPr>
            <p:cNvPr id="17" name="Zaoblený obdélník 16"/>
            <p:cNvSpPr>
              <a:spLocks noChangeAspect="1"/>
            </p:cNvSpPr>
            <p:nvPr/>
          </p:nvSpPr>
          <p:spPr bwMode="auto">
            <a:xfrm>
              <a:off x="682393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sibling</a:t>
              </a: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1135820"/>
            <a:ext cx="807984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ym typeface="Symbol" pitchFamily="18" charset="2"/>
              </a:rPr>
              <a:t>1944 (John von Neumann a Oskar Morgenstern), 1950s</a:t>
            </a:r>
            <a:br>
              <a:rPr lang="en-GB">
                <a:sym typeface="Symbol" pitchFamily="18" charset="2"/>
              </a:rPr>
            </a:br>
            <a:endParaRPr lang="en-GB">
              <a:sym typeface="Symbol" pitchFamily="18" charset="2"/>
            </a:endParaRPr>
          </a:p>
          <a:p>
            <a:r>
              <a:rPr lang="en-GB">
                <a:sym typeface="Symbol" pitchFamily="18" charset="2"/>
              </a:rPr>
              <a:t>in biology William Hamilton (1967), </a:t>
            </a:r>
            <a:r>
              <a:rPr lang="en-GB">
                <a:solidFill>
                  <a:srgbClr val="000099"/>
                </a:solidFill>
                <a:sym typeface="Symbol" pitchFamily="18" charset="2"/>
              </a:rPr>
              <a:t>John Maynard Smith</a:t>
            </a:r>
            <a:r>
              <a:rPr lang="en-GB">
                <a:sym typeface="Symbol" pitchFamily="18" charset="2"/>
              </a:rPr>
              <a:t/>
            </a:r>
            <a:br>
              <a:rPr lang="en-GB">
                <a:sym typeface="Symbol" pitchFamily="18" charset="2"/>
              </a:rPr>
            </a:br>
            <a:endParaRPr lang="en-GB">
              <a:sym typeface="Symbol" pitchFamily="18" charset="2"/>
            </a:endParaRPr>
          </a:p>
          <a:p>
            <a:r>
              <a:rPr lang="en-GB">
                <a:sym typeface="Symbol" pitchFamily="18" charset="2"/>
              </a:rPr>
              <a:t>economy, applied mathematics, politology, philosophy, informatics,... </a:t>
            </a:r>
            <a:br>
              <a:rPr lang="en-GB">
                <a:sym typeface="Symbol" pitchFamily="18" charset="2"/>
              </a:rPr>
            </a:br>
            <a:endParaRPr lang="en-GB">
              <a:sym typeface="Symbol" pitchFamily="18" charset="2"/>
            </a:endParaRPr>
          </a:p>
          <a:p>
            <a:r>
              <a:rPr lang="en-GB">
                <a:sym typeface="Symbol" pitchFamily="18" charset="2"/>
              </a:rPr>
              <a:t>8 game theory experts were Nobel Prize winners</a:t>
            </a:r>
          </a:p>
          <a:p>
            <a:r>
              <a:rPr lang="en-GB">
                <a:sym typeface="Symbol" pitchFamily="18" charset="2"/>
              </a:rPr>
              <a:t>biology: J. Maynard Smith (Crafoord Prize)</a:t>
            </a:r>
            <a:endParaRPr lang="en-GB"/>
          </a:p>
        </p:txBody>
      </p:sp>
      <p:pic>
        <p:nvPicPr>
          <p:cNvPr id="23554" name="Picture 2" descr="http://upload.wikimedia.org/wikipedia/commons/e/e2/John_Maynard_Smith.jpg"/>
          <p:cNvPicPr>
            <a:picLocks noChangeAspect="1" noChangeArrowheads="1"/>
          </p:cNvPicPr>
          <p:nvPr/>
        </p:nvPicPr>
        <p:blipFill>
          <a:blip r:embed="rId3" cstate="print"/>
          <a:srcRect l="13531" r="8287"/>
          <a:stretch>
            <a:fillRect/>
          </a:stretch>
        </p:blipFill>
        <p:spPr bwMode="auto">
          <a:xfrm>
            <a:off x="6343135" y="3177189"/>
            <a:ext cx="2365908" cy="29797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641715" y="5729952"/>
            <a:ext cx="1782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sz="1600" dirty="0">
                <a:solidFill>
                  <a:srgbClr val="000099"/>
                </a:solidFill>
                <a:sym typeface="Symbol" pitchFamily="18" charset="2"/>
              </a:rPr>
              <a:t>.</a:t>
            </a:r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73505" y="292100"/>
            <a:ext cx="2263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E80000"/>
                </a:solidFill>
              </a:rPr>
              <a:t>Game </a:t>
            </a:r>
            <a:r>
              <a:rPr lang="cs-CZ" sz="2800" dirty="0" err="1">
                <a:solidFill>
                  <a:srgbClr val="E80000"/>
                </a:solidFill>
              </a:rPr>
              <a:t>theory</a:t>
            </a:r>
            <a:endParaRPr lang="cs-CZ" sz="2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s://timcourtois.files.wordpress.com/2010/11/p648029-sperm_fertilizing_egg-spl1.jpg"/>
          <p:cNvPicPr>
            <a:picLocks noChangeAspect="1" noChangeArrowheads="1"/>
          </p:cNvPicPr>
          <p:nvPr/>
        </p:nvPicPr>
        <p:blipFill>
          <a:blip r:embed="rId3" cstate="print"/>
          <a:srcRect l="17806" b="26133"/>
          <a:stretch>
            <a:fillRect/>
          </a:stretch>
        </p:blipFill>
        <p:spPr bwMode="auto">
          <a:xfrm>
            <a:off x="2727789" y="1552364"/>
            <a:ext cx="3726799" cy="276151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7490" name="Text Box 34"/>
          <p:cNvSpPr txBox="1">
            <a:spLocks noChangeArrowheads="1"/>
          </p:cNvSpPr>
          <p:nvPr/>
        </p:nvSpPr>
        <p:spPr bwMode="auto">
          <a:xfrm>
            <a:off x="439738" y="292100"/>
            <a:ext cx="8372035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Primary cause of sexual selection </a:t>
            </a:r>
            <a:r>
              <a:rPr lang="en-GB" sz="2400">
                <a:solidFill>
                  <a:srgbClr val="E80000"/>
                </a:solidFill>
              </a:rPr>
              <a:t>= different parental investments</a:t>
            </a:r>
          </a:p>
          <a:p>
            <a:pPr defTabSz="360000">
              <a:spcAft>
                <a:spcPts val="1000"/>
              </a:spcAft>
            </a:pPr>
            <a:r>
              <a:rPr lang="en-GB" sz="240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en-GB">
                <a:sym typeface="Symbol" pitchFamily="18" charset="2"/>
              </a:rPr>
              <a:t>cheap sperm  expensive eggs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4610381" y="2440787"/>
            <a:ext cx="1351148" cy="655767"/>
          </a:xfrm>
          <a:prstGeom prst="wedgeRectCallout">
            <a:avLst>
              <a:gd name="adj1" fmla="val -103224"/>
              <a:gd name="adj2" fmla="val 4032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1800"/>
              <a:t>cheap sperm cell</a:t>
            </a: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1235096" y="3159890"/>
            <a:ext cx="1291024" cy="680395"/>
          </a:xfrm>
          <a:prstGeom prst="wedgeRectCallout">
            <a:avLst>
              <a:gd name="adj1" fmla="val 82120"/>
              <a:gd name="adj2" fmla="val -3104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1800"/>
              <a:t>expensive ovum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8" y="4874858"/>
            <a:ext cx="8498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operational sex ratio = number of reproducing males and females 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male-biased because males copulate more often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 males limited by number of females, females limited by number of 	eggs or offspring  </a:t>
            </a:r>
            <a:r>
              <a:rPr lang="en-GB">
                <a:solidFill>
                  <a:srgbClr val="E80000"/>
                </a:solidFill>
                <a:sym typeface="Symbol" pitchFamily="18" charset="2"/>
              </a:rPr>
              <a:t>conflict of reproductive interests </a:t>
            </a:r>
            <a:r>
              <a:rPr lang="en-GB">
                <a:sym typeface="Symbol" pitchFamily="18" charset="2"/>
              </a:rPr>
              <a:t>(Trivers 1972)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439738" y="5256077"/>
            <a:ext cx="8201754" cy="132856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>
                <a:sym typeface="Symbol" pitchFamily="18" charset="2"/>
              </a:rPr>
              <a:t>Conclusion: sexes differ in reproductive behaviour:</a:t>
            </a:r>
          </a:p>
          <a:p>
            <a:pPr defTabSz="360000">
              <a:spcAft>
                <a:spcPts val="1000"/>
              </a:spcAft>
            </a:pPr>
            <a:r>
              <a:rPr lang="en-GB" sz="2400">
                <a:sym typeface="Symbol" pitchFamily="18" charset="2"/>
              </a:rPr>
              <a:t>	</a:t>
            </a:r>
            <a:r>
              <a:rPr lang="en-GB" sz="2400">
                <a:solidFill>
                  <a:srgbClr val="E80000"/>
                </a:solidFill>
                <a:sym typeface="Symbol" pitchFamily="18" charset="2"/>
              </a:rPr>
              <a:t>males</a:t>
            </a:r>
            <a:r>
              <a:rPr lang="en-GB" sz="2400">
                <a:sym typeface="Symbol" pitchFamily="18" charset="2"/>
              </a:rPr>
              <a:t> are (mostly) </a:t>
            </a:r>
            <a:r>
              <a:rPr lang="en-GB" sz="2400">
                <a:solidFill>
                  <a:srgbClr val="E80000"/>
                </a:solidFill>
                <a:sym typeface="Symbol" pitchFamily="18" charset="2"/>
              </a:rPr>
              <a:t>competitive</a:t>
            </a:r>
            <a:r>
              <a:rPr lang="en-GB" sz="2400">
                <a:sym typeface="Symbol" pitchFamily="18" charset="2"/>
              </a:rPr>
              <a:t/>
            </a:r>
            <a:br>
              <a:rPr lang="en-GB" sz="2400">
                <a:sym typeface="Symbol" pitchFamily="18" charset="2"/>
              </a:rPr>
            </a:br>
            <a:r>
              <a:rPr lang="en-GB" sz="2400">
                <a:sym typeface="Symbol" pitchFamily="18" charset="2"/>
              </a:rPr>
              <a:t>	</a:t>
            </a:r>
            <a:r>
              <a:rPr lang="en-GB" sz="2400">
                <a:solidFill>
                  <a:srgbClr val="E80000"/>
                </a:solidFill>
                <a:sym typeface="Symbol" pitchFamily="18" charset="2"/>
              </a:rPr>
              <a:t>females</a:t>
            </a:r>
            <a:r>
              <a:rPr lang="en-GB" sz="2400">
                <a:sym typeface="Symbol" pitchFamily="18" charset="2"/>
              </a:rPr>
              <a:t> are (mostly) </a:t>
            </a:r>
            <a:r>
              <a:rPr lang="en-GB" sz="2400">
                <a:solidFill>
                  <a:srgbClr val="E80000"/>
                </a:solidFill>
                <a:sym typeface="Symbol" pitchFamily="18" charset="2"/>
              </a:rPr>
              <a:t>choosy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7" y="292100"/>
            <a:ext cx="8123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>
                <a:sym typeface="Symbol" pitchFamily="18" charset="2"/>
              </a:rPr>
              <a:t>range of reproductive success </a:t>
            </a:r>
            <a:r>
              <a:rPr lang="en-GB" sz="2400" u="sng">
                <a:sym typeface="Symbol" pitchFamily="18" charset="2"/>
              </a:rPr>
              <a:t>in males</a:t>
            </a:r>
            <a:r>
              <a:rPr lang="en-GB" sz="2400">
                <a:sym typeface="Symbol" pitchFamily="18" charset="2"/>
              </a:rPr>
              <a:t> almost always 	</a:t>
            </a:r>
            <a:r>
              <a:rPr lang="en-GB" sz="2400" u="sng">
                <a:sym typeface="Symbol" pitchFamily="18" charset="2"/>
              </a:rPr>
              <a:t>higher</a:t>
            </a:r>
            <a:r>
              <a:rPr lang="en-GB" sz="2400">
                <a:sym typeface="Symbol" pitchFamily="18" charset="2"/>
              </a:rPr>
              <a:t> than in females</a:t>
            </a:r>
          </a:p>
        </p:txBody>
      </p:sp>
      <p:pic>
        <p:nvPicPr>
          <p:cNvPr id="206854" name="Picture 6" descr="http://www.unique-canvas.com/media/images/popup/rowlandson-thomas--der-harem-793069.jpg"/>
          <p:cNvPicPr>
            <a:picLocks noChangeAspect="1" noChangeArrowheads="1"/>
          </p:cNvPicPr>
          <p:nvPr/>
        </p:nvPicPr>
        <p:blipFill>
          <a:blip r:embed="rId3" cstate="print"/>
          <a:srcRect l="2783" t="3627" r="3788" b="4043"/>
          <a:stretch>
            <a:fillRect/>
          </a:stretch>
        </p:blipFill>
        <p:spPr bwMode="auto">
          <a:xfrm>
            <a:off x="6002767" y="2702571"/>
            <a:ext cx="2947595" cy="23682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6" name="Picture 8" descr="http://cdn1.arkive.org/media/11/11A0C3D5-71CD-48B6-B781-E09D444632DE/Presentation.Large/White-tailed-deer-mating-with-second-male-attempting-to-mou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0494" y="763793"/>
            <a:ext cx="3003123" cy="201440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7" name="Picture 9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16200000">
            <a:off x="1307396" y="604053"/>
            <a:ext cx="3311349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0" name="Picture 8" descr="http://www.gorilla-safari.net/wp-content/uploads/2012/11/gorilla-family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151" y="4001845"/>
            <a:ext cx="4562583" cy="20977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919156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Strength of sexual selection is not the same in various species: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monogamous species</a:t>
            </a:r>
            <a:r>
              <a:rPr lang="en-GB"/>
              <a:t>: weak selection, no or moderate dimorphism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polygamous species</a:t>
            </a:r>
            <a:r>
              <a:rPr lang="en-GB"/>
              <a:t>: strong selection, </a:t>
            </a:r>
            <a:r>
              <a:rPr lang="en-GB" u="sng"/>
              <a:t>strong dimorphism</a:t>
            </a:r>
            <a:r>
              <a:rPr lang="en-GB">
                <a:solidFill>
                  <a:srgbClr val="E80000"/>
                </a:solidFill>
              </a:rPr>
              <a:t/>
            </a:r>
            <a:br>
              <a:rPr lang="en-GB">
                <a:solidFill>
                  <a:srgbClr val="E80000"/>
                </a:solidFill>
              </a:rPr>
            </a:br>
            <a:r>
              <a:rPr lang="en-GB">
                <a:solidFill>
                  <a:srgbClr val="E80000"/>
                </a:solidFill>
              </a:rPr>
              <a:t/>
            </a:r>
            <a:br>
              <a:rPr lang="en-GB">
                <a:solidFill>
                  <a:srgbClr val="E80000"/>
                </a:solidFill>
              </a:rPr>
            </a:br>
            <a:r>
              <a:rPr lang="en-GB"/>
              <a:t>	polygyny</a:t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>	polyandry</a:t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>
                <a:solidFill>
                  <a:srgbClr val="E80000"/>
                </a:solidFill>
              </a:rPr>
              <a:t>	</a:t>
            </a:r>
            <a:r>
              <a:rPr lang="en-GB"/>
              <a:t>promiscuity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	polygynandry</a:t>
            </a:r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731" y="1691976"/>
            <a:ext cx="37909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9" name="AutoShape 9"/>
          <p:cNvSpPr>
            <a:spLocks noChangeArrowheads="1"/>
          </p:cNvSpPr>
          <p:nvPr/>
        </p:nvSpPr>
        <p:spPr bwMode="auto">
          <a:xfrm>
            <a:off x="992881" y="6171098"/>
            <a:ext cx="1980428" cy="530225"/>
          </a:xfrm>
          <a:prstGeom prst="wedgeRectCallout">
            <a:avLst>
              <a:gd name="adj1" fmla="val 33608"/>
              <a:gd name="adj2" fmla="val -11136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gorilla: polygynous</a:t>
            </a:r>
          </a:p>
        </p:txBody>
      </p:sp>
      <p:sp>
        <p:nvSpPr>
          <p:cNvPr id="21510" name="AutoShape 10"/>
          <p:cNvSpPr>
            <a:spLocks noChangeArrowheads="1"/>
          </p:cNvSpPr>
          <p:nvPr/>
        </p:nvSpPr>
        <p:spPr bwMode="auto">
          <a:xfrm>
            <a:off x="6777319" y="3426106"/>
            <a:ext cx="2215328" cy="530225"/>
          </a:xfrm>
          <a:prstGeom prst="wedgeRectCallout">
            <a:avLst>
              <a:gd name="adj1" fmla="val -18748"/>
              <a:gd name="adj2" fmla="val -1138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gibbon: monogamous</a:t>
            </a:r>
          </a:p>
        </p:txBody>
      </p:sp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3115974" y="6171098"/>
            <a:ext cx="2890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… what about humans?</a:t>
            </a:r>
          </a:p>
        </p:txBody>
      </p:sp>
      <p:grpSp>
        <p:nvGrpSpPr>
          <p:cNvPr id="24" name="Skupina 23"/>
          <p:cNvGrpSpPr/>
          <p:nvPr/>
        </p:nvGrpSpPr>
        <p:grpSpPr>
          <a:xfrm>
            <a:off x="2155239" y="1713810"/>
            <a:ext cx="1198740" cy="542458"/>
            <a:chOff x="2155239" y="1713810"/>
            <a:chExt cx="1198740" cy="542458"/>
          </a:xfrm>
        </p:grpSpPr>
        <p:pic>
          <p:nvPicPr>
            <p:cNvPr id="1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7949" y="1798480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5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979" y="1713810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8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5239" y="1799125"/>
              <a:ext cx="301714" cy="457143"/>
            </a:xfrm>
            <a:prstGeom prst="rect">
              <a:avLst/>
            </a:prstGeom>
            <a:noFill/>
          </p:spPr>
        </p:pic>
      </p:grpSp>
      <p:grpSp>
        <p:nvGrpSpPr>
          <p:cNvPr id="23" name="Skupina 22"/>
          <p:cNvGrpSpPr/>
          <p:nvPr/>
        </p:nvGrpSpPr>
        <p:grpSpPr>
          <a:xfrm>
            <a:off x="2386726" y="2351145"/>
            <a:ext cx="1222859" cy="542317"/>
            <a:chOff x="2386726" y="2351145"/>
            <a:chExt cx="1222859" cy="542317"/>
          </a:xfrm>
        </p:grpSpPr>
        <p:pic>
          <p:nvPicPr>
            <p:cNvPr id="12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86726" y="2436319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3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4756" y="2351649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20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01585" y="2351145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2" name="Skupina 21"/>
          <p:cNvGrpSpPr/>
          <p:nvPr/>
        </p:nvGrpSpPr>
        <p:grpSpPr>
          <a:xfrm>
            <a:off x="2568792" y="3135165"/>
            <a:ext cx="1629859" cy="541952"/>
            <a:chOff x="2644095" y="2984558"/>
            <a:chExt cx="1629859" cy="541952"/>
          </a:xfrm>
        </p:grpSpPr>
        <p:pic>
          <p:nvPicPr>
            <p:cNvPr id="16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0420" y="3069367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7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38450" y="2984697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9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4095" y="3054492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21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65954" y="2984558"/>
              <a:ext cx="408000" cy="410159"/>
            </a:xfrm>
            <a:prstGeom prst="rect">
              <a:avLst/>
            </a:prstGeom>
            <a:noFill/>
          </p:spPr>
        </p:pic>
      </p:grpSp>
      <p:pic>
        <p:nvPicPr>
          <p:cNvPr id="187398" name="Picture 6" descr="http://www.chimpanzeefacts.org/wp-content/uploads/chimpanzee-3.jpg"/>
          <p:cNvPicPr>
            <a:picLocks noChangeAspect="1" noChangeArrowheads="1"/>
          </p:cNvPicPr>
          <p:nvPr/>
        </p:nvPicPr>
        <p:blipFill>
          <a:blip r:embed="rId7" cstate="print"/>
          <a:srcRect l="12545"/>
          <a:stretch>
            <a:fillRect/>
          </a:stretch>
        </p:blipFill>
        <p:spPr bwMode="auto">
          <a:xfrm>
            <a:off x="6024281" y="4184725"/>
            <a:ext cx="2965033" cy="241393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4832612" y="4256238"/>
            <a:ext cx="1428339" cy="724553"/>
          </a:xfrm>
          <a:prstGeom prst="wedgeRectCallout">
            <a:avLst>
              <a:gd name="adj1" fmla="val 68618"/>
              <a:gd name="adj2" fmla="val 2572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chimp: promiscuous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Red phalarop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5"/>
          <a:stretch/>
        </p:blipFill>
        <p:spPr bwMode="auto">
          <a:xfrm>
            <a:off x="5629524" y="524549"/>
            <a:ext cx="3106951" cy="33718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Red phalarop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89" y="3981843"/>
            <a:ext cx="3502270" cy="26401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Red-necked phalarop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8"/>
          <a:stretch/>
        </p:blipFill>
        <p:spPr bwMode="auto">
          <a:xfrm>
            <a:off x="439738" y="846255"/>
            <a:ext cx="3155577" cy="3220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d-necked Phalaropes mating - Stock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1"/>
          <a:stretch/>
        </p:blipFill>
        <p:spPr bwMode="auto">
          <a:xfrm>
            <a:off x="1620360" y="3298836"/>
            <a:ext cx="2765480" cy="341054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52680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Sometimes females brighter, eg. phalaropes:</a:t>
            </a:r>
          </a:p>
        </p:txBody>
      </p:sp>
      <p:sp>
        <p:nvSpPr>
          <p:cNvPr id="7" name="Obdélníkový popisek 9"/>
          <p:cNvSpPr/>
          <p:nvPr/>
        </p:nvSpPr>
        <p:spPr bwMode="auto">
          <a:xfrm>
            <a:off x="3525794" y="2692143"/>
            <a:ext cx="1381466" cy="655767"/>
          </a:xfrm>
          <a:prstGeom prst="wedgeRectCallout">
            <a:avLst>
              <a:gd name="adj1" fmla="val -80511"/>
              <a:gd name="adj2" fmla="val 116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1800"/>
              <a:t>red-necked phalarope</a:t>
            </a:r>
          </a:p>
        </p:txBody>
      </p:sp>
      <p:sp>
        <p:nvSpPr>
          <p:cNvPr id="8" name="Obdélníkový popisek 9"/>
          <p:cNvSpPr/>
          <p:nvPr/>
        </p:nvSpPr>
        <p:spPr bwMode="auto">
          <a:xfrm>
            <a:off x="4348245" y="1692690"/>
            <a:ext cx="1381466" cy="655767"/>
          </a:xfrm>
          <a:prstGeom prst="wedgeRectCallout">
            <a:avLst>
              <a:gd name="adj1" fmla="val 84640"/>
              <a:gd name="adj2" fmla="val 4852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red</a:t>
            </a:r>
            <a:r>
              <a:rPr lang="cs-CZ" sz="1800" dirty="0"/>
              <a:t> </a:t>
            </a:r>
            <a:r>
              <a:rPr lang="cs-CZ" sz="1800" dirty="0" err="1"/>
              <a:t>phalarope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528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Intrasexual selection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9738" y="914400"/>
            <a:ext cx="41681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E80000"/>
                </a:solidFill>
              </a:rPr>
              <a:t>Males compete – directly ...</a:t>
            </a:r>
            <a:br>
              <a:rPr lang="en-GB" sz="2400" b="1">
                <a:solidFill>
                  <a:srgbClr val="E80000"/>
                </a:solidFill>
              </a:rPr>
            </a:br>
            <a:endParaRPr lang="en-GB" sz="2400" b="1">
              <a:solidFill>
                <a:srgbClr val="E80000"/>
              </a:solidFill>
            </a:endParaRPr>
          </a:p>
          <a:p>
            <a:pPr>
              <a:spcAft>
                <a:spcPts val="1200"/>
              </a:spcAft>
            </a:pPr>
            <a:r>
              <a:rPr lang="en-GB" sz="2400">
                <a:solidFill>
                  <a:srgbClr val="E80000"/>
                </a:solidFill>
              </a:rPr>
              <a:t>direct combat</a:t>
            </a:r>
            <a:endParaRPr lang="en-GB" b="1">
              <a:solidFill>
                <a:srgbClr val="E8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3231" t="8118" r="7486" b="2109"/>
          <a:stretch>
            <a:fillRect/>
          </a:stretch>
        </p:blipFill>
        <p:spPr bwMode="auto">
          <a:xfrm>
            <a:off x="2827090" y="1441392"/>
            <a:ext cx="20764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2" descr="http://stockfresh.com/files/c/cquigley/m/46/493185_stock-photo-wild-goats-play-figh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3061" y="1162359"/>
            <a:ext cx="3878624" cy="22786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i.ytimg.com/vi/60SZ7Hk0wdQ/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398" y="3582100"/>
            <a:ext cx="3948487" cy="29613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6" descr="http://www.thehindu.com/multimedia/dynamic/00005/IN28-SNAKE6_5940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688" y="3810564"/>
            <a:ext cx="3226251" cy="277924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4300857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en-GB" sz="2400" b="1">
                <a:solidFill>
                  <a:srgbClr val="E80000"/>
                </a:solidFill>
              </a:rPr>
              <a:t>Males compete – directly ... </a:t>
            </a:r>
          </a:p>
          <a:p>
            <a:pPr defTabSz="360000">
              <a:spcAft>
                <a:spcPts val="1200"/>
              </a:spcAft>
            </a:pPr>
            <a:r>
              <a:rPr lang="en-GB" sz="2400">
                <a:solidFill>
                  <a:srgbClr val="E80000"/>
                </a:solidFill>
              </a:rPr>
              <a:t>displaying</a:t>
            </a:r>
            <a:r>
              <a:rPr lang="en-GB" sz="1800"/>
              <a:t/>
            </a:r>
            <a:br>
              <a:rPr lang="en-GB" sz="1800"/>
            </a:br>
            <a:r>
              <a:rPr lang="en-GB" sz="1800"/>
              <a:t>	eg.</a:t>
            </a:r>
            <a:r>
              <a:rPr lang="en-GB"/>
              <a:t> mating calls, leks</a:t>
            </a:r>
            <a:br>
              <a:rPr lang="en-GB"/>
            </a:br>
            <a:r>
              <a:rPr lang="en-GB"/>
              <a:t>	manakin dances</a:t>
            </a:r>
            <a:br>
              <a:rPr lang="en-GB"/>
            </a:br>
            <a:r>
              <a:rPr lang="en-GB"/>
              <a:t>	bowers of bowerbirds etc</a:t>
            </a:r>
            <a:r>
              <a:rPr lang="en-GB" sz="1800"/>
              <a:t>.</a:t>
            </a:r>
            <a:endParaRPr lang="en-GB" b="1">
              <a:solidFill>
                <a:srgbClr val="E80000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3718" y="3277347"/>
            <a:ext cx="2268219" cy="226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62" y="496494"/>
            <a:ext cx="3700631" cy="242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6" name="Picture 13" descr="1138709748"/>
          <p:cNvPicPr>
            <a:picLocks noChangeAspect="1" noChangeArrowheads="1"/>
          </p:cNvPicPr>
          <p:nvPr/>
        </p:nvPicPr>
        <p:blipFill>
          <a:blip r:embed="rId5" cstate="print"/>
          <a:srcRect l="7166"/>
          <a:stretch>
            <a:fillRect/>
          </a:stretch>
        </p:blipFill>
        <p:spPr bwMode="auto">
          <a:xfrm>
            <a:off x="310646" y="2391915"/>
            <a:ext cx="3065357" cy="202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7" name="Picture 15" descr="32154075_b242c23a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130" y="4539726"/>
            <a:ext cx="2701495" cy="20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7" cstate="print"/>
          <a:srcRect l="17110"/>
          <a:stretch>
            <a:fillRect/>
          </a:stretch>
        </p:blipFill>
        <p:spPr bwMode="auto">
          <a:xfrm>
            <a:off x="3742336" y="2113299"/>
            <a:ext cx="2501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8898" name="Picture 2" descr="http://www.birdforum.net/opus/images/thumb/f/f8/Long-tailed-Manakin_V0A0192.jpg/550px-Long-tailed-Manakin_V0A01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31687" y="4364681"/>
            <a:ext cx="3253553" cy="211185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7746031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>
                <a:solidFill>
                  <a:srgbClr val="E80000"/>
                </a:solidFill>
              </a:rPr>
              <a:t>Alternative strategies: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marine iguana: fast transmission of sperm during short copulation</a:t>
            </a:r>
            <a:br>
              <a:rPr lang="en-GB"/>
            </a:br>
            <a:r>
              <a:rPr lang="en-GB"/>
              <a:t>	of subordinate males</a:t>
            </a:r>
          </a:p>
        </p:txBody>
      </p:sp>
      <p:pic>
        <p:nvPicPr>
          <p:cNvPr id="23555" name="Picture 12" descr="display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6935" y="4204633"/>
            <a:ext cx="3130506" cy="198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1214323" y="6171239"/>
            <a:ext cx="407752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1"/>
              <a:t>Lamprologus callipterus</a:t>
            </a:r>
            <a:r>
              <a:rPr lang="en-GB" sz="1600"/>
              <a:t> (Lake Tanganyika)</a:t>
            </a:r>
          </a:p>
        </p:txBody>
      </p:sp>
      <p:sp>
        <p:nvSpPr>
          <p:cNvPr id="23558" name="AutoShape 17"/>
          <p:cNvSpPr>
            <a:spLocks noChangeArrowheads="1"/>
          </p:cNvSpPr>
          <p:nvPr/>
        </p:nvSpPr>
        <p:spPr bwMode="auto">
          <a:xfrm>
            <a:off x="744539" y="5732521"/>
            <a:ext cx="1097515" cy="373456"/>
          </a:xfrm>
          <a:prstGeom prst="wedgeRectCallout">
            <a:avLst>
              <a:gd name="adj1" fmla="val 87698"/>
              <a:gd name="adj2" fmla="val -239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sneakers</a:t>
            </a:r>
          </a:p>
        </p:txBody>
      </p:sp>
      <p:pic>
        <p:nvPicPr>
          <p:cNvPr id="23564" name="Picture 14" descr="0406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553" y="4235824"/>
            <a:ext cx="2731372" cy="19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5" name="Text Box 22"/>
          <p:cNvSpPr txBox="1">
            <a:spLocks noChangeArrowheads="1"/>
          </p:cNvSpPr>
          <p:nvPr/>
        </p:nvSpPr>
        <p:spPr bwMode="auto">
          <a:xfrm>
            <a:off x="5900670" y="6141467"/>
            <a:ext cx="9589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/>
              <a:t>bitterling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8" y="3237958"/>
            <a:ext cx="8399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non-territorial males – „stealing“ of copulations („sneakers“): </a:t>
            </a:r>
            <a:br>
              <a:rPr lang="en-GB"/>
            </a:br>
            <a:r>
              <a:rPr lang="en-GB"/>
              <a:t>	</a:t>
            </a:r>
            <a:r>
              <a:rPr lang="en-GB" i="1"/>
              <a:t>Uta stansburiana</a:t>
            </a:r>
            <a:r>
              <a:rPr lang="en-GB"/>
              <a:t>, salmons, sunfish, cichlids, bitterling</a:t>
            </a:r>
          </a:p>
        </p:txBody>
      </p:sp>
      <p:pic>
        <p:nvPicPr>
          <p:cNvPr id="185346" name="Picture 2" descr="http://www.tethys.cz/gal/_obr_k_clankum/r2013galapag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335" y="1248445"/>
            <a:ext cx="2499920" cy="165379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84" name="Text Box 16"/>
          <p:cNvSpPr txBox="1">
            <a:spLocks noChangeArrowheads="1"/>
          </p:cNvSpPr>
          <p:nvPr/>
        </p:nvSpPr>
        <p:spPr bwMode="auto">
          <a:xfrm>
            <a:off x="439738" y="4345288"/>
            <a:ext cx="8323754" cy="176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consequences of existence of non-territorial males:</a:t>
            </a:r>
          </a:p>
          <a:p>
            <a:pPr defTabSz="360000">
              <a:spcAft>
                <a:spcPts val="1000"/>
              </a:spcAft>
            </a:pPr>
            <a:r>
              <a:rPr lang="en-GB" sz="1800"/>
              <a:t>for territorial (dominant) males negative</a:t>
            </a:r>
          </a:p>
          <a:p>
            <a:pPr defTabSz="360000">
              <a:spcAft>
                <a:spcPts val="1000"/>
              </a:spcAft>
            </a:pPr>
            <a:r>
              <a:rPr lang="en-GB" sz="1800"/>
              <a:t>for females negative (reduction of offspring fitness), ambivalent but also positive</a:t>
            </a:r>
            <a:br>
              <a:rPr lang="en-GB" sz="1800"/>
            </a:br>
            <a:r>
              <a:rPr lang="en-GB" sz="1800"/>
              <a:t>	(increased number of fertilized eggs, variation of offspring, and genetic </a:t>
            </a:r>
            <a:br>
              <a:rPr lang="en-GB" sz="1800"/>
            </a:br>
            <a:r>
              <a:rPr lang="en-GB" sz="1800"/>
              <a:t>	compatibility)</a:t>
            </a:r>
            <a:endParaRPr lang="en-GB"/>
          </a:p>
        </p:txBody>
      </p:sp>
      <p:pic>
        <p:nvPicPr>
          <p:cNvPr id="23559" name="Picture 18" descr="mimic2"/>
          <p:cNvPicPr>
            <a:picLocks noChangeArrowheads="1"/>
          </p:cNvPicPr>
          <p:nvPr/>
        </p:nvPicPr>
        <p:blipFill>
          <a:blip r:embed="rId3" cstate="print"/>
          <a:srcRect l="3902" t="1448" r="4631" b="4169"/>
          <a:stretch>
            <a:fillRect/>
          </a:stretch>
        </p:blipFill>
        <p:spPr bwMode="auto">
          <a:xfrm>
            <a:off x="1869990" y="864973"/>
            <a:ext cx="4400979" cy="227862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0" name="Text Box 19"/>
          <p:cNvSpPr txBox="1">
            <a:spLocks noChangeArrowheads="1"/>
          </p:cNvSpPr>
          <p:nvPr/>
        </p:nvSpPr>
        <p:spPr bwMode="auto">
          <a:xfrm>
            <a:off x="1960604" y="3198255"/>
            <a:ext cx="42688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/>
              <a:t>bluegill </a:t>
            </a:r>
            <a:r>
              <a:rPr lang="en-GB" sz="1600" i="1"/>
              <a:t>Lepomis macrochirus</a:t>
            </a:r>
            <a:r>
              <a:rPr lang="en-GB" sz="1600"/>
              <a:t> </a:t>
            </a:r>
          </a:p>
          <a:p>
            <a:pPr algn="ctr"/>
            <a:r>
              <a:rPr lang="en-GB" sz="1600"/>
              <a:t>(North America)</a:t>
            </a:r>
          </a:p>
        </p:txBody>
      </p:sp>
      <p:sp>
        <p:nvSpPr>
          <p:cNvPr id="23561" name="AutoShape 20"/>
          <p:cNvSpPr>
            <a:spLocks noChangeArrowheads="1"/>
          </p:cNvSpPr>
          <p:nvPr/>
        </p:nvSpPr>
        <p:spPr bwMode="auto">
          <a:xfrm>
            <a:off x="5705262" y="1375719"/>
            <a:ext cx="1156858" cy="590851"/>
          </a:xfrm>
          <a:prstGeom prst="wedgeRectCallout">
            <a:avLst>
              <a:gd name="adj1" fmla="val -129058"/>
              <a:gd name="adj2" fmla="val 7828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satellite male</a:t>
            </a:r>
          </a:p>
        </p:txBody>
      </p:sp>
      <p:sp>
        <p:nvSpPr>
          <p:cNvPr id="23562" name="AutoShape 21"/>
          <p:cNvSpPr>
            <a:spLocks noChangeArrowheads="1"/>
          </p:cNvSpPr>
          <p:nvPr/>
        </p:nvSpPr>
        <p:spPr bwMode="auto">
          <a:xfrm>
            <a:off x="4341341" y="2782845"/>
            <a:ext cx="992745" cy="396961"/>
          </a:xfrm>
          <a:prstGeom prst="wedgeRectCallout">
            <a:avLst>
              <a:gd name="adj1" fmla="val -40988"/>
              <a:gd name="adj2" fmla="val -8347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female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7" y="292100"/>
            <a:ext cx="8259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often mimicking females (smaller size, colouration): cichlids, salmons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8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737468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1" dirty="0">
                <a:solidFill>
                  <a:srgbClr val="E80000"/>
                </a:solidFill>
              </a:rPr>
              <a:t>… and indirectly</a:t>
            </a:r>
          </a:p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</a:rPr>
              <a:t>prevention of fertilisation by other males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guarding of female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copulatory plugs (rodents, insects, scorpions)</a:t>
            </a:r>
          </a:p>
        </p:txBody>
      </p:sp>
      <p:pic>
        <p:nvPicPr>
          <p:cNvPr id="211970" name="Picture 2" descr="http://www.neoperceptions.com/snakesandfrogs.com/scbirds/images/mallard_duck-male-femal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8202" y="625587"/>
            <a:ext cx="2852171" cy="21391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1972" name="Picture 4" descr="http://www.thefunmouse.com/info/images/plug.jpg"/>
          <p:cNvPicPr>
            <a:picLocks noChangeAspect="1" noChangeArrowheads="1"/>
          </p:cNvPicPr>
          <p:nvPr/>
        </p:nvPicPr>
        <p:blipFill>
          <a:blip r:embed="rId4" cstate="print"/>
          <a:srcRect l="3560" t="3687" r="3156" b="2845"/>
          <a:stretch>
            <a:fillRect/>
          </a:stretch>
        </p:blipFill>
        <p:spPr bwMode="auto">
          <a:xfrm>
            <a:off x="677732" y="2463501"/>
            <a:ext cx="2807746" cy="23236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22" name="Picture 2" descr="https://c2.staticflickr.com/6/5252/5402342800_1f63063bbc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347" y="3270324"/>
            <a:ext cx="4065771" cy="27118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5550947" y="5916705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Vaejovis</a:t>
            </a:r>
            <a:r>
              <a:rPr lang="cs-CZ" sz="1800" i="1" dirty="0"/>
              <a:t> </a:t>
            </a:r>
            <a:r>
              <a:rPr lang="cs-CZ" sz="1800" i="1" dirty="0" err="1"/>
              <a:t>punctatus</a:t>
            </a:r>
            <a:endParaRPr lang="cs-CZ" sz="1800" i="1" dirty="0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3182470" y="5314277"/>
            <a:ext cx="1131345" cy="714488"/>
          </a:xfrm>
          <a:prstGeom prst="wedgeRectCallout">
            <a:avLst>
              <a:gd name="adj1" fmla="val 86181"/>
              <a:gd name="adj2" fmla="val -51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hooked plugs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101128" cy="549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1" dirty="0">
                <a:solidFill>
                  <a:srgbClr val="E80000"/>
                </a:solidFill>
              </a:rPr>
              <a:t>… and indirectly</a:t>
            </a:r>
          </a:p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</a:rPr>
              <a:t>prevention of fertilisation by other males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breaking of copulatory organ in female´s duct (spiders):</a:t>
            </a:r>
            <a:br>
              <a:rPr lang="en-GB" dirty="0"/>
            </a:br>
            <a:r>
              <a:rPr lang="en-GB" dirty="0"/>
              <a:t>	</a:t>
            </a:r>
            <a:r>
              <a:rPr lang="en-GB" dirty="0" err="1"/>
              <a:t>eg</a:t>
            </a:r>
            <a:r>
              <a:rPr lang="en-GB" dirty="0"/>
              <a:t>. spider </a:t>
            </a:r>
            <a:r>
              <a:rPr lang="en-GB" i="1" dirty="0" err="1"/>
              <a:t>Tidarren</a:t>
            </a:r>
            <a:r>
              <a:rPr lang="en-GB" i="1" dirty="0"/>
              <a:t> </a:t>
            </a:r>
            <a:r>
              <a:rPr lang="en-GB" i="1" dirty="0" err="1"/>
              <a:t>argo</a:t>
            </a:r>
            <a:r>
              <a:rPr lang="en-GB" dirty="0"/>
              <a:t> breaks off one of his pedipalps, </a:t>
            </a:r>
            <a:r>
              <a:rPr lang="en-GB" dirty="0" err="1"/>
              <a:t>adhers</a:t>
            </a:r>
            <a:r>
              <a:rPr lang="en-GB" dirty="0"/>
              <a:t> to </a:t>
            </a:r>
            <a:br>
              <a:rPr lang="en-GB" dirty="0"/>
            </a:br>
            <a:r>
              <a:rPr lang="en-GB" dirty="0"/>
              <a:t>	female´s </a:t>
            </a:r>
            <a:r>
              <a:rPr lang="en-GB" dirty="0" err="1"/>
              <a:t>epigyne</a:t>
            </a:r>
            <a:r>
              <a:rPr lang="en-GB" dirty="0"/>
              <a:t> </a:t>
            </a:r>
            <a:r>
              <a:rPr lang="en-GB" dirty="0">
                <a:sym typeface="Symbol"/>
              </a:rPr>
              <a:t> 4 h</a:t>
            </a:r>
            <a:endParaRPr lang="en-GB" dirty="0"/>
          </a:p>
          <a:p>
            <a:pPr defTabSz="360000">
              <a:spcAft>
                <a:spcPts val="1000"/>
              </a:spcAft>
            </a:pPr>
            <a:endParaRPr lang="en-GB" dirty="0"/>
          </a:p>
          <a:p>
            <a:pPr defTabSz="360000">
              <a:spcAft>
                <a:spcPts val="1000"/>
              </a:spcAft>
            </a:pPr>
            <a:endParaRPr lang="en-GB" dirty="0"/>
          </a:p>
          <a:p>
            <a:pPr defTabSz="360000">
              <a:spcAft>
                <a:spcPts val="1000"/>
              </a:spcAft>
            </a:pPr>
            <a:endParaRPr lang="en-GB" dirty="0"/>
          </a:p>
          <a:p>
            <a:pPr defTabSz="360000">
              <a:spcAft>
                <a:spcPts val="1000"/>
              </a:spcAft>
            </a:pPr>
            <a:endParaRPr lang="en-GB" dirty="0"/>
          </a:p>
          <a:p>
            <a:pPr defTabSz="360000">
              <a:spcAft>
                <a:spcPts val="1000"/>
              </a:spcAft>
            </a:pPr>
            <a:endParaRPr lang="en-GB" dirty="0"/>
          </a:p>
          <a:p>
            <a:pPr defTabSz="360000">
              <a:spcAft>
                <a:spcPts val="1000"/>
              </a:spcAft>
            </a:pPr>
            <a:endParaRPr lang="en-GB" dirty="0"/>
          </a:p>
          <a:p>
            <a:pPr defTabSz="360000">
              <a:spcAft>
                <a:spcPts val="1000"/>
              </a:spcAft>
            </a:pPr>
            <a:endParaRPr lang="en-GB" dirty="0"/>
          </a:p>
          <a:p>
            <a:pPr defTabSz="360000">
              <a:spcAft>
                <a:spcPts val="1000"/>
              </a:spcAft>
            </a:pPr>
            <a:r>
              <a:rPr lang="en-GB" dirty="0"/>
              <a:t>chemical </a:t>
            </a:r>
            <a:r>
              <a:rPr lang="en-GB" dirty="0" err="1"/>
              <a:t>repelents</a:t>
            </a:r>
            <a:r>
              <a:rPr lang="en-GB" dirty="0"/>
              <a:t> in sperm (</a:t>
            </a:r>
            <a:r>
              <a:rPr lang="en-GB" i="1" dirty="0"/>
              <a:t>Drosophila</a:t>
            </a:r>
            <a:r>
              <a:rPr lang="en-GB" dirty="0"/>
              <a:t>, snakes)</a:t>
            </a:r>
          </a:p>
        </p:txBody>
      </p:sp>
      <p:pic>
        <p:nvPicPr>
          <p:cNvPr id="211974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0043" y="4615392"/>
            <a:ext cx="2571173" cy="16661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4018" name="Picture 2" descr="http://rsbl.royalsocietypublishing.org/content/8/4/512/F1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946" y="2624867"/>
            <a:ext cx="3558841" cy="21603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Obdélník 6"/>
          <p:cNvSpPr/>
          <p:nvPr/>
        </p:nvSpPr>
        <p:spPr>
          <a:xfrm>
            <a:off x="5045253" y="3756070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800" i="1" dirty="0" err="1"/>
              <a:t>Nephilengys</a:t>
            </a:r>
            <a:r>
              <a:rPr lang="cs-CZ" sz="1800" i="1" dirty="0"/>
              <a:t> </a:t>
            </a:r>
            <a:r>
              <a:rPr lang="cs-CZ" sz="1800" i="1" dirty="0" err="1"/>
              <a:t>malabarensis</a:t>
            </a:r>
            <a:endParaRPr lang="cs-CZ" sz="1800" dirty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3420933" y="2398955"/>
            <a:ext cx="505608" cy="441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704262" cy="479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  <a:sym typeface="Symbol" pitchFamily="18" charset="2"/>
              </a:rPr>
              <a:t>Evolutionary game theory: </a:t>
            </a:r>
            <a:r>
              <a:rPr lang="en-GB" dirty="0">
                <a:sym typeface="Symbol" pitchFamily="18" charset="2"/>
              </a:rPr>
              <a:t/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/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phenotype, not corresponding genes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ym typeface="Symbol" pitchFamily="18" charset="2"/>
              </a:rPr>
              <a:t>assumption: asexual population, ignoring species biology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ym typeface="Symbol" pitchFamily="18" charset="2"/>
              </a:rPr>
              <a:t>contrary to other branches (</a:t>
            </a:r>
            <a:r>
              <a:rPr lang="en-GB" dirty="0" err="1">
                <a:sym typeface="Symbol" pitchFamily="18" charset="2"/>
              </a:rPr>
              <a:t>eg</a:t>
            </a:r>
            <a:r>
              <a:rPr lang="en-GB" dirty="0">
                <a:sym typeface="Symbol" pitchFamily="18" charset="2"/>
              </a:rPr>
              <a:t>. economy) obvious advantage in that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</a:t>
            </a:r>
            <a:r>
              <a:rPr lang="en-GB" dirty="0" err="1">
                <a:sym typeface="Symbol" pitchFamily="18" charset="2"/>
              </a:rPr>
              <a:t>benefi</a:t>
            </a:r>
            <a:r>
              <a:rPr lang="cs-CZ" dirty="0">
                <a:sym typeface="Symbol" pitchFamily="18" charset="2"/>
              </a:rPr>
              <a:t>t</a:t>
            </a:r>
            <a:r>
              <a:rPr lang="en-GB" dirty="0">
                <a:sym typeface="Symbol" pitchFamily="18" charset="2"/>
              </a:rPr>
              <a:t> can be expressed as the number of genome copies in next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generations, </a:t>
            </a:r>
            <a:r>
              <a:rPr lang="en-GB" dirty="0" err="1">
                <a:sym typeface="Symbol" pitchFamily="18" charset="2"/>
              </a:rPr>
              <a:t>ie</a:t>
            </a:r>
            <a:r>
              <a:rPr lang="en-GB" dirty="0">
                <a:sym typeface="Symbol" pitchFamily="18" charset="2"/>
              </a:rPr>
              <a:t>. a strategy increasing player´s fitness will spread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in the population by natural selection</a:t>
            </a:r>
            <a:br>
              <a:rPr lang="en-GB" dirty="0">
                <a:sym typeface="Symbol" pitchFamily="18" charset="2"/>
              </a:rPr>
            </a:br>
            <a:endParaRPr lang="en-GB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  <a:sym typeface="Symbol" pitchFamily="18" charset="2"/>
              </a:rPr>
              <a:t>strategy </a:t>
            </a:r>
            <a:r>
              <a:rPr lang="en-GB" sz="2400" dirty="0">
                <a:sym typeface="Symbol" pitchFamily="18" charset="2"/>
              </a:rPr>
              <a:t>= </a:t>
            </a:r>
            <a:r>
              <a:rPr lang="en-GB" sz="2400" u="sng" dirty="0">
                <a:sym typeface="Symbol" pitchFamily="18" charset="2"/>
              </a:rPr>
              <a:t>phenotype</a:t>
            </a:r>
            <a:r>
              <a:rPr lang="en-GB" b="1" dirty="0">
                <a:sym typeface="Symbol" pitchFamily="18" charset="2"/>
              </a:rPr>
              <a:t/>
            </a:r>
            <a:br>
              <a:rPr lang="en-GB" b="1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</a:t>
            </a:r>
            <a:r>
              <a:rPr lang="en-GB" dirty="0" err="1">
                <a:sym typeface="Symbol" pitchFamily="18" charset="2"/>
              </a:rPr>
              <a:t>eg</a:t>
            </a:r>
            <a:r>
              <a:rPr lang="en-GB" dirty="0">
                <a:sym typeface="Symbol" pitchFamily="18" charset="2"/>
              </a:rPr>
              <a:t>. body size, growth rate, behaviour, growth in varied environments etc.</a:t>
            </a:r>
            <a:br>
              <a:rPr lang="en-GB" dirty="0">
                <a:sym typeface="Symbol" pitchFamily="18" charset="2"/>
              </a:rPr>
            </a:br>
            <a:endParaRPr lang="en-GB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  <a:sym typeface="Symbol" pitchFamily="18" charset="2"/>
              </a:rPr>
              <a:t>payoff matrix: </a:t>
            </a:r>
            <a:r>
              <a:rPr lang="en-GB" dirty="0">
                <a:sym typeface="Symbol" pitchFamily="18" charset="2"/>
              </a:rPr>
              <a:t>benefit = more offspring = higher fitness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933015" y="1228613"/>
            <a:ext cx="37719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8568" y="292101"/>
            <a:ext cx="2105829" cy="13645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1131813" y="1215614"/>
            <a:ext cx="1579113" cy="656217"/>
          </a:xfrm>
          <a:prstGeom prst="wedgeRectCallout">
            <a:avLst>
              <a:gd name="adj1" fmla="val 28956"/>
              <a:gd name="adj2" fmla="val 816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4 transgenic lineages</a:t>
            </a: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6738341" y="1789205"/>
            <a:ext cx="1262660" cy="656217"/>
          </a:xfrm>
          <a:prstGeom prst="wedgeRectCallout">
            <a:avLst>
              <a:gd name="adj1" fmla="val -75956"/>
              <a:gd name="adj2" fmla="val 718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Tr. 1 a 2:</a:t>
            </a:r>
          </a:p>
          <a:p>
            <a:pPr algn="ctr"/>
            <a:r>
              <a:rPr lang="en-GB" sz="1600"/>
              <a:t>no sperm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9738" y="292100"/>
            <a:ext cx="6331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en-GB" i="1"/>
              <a:t>Drosophila</a:t>
            </a:r>
            <a:r>
              <a:rPr lang="en-GB"/>
              <a:t>: proteins of accessory glands in sperm </a:t>
            </a:r>
            <a:r>
              <a:rPr lang="en-GB">
                <a:sym typeface="Symbol"/>
              </a:rPr>
              <a:t> </a:t>
            </a:r>
            <a:br>
              <a:rPr lang="en-GB">
                <a:sym typeface="Symbol"/>
              </a:rPr>
            </a:br>
            <a:r>
              <a:rPr lang="en-GB">
                <a:sym typeface="Symbol"/>
              </a:rPr>
              <a:t>	increase of egg production, plug, repellent effects</a:t>
            </a:r>
            <a:endParaRPr lang="en-GB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6740133" y="2587064"/>
            <a:ext cx="1579113" cy="656217"/>
          </a:xfrm>
          <a:prstGeom prst="wedgeRectCallout">
            <a:avLst>
              <a:gd name="adj1" fmla="val -77319"/>
              <a:gd name="adj2" fmla="val -35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Tr. 3: sperm, copulation</a:t>
            </a: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1531639" y="4281543"/>
            <a:ext cx="2265811" cy="1034527"/>
          </a:xfrm>
          <a:prstGeom prst="wedgeRectCallout">
            <a:avLst>
              <a:gd name="adj1" fmla="val 65989"/>
              <a:gd name="adj2" fmla="val -212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effect of seminal proteins decreases female survival</a:t>
            </a: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6171769" y="3417196"/>
            <a:ext cx="1724342" cy="656217"/>
          </a:xfrm>
          <a:prstGeom prst="wedgeRectCallout">
            <a:avLst>
              <a:gd name="adj1" fmla="val -43063"/>
              <a:gd name="adj2" fmla="val -10031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Tr. 4: sperm, no copulation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5418" y="6147994"/>
            <a:ext cx="8605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E80000"/>
                </a:solidFill>
              </a:rPr>
              <a:t>conflict between reproductive interests of males and females!!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http://i.ytimg.com/vi/aVjg2Olw_W4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150075"/>
            <a:ext cx="3876889" cy="218075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780750" cy="177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1" dirty="0">
                <a:solidFill>
                  <a:srgbClr val="E80000"/>
                </a:solidFill>
              </a:rPr>
              <a:t>… and indirectly</a:t>
            </a:r>
          </a:p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</a:rPr>
              <a:t>prevention of fertilisation by other males</a:t>
            </a:r>
          </a:p>
          <a:p>
            <a:pPr defTabSz="360000">
              <a:spcAft>
                <a:spcPts val="600"/>
              </a:spcAft>
            </a:pPr>
            <a:r>
              <a:rPr lang="en-GB" dirty="0"/>
              <a:t>prolonged coupling after copulation (canids)</a:t>
            </a:r>
          </a:p>
          <a:p>
            <a:pPr defTabSz="360000">
              <a:spcAft>
                <a:spcPts val="600"/>
              </a:spcAft>
            </a:pPr>
            <a:r>
              <a:rPr lang="en-GB" dirty="0"/>
              <a:t>removing sperm of preceding male(s)</a:t>
            </a:r>
            <a:endParaRPr lang="en-GB" sz="2400" b="1" dirty="0">
              <a:solidFill>
                <a:srgbClr val="E80000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25167" y="292100"/>
            <a:ext cx="3793959" cy="6352575"/>
            <a:chOff x="5124021" y="300338"/>
            <a:chExt cx="3793959" cy="6352575"/>
          </a:xfrm>
        </p:grpSpPr>
        <p:pic>
          <p:nvPicPr>
            <p:cNvPr id="188433" name="Picture 17" descr="Sperm"/>
            <p:cNvPicPr>
              <a:picLocks noChangeAspect="1" noChangeArrowheads="1"/>
            </p:cNvPicPr>
            <p:nvPr/>
          </p:nvPicPr>
          <p:blipFill>
            <a:blip r:embed="rId4" cstate="print"/>
            <a:srcRect t="32509"/>
            <a:stretch>
              <a:fillRect/>
            </a:stretch>
          </p:blipFill>
          <p:spPr bwMode="auto">
            <a:xfrm>
              <a:off x="5124021" y="3441401"/>
              <a:ext cx="1939925" cy="321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437" name="Picture 21" descr="26_EVOW_CH20"/>
            <p:cNvPicPr>
              <a:picLocks noChangeAspect="1" noChangeArrowheads="1"/>
            </p:cNvPicPr>
            <p:nvPr/>
          </p:nvPicPr>
          <p:blipFill>
            <a:blip r:embed="rId5" cstate="print"/>
            <a:srcRect l="31535" t="2905" r="33783" b="34381"/>
            <a:stretch>
              <a:fillRect/>
            </a:stretch>
          </p:blipFill>
          <p:spPr bwMode="auto">
            <a:xfrm>
              <a:off x="7018637" y="950945"/>
              <a:ext cx="1775727" cy="5506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38" name="Text Box 22"/>
            <p:cNvSpPr txBox="1">
              <a:spLocks noChangeArrowheads="1"/>
            </p:cNvSpPr>
            <p:nvPr/>
          </p:nvSpPr>
          <p:spPr bwMode="auto">
            <a:xfrm>
              <a:off x="6758414" y="300338"/>
              <a:ext cx="215956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800" dirty="0" err="1"/>
                <a:t>copulatorz</a:t>
              </a:r>
              <a:r>
                <a:rPr lang="en-GB" sz="1800" dirty="0"/>
                <a:t> organ of</a:t>
              </a:r>
              <a:br>
                <a:rPr lang="en-GB" sz="1800" dirty="0"/>
              </a:br>
              <a:r>
                <a:rPr lang="en-GB" sz="1800" i="1" dirty="0" err="1"/>
                <a:t>Argia</a:t>
              </a:r>
              <a:r>
                <a:rPr lang="en-GB" sz="1800" dirty="0"/>
                <a:t> </a:t>
              </a:r>
              <a:r>
                <a:rPr lang="en-GB" sz="1800" dirty="0" err="1"/>
                <a:t>damseflies</a:t>
              </a:r>
              <a:r>
                <a:rPr lang="en-GB" sz="1800" dirty="0"/>
                <a:t>:</a:t>
              </a:r>
            </a:p>
          </p:txBody>
        </p:sp>
      </p:grpSp>
      <p:pic>
        <p:nvPicPr>
          <p:cNvPr id="181250" name="Picture 2" descr="http://s3.amazonaws.com/pik.pikcam.com/780/original.jpg?13683399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5167" y="1698177"/>
            <a:ext cx="1696994" cy="169699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19" name="Skupina 18"/>
          <p:cNvGrpSpPr/>
          <p:nvPr/>
        </p:nvGrpSpPr>
        <p:grpSpPr>
          <a:xfrm>
            <a:off x="809968" y="4391712"/>
            <a:ext cx="3616325" cy="2270125"/>
            <a:chOff x="809968" y="4391712"/>
            <a:chExt cx="3616325" cy="2270125"/>
          </a:xfrm>
        </p:grpSpPr>
        <p:grpSp>
          <p:nvGrpSpPr>
            <p:cNvPr id="24580" name="Group 23"/>
            <p:cNvGrpSpPr>
              <a:grpSpLocks/>
            </p:cNvGrpSpPr>
            <p:nvPr/>
          </p:nvGrpSpPr>
          <p:grpSpPr bwMode="auto">
            <a:xfrm>
              <a:off x="809968" y="4391712"/>
              <a:ext cx="3616325" cy="2270125"/>
              <a:chOff x="3374" y="380"/>
              <a:chExt cx="2278" cy="1430"/>
            </a:xfrm>
          </p:grpSpPr>
          <p:pic>
            <p:nvPicPr>
              <p:cNvPr id="24584" name="Picture 1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74" y="385"/>
                <a:ext cx="2089" cy="1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24585" name="AutoShape 19"/>
              <p:cNvSpPr>
                <a:spLocks noChangeArrowheads="1"/>
              </p:cNvSpPr>
              <p:nvPr/>
            </p:nvSpPr>
            <p:spPr bwMode="auto">
              <a:xfrm>
                <a:off x="3623" y="380"/>
                <a:ext cx="589" cy="246"/>
              </a:xfrm>
              <a:prstGeom prst="wedgeRectCallout">
                <a:avLst>
                  <a:gd name="adj1" fmla="val 47282"/>
                  <a:gd name="adj2" fmla="val 14317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GB" sz="1600" dirty="0"/>
                  <a:t>male</a:t>
                </a:r>
              </a:p>
            </p:txBody>
          </p:sp>
          <p:sp>
            <p:nvSpPr>
              <p:cNvPr id="24586" name="AutoShape 20"/>
              <p:cNvSpPr>
                <a:spLocks noChangeArrowheads="1"/>
              </p:cNvSpPr>
              <p:nvPr/>
            </p:nvSpPr>
            <p:spPr bwMode="auto">
              <a:xfrm>
                <a:off x="5063" y="1137"/>
                <a:ext cx="589" cy="246"/>
              </a:xfrm>
              <a:prstGeom prst="wedgeRectCallout">
                <a:avLst>
                  <a:gd name="adj1" fmla="val -74787"/>
                  <a:gd name="adj2" fmla="val -37398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GB" sz="1600" dirty="0"/>
                  <a:t>female</a:t>
                </a:r>
              </a:p>
            </p:txBody>
          </p:sp>
        </p:grpSp>
        <p:sp>
          <p:nvSpPr>
            <p:cNvPr id="188440" name="Oval 24"/>
            <p:cNvSpPr>
              <a:spLocks noChangeArrowheads="1"/>
            </p:cNvSpPr>
            <p:nvPr/>
          </p:nvSpPr>
          <p:spPr bwMode="auto">
            <a:xfrm>
              <a:off x="1538702" y="5459927"/>
              <a:ext cx="400050" cy="3984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cxnSp>
          <p:nvCxnSpPr>
            <p:cNvPr id="16" name="Přímá spojovací šipka 15"/>
            <p:cNvCxnSpPr/>
            <p:nvPr/>
          </p:nvCxnSpPr>
          <p:spPr bwMode="auto">
            <a:xfrm flipH="1" flipV="1">
              <a:off x="1807286" y="5927465"/>
              <a:ext cx="118333" cy="4518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://www.dontdodumbthings.com/wp-content/uploads/2010/04/gorill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919" y="4410634"/>
            <a:ext cx="2365989" cy="16889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3980577" cy="21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1" dirty="0">
                <a:solidFill>
                  <a:srgbClr val="E80000"/>
                </a:solidFill>
              </a:rPr>
              <a:t>… and </a:t>
            </a:r>
            <a:r>
              <a:rPr lang="en-GB" sz="2400" b="1" dirty="0" err="1">
                <a:solidFill>
                  <a:srgbClr val="E80000"/>
                </a:solidFill>
              </a:rPr>
              <a:t>indirectl</a:t>
            </a:r>
            <a:r>
              <a:rPr lang="cs-CZ" sz="2400" b="1" dirty="0">
                <a:solidFill>
                  <a:srgbClr val="E80000"/>
                </a:solidFill>
              </a:rPr>
              <a:t>y</a:t>
            </a:r>
            <a:endParaRPr lang="en-GB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</a:rPr>
              <a:t>sperm competition</a:t>
            </a:r>
            <a:endParaRPr lang="en-GB" b="1" dirty="0">
              <a:solidFill>
                <a:srgbClr val="E8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en-GB" dirty="0"/>
              <a:t>prolonged intercourse</a:t>
            </a:r>
          </a:p>
          <a:p>
            <a:pPr defTabSz="360000">
              <a:spcAft>
                <a:spcPts val="600"/>
              </a:spcAft>
            </a:pPr>
            <a:r>
              <a:rPr lang="en-GB" dirty="0"/>
              <a:t>larger ejaculate </a:t>
            </a:r>
            <a:r>
              <a:rPr lang="en-GB" dirty="0">
                <a:sym typeface="Symbol" pitchFamily="18" charset="2"/>
              </a:rPr>
              <a:t> larger testes:</a:t>
            </a:r>
            <a:endParaRPr lang="en-GB" sz="1800" dirty="0">
              <a:sym typeface="Symbol" pitchFamily="18" charset="2"/>
            </a:endParaRPr>
          </a:p>
          <a:p>
            <a:pPr defTabSz="360000">
              <a:spcAft>
                <a:spcPts val="600"/>
              </a:spcAft>
            </a:pPr>
            <a:r>
              <a:rPr lang="en-GB" dirty="0">
                <a:sym typeface="Symbol" pitchFamily="18" charset="2"/>
              </a:rPr>
              <a:t>chimp &gt; human &gt; gorilla &gt; gibbon</a:t>
            </a:r>
            <a:endParaRPr lang="en-GB" b="1" dirty="0">
              <a:solidFill>
                <a:srgbClr val="E80000"/>
              </a:solidFill>
            </a:endParaRPr>
          </a:p>
        </p:txBody>
      </p:sp>
      <p:sp>
        <p:nvSpPr>
          <p:cNvPr id="25604" name="AutoShape 11"/>
          <p:cNvSpPr>
            <a:spLocks noChangeArrowheads="1"/>
          </p:cNvSpPr>
          <p:nvPr/>
        </p:nvSpPr>
        <p:spPr bwMode="auto">
          <a:xfrm>
            <a:off x="3363571" y="3009898"/>
            <a:ext cx="1795463" cy="625475"/>
          </a:xfrm>
          <a:prstGeom prst="wedgeRectCallout">
            <a:avLst>
              <a:gd name="adj1" fmla="val 35359"/>
              <a:gd name="adj2" fmla="val 11068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/>
              <a:t>promiscuous primates (blue)</a:t>
            </a:r>
          </a:p>
        </p:txBody>
      </p:sp>
      <p:sp>
        <p:nvSpPr>
          <p:cNvPr id="25605" name="AutoShape 12"/>
          <p:cNvSpPr>
            <a:spLocks noChangeArrowheads="1"/>
          </p:cNvSpPr>
          <p:nvPr/>
        </p:nvSpPr>
        <p:spPr bwMode="auto">
          <a:xfrm>
            <a:off x="961792" y="5649050"/>
            <a:ext cx="1597231" cy="595313"/>
          </a:xfrm>
          <a:prstGeom prst="wedgeRectCallout">
            <a:avLst>
              <a:gd name="adj1" fmla="val 178843"/>
              <a:gd name="adj2" fmla="val -1121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/>
              <a:t>monogamous primates (red)</a:t>
            </a:r>
          </a:p>
        </p:txBody>
      </p:sp>
      <p:sp>
        <p:nvSpPr>
          <p:cNvPr id="25606" name="AutoShape 13"/>
          <p:cNvSpPr>
            <a:spLocks noChangeArrowheads="1"/>
          </p:cNvSpPr>
          <p:nvPr/>
        </p:nvSpPr>
        <p:spPr bwMode="auto">
          <a:xfrm>
            <a:off x="6905737" y="3681637"/>
            <a:ext cx="1839333" cy="627062"/>
          </a:xfrm>
          <a:prstGeom prst="wedgeRectCallout">
            <a:avLst>
              <a:gd name="adj1" fmla="val -71542"/>
              <a:gd name="adj2" fmla="val 5744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/>
              <a:t>polygynous primates</a:t>
            </a:r>
          </a:p>
          <a:p>
            <a:pPr algn="ctr"/>
            <a:r>
              <a:rPr lang="en-GB" sz="1400"/>
              <a:t>(green)</a:t>
            </a:r>
          </a:p>
        </p:txBody>
      </p:sp>
      <p:sp>
        <p:nvSpPr>
          <p:cNvPr id="25607" name="AutoShape 14"/>
          <p:cNvSpPr>
            <a:spLocks noChangeArrowheads="1"/>
          </p:cNvSpPr>
          <p:nvPr/>
        </p:nvSpPr>
        <p:spPr bwMode="auto">
          <a:xfrm>
            <a:off x="6112549" y="3127357"/>
            <a:ext cx="914400" cy="454025"/>
          </a:xfrm>
          <a:prstGeom prst="wedgeRectCallout">
            <a:avLst>
              <a:gd name="adj1" fmla="val -53110"/>
              <a:gd name="adj2" fmla="val 1553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/>
              <a:t>human</a:t>
            </a:r>
          </a:p>
        </p:txBody>
      </p:sp>
      <p:pic>
        <p:nvPicPr>
          <p:cNvPr id="177156" name="Picture 4" descr="http://cdn.phys.org/newman/gfx/news/hires/2014/largetesticl.jpg"/>
          <p:cNvPicPr>
            <a:picLocks noChangeAspect="1" noChangeArrowheads="1"/>
          </p:cNvPicPr>
          <p:nvPr/>
        </p:nvPicPr>
        <p:blipFill>
          <a:blip r:embed="rId4" cstate="print"/>
          <a:srcRect l="23549"/>
          <a:stretch>
            <a:fillRect/>
          </a:stretch>
        </p:blipFill>
        <p:spPr bwMode="auto">
          <a:xfrm>
            <a:off x="4442908" y="232651"/>
            <a:ext cx="2220465" cy="25320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7158" name="Picture 6" descr="https://wilkma11.files.wordpress.com/2014/02/female-monogam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8498" y="710004"/>
            <a:ext cx="2224586" cy="163023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77160" name="AutoShape 8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7162" name="AutoShape 10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7164" name="Picture 12" descr="https://c1.staticflickr.com/1/53/115454013_7d47534cb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906" y="2934705"/>
            <a:ext cx="2232660" cy="1674495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5" name="Skupina 14"/>
          <p:cNvGrpSpPr/>
          <p:nvPr/>
        </p:nvGrpSpPr>
        <p:grpSpPr>
          <a:xfrm>
            <a:off x="2479764" y="3189605"/>
            <a:ext cx="4295775" cy="3470275"/>
            <a:chOff x="2442976" y="3006725"/>
            <a:chExt cx="4295775" cy="3470275"/>
          </a:xfrm>
        </p:grpSpPr>
        <p:pic>
          <p:nvPicPr>
            <p:cNvPr id="25602" name="Obrázek 7" descr="III.14_final.t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42976" y="3006725"/>
              <a:ext cx="4295775" cy="347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5938838" y="3990976"/>
              <a:ext cx="119906" cy="121612"/>
            </a:xfrm>
            <a:prstGeom prst="ellipse">
              <a:avLst/>
            </a:prstGeom>
            <a:solidFill>
              <a:srgbClr val="FF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8" name="Přímá spojovací šipka 17"/>
          <p:cNvCxnSpPr/>
          <p:nvPr/>
        </p:nvCxnSpPr>
        <p:spPr bwMode="auto">
          <a:xfrm flipV="1">
            <a:off x="961792" y="4569868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Přímá spojovací šipka 20"/>
          <p:cNvCxnSpPr/>
          <p:nvPr/>
        </p:nvCxnSpPr>
        <p:spPr bwMode="auto">
          <a:xfrm flipV="1">
            <a:off x="5660315" y="2519083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00732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1" dirty="0">
                <a:solidFill>
                  <a:srgbClr val="E80000"/>
                </a:solidFill>
              </a:rPr>
              <a:t>… and indirectly</a:t>
            </a:r>
            <a:endParaRPr lang="en-GB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</a:rPr>
              <a:t>infanticide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killing youngsters: felids (lion, domestic cat)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  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rodents (mouse, brown rat, lemmings, hamsters, meadow vole): </a:t>
            </a:r>
          </a:p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</a:rPr>
              <a:t>Bruce effect</a:t>
            </a:r>
            <a:r>
              <a:rPr lang="en-GB" sz="2400" dirty="0"/>
              <a:t> </a:t>
            </a:r>
            <a:r>
              <a:rPr lang="en-GB" dirty="0"/>
              <a:t>= abortion triggered by odour of unfamiliar male </a:t>
            </a:r>
          </a:p>
          <a:p>
            <a:pPr defTabSz="360000">
              <a:spcAft>
                <a:spcPts val="1000"/>
              </a:spcAft>
            </a:pPr>
            <a:endParaRPr lang="en-GB" dirty="0"/>
          </a:p>
          <a:p>
            <a:pPr defTabSz="360000">
              <a:spcAft>
                <a:spcPts val="1000"/>
              </a:spcAft>
            </a:pPr>
            <a:r>
              <a:rPr lang="en-GB" dirty="0"/>
              <a:t>although male benefit is clear it is </a:t>
            </a:r>
            <a:r>
              <a:rPr lang="en-GB" u="sng" dirty="0"/>
              <a:t>female</a:t>
            </a:r>
            <a:r>
              <a:rPr lang="en-GB" dirty="0"/>
              <a:t> strategy – prevention of  </a:t>
            </a:r>
            <a:br>
              <a:rPr lang="en-GB" dirty="0"/>
            </a:br>
            <a:r>
              <a:rPr lang="en-GB" dirty="0"/>
              <a:t>	probable future infanticide (thwarted investment)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528" y="1726300"/>
            <a:ext cx="3204938" cy="196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 b="19650"/>
          <a:stretch>
            <a:fillRect/>
          </a:stretch>
        </p:blipFill>
        <p:spPr bwMode="auto">
          <a:xfrm>
            <a:off x="6650594" y="99906"/>
            <a:ext cx="1587243" cy="192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7" name="Skupina 6"/>
          <p:cNvGrpSpPr/>
          <p:nvPr/>
        </p:nvGrpSpPr>
        <p:grpSpPr>
          <a:xfrm>
            <a:off x="3568419" y="2108800"/>
            <a:ext cx="5446884" cy="1866808"/>
            <a:chOff x="3568419" y="2108800"/>
            <a:chExt cx="5446884" cy="1866808"/>
          </a:xfrm>
        </p:grpSpPr>
        <p:pic>
          <p:nvPicPr>
            <p:cNvPr id="177154" name="Picture 2" descr="http://fc05.deviantart.net/fs71/f/2011/115/d/a/angry_lemming_5_by_lekkim-d3eu8ek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8419" y="2108800"/>
              <a:ext cx="2486392" cy="181921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77156" name="Picture 4" descr="http://m6.i.pbase.com/o4/07/866907/1/114565276.gdDs0jBJ.MeadowvoleMicrotuspennsylvanicu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04238" y="2108887"/>
              <a:ext cx="2911065" cy="186672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978716"/>
            <a:ext cx="4257576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E80000"/>
                </a:solidFill>
              </a:rPr>
              <a:t>Females choose...</a:t>
            </a:r>
            <a:br>
              <a:rPr lang="en-GB" sz="2400" b="1">
                <a:solidFill>
                  <a:srgbClr val="E80000"/>
                </a:solidFill>
              </a:rPr>
            </a:br>
            <a:endParaRPr lang="en-GB" sz="2400" b="1">
              <a:solidFill>
                <a:srgbClr val="E80000"/>
              </a:solidFill>
            </a:endParaRPr>
          </a:p>
          <a:p>
            <a:r>
              <a:rPr lang="en-GB" sz="2400" b="1">
                <a:solidFill>
                  <a:srgbClr val="E80000"/>
                </a:solidFill>
              </a:rPr>
              <a:t>… but based on what?</a:t>
            </a:r>
            <a:br>
              <a:rPr lang="en-GB" sz="2400" b="1">
                <a:solidFill>
                  <a:srgbClr val="E80000"/>
                </a:solidFill>
              </a:rPr>
            </a:br>
            <a:endParaRPr lang="en-GB" b="1">
              <a:solidFill>
                <a:srgbClr val="E80000"/>
              </a:solidFill>
            </a:endParaRPr>
          </a:p>
          <a:p>
            <a:r>
              <a:rPr lang="en-GB" sz="2400">
                <a:solidFill>
                  <a:srgbClr val="E80000"/>
                </a:solidFill>
              </a:rPr>
              <a:t> 1. direct benefit</a:t>
            </a:r>
            <a:r>
              <a:rPr lang="en-GB" b="1">
                <a:solidFill>
                  <a:srgbClr val="E80000"/>
                </a:solidFill>
              </a:rPr>
              <a:t/>
            </a:r>
            <a:br>
              <a:rPr lang="en-GB" b="1">
                <a:solidFill>
                  <a:srgbClr val="E80000"/>
                </a:solidFill>
              </a:rPr>
            </a:br>
            <a:endParaRPr lang="en-GB" sz="1800"/>
          </a:p>
          <a:p>
            <a:pPr defTabSz="360000">
              <a:spcAft>
                <a:spcPts val="600"/>
              </a:spcAft>
            </a:pPr>
            <a:r>
              <a:rPr lang="en-GB"/>
              <a:t>male care for offspring:</a:t>
            </a:r>
          </a:p>
          <a:p>
            <a:pPr defTabSz="360000">
              <a:spcAft>
                <a:spcPts val="600"/>
              </a:spcAft>
            </a:pPr>
            <a:r>
              <a:rPr lang="en-GB"/>
              <a:t>	larger territory (</a:t>
            </a:r>
            <a:r>
              <a:rPr lang="en-GB">
                <a:sym typeface="Symbol" pitchFamily="18" charset="2"/>
              </a:rPr>
              <a:t> more sources)</a:t>
            </a:r>
          </a:p>
          <a:p>
            <a:pPr defTabSz="360000">
              <a:spcAft>
                <a:spcPts val="600"/>
              </a:spcAft>
            </a:pPr>
            <a:r>
              <a:rPr lang="en-GB">
                <a:sym typeface="Symbol" pitchFamily="18" charset="2"/>
              </a:rPr>
              <a:t>	bringing food</a:t>
            </a:r>
          </a:p>
          <a:p>
            <a:pPr defTabSz="360000">
              <a:spcAft>
                <a:spcPts val="600"/>
              </a:spcAft>
            </a:pPr>
            <a:r>
              <a:rPr lang="en-GB">
                <a:sym typeface="Symbol" pitchFamily="18" charset="2"/>
              </a:rPr>
              <a:t>	nest building</a:t>
            </a:r>
            <a:endParaRPr lang="en-GB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2489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Intersexual selection</a:t>
            </a:r>
          </a:p>
        </p:txBody>
      </p:sp>
      <p:pic>
        <p:nvPicPr>
          <p:cNvPr id="176130" name="Picture 2" descr="http://www.naturesavannah.org/wp-content/uploads/2013/07/CourtingRoyalTerns-wFish1-929x484.jpg"/>
          <p:cNvPicPr>
            <a:picLocks noChangeAspect="1" noChangeArrowheads="1"/>
          </p:cNvPicPr>
          <p:nvPr/>
        </p:nvPicPr>
        <p:blipFill>
          <a:blip r:embed="rId3" cstate="print"/>
          <a:srcRect l="19467"/>
          <a:stretch>
            <a:fillRect/>
          </a:stretch>
        </p:blipFill>
        <p:spPr bwMode="auto">
          <a:xfrm>
            <a:off x="2614107" y="4508533"/>
            <a:ext cx="3324113" cy="21504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2" name="Picture 4" descr="http://www.birdphoto.cz/photos/8803_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2208" y="2072507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4" name="Picture 6" descr="http://www.zvirenaprodej.cz/images/blog/zvireci_architekti_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5040" y="4062736"/>
            <a:ext cx="2953236" cy="26500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6" name="Picture 8" descr="http://davidkanigan.files.wordpress.com/2014/03/bird-singing.jpg"/>
          <p:cNvPicPr>
            <a:picLocks noChangeAspect="1" noChangeArrowheads="1"/>
          </p:cNvPicPr>
          <p:nvPr/>
        </p:nvPicPr>
        <p:blipFill>
          <a:blip r:embed="rId6" cstate="print"/>
          <a:srcRect l="19176"/>
          <a:stretch>
            <a:fillRect/>
          </a:stretch>
        </p:blipFill>
        <p:spPr bwMode="auto">
          <a:xfrm>
            <a:off x="7094702" y="163008"/>
            <a:ext cx="1920206" cy="23757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292100"/>
            <a:ext cx="8300349" cy="579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>
                <a:sym typeface="Symbol" pitchFamily="18" charset="2"/>
              </a:rPr>
              <a:t>How to secure male care?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	 delaying copulation – „the Concord fallacy“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</a:t>
            </a:r>
          </a:p>
          <a:p>
            <a:pPr defTabSz="360000">
              <a:spcAft>
                <a:spcPts val="1000"/>
              </a:spcAft>
            </a:pPr>
            <a:endParaRPr lang="en-GB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en-GB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en-GB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/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/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/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/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3 possible male strategies: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	„Daddy“ – remains with the female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	„If not you, then other“ – escapes before copulation, looks for more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    permissive females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	„Lad“ – escapes after copulation</a:t>
            </a:r>
          </a:p>
        </p:txBody>
      </p:sp>
      <p:pic>
        <p:nvPicPr>
          <p:cNvPr id="174082" name="Picture 2" descr="http://static.planetminecraft.com/files/resource_media/screenshot/1237/concord-crash-jul-25-17_3564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701" y="828339"/>
            <a:ext cx="1978341" cy="14200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084" name="Picture 4" descr="http://img.ihned.cz/attachment.php/890/32263890/aiovBCDFJMNOjlPQWbefghpqrx0TUw9m/_MG_0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3360" y="1473798"/>
            <a:ext cx="2815822" cy="15862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http://www.birdphoto.cz/photos/8803_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313" y="159289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3398745" y="3205779"/>
            <a:ext cx="1140982" cy="715645"/>
          </a:xfrm>
          <a:prstGeom prst="wedgeRectCallout">
            <a:avLst>
              <a:gd name="adj1" fmla="val -70599"/>
              <a:gd name="adj2" fmla="val -1033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hiding eggs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8085868" cy="284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E80000"/>
                </a:solidFill>
                <a:sym typeface="Symbol" pitchFamily="18" charset="2"/>
              </a:rPr>
              <a:t>2. sensory bias</a:t>
            </a:r>
            <a:r>
              <a:rPr lang="en-GB" b="1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en-GB" b="1">
                <a:solidFill>
                  <a:srgbClr val="E80000"/>
                </a:solidFill>
                <a:sym typeface="Symbol" pitchFamily="18" charset="2"/>
              </a:rPr>
            </a:br>
            <a:r>
              <a:rPr lang="en-GB" sz="1800">
                <a:solidFill>
                  <a:srgbClr val="E80000"/>
                </a:solidFill>
                <a:sym typeface="Symbol" pitchFamily="18" charset="2"/>
              </a:rPr>
              <a:t>  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= preference occurs before emergence of the male trait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eg. stronger response to superstimuli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Eg.: swordtails of the genus </a:t>
            </a:r>
            <a:r>
              <a:rPr lang="en-GB" i="1">
                <a:sym typeface="Symbol" pitchFamily="18" charset="2"/>
              </a:rPr>
              <a:t>Xiphophorus</a:t>
            </a:r>
            <a:r>
              <a:rPr lang="en-GB">
                <a:sym typeface="Symbol" pitchFamily="18" charset="2"/>
              </a:rPr>
              <a:t>: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females of „non-sworded“ species prefer males with the „sword“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preference of females of the genus </a:t>
            </a:r>
            <a:r>
              <a:rPr lang="en-GB" i="1">
                <a:sym typeface="Symbol" pitchFamily="18" charset="2"/>
              </a:rPr>
              <a:t>Priapella</a:t>
            </a:r>
            <a:r>
              <a:rPr lang="en-GB">
                <a:sym typeface="Symbol" pitchFamily="18" charset="2"/>
              </a:rPr>
              <a:t> stronger than preference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of own species´ females</a:t>
            </a:r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479" y="3494538"/>
            <a:ext cx="2352600" cy="23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149" y="3506992"/>
            <a:ext cx="3699257" cy="239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1875025" y="5802854"/>
            <a:ext cx="215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Xiphophorus</a:t>
            </a:r>
            <a:r>
              <a:rPr lang="cs-CZ" sz="1800" i="1" dirty="0"/>
              <a:t> </a:t>
            </a:r>
            <a:r>
              <a:rPr lang="cs-CZ" sz="1800" i="1" dirty="0" err="1"/>
              <a:t>helleri</a:t>
            </a:r>
            <a:endParaRPr lang="cs-CZ" sz="1800" i="1" dirty="0"/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5355179" y="5802854"/>
            <a:ext cx="2223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Priapella</a:t>
            </a:r>
            <a:r>
              <a:rPr lang="cs-CZ" sz="1800" i="1" dirty="0"/>
              <a:t> intermedia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5463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ym typeface="Symbol" pitchFamily="18" charset="2"/>
              </a:rPr>
              <a:t>Eg. túngara frogs of the genus </a:t>
            </a:r>
            <a:r>
              <a:rPr lang="en-GB" i="1"/>
              <a:t>Engystomops</a:t>
            </a:r>
            <a:r>
              <a:rPr lang="en-GB"/>
              <a:t>:</a:t>
            </a:r>
            <a:r>
              <a:rPr lang="en-GB">
                <a:sym typeface="Symbol" pitchFamily="18" charset="2"/>
              </a:rPr>
              <a:t>  </a:t>
            </a:r>
          </a:p>
        </p:txBody>
      </p:sp>
      <p:pic>
        <p:nvPicPr>
          <p:cNvPr id="29699" name="Obrázek 11" descr="II.15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43" y="1212726"/>
            <a:ext cx="4775238" cy="48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Skupina 14"/>
          <p:cNvGrpSpPr>
            <a:grpSpLocks/>
          </p:cNvGrpSpPr>
          <p:nvPr/>
        </p:nvGrpSpPr>
        <p:grpSpPr bwMode="auto">
          <a:xfrm>
            <a:off x="5330004" y="668336"/>
            <a:ext cx="3633022" cy="2784867"/>
            <a:chOff x="5836694" y="4487862"/>
            <a:chExt cx="3167607" cy="2424514"/>
          </a:xfrm>
        </p:grpSpPr>
        <p:pic>
          <p:nvPicPr>
            <p:cNvPr id="29701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 l="29079" b="9389"/>
            <a:stretch>
              <a:fillRect/>
            </a:stretch>
          </p:blipFill>
          <p:spPr bwMode="auto">
            <a:xfrm>
              <a:off x="6301650" y="4487862"/>
              <a:ext cx="2702651" cy="2424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2" name="AutoShape 43"/>
            <p:cNvSpPr>
              <a:spLocks noChangeArrowheads="1"/>
            </p:cNvSpPr>
            <p:nvPr/>
          </p:nvSpPr>
          <p:spPr bwMode="auto">
            <a:xfrm>
              <a:off x="5836694" y="5792936"/>
              <a:ext cx="1108075" cy="344488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chuck</a:t>
              </a:r>
              <a:r>
                <a:rPr lang="cs-CZ" sz="1400" dirty="0"/>
                <a:t>!</a:t>
              </a:r>
            </a:p>
          </p:txBody>
        </p:sp>
      </p:grpSp>
      <p:sp>
        <p:nvSpPr>
          <p:cNvPr id="7" name="AutoShape 13">
            <a:extLst>
              <a:ext uri="{FF2B5EF4-FFF2-40B4-BE49-F238E27FC236}">
                <a16:creationId xmlns:a16="http://schemas.microsoft.com/office/drawing/2014/main" xmlns="" id="{ABE493BB-D0CA-4A4F-BFE3-8D3818E87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733" y="4738517"/>
            <a:ext cx="1043266" cy="591036"/>
          </a:xfrm>
          <a:prstGeom prst="wedgeRectCallout">
            <a:avLst>
              <a:gd name="adj1" fmla="val -99624"/>
              <a:gd name="adj2" fmla="val -248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“chuck“ emerges</a:t>
            </a:r>
          </a:p>
        </p:txBody>
      </p:sp>
      <p:sp>
        <p:nvSpPr>
          <p:cNvPr id="8" name="AutoShape 13">
            <a:extLst>
              <a:ext uri="{FF2B5EF4-FFF2-40B4-BE49-F238E27FC236}">
                <a16:creationId xmlns:a16="http://schemas.microsoft.com/office/drawing/2014/main" xmlns="" id="{A97DEE79-00F5-49DD-AE0A-E7C7BF4C8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122" y="5885329"/>
            <a:ext cx="1357032" cy="580580"/>
          </a:xfrm>
          <a:prstGeom prst="wedgeRectCallout">
            <a:avLst>
              <a:gd name="adj1" fmla="val -84222"/>
              <a:gd name="adj2" fmla="val -507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preference </a:t>
            </a:r>
            <a:r>
              <a:rPr lang="cs-CZ" sz="1600" dirty="0" err="1"/>
              <a:t>emerges</a:t>
            </a:r>
            <a:endParaRPr lang="en-GB" sz="16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8731557" cy="30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>
                <a:solidFill>
                  <a:srgbClr val="E80000"/>
                </a:solidFill>
                <a:sym typeface="Symbol" pitchFamily="18" charset="2"/>
              </a:rPr>
              <a:t>3. indirect benefit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male investment = only genes contributed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/>
            </a:r>
            <a:br>
              <a:rPr lang="en-GB">
                <a:sym typeface="Symbol" pitchFamily="18" charset="2"/>
              </a:rPr>
            </a:br>
            <a:r>
              <a:rPr lang="en-GB" sz="2400">
                <a:solidFill>
                  <a:srgbClr val="E80000"/>
                </a:solidFill>
                <a:sym typeface="Symbol" pitchFamily="18" charset="2"/>
              </a:rPr>
              <a:t>„sexy sons“ hypothesis: </a:t>
            </a:r>
            <a:r>
              <a:rPr lang="en-GB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en-GB">
                <a:solidFill>
                  <a:srgbClr val="003399"/>
                </a:solidFill>
                <a:sym typeface="Symbol" pitchFamily="18" charset="2"/>
              </a:rPr>
              <a:t>R. A. Fisher </a:t>
            </a:r>
            <a:r>
              <a:rPr lang="en-GB">
                <a:sym typeface="Symbol" pitchFamily="18" charset="2"/>
              </a:rPr>
              <a:t>(1915, 1930):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  <a:sym typeface="Symbol" pitchFamily="18" charset="2"/>
              </a:rPr>
              <a:t>runaway sexual selection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a male trait may not render a benefit to an individual but for some reason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it is preferred by females  it is advantageous to produce offspring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with such males (sons will be attractive for other females)</a:t>
            </a:r>
          </a:p>
        </p:txBody>
      </p:sp>
      <p:pic>
        <p:nvPicPr>
          <p:cNvPr id="167938" name="Picture 2" descr="http://coachingpositivity.com/wp-content/uploads/2010/01/bright-colored-love-bi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38" y="3735827"/>
            <a:ext cx="3792481" cy="265473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7940" name="AutoShape 4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2" name="AutoShape 6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7944" name="Picture 8" descr="http://news.xinhuanet.com/english/photo/2012-03/19/131475775_101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363" y="3743662"/>
            <a:ext cx="3908992" cy="25987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 descr="http://riverbanktales.com/wp-content/uploads/2012/07/male-and-female-stickleback-three-spinn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605" y="903924"/>
            <a:ext cx="2200350" cy="1571678"/>
          </a:xfrm>
          <a:prstGeom prst="rect">
            <a:avLst/>
          </a:prstGeom>
          <a:noFill/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9" y="292100"/>
            <a:ext cx="87042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dirty="0">
                <a:sym typeface="Symbol" pitchFamily="18" charset="2"/>
              </a:rPr>
              <a:t>prerequisite = strong linkage between the gene for female preference 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and that for male trait (both genes in both sexes but different expression)</a:t>
            </a:r>
          </a:p>
        </p:txBody>
      </p:sp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078" y="2324153"/>
            <a:ext cx="1796526" cy="390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855081" y="854879"/>
            <a:ext cx="3403139" cy="423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439738" y="4970304"/>
            <a:ext cx="682167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„snowball effect“ – runaway process 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origin of extraggerated or eccentric structures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this process ends when ekvilibrium between female 	selection and normal (environmental) selection</a:t>
            </a: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4277847" y="2614108"/>
            <a:ext cx="2800686" cy="1419262"/>
          </a:xfrm>
          <a:prstGeom prst="wedgeRectCallout">
            <a:avLst>
              <a:gd name="adj1" fmla="val -63598"/>
              <a:gd name="adj2" fmla="val -1902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correlation between intensity of red colour and preference for red in three-spined stickleback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439738" y="3069030"/>
            <a:ext cx="4081567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/>
              <a:t>strategy:</a:t>
            </a:r>
          </a:p>
          <a:p>
            <a:pPr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pure</a:t>
            </a:r>
            <a:r>
              <a:rPr lang="en-GB"/>
              <a:t> </a:t>
            </a:r>
            <a:r>
              <a:rPr lang="en-GB">
                <a:sym typeface="Symbol" pitchFamily="18" charset="2"/>
              </a:rPr>
              <a:t> only 1 type of behaviour</a:t>
            </a:r>
            <a:br>
              <a:rPr lang="en-GB">
                <a:sym typeface="Symbol" pitchFamily="18" charset="2"/>
              </a:rPr>
            </a:br>
            <a:r>
              <a:rPr lang="en-GB">
                <a:solidFill>
                  <a:srgbClr val="E80000"/>
                </a:solidFill>
                <a:sym typeface="Symbol" pitchFamily="18" charset="2"/>
              </a:rPr>
              <a:t>mixed</a:t>
            </a:r>
            <a:r>
              <a:rPr lang="en-GB">
                <a:sym typeface="Symbol" pitchFamily="18" charset="2"/>
              </a:rPr>
              <a:t>  more types of behaviour</a:t>
            </a:r>
          </a:p>
        </p:txBody>
      </p:sp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439738" y="4527127"/>
            <a:ext cx="3706656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 dirty="0"/>
              <a:t>games:</a:t>
            </a:r>
          </a:p>
          <a:p>
            <a:pPr>
              <a:spcAft>
                <a:spcPts val="1000"/>
              </a:spcAft>
            </a:pPr>
            <a:r>
              <a:rPr lang="en-GB" dirty="0">
                <a:solidFill>
                  <a:srgbClr val="E80000"/>
                </a:solidFill>
              </a:rPr>
              <a:t>symmetric</a:t>
            </a:r>
            <a:r>
              <a:rPr lang="en-GB" dirty="0"/>
              <a:t> </a:t>
            </a:r>
            <a:r>
              <a:rPr lang="en-GB" dirty="0">
                <a:sym typeface="Symbol" pitchFamily="18" charset="2"/>
              </a:rPr>
              <a:t> all players same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olidFill>
                  <a:srgbClr val="E80000"/>
                </a:solidFill>
                <a:sym typeface="Symbol" pitchFamily="18" charset="2"/>
              </a:rPr>
              <a:t>asymmetric</a:t>
            </a:r>
            <a:r>
              <a:rPr lang="en-GB" dirty="0">
                <a:sym typeface="Symbol" pitchFamily="18" charset="2"/>
              </a:rPr>
              <a:t>  different players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39738" y="292100"/>
            <a:ext cx="8218230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000099"/>
                </a:solidFill>
                <a:sym typeface="Symbol" pitchFamily="18" charset="2"/>
              </a:rPr>
              <a:t>John Maynard Smith, George Price</a:t>
            </a:r>
            <a:r>
              <a:rPr lang="en-GB">
                <a:sym typeface="Symbol" pitchFamily="18" charset="2"/>
              </a:rPr>
              <a:t> (1973):</a:t>
            </a:r>
            <a:endParaRPr lang="en-GB"/>
          </a:p>
          <a:p>
            <a:pPr defTabSz="360000">
              <a:spcAft>
                <a:spcPts val="1000"/>
              </a:spcAft>
            </a:pPr>
            <a:r>
              <a:rPr lang="en-GB" sz="2400">
                <a:solidFill>
                  <a:srgbClr val="E80000"/>
                </a:solidFill>
                <a:sym typeface="Symbol" pitchFamily="18" charset="2"/>
              </a:rPr>
              <a:t>evolutionarily stable strategy (ESS)</a:t>
            </a:r>
            <a:r>
              <a:rPr lang="en-GB" sz="2400">
                <a:sym typeface="Symbol" pitchFamily="18" charset="2"/>
              </a:rPr>
              <a:t> </a:t>
            </a:r>
            <a:r>
              <a:rPr lang="en-GB">
                <a:sym typeface="Symbol" pitchFamily="18" charset="2"/>
              </a:rPr>
              <a:t>= strategy which, if fixed in 	a population, does not allow any alternative strategy to invade it 	(due to natural selection)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/>
              </a:rPr>
              <a:t>evolution to a particular ESS depends on initial conditions</a:t>
            </a:r>
            <a:endParaRPr lang="en-GB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454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9"/>
          <p:cNvSpPr txBox="1">
            <a:spLocks noChangeArrowheads="1"/>
          </p:cNvSpPr>
          <p:nvPr/>
        </p:nvSpPr>
        <p:spPr bwMode="auto">
          <a:xfrm>
            <a:off x="439739" y="292100"/>
            <a:ext cx="8231038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>
                <a:solidFill>
                  <a:srgbClr val="E80000"/>
                </a:solidFill>
              </a:rPr>
              <a:t>„good genes“ hypothesis:</a:t>
            </a:r>
            <a:endParaRPr lang="en-GB" b="1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/>
              <a:t>preferred trait indicates high genetic quality of the offspring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Eg.: three-spined stickleback, great tit, scarlet rosefinch, barn swallow</a:t>
            </a:r>
          </a:p>
        </p:txBody>
      </p:sp>
      <p:pic>
        <p:nvPicPr>
          <p:cNvPr id="31747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759" y="2175619"/>
            <a:ext cx="2812017" cy="249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8" name="Picture 23"/>
          <p:cNvPicPr>
            <a:picLocks noChangeAspect="1" noChangeArrowheads="1"/>
          </p:cNvPicPr>
          <p:nvPr/>
        </p:nvPicPr>
        <p:blipFill>
          <a:blip r:embed="rId4" cstate="print"/>
          <a:srcRect l="14056" t="13066" r="8167" b="13066"/>
          <a:stretch>
            <a:fillRect/>
          </a:stretch>
        </p:blipFill>
        <p:spPr bwMode="auto">
          <a:xfrm>
            <a:off x="2713650" y="2841529"/>
            <a:ext cx="2404620" cy="229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24"/>
          <p:cNvPicPr>
            <a:picLocks noChangeAspect="1" noChangeArrowheads="1"/>
          </p:cNvPicPr>
          <p:nvPr/>
        </p:nvPicPr>
        <p:blipFill>
          <a:blip r:embed="rId5" cstate="print"/>
          <a:srcRect l="4272" t="20647" r="34227" b="11884"/>
          <a:stretch>
            <a:fillRect/>
          </a:stretch>
        </p:blipFill>
        <p:spPr bwMode="auto">
          <a:xfrm>
            <a:off x="439738" y="2579460"/>
            <a:ext cx="2049108" cy="27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2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8812" y="4926926"/>
            <a:ext cx="3983215" cy="1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53" name="AutoShape 30"/>
          <p:cNvSpPr>
            <a:spLocks noChangeArrowheads="1"/>
          </p:cNvSpPr>
          <p:nvPr/>
        </p:nvSpPr>
        <p:spPr bwMode="auto">
          <a:xfrm>
            <a:off x="6294269" y="3360867"/>
            <a:ext cx="601663" cy="322262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AutoShape 31"/>
          <p:cNvSpPr>
            <a:spLocks noChangeArrowheads="1"/>
          </p:cNvSpPr>
          <p:nvPr/>
        </p:nvSpPr>
        <p:spPr bwMode="auto">
          <a:xfrm rot="-5400000">
            <a:off x="5629229" y="5956889"/>
            <a:ext cx="333375" cy="322262"/>
          </a:xfrm>
          <a:prstGeom prst="rightArrow">
            <a:avLst>
              <a:gd name="adj1" fmla="val 50000"/>
              <a:gd name="adj2" fmla="val 25862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5" name="AutoShape 32"/>
          <p:cNvSpPr>
            <a:spLocks noChangeArrowheads="1"/>
          </p:cNvSpPr>
          <p:nvPr/>
        </p:nvSpPr>
        <p:spPr bwMode="auto">
          <a:xfrm flipH="1">
            <a:off x="1911649" y="3024466"/>
            <a:ext cx="471488" cy="300037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6" name="AutoShape 33"/>
          <p:cNvSpPr>
            <a:spLocks noChangeArrowheads="1"/>
          </p:cNvSpPr>
          <p:nvPr/>
        </p:nvSpPr>
        <p:spPr bwMode="auto">
          <a:xfrm>
            <a:off x="2692701" y="3517556"/>
            <a:ext cx="354013" cy="282155"/>
          </a:xfrm>
          <a:prstGeom prst="rightArrow">
            <a:avLst>
              <a:gd name="adj1" fmla="val 50000"/>
              <a:gd name="adj2" fmla="val 34414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847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en-GB" dirty="0"/>
              <a:t>peacock (</a:t>
            </a:r>
            <a:r>
              <a:rPr lang="en-GB" i="1" dirty="0" err="1"/>
              <a:t>Pavo</a:t>
            </a:r>
            <a:r>
              <a:rPr lang="en-GB" i="1" dirty="0"/>
              <a:t> </a:t>
            </a:r>
            <a:r>
              <a:rPr lang="en-GB" i="1" dirty="0" err="1"/>
              <a:t>cristatus</a:t>
            </a:r>
            <a:r>
              <a:rPr lang="en-GB" dirty="0"/>
              <a:t>): correlation between size and number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GB" dirty="0"/>
              <a:t>„eyes“ </a:t>
            </a:r>
            <a:br>
              <a:rPr lang="en-GB" dirty="0"/>
            </a:br>
            <a:r>
              <a:rPr lang="en-GB" dirty="0"/>
              <a:t>	and fitness of descendants </a:t>
            </a: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81773" y="3283771"/>
            <a:ext cx="6786076" cy="3334872"/>
            <a:chOff x="1722508" y="1678192"/>
            <a:chExt cx="6282587" cy="308744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3320080" y="80620"/>
              <a:ext cx="3087443" cy="6282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2805338" y="368302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3191100" y="31781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3393507" y="3523477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3624488" y="320200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4298382" y="276624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4334101" y="280672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4365057" y="28519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3693544" y="23947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5498532" y="352585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005738" y="381637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6305776" y="326868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6636769" y="327344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6717732" y="27209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7646419" y="300436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7605938" y="2728139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7589269" y="218045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3842" name="Picture 2" descr="http://imgc.allpostersimages.com/images/P-473-488-90/21/2142/NMRED00Z/posters/ashok-jain-close-up-of-the-eye-of-a-peacock-feather-pavo-cristat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7844" y="1057596"/>
            <a:ext cx="2752018" cy="20654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844" name="Picture 4" descr="http://previews.123rf.com/images/enjoylife25/enjoylife250804/enjoylife25080400174/2919700-beautiful-male-indian-peacock-showing-its-feathers-Pavo-cristatus--Stock-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5828" y="1003768"/>
            <a:ext cx="2909981" cy="194744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25"/>
          <p:cNvPicPr>
            <a:picLocks noChangeAspect="1" noChangeArrowheads="1"/>
          </p:cNvPicPr>
          <p:nvPr/>
        </p:nvPicPr>
        <p:blipFill>
          <a:blip r:embed="rId3" cstate="print"/>
          <a:srcRect l="22118" t="8472" r="17291" b="2431"/>
          <a:stretch>
            <a:fillRect/>
          </a:stretch>
        </p:blipFill>
        <p:spPr bwMode="auto">
          <a:xfrm>
            <a:off x="7186108" y="292100"/>
            <a:ext cx="1826895" cy="20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6" name="Skupina 25"/>
          <p:cNvGrpSpPr/>
          <p:nvPr/>
        </p:nvGrpSpPr>
        <p:grpSpPr>
          <a:xfrm rot="60000">
            <a:off x="439738" y="2110145"/>
            <a:ext cx="7251804" cy="2506532"/>
            <a:chOff x="439738" y="1850315"/>
            <a:chExt cx="7251804" cy="2506532"/>
          </a:xfrm>
        </p:grpSpPr>
        <p:pic>
          <p:nvPicPr>
            <p:cNvPr id="31751" name="Picture 26" descr="Swall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738" y="1850315"/>
              <a:ext cx="7251804" cy="2506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1071369" y="3114440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1438042" y="3466164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1816759" y="341882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2207933" y="3717811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5990525" y="342671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6379623" y="3197907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6773288" y="3168008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7144529" y="2739462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757" name="AutoShape 34"/>
          <p:cNvSpPr>
            <a:spLocks noChangeArrowheads="1"/>
          </p:cNvSpPr>
          <p:nvPr/>
        </p:nvSpPr>
        <p:spPr bwMode="auto">
          <a:xfrm rot="-1904323">
            <a:off x="7903154" y="2050939"/>
            <a:ext cx="601662" cy="322263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6042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03399"/>
                </a:solidFill>
              </a:rPr>
              <a:t>Anders Pape Møller</a:t>
            </a:r>
            <a:r>
              <a:rPr lang="en-GB"/>
              <a:t>: barn swallow (</a:t>
            </a:r>
            <a:r>
              <a:rPr lang="en-GB" i="1"/>
              <a:t>Hirundo rustica</a:t>
            </a:r>
            <a:r>
              <a:rPr lang="en-GB"/>
              <a:t>)</a:t>
            </a:r>
          </a:p>
        </p:txBody>
      </p:sp>
      <p:sp>
        <p:nvSpPr>
          <p:cNvPr id="15" name="AutoShape 50"/>
          <p:cNvSpPr>
            <a:spLocks noChangeArrowheads="1"/>
          </p:cNvSpPr>
          <p:nvPr/>
        </p:nvSpPr>
        <p:spPr bwMode="auto">
          <a:xfrm>
            <a:off x="439740" y="5079255"/>
            <a:ext cx="2007625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shorter pre-copulatory phase</a:t>
            </a:r>
          </a:p>
        </p:txBody>
      </p:sp>
      <p:sp>
        <p:nvSpPr>
          <p:cNvPr id="16" name="AutoShape 50"/>
          <p:cNvSpPr>
            <a:spLocks noChangeArrowheads="1"/>
          </p:cNvSpPr>
          <p:nvPr/>
        </p:nvSpPr>
        <p:spPr bwMode="auto">
          <a:xfrm>
            <a:off x="3023369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more second egg-laying</a:t>
            </a:r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auto">
          <a:xfrm>
            <a:off x="6080445" y="5079255"/>
            <a:ext cx="1518621" cy="839096"/>
          </a:xfrm>
          <a:prstGeom prst="wedgeRectCallout">
            <a:avLst>
              <a:gd name="adj1" fmla="val -14497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more offspring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9" name="Picture 49" descr="Melamine_P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77890" flipH="1">
            <a:off x="979528" y="3310011"/>
            <a:ext cx="1828800" cy="1828800"/>
          </a:xfrm>
          <a:prstGeom prst="ellipse">
            <a:avLst/>
          </a:prstGeom>
          <a:noFill/>
        </p:spPr>
      </p:pic>
      <p:pic>
        <p:nvPicPr>
          <p:cNvPr id="32771" name="Picture 45"/>
          <p:cNvPicPr>
            <a:picLocks noChangeAspect="1" noChangeArrowheads="1"/>
          </p:cNvPicPr>
          <p:nvPr/>
        </p:nvPicPr>
        <p:blipFill>
          <a:blip r:embed="rId4" cstate="print"/>
          <a:srcRect r="26433" b="15022"/>
          <a:stretch>
            <a:fillRect/>
          </a:stretch>
        </p:blipFill>
        <p:spPr bwMode="auto">
          <a:xfrm>
            <a:off x="6204518" y="755123"/>
            <a:ext cx="2513013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5472652" cy="240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>
                <a:solidFill>
                  <a:srgbClr val="E80000"/>
                </a:solidFill>
              </a:rPr>
              <a:t>handicap principle:</a:t>
            </a:r>
            <a:r>
              <a:rPr lang="en-GB">
                <a:solidFill>
                  <a:srgbClr val="E80000"/>
                </a:solidFill>
              </a:rPr>
              <a:t/>
            </a:r>
            <a:br>
              <a:rPr lang="en-GB">
                <a:solidFill>
                  <a:srgbClr val="E80000"/>
                </a:solidFill>
              </a:rPr>
            </a:br>
            <a:r>
              <a:rPr lang="en-GB">
                <a:solidFill>
                  <a:srgbClr val="003399"/>
                </a:solidFill>
              </a:rPr>
              <a:t>Amotz Zahavi (1975)</a:t>
            </a:r>
            <a:r>
              <a:rPr lang="en-GB">
                <a:solidFill>
                  <a:schemeClr val="accent2"/>
                </a:solidFill>
              </a:rPr>
              <a:t/>
            </a:r>
            <a:br>
              <a:rPr lang="en-GB">
                <a:solidFill>
                  <a:schemeClr val="accent2"/>
                </a:solidFill>
              </a:rPr>
            </a:br>
            <a:r>
              <a:rPr lang="en-GB" sz="1800">
                <a:solidFill>
                  <a:schemeClr val="accent2"/>
                </a:solidFill>
              </a:rPr>
              <a:t/>
            </a:r>
            <a:br>
              <a:rPr lang="en-GB" sz="1800">
                <a:solidFill>
                  <a:schemeClr val="accent2"/>
                </a:solidFill>
              </a:rPr>
            </a:br>
            <a:r>
              <a:rPr lang="en-GB"/>
              <a:t>indication of high viability („good genes“)</a:t>
            </a:r>
            <a:br>
              <a:rPr lang="en-GB"/>
            </a:br>
            <a:r>
              <a:rPr lang="en-GB"/>
              <a:t>	 despite the handicap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handicap necessary for the information to be</a:t>
            </a:r>
            <a:br>
              <a:rPr lang="en-GB"/>
            </a:br>
            <a:r>
              <a:rPr lang="en-GB"/>
              <a:t>	reliable, ie. to prevent the male from “lying“</a:t>
            </a:r>
          </a:p>
        </p:txBody>
      </p:sp>
      <p:sp>
        <p:nvSpPr>
          <p:cNvPr id="32773" name="Text Box 47"/>
          <p:cNvSpPr txBox="1">
            <a:spLocks noChangeArrowheads="1"/>
          </p:cNvSpPr>
          <p:nvPr/>
        </p:nvSpPr>
        <p:spPr bwMode="auto">
          <a:xfrm>
            <a:off x="6752241" y="2902319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3399"/>
                </a:solidFill>
              </a:rPr>
              <a:t>Amotz</a:t>
            </a:r>
            <a:r>
              <a:rPr lang="cs-CZ" sz="1600" dirty="0">
                <a:solidFill>
                  <a:srgbClr val="003399"/>
                </a:solidFill>
              </a:rPr>
              <a:t> </a:t>
            </a:r>
            <a:r>
              <a:rPr lang="cs-CZ" sz="1600" dirty="0" err="1">
                <a:solidFill>
                  <a:srgbClr val="003399"/>
                </a:solidFill>
              </a:rPr>
              <a:t>Zahavi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32774" name="AutoShape 48"/>
          <p:cNvSpPr>
            <a:spLocks noChangeArrowheads="1"/>
          </p:cNvSpPr>
          <p:nvPr/>
        </p:nvSpPr>
        <p:spPr bwMode="auto">
          <a:xfrm>
            <a:off x="7992932" y="903642"/>
            <a:ext cx="940454" cy="453522"/>
          </a:xfrm>
          <a:prstGeom prst="wedgeRectCallout">
            <a:avLst>
              <a:gd name="adj1" fmla="val -23602"/>
              <a:gd name="adj2" fmla="val 1885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babbler</a:t>
            </a:r>
          </a:p>
        </p:txBody>
      </p:sp>
      <p:pic>
        <p:nvPicPr>
          <p:cNvPr id="32775" name="Picture 52"/>
          <p:cNvPicPr>
            <a:picLocks noChangeAspect="1" noChangeArrowheads="1"/>
          </p:cNvPicPr>
          <p:nvPr/>
        </p:nvPicPr>
        <p:blipFill>
          <a:blip r:embed="rId5" cstate="print"/>
          <a:srcRect l="6917" t="12006" r="12563" b="17422"/>
          <a:stretch>
            <a:fillRect/>
          </a:stretch>
        </p:blipFill>
        <p:spPr bwMode="auto">
          <a:xfrm>
            <a:off x="5797438" y="3688379"/>
            <a:ext cx="286226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9" name="Text Box 55"/>
          <p:cNvSpPr txBox="1">
            <a:spLocks noChangeArrowheads="1"/>
          </p:cNvSpPr>
          <p:nvPr/>
        </p:nvSpPr>
        <p:spPr bwMode="auto">
          <a:xfrm>
            <a:off x="6096595" y="5725142"/>
            <a:ext cx="2368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/>
              <a:t>Arabian babbler</a:t>
            </a:r>
          </a:p>
          <a:p>
            <a:pPr algn="ctr"/>
            <a:r>
              <a:rPr lang="en-GB" sz="1600"/>
              <a:t>(</a:t>
            </a:r>
            <a:r>
              <a:rPr lang="en-GB" sz="1600" i="1"/>
              <a:t>Turdoides squamiceps</a:t>
            </a:r>
            <a:r>
              <a:rPr lang="en-GB" sz="1600"/>
              <a:t>)</a:t>
            </a:r>
          </a:p>
        </p:txBody>
      </p:sp>
      <p:sp>
        <p:nvSpPr>
          <p:cNvPr id="32781" name="Elipsa 15"/>
          <p:cNvSpPr>
            <a:spLocks noChangeArrowheads="1"/>
          </p:cNvSpPr>
          <p:nvPr/>
        </p:nvSpPr>
        <p:spPr bwMode="auto">
          <a:xfrm>
            <a:off x="2465496" y="3909210"/>
            <a:ext cx="377825" cy="376238"/>
          </a:xfrm>
          <a:prstGeom prst="ellipse">
            <a:avLst/>
          </a:prstGeom>
          <a:noFill/>
          <a:ln w="38100" algn="ctr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2" name="AutoShape 50"/>
          <p:cNvSpPr>
            <a:spLocks noChangeArrowheads="1"/>
          </p:cNvSpPr>
          <p:nvPr/>
        </p:nvSpPr>
        <p:spPr bwMode="auto">
          <a:xfrm>
            <a:off x="2986929" y="4635743"/>
            <a:ext cx="2043113" cy="1107290"/>
          </a:xfrm>
          <a:prstGeom prst="wedgeRectCallout">
            <a:avLst>
              <a:gd name="adj1" fmla="val -54401"/>
              <a:gd name="adj2" fmla="val -8035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the ornament helps to easily uncover a defect</a:t>
            </a:r>
          </a:p>
        </p:txBody>
      </p:sp>
      <p:cxnSp>
        <p:nvCxnSpPr>
          <p:cNvPr id="16" name="Přímá spojovací šipka 15"/>
          <p:cNvCxnSpPr/>
          <p:nvPr/>
        </p:nvCxnSpPr>
        <p:spPr bwMode="auto">
          <a:xfrm flipH="1">
            <a:off x="2915327" y="3807403"/>
            <a:ext cx="892881" cy="2151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7726987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>
                <a:solidFill>
                  <a:srgbClr val="E80000"/>
                </a:solidFill>
              </a:rPr>
              <a:t>handicap model: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bright coloration, complex ornaments, structures filled with blood, </a:t>
            </a:r>
            <a:br>
              <a:rPr lang="en-GB"/>
            </a:br>
            <a:r>
              <a:rPr lang="en-GB"/>
              <a:t>	toxic nature of chemical signals etc.  </a:t>
            </a:r>
            <a:endParaRPr lang="en-GB" sz="2400"/>
          </a:p>
        </p:txBody>
      </p:sp>
      <p:pic>
        <p:nvPicPr>
          <p:cNvPr id="32776" name="Picture 53"/>
          <p:cNvPicPr>
            <a:picLocks noChangeAspect="1" noChangeArrowheads="1"/>
          </p:cNvPicPr>
          <p:nvPr/>
        </p:nvPicPr>
        <p:blipFill>
          <a:blip r:embed="rId3" cstate="print"/>
          <a:srcRect l="24847" t="6380" r="21181"/>
          <a:stretch>
            <a:fillRect/>
          </a:stretch>
        </p:blipFill>
        <p:spPr bwMode="auto">
          <a:xfrm>
            <a:off x="266420" y="2161579"/>
            <a:ext cx="2829318" cy="32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8" name="Text Box 54"/>
          <p:cNvSpPr txBox="1">
            <a:spLocks noChangeArrowheads="1"/>
          </p:cNvSpPr>
          <p:nvPr/>
        </p:nvSpPr>
        <p:spPr bwMode="auto">
          <a:xfrm>
            <a:off x="439738" y="5440679"/>
            <a:ext cx="23150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/>
              <a:t>waterbuck</a:t>
            </a:r>
          </a:p>
          <a:p>
            <a:pPr algn="ctr"/>
            <a:r>
              <a:rPr lang="en-GB" sz="1600"/>
              <a:t>(</a:t>
            </a:r>
            <a:r>
              <a:rPr lang="en-GB" sz="1600" i="1"/>
              <a:t>Kobus ellipsiprymnus</a:t>
            </a:r>
            <a:r>
              <a:rPr lang="en-GB" sz="1600"/>
              <a:t>) </a:t>
            </a:r>
          </a:p>
        </p:txBody>
      </p:sp>
      <p:sp>
        <p:nvSpPr>
          <p:cNvPr id="32780" name="AutoShape 56"/>
          <p:cNvSpPr>
            <a:spLocks noChangeArrowheads="1"/>
          </p:cNvSpPr>
          <p:nvPr/>
        </p:nvSpPr>
        <p:spPr bwMode="auto">
          <a:xfrm rot="2274604">
            <a:off x="2560675" y="4468291"/>
            <a:ext cx="536575" cy="452437"/>
          </a:xfrm>
          <a:prstGeom prst="leftArrow">
            <a:avLst>
              <a:gd name="adj1" fmla="val 50000"/>
              <a:gd name="adj2" fmla="val 29649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21186" name="Picture 2" descr="http://upload.wikimedia.org/wikipedia/commons/a/a1/Namibie_Etosha_Leopard_01ed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3232" y="1545664"/>
            <a:ext cx="3516788" cy="23378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88" name="Picture 4" descr="http://img.photobucket.com/albums/v714/tileman/Canon%20XSL/IMG_4149.jpg"/>
          <p:cNvPicPr>
            <a:picLocks noChangeAspect="1" noChangeArrowheads="1"/>
          </p:cNvPicPr>
          <p:nvPr/>
        </p:nvPicPr>
        <p:blipFill>
          <a:blip r:embed="rId5" cstate="print"/>
          <a:srcRect l="5161" t="15083" r="16913" b="8704"/>
          <a:stretch>
            <a:fillRect/>
          </a:stretch>
        </p:blipFill>
        <p:spPr bwMode="auto">
          <a:xfrm>
            <a:off x="3270325" y="4195481"/>
            <a:ext cx="2737577" cy="1785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94" name="Picture 10" descr="http://www.themoviescene.co.uk/reviews/_img/721-2.jpg"/>
          <p:cNvPicPr>
            <a:picLocks noChangeAspect="1" noChangeArrowheads="1"/>
          </p:cNvPicPr>
          <p:nvPr/>
        </p:nvPicPr>
        <p:blipFill>
          <a:blip r:embed="rId6" cstate="print"/>
          <a:srcRect l="19657" r="14865"/>
          <a:stretch>
            <a:fillRect/>
          </a:stretch>
        </p:blipFill>
        <p:spPr bwMode="auto">
          <a:xfrm>
            <a:off x="6099587" y="4054626"/>
            <a:ext cx="2710927" cy="25876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6869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03399"/>
                </a:solidFill>
              </a:rPr>
              <a:t>Malte Andersson</a:t>
            </a:r>
            <a:r>
              <a:rPr lang="en-GB"/>
              <a:t>: long-tailed widowbird (</a:t>
            </a:r>
            <a:r>
              <a:rPr lang="en-GB" i="1"/>
              <a:t>Euplectes progne</a:t>
            </a:r>
            <a:r>
              <a:rPr lang="en-GB"/>
              <a:t>)</a:t>
            </a:r>
          </a:p>
        </p:txBody>
      </p:sp>
      <p:pic>
        <p:nvPicPr>
          <p:cNvPr id="219138" name="Picture 2" descr="http://www.hlasek.com/foto/euplectes_progne_bb1151.jpg"/>
          <p:cNvPicPr>
            <a:picLocks noChangeAspect="1" noChangeArrowheads="1"/>
          </p:cNvPicPr>
          <p:nvPr/>
        </p:nvPicPr>
        <p:blipFill>
          <a:blip r:embed="rId2" cstate="print"/>
          <a:srcRect l="24517" t="12536" r="1168" b="44998"/>
          <a:stretch>
            <a:fillRect/>
          </a:stretch>
        </p:blipFill>
        <p:spPr bwMode="auto">
          <a:xfrm>
            <a:off x="6168613" y="738212"/>
            <a:ext cx="2818503" cy="16105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6200000">
            <a:off x="327292" y="1543887"/>
            <a:ext cx="3098511" cy="287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5400000">
            <a:off x="3504270" y="3540673"/>
            <a:ext cx="31813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3320416" y="1465729"/>
            <a:ext cx="2553260" cy="997772"/>
          </a:xfrm>
          <a:prstGeom prst="wedgeRectCallout">
            <a:avLst>
              <a:gd name="adj1" fmla="val -65593"/>
              <a:gd name="adj2" fmla="val 261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highest reproductive success in males with elongated tail feathers</a:t>
            </a:r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7141175" y="4261818"/>
            <a:ext cx="1178071" cy="697453"/>
          </a:xfrm>
          <a:prstGeom prst="wedgeRectCallout">
            <a:avLst>
              <a:gd name="adj1" fmla="val -65593"/>
              <a:gd name="adj2" fmla="val -8185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increasing fitness</a:t>
            </a: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6558467" y="2463501"/>
            <a:ext cx="2025239" cy="989702"/>
          </a:xfrm>
          <a:prstGeom prst="wedgeRectCallout">
            <a:avLst>
              <a:gd name="adj1" fmla="val -70103"/>
              <a:gd name="adj2" fmla="val 630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relatively lower costs for genetically high-quality males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8283037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</a:rPr>
              <a:t>handicap model – </a:t>
            </a:r>
            <a:r>
              <a:rPr lang="cs-CZ" sz="2400" dirty="0" err="1">
                <a:solidFill>
                  <a:srgbClr val="E80000"/>
                </a:solidFill>
              </a:rPr>
              <a:t>bright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males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hypothesis</a:t>
            </a:r>
            <a:r>
              <a:rPr lang="en-GB" sz="2400" dirty="0">
                <a:solidFill>
                  <a:srgbClr val="E80000"/>
                </a:solidFill>
              </a:rPr>
              <a:t> </a:t>
            </a:r>
            <a:r>
              <a:rPr lang="en-GB" dirty="0">
                <a:solidFill>
                  <a:srgbClr val="E80000"/>
                </a:solidFill>
              </a:rPr>
              <a:t/>
            </a:r>
            <a:br>
              <a:rPr lang="en-GB" dirty="0">
                <a:solidFill>
                  <a:srgbClr val="E80000"/>
                </a:solidFill>
              </a:rPr>
            </a:br>
            <a:r>
              <a:rPr lang="en-GB" dirty="0">
                <a:solidFill>
                  <a:srgbClr val="E80000"/>
                </a:solidFill>
              </a:rPr>
              <a:t>  </a:t>
            </a:r>
            <a:r>
              <a:rPr lang="en-GB" dirty="0">
                <a:solidFill>
                  <a:srgbClr val="003399"/>
                </a:solidFill>
              </a:rPr>
              <a:t>William Hamilton and Marlene </a:t>
            </a:r>
            <a:r>
              <a:rPr lang="en-GB" dirty="0" err="1">
                <a:solidFill>
                  <a:srgbClr val="003399"/>
                </a:solidFill>
              </a:rPr>
              <a:t>Zuk</a:t>
            </a:r>
            <a:r>
              <a:rPr lang="en-GB" dirty="0">
                <a:solidFill>
                  <a:srgbClr val="003399"/>
                </a:solidFill>
              </a:rPr>
              <a:t> (1982):</a:t>
            </a:r>
            <a:r>
              <a:rPr lang="en-GB" dirty="0">
                <a:solidFill>
                  <a:schemeClr val="accent2"/>
                </a:solidFill>
              </a:rPr>
              <a:t/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/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/>
              <a:t>problem of repeated preference of certain trait </a:t>
            </a:r>
            <a:r>
              <a:rPr lang="en-GB" dirty="0">
                <a:sym typeface="Symbol"/>
              </a:rPr>
              <a:t> depletion of variation</a:t>
            </a:r>
            <a:br>
              <a:rPr lang="en-GB" dirty="0">
                <a:sym typeface="Symbol"/>
              </a:rPr>
            </a:br>
            <a:r>
              <a:rPr lang="en-GB" dirty="0">
                <a:sym typeface="Symbol"/>
              </a:rPr>
              <a:t>	= </a:t>
            </a:r>
            <a:r>
              <a:rPr lang="cs-CZ" dirty="0" err="1">
                <a:sym typeface="Symbol"/>
              </a:rPr>
              <a:t>the</a:t>
            </a:r>
            <a:r>
              <a:rPr lang="cs-CZ" dirty="0">
                <a:sym typeface="Symbol"/>
              </a:rPr>
              <a:t> </a:t>
            </a:r>
            <a:r>
              <a:rPr lang="en-GB" dirty="0">
                <a:sym typeface="Symbol"/>
              </a:rPr>
              <a:t>“</a:t>
            </a:r>
            <a:r>
              <a:rPr lang="en-GB" dirty="0" err="1">
                <a:sym typeface="Symbol"/>
              </a:rPr>
              <a:t>lek</a:t>
            </a:r>
            <a:r>
              <a:rPr lang="en-GB" dirty="0">
                <a:sym typeface="Symbol"/>
              </a:rPr>
              <a:t> paradox“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a solution can be variation of a selective optimum – </a:t>
            </a:r>
            <a:r>
              <a:rPr lang="en-GB" dirty="0" err="1"/>
              <a:t>eg</a:t>
            </a:r>
            <a:r>
              <a:rPr lang="en-GB" dirty="0"/>
              <a:t>. pathogens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sexual selection favour</a:t>
            </a:r>
            <a:r>
              <a:rPr lang="cs-CZ" dirty="0"/>
              <a:t>s</a:t>
            </a:r>
            <a:r>
              <a:rPr lang="en-GB" dirty="0"/>
              <a:t> </a:t>
            </a:r>
            <a:r>
              <a:rPr lang="en-GB" dirty="0">
                <a:sym typeface="Symbol"/>
              </a:rPr>
              <a:t>“</a:t>
            </a:r>
            <a:r>
              <a:rPr lang="en-GB" dirty="0"/>
              <a:t>fairly“ signalizing traits </a:t>
            </a:r>
            <a:br>
              <a:rPr lang="en-GB" dirty="0"/>
            </a:br>
            <a:r>
              <a:rPr lang="en-GB" dirty="0"/>
              <a:t>	state of health, </a:t>
            </a:r>
            <a:r>
              <a:rPr lang="en-GB" dirty="0" err="1"/>
              <a:t>ie</a:t>
            </a:r>
            <a:r>
              <a:rPr lang="en-GB" dirty="0"/>
              <a:t>. the ability to cope with parasites and pathogens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animals with “bad genes“ cannot effectively struggle with infection</a:t>
            </a: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4559" y="4209360"/>
            <a:ext cx="329723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/>
          <a:srcRect l="28999" r="8833" b="8128"/>
          <a:stretch>
            <a:fillRect/>
          </a:stretch>
        </p:blipFill>
        <p:spPr bwMode="auto">
          <a:xfrm>
            <a:off x="193694" y="3816275"/>
            <a:ext cx="25019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2284" y="4054494"/>
            <a:ext cx="269081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8145178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dirty="0"/>
              <a:t>hypothesis: males of more parasitized species are, in general, brighter</a:t>
            </a:r>
            <a:br>
              <a:rPr lang="en-GB" dirty="0"/>
            </a:br>
            <a:r>
              <a:rPr lang="en-GB" dirty="0"/>
              <a:t>	</a:t>
            </a:r>
            <a:r>
              <a:rPr lang="en-GB" dirty="0">
                <a:sym typeface="Symbol" pitchFamily="18" charset="2"/>
              </a:rPr>
              <a:t> some passerine species</a:t>
            </a:r>
          </a:p>
          <a:p>
            <a:r>
              <a:rPr lang="en-GB" dirty="0" err="1">
                <a:sym typeface="Symbol" pitchFamily="18" charset="2"/>
              </a:rPr>
              <a:t>Eg</a:t>
            </a:r>
            <a:r>
              <a:rPr lang="en-GB" dirty="0">
                <a:sym typeface="Symbol" pitchFamily="18" charset="2"/>
              </a:rPr>
              <a:t>.:  bald </a:t>
            </a:r>
            <a:r>
              <a:rPr lang="en-GB" dirty="0" err="1">
                <a:sym typeface="Symbol" pitchFamily="18" charset="2"/>
              </a:rPr>
              <a:t>uakari</a:t>
            </a:r>
            <a:r>
              <a:rPr lang="en-GB" dirty="0">
                <a:sym typeface="Symbol" pitchFamily="18" charset="2"/>
              </a:rPr>
              <a:t> (</a:t>
            </a:r>
            <a:r>
              <a:rPr lang="en-GB" i="1" dirty="0" err="1">
                <a:sym typeface="Symbol" pitchFamily="18" charset="2"/>
              </a:rPr>
              <a:t>Cacajao</a:t>
            </a:r>
            <a:r>
              <a:rPr lang="en-GB" i="1" dirty="0">
                <a:sym typeface="Symbol" pitchFamily="18" charset="2"/>
              </a:rPr>
              <a:t> calvus</a:t>
            </a:r>
            <a:r>
              <a:rPr lang="en-GB" dirty="0">
                <a:sym typeface="Symbol" pitchFamily="18" charset="2"/>
              </a:rPr>
              <a:t>)</a:t>
            </a: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 l="4784" t="3026" r="4274" b="5125"/>
          <a:stretch>
            <a:fillRect/>
          </a:stretch>
        </p:blipFill>
        <p:spPr bwMode="auto">
          <a:xfrm>
            <a:off x="5985478" y="1087288"/>
            <a:ext cx="2844757" cy="402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0770" name="Picture 2" descr="http://cdn2.arkive.org/media/D1/D11C4A5B-2326-4309-8A0E-783414A030E3/Presentation.Small/Bald-headed-uakari-male---sick-with-malaria-loss-of-red-face-colour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731" y="1976456"/>
            <a:ext cx="2095500" cy="14001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4221256" y="1602852"/>
            <a:ext cx="1836738" cy="1034564"/>
          </a:xfrm>
          <a:prstGeom prst="wedgeRectCallout">
            <a:avLst>
              <a:gd name="adj1" fmla="val 96173"/>
              <a:gd name="adj2" fmla="val 3337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in healthy individuals red colour</a:t>
            </a: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927624" y="3483647"/>
            <a:ext cx="1893607" cy="1034564"/>
          </a:xfrm>
          <a:prstGeom prst="wedgeRectCallout">
            <a:avLst>
              <a:gd name="adj1" fmla="val 14176"/>
              <a:gd name="adj2" fmla="val -9452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in individuals with malaria pale colour</a:t>
            </a:r>
          </a:p>
        </p:txBody>
      </p:sp>
      <p:pic>
        <p:nvPicPr>
          <p:cNvPr id="160772" name="Picture 4" descr="https://encrypted-tbn3.gstatic.com/images?q=tbn:ANd9GcTNWtfaejHjnNu3VmGiLtf007Zv79Ksf3VQSOr-sVEBuXjztGmQM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1052" y="3030197"/>
            <a:ext cx="2168077" cy="349097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1716517" y="4702847"/>
            <a:ext cx="1836738" cy="1289162"/>
          </a:xfrm>
          <a:prstGeom prst="wedgeRectCallout">
            <a:avLst>
              <a:gd name="adj1" fmla="val 78017"/>
              <a:gd name="adj2" fmla="val -383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in species from non-malarial areas dark coloration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660183" y="292100"/>
            <a:ext cx="7518020" cy="89255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rgbClr val="E80000"/>
                </a:solidFill>
              </a:rPr>
              <a:t>Extra-pair copulations, EPC</a:t>
            </a:r>
          </a:p>
          <a:p>
            <a:pPr algn="ctr"/>
            <a:r>
              <a:rPr lang="en-GB" sz="2400">
                <a:solidFill>
                  <a:srgbClr val="E80000"/>
                </a:solidFill>
              </a:rPr>
              <a:t>(extra-pair paternity, EPP; extra-pair fertilization, EPF)</a:t>
            </a:r>
          </a:p>
        </p:txBody>
      </p:sp>
      <p:pic>
        <p:nvPicPr>
          <p:cNvPr id="35843" name="Picture 8"/>
          <p:cNvPicPr>
            <a:picLocks noChangeAspect="1" noChangeArrowheads="1"/>
          </p:cNvPicPr>
          <p:nvPr/>
        </p:nvPicPr>
        <p:blipFill>
          <a:blip r:embed="rId3" cstate="print"/>
          <a:srcRect l="21603" t="23106" r="28418" b="29268"/>
          <a:stretch>
            <a:fillRect/>
          </a:stretch>
        </p:blipFill>
        <p:spPr bwMode="auto">
          <a:xfrm>
            <a:off x="1161827" y="3208300"/>
            <a:ext cx="3377900" cy="278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4889" y="3002766"/>
            <a:ext cx="1979407" cy="30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1499291"/>
            <a:ext cx="815659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males: increase number of fertilized eggs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females: increase quality of offspring by mating with males possessing</a:t>
            </a:r>
            <a:br>
              <a:rPr lang="en-GB"/>
            </a:br>
            <a:r>
              <a:rPr lang="en-GB"/>
              <a:t>	better genes than their partners </a:t>
            </a:r>
            <a:r>
              <a:rPr lang="en-GB">
                <a:sym typeface="Symbol" pitchFamily="18" charset="2"/>
              </a:rPr>
              <a:t> increase of offspring fitness</a:t>
            </a:r>
            <a:endParaRPr lang="en-GB" sz="1800">
              <a:sym typeface="Symbol" pitchFamily="18" charset="2"/>
            </a:endParaRP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10"/>
          <p:cNvPicPr>
            <a:picLocks noChangeAspect="1" noChangeArrowheads="1"/>
          </p:cNvPicPr>
          <p:nvPr/>
        </p:nvPicPr>
        <p:blipFill>
          <a:blip r:embed="rId3" cstate="print"/>
          <a:srcRect l="19461" t="6004" r="10077"/>
          <a:stretch>
            <a:fillRect/>
          </a:stretch>
        </p:blipFill>
        <p:spPr bwMode="auto">
          <a:xfrm>
            <a:off x="787773" y="2153341"/>
            <a:ext cx="2842496" cy="2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11" descr="34_EVOW_CH20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6123" t="3473" r="9959" b="42580"/>
          <a:stretch>
            <a:fillRect/>
          </a:stretch>
        </p:blipFill>
        <p:spPr bwMode="auto">
          <a:xfrm>
            <a:off x="4442870" y="2060519"/>
            <a:ext cx="306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268610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Eg.: great reed warbler: span of song repertoire correlated with fitness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 in all observed EPPs biological fathers had broader song repertoire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than partners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 indirect benefit of females through higher fitness of descendants</a:t>
            </a:r>
          </a:p>
        </p:txBody>
      </p:sp>
      <p:sp>
        <p:nvSpPr>
          <p:cNvPr id="35848" name="Text Box 13"/>
          <p:cNvSpPr txBox="1">
            <a:spLocks noChangeArrowheads="1"/>
          </p:cNvSpPr>
          <p:nvPr/>
        </p:nvSpPr>
        <p:spPr bwMode="auto">
          <a:xfrm>
            <a:off x="819104" y="4613722"/>
            <a:ext cx="2850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 err="1"/>
              <a:t>great</a:t>
            </a:r>
            <a:r>
              <a:rPr lang="cs-CZ" sz="1600" dirty="0"/>
              <a:t> </a:t>
            </a:r>
            <a:r>
              <a:rPr lang="cs-CZ" sz="1600" dirty="0" err="1"/>
              <a:t>reed</a:t>
            </a:r>
            <a:r>
              <a:rPr lang="cs-CZ" sz="1600" dirty="0"/>
              <a:t> </a:t>
            </a:r>
            <a:r>
              <a:rPr lang="cs-CZ" sz="1600" dirty="0" err="1"/>
              <a:t>warbler</a:t>
            </a:r>
            <a:endParaRPr lang="cs-CZ" sz="1600" dirty="0"/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Acrocephalus</a:t>
            </a:r>
            <a:r>
              <a:rPr lang="cs-CZ" sz="1600" i="1" dirty="0"/>
              <a:t> </a:t>
            </a:r>
            <a:r>
              <a:rPr lang="cs-CZ" sz="1600" i="1" dirty="0" err="1"/>
              <a:t>arundinaceus</a:t>
            </a:r>
            <a:r>
              <a:rPr lang="cs-CZ" sz="1600" dirty="0"/>
              <a:t>)</a:t>
            </a: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39738" y="5690796"/>
            <a:ext cx="5043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acquiring good or complementary genes?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31" name="Picture 23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504" y="2156425"/>
            <a:ext cx="402907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32" name="Text Box 24"/>
          <p:cNvSpPr txBox="1">
            <a:spLocks noChangeArrowheads="1"/>
          </p:cNvSpPr>
          <p:nvPr/>
        </p:nvSpPr>
        <p:spPr bwMode="auto">
          <a:xfrm>
            <a:off x="439738" y="1097280"/>
            <a:ext cx="695784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/>
              <a:t>Ritualization:</a:t>
            </a:r>
            <a:br>
              <a:rPr lang="en-GB" sz="2400"/>
            </a:br>
            <a:r>
              <a:rPr lang="en-GB" sz="2400"/>
              <a:t/>
            </a:r>
            <a:br>
              <a:rPr lang="en-GB" sz="2400"/>
            </a:br>
            <a:r>
              <a:rPr lang="en-GB"/>
              <a:t>traditional explanation of ritualization as species´ advantage </a:t>
            </a:r>
          </a:p>
          <a:p>
            <a:pPr>
              <a:spcAft>
                <a:spcPts val="600"/>
              </a:spcAft>
            </a:pPr>
            <a:r>
              <a:rPr lang="en-GB"/>
              <a:t>individual advantage?</a:t>
            </a:r>
          </a:p>
        </p:txBody>
      </p:sp>
      <p:sp>
        <p:nvSpPr>
          <p:cNvPr id="145433" name="AutoShape 25"/>
          <p:cNvSpPr>
            <a:spLocks noChangeArrowheads="1"/>
          </p:cNvSpPr>
          <p:nvPr/>
        </p:nvSpPr>
        <p:spPr bwMode="auto">
          <a:xfrm>
            <a:off x="7767917" y="1572071"/>
            <a:ext cx="1207599" cy="685414"/>
          </a:xfrm>
          <a:prstGeom prst="wedgeRectCallout">
            <a:avLst>
              <a:gd name="adj1" fmla="val -32259"/>
              <a:gd name="adj2" fmla="val 15573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dominant male</a:t>
            </a:r>
          </a:p>
        </p:txBody>
      </p:sp>
      <p:sp>
        <p:nvSpPr>
          <p:cNvPr id="145434" name="AutoShape 26"/>
          <p:cNvSpPr>
            <a:spLocks noChangeArrowheads="1"/>
          </p:cNvSpPr>
          <p:nvPr/>
        </p:nvSpPr>
        <p:spPr bwMode="auto">
          <a:xfrm>
            <a:off x="3441641" y="2806086"/>
            <a:ext cx="1268413" cy="633412"/>
          </a:xfrm>
          <a:prstGeom prst="wedgeRectCallout">
            <a:avLst>
              <a:gd name="adj1" fmla="val 78587"/>
              <a:gd name="adj2" fmla="val 2918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subordinate  male</a:t>
            </a:r>
          </a:p>
        </p:txBody>
      </p:sp>
      <p:sp>
        <p:nvSpPr>
          <p:cNvPr id="145435" name="AutoShape 27"/>
          <p:cNvSpPr>
            <a:spLocks noChangeArrowheads="1"/>
          </p:cNvSpPr>
          <p:nvPr/>
        </p:nvSpPr>
        <p:spPr bwMode="auto">
          <a:xfrm>
            <a:off x="2870473" y="4467043"/>
            <a:ext cx="1504950" cy="871439"/>
          </a:xfrm>
          <a:prstGeom prst="wedgeRectCallout">
            <a:avLst>
              <a:gd name="adj1" fmla="val 80452"/>
              <a:gd name="adj2" fmla="val -131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increased expression of subordination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39738" y="5953725"/>
            <a:ext cx="55739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E80000"/>
                </a:solidFill>
              </a:rPr>
              <a:t>Why don´t males try to kill other males?</a:t>
            </a:r>
          </a:p>
        </p:txBody>
      </p:sp>
      <p:sp>
        <p:nvSpPr>
          <p:cNvPr id="8" name="Text Box 86"/>
          <p:cNvSpPr txBox="1">
            <a:spLocks noChangeArrowheads="1"/>
          </p:cNvSpPr>
          <p:nvPr/>
        </p:nvSpPr>
        <p:spPr bwMode="auto">
          <a:xfrm>
            <a:off x="1670538" y="292100"/>
            <a:ext cx="604359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AGGRESSION AND ALTRUISM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39738" y="292100"/>
            <a:ext cx="865047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</a:rPr>
              <a:t>EPC in humans: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Univ. of Western Australia: 28% males, 22% females – extramarital sex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France, Great Britain, USA: 5–52%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2400" dirty="0">
                <a:solidFill>
                  <a:srgbClr val="E80000"/>
                </a:solidFill>
              </a:rPr>
              <a:t>EPP: </a:t>
            </a:r>
            <a:r>
              <a:rPr lang="en-GB" dirty="0"/>
              <a:t>difficult estimate, </a:t>
            </a:r>
            <a:r>
              <a:rPr lang="cs-CZ" dirty="0"/>
              <a:t>overal </a:t>
            </a:r>
            <a:r>
              <a:rPr lang="en-GB" dirty="0">
                <a:sym typeface="Symbol"/>
              </a:rPr>
              <a:t>2 %, Yanomami 10 %, </a:t>
            </a:r>
            <a:r>
              <a:rPr lang="cs-CZ" dirty="0">
                <a:sym typeface="Symbol"/>
              </a:rPr>
              <a:t/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</a:t>
            </a:r>
            <a:r>
              <a:rPr lang="en-GB" dirty="0" err="1">
                <a:sym typeface="Symbol"/>
              </a:rPr>
              <a:t>Himba</a:t>
            </a:r>
            <a:r>
              <a:rPr lang="en-GB" dirty="0">
                <a:sym typeface="Symbol"/>
              </a:rPr>
              <a:t> (Namibia) 17 %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ym typeface="Symbol"/>
              </a:rPr>
              <a:t>ethnic differences: </a:t>
            </a:r>
            <a:r>
              <a:rPr lang="en-GB" dirty="0" err="1">
                <a:sym typeface="Symbol"/>
              </a:rPr>
              <a:t>eg</a:t>
            </a:r>
            <a:r>
              <a:rPr lang="en-GB" dirty="0">
                <a:sym typeface="Symbol"/>
              </a:rPr>
              <a:t>. Michigan: 1,4% in Caucasians, </a:t>
            </a:r>
            <a:br>
              <a:rPr lang="en-GB" dirty="0">
                <a:sym typeface="Symbol"/>
              </a:rPr>
            </a:br>
            <a:r>
              <a:rPr lang="en-GB" dirty="0">
                <a:sym typeface="Symbol"/>
              </a:rPr>
              <a:t>	10,1% in Afro-Americans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ym typeface="Symbol"/>
              </a:rPr>
              <a:t>South-American Indians </a:t>
            </a:r>
            <a:r>
              <a:rPr lang="en-GB" sz="1800" dirty="0">
                <a:sym typeface="Symbol"/>
              </a:rPr>
              <a:t>(</a:t>
            </a:r>
            <a:r>
              <a:rPr lang="en-GB" sz="1800" dirty="0" err="1">
                <a:sym typeface="Symbol"/>
              </a:rPr>
              <a:t>eg</a:t>
            </a:r>
            <a:r>
              <a:rPr lang="en-GB" sz="1800" dirty="0">
                <a:sym typeface="Symbol"/>
              </a:rPr>
              <a:t>. </a:t>
            </a:r>
            <a:r>
              <a:rPr lang="en-GB" sz="1800" dirty="0" err="1">
                <a:sym typeface="Symbol"/>
              </a:rPr>
              <a:t>Mehinaku</a:t>
            </a:r>
            <a:r>
              <a:rPr lang="en-GB" sz="1800" dirty="0">
                <a:sym typeface="Symbol"/>
              </a:rPr>
              <a:t>, </a:t>
            </a:r>
            <a:r>
              <a:rPr lang="en-GB" sz="1800" dirty="0" err="1">
                <a:sym typeface="Symbol"/>
              </a:rPr>
              <a:t>Kaingang</a:t>
            </a:r>
            <a:r>
              <a:rPr lang="en-GB" sz="1800" dirty="0">
                <a:sym typeface="Symbol"/>
              </a:rPr>
              <a:t>, </a:t>
            </a:r>
            <a:r>
              <a:rPr lang="en-GB" sz="1800" dirty="0" err="1">
                <a:sym typeface="Symbol"/>
              </a:rPr>
              <a:t>Araweté</a:t>
            </a:r>
            <a:r>
              <a:rPr lang="en-GB" sz="1800" dirty="0">
                <a:sym typeface="Symbol"/>
              </a:rPr>
              <a:t>, </a:t>
            </a:r>
            <a:r>
              <a:rPr lang="en-GB" sz="1800" dirty="0" err="1">
                <a:sym typeface="Symbol"/>
              </a:rPr>
              <a:t>Curripaco</a:t>
            </a:r>
            <a:r>
              <a:rPr lang="en-GB" sz="1800" dirty="0">
                <a:sym typeface="Symbol"/>
              </a:rPr>
              <a:t>, </a:t>
            </a:r>
            <a:r>
              <a:rPr lang="en-GB" sz="1800" dirty="0" err="1">
                <a:sym typeface="Symbol"/>
              </a:rPr>
              <a:t>Tapirapé</a:t>
            </a:r>
            <a:r>
              <a:rPr lang="en-GB" sz="1800" dirty="0">
                <a:sym typeface="Symbol"/>
              </a:rPr>
              <a:t>,</a:t>
            </a:r>
            <a:br>
              <a:rPr lang="en-GB" sz="1800" dirty="0">
                <a:sym typeface="Symbol"/>
              </a:rPr>
            </a:br>
            <a:r>
              <a:rPr lang="en-GB" sz="1800" dirty="0">
                <a:sym typeface="Symbol"/>
              </a:rPr>
              <a:t>	Yanomami, Bari, </a:t>
            </a:r>
            <a:r>
              <a:rPr lang="en-GB" sz="1800" dirty="0" err="1">
                <a:sym typeface="Symbol"/>
              </a:rPr>
              <a:t>Matis</a:t>
            </a:r>
            <a:r>
              <a:rPr lang="en-GB" sz="1800" dirty="0">
                <a:sym typeface="Symbol"/>
              </a:rPr>
              <a:t>, </a:t>
            </a:r>
            <a:r>
              <a:rPr lang="en-GB" sz="1800" dirty="0" err="1">
                <a:sym typeface="Symbol"/>
              </a:rPr>
              <a:t>Aché</a:t>
            </a:r>
            <a:r>
              <a:rPr lang="en-GB" dirty="0">
                <a:sym typeface="Symbol"/>
              </a:rPr>
              <a:t>): partible paternity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ym typeface="Symbol"/>
              </a:rPr>
              <a:t>Canelo (central Brazil): generally more than 12 potential fathers</a:t>
            </a:r>
            <a:br>
              <a:rPr lang="en-GB" dirty="0">
                <a:sym typeface="Symbol"/>
              </a:rPr>
            </a:br>
            <a:r>
              <a:rPr lang="en-GB" dirty="0">
                <a:sym typeface="Symbol"/>
              </a:rPr>
              <a:t>	60% males transiently in polyandric bonds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ym typeface="Symbol"/>
              </a:rPr>
              <a:t>copulation with multiple males is often part of public ritual</a:t>
            </a:r>
            <a:endParaRPr lang="en-GB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39738" y="292100"/>
            <a:ext cx="5939318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dirty="0">
                <a:solidFill>
                  <a:srgbClr val="E80000"/>
                </a:solidFill>
              </a:rPr>
              <a:t>intersexual differences in jealousy:</a:t>
            </a:r>
          </a:p>
          <a:p>
            <a:pPr defTabSz="360000">
              <a:spcAft>
                <a:spcPts val="1000"/>
              </a:spcAft>
            </a:pPr>
            <a:r>
              <a:rPr lang="en-GB" dirty="0"/>
              <a:t>	males: physical cuckoldry (risk of EP</a:t>
            </a:r>
            <a:r>
              <a:rPr lang="cs-CZ" dirty="0"/>
              <a:t>P</a:t>
            </a:r>
            <a:r>
              <a:rPr lang="en-GB" dirty="0"/>
              <a:t>)</a:t>
            </a:r>
            <a:br>
              <a:rPr lang="en-GB" dirty="0"/>
            </a:br>
            <a:r>
              <a:rPr lang="en-GB" dirty="0"/>
              <a:t>	females</a:t>
            </a:r>
            <a:r>
              <a:rPr lang="en-GB" dirty="0">
                <a:sym typeface="Symbol"/>
              </a:rPr>
              <a:t>: spiritual affinity (risk of mate´s leaving)</a:t>
            </a:r>
            <a:endParaRPr lang="en-GB" dirty="0"/>
          </a:p>
        </p:txBody>
      </p:sp>
      <p:pic>
        <p:nvPicPr>
          <p:cNvPr id="1026" name="Picture 2" descr="Výsledek obrázku pro jealou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60" y="3416448"/>
            <a:ext cx="5306052" cy="29857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6" name="Picture 2" descr="http://www.asset1.net/tv/pictures/show/shakespeare/Shakespeare-Othello-16x9-1.jpg"/>
          <p:cNvPicPr>
            <a:picLocks noChangeAspect="1" noChangeArrowheads="1"/>
          </p:cNvPicPr>
          <p:nvPr/>
        </p:nvPicPr>
        <p:blipFill rotWithShape="1">
          <a:blip r:embed="rId4" cstate="print"/>
          <a:srcRect l="11177" r="11091"/>
          <a:stretch/>
        </p:blipFill>
        <p:spPr bwMode="auto">
          <a:xfrm>
            <a:off x="439738" y="1843096"/>
            <a:ext cx="3761145" cy="2720665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4620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8"/>
          <p:cNvSpPr txBox="1">
            <a:spLocks noChangeArrowheads="1"/>
          </p:cNvSpPr>
          <p:nvPr/>
        </p:nvSpPr>
        <p:spPr bwMode="auto">
          <a:xfrm>
            <a:off x="439738" y="1104944"/>
            <a:ext cx="286168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/>
              <a:t>Hawk: always attacking</a:t>
            </a:r>
          </a:p>
          <a:p>
            <a:pPr>
              <a:spcAft>
                <a:spcPts val="600"/>
              </a:spcAft>
            </a:pPr>
            <a:r>
              <a:rPr lang="en-GB"/>
              <a:t>Dove: never attacking</a:t>
            </a:r>
          </a:p>
        </p:txBody>
      </p:sp>
      <p:graphicFrame>
        <p:nvGraphicFramePr>
          <p:cNvPr id="121972" name="Group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866793"/>
              </p:ext>
            </p:extLst>
          </p:nvPr>
        </p:nvGraphicFramePr>
        <p:xfrm>
          <a:off x="3732213" y="2657475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(V-C)/2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1973" name="AutoShape 117"/>
          <p:cNvSpPr>
            <a:spLocks noChangeArrowheads="1"/>
          </p:cNvSpPr>
          <p:nvPr/>
        </p:nvSpPr>
        <p:spPr bwMode="auto">
          <a:xfrm>
            <a:off x="3712862" y="1186249"/>
            <a:ext cx="2712651" cy="1304325"/>
          </a:xfrm>
          <a:prstGeom prst="wedgeRectCallout">
            <a:avLst>
              <a:gd name="adj1" fmla="val -9186"/>
              <a:gd name="adj2" fmla="val 10614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both attacking, one loses (zero benefit), both losing due to risk of injury</a:t>
            </a:r>
          </a:p>
        </p:txBody>
      </p:sp>
      <p:sp>
        <p:nvSpPr>
          <p:cNvPr id="121974" name="AutoShape 118"/>
          <p:cNvSpPr>
            <a:spLocks noChangeArrowheads="1"/>
          </p:cNvSpPr>
          <p:nvPr/>
        </p:nvSpPr>
        <p:spPr bwMode="auto">
          <a:xfrm>
            <a:off x="6763265" y="1795849"/>
            <a:ext cx="1933575" cy="720512"/>
          </a:xfrm>
          <a:prstGeom prst="wedgeRectCallout">
            <a:avLst>
              <a:gd name="adj1" fmla="val -64380"/>
              <a:gd name="adj2" fmla="val 1468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Hawk is attacking (gain)</a:t>
            </a:r>
          </a:p>
        </p:txBody>
      </p:sp>
      <p:sp>
        <p:nvSpPr>
          <p:cNvPr id="121975" name="AutoShape 119"/>
          <p:cNvSpPr>
            <a:spLocks noChangeArrowheads="1"/>
          </p:cNvSpPr>
          <p:nvPr/>
        </p:nvSpPr>
        <p:spPr bwMode="auto">
          <a:xfrm>
            <a:off x="5519352" y="4366655"/>
            <a:ext cx="3319849" cy="1136221"/>
          </a:xfrm>
          <a:prstGeom prst="wedgeRectCallout">
            <a:avLst>
              <a:gd name="adj1" fmla="val -24376"/>
              <a:gd name="adj2" fmla="val -88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both Doves are waiting, then one escapes (no gain) and the other wins (V)</a:t>
            </a:r>
          </a:p>
        </p:txBody>
      </p:sp>
      <p:sp>
        <p:nvSpPr>
          <p:cNvPr id="121976" name="AutoShape 120"/>
          <p:cNvSpPr>
            <a:spLocks noChangeArrowheads="1"/>
          </p:cNvSpPr>
          <p:nvPr/>
        </p:nvSpPr>
        <p:spPr bwMode="auto">
          <a:xfrm>
            <a:off x="2576856" y="4217773"/>
            <a:ext cx="2028095" cy="715105"/>
          </a:xfrm>
          <a:prstGeom prst="wedgeRectCallout">
            <a:avLst>
              <a:gd name="adj1" fmla="val 59512"/>
              <a:gd name="adj2" fmla="val -966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Dove is escaping </a:t>
            </a:r>
            <a:br>
              <a:rPr lang="en-GB" sz="1800"/>
            </a:br>
            <a:r>
              <a:rPr lang="en-GB" sz="1800"/>
              <a:t>(no gain)</a:t>
            </a:r>
          </a:p>
        </p:txBody>
      </p:sp>
      <p:sp>
        <p:nvSpPr>
          <p:cNvPr id="121977" name="Text Box 121"/>
          <p:cNvSpPr txBox="1">
            <a:spLocks noChangeArrowheads="1"/>
          </p:cNvSpPr>
          <p:nvPr/>
        </p:nvSpPr>
        <p:spPr bwMode="auto">
          <a:xfrm>
            <a:off x="439738" y="5593878"/>
            <a:ext cx="3315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E80000"/>
                </a:solidFill>
              </a:rPr>
              <a:t>Is Hawk or Dove ESS?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622854" y="292100"/>
            <a:ext cx="605481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Symmetric models – Hawk and Dove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366661" y="2379091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payoff matrix: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73" grpId="0" animBg="1"/>
      <p:bldP spid="121974" grpId="0" animBg="1"/>
      <p:bldP spid="121975" grpId="0" animBg="1"/>
      <p:bldP spid="121976" grpId="0" animBg="1"/>
      <p:bldP spid="12197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38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971343"/>
              </p:ext>
            </p:extLst>
          </p:nvPr>
        </p:nvGraphicFramePr>
        <p:xfrm>
          <a:off x="2818886" y="66767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439738" y="2795629"/>
            <a:ext cx="8594019" cy="9592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>
                <a:solidFill>
                  <a:srgbClr val="E80000"/>
                </a:solidFill>
              </a:rPr>
              <a:t>Conclusion: neither Hawk nor Dove are evolutionarily stable</a:t>
            </a:r>
          </a:p>
          <a:p>
            <a:pPr defTabSz="360000">
              <a:spcAft>
                <a:spcPts val="1000"/>
              </a:spcAft>
            </a:pPr>
            <a:r>
              <a:rPr lang="en-GB" sz="240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en-GB" sz="2400">
                <a:sym typeface="Symbol" pitchFamily="18" charset="2"/>
              </a:rPr>
              <a:t> </a:t>
            </a:r>
            <a:r>
              <a:rPr lang="en-GB" sz="2400">
                <a:solidFill>
                  <a:srgbClr val="E80000"/>
                </a:solidFill>
              </a:rPr>
              <a:t>mixed strategy</a:t>
            </a:r>
            <a:r>
              <a:rPr lang="en-GB" sz="2400"/>
              <a:t> (in this case D : H = 1 : 1)</a:t>
            </a:r>
            <a:endParaRPr lang="en-GB">
              <a:sym typeface="Symbol" pitchFamily="18" charset="2"/>
            </a:endParaRPr>
          </a:p>
        </p:txBody>
      </p:sp>
      <p:sp>
        <p:nvSpPr>
          <p:cNvPr id="8208" name="AutoShape 45"/>
          <p:cNvSpPr>
            <a:spLocks noChangeArrowheads="1"/>
          </p:cNvSpPr>
          <p:nvPr/>
        </p:nvSpPr>
        <p:spPr bwMode="auto">
          <a:xfrm>
            <a:off x="6381515" y="505609"/>
            <a:ext cx="2335255" cy="754063"/>
          </a:xfrm>
          <a:prstGeom prst="wedgeRectCallout">
            <a:avLst>
              <a:gd name="adj1" fmla="val -66493"/>
              <a:gd name="adj2" fmla="val 507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average gain of H: </a:t>
            </a:r>
          </a:p>
          <a:p>
            <a:pPr algn="ctr"/>
            <a:r>
              <a:rPr lang="en-GB" sz="1800"/>
              <a:t>(1 – 1/2)/2 = 1/4</a:t>
            </a:r>
          </a:p>
        </p:txBody>
      </p:sp>
      <p:sp>
        <p:nvSpPr>
          <p:cNvPr id="8209" name="Text Box 49"/>
          <p:cNvSpPr txBox="1">
            <a:spLocks noChangeArrowheads="1"/>
          </p:cNvSpPr>
          <p:nvPr/>
        </p:nvSpPr>
        <p:spPr bwMode="auto">
          <a:xfrm>
            <a:off x="439738" y="292100"/>
            <a:ext cx="207460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Eg.: V = 1, C = 2</a:t>
            </a:r>
          </a:p>
          <a:p>
            <a:endParaRPr lang="en-GB" i="1"/>
          </a:p>
          <a:p>
            <a:r>
              <a:rPr lang="en-GB"/>
              <a:t>payoff matrix:</a:t>
            </a:r>
          </a:p>
        </p:txBody>
      </p:sp>
      <p:sp>
        <p:nvSpPr>
          <p:cNvPr id="8210" name="AutoShape 55"/>
          <p:cNvSpPr>
            <a:spLocks noChangeArrowheads="1"/>
          </p:cNvSpPr>
          <p:nvPr/>
        </p:nvSpPr>
        <p:spPr bwMode="auto">
          <a:xfrm>
            <a:off x="6466704" y="1689742"/>
            <a:ext cx="2172816" cy="772984"/>
          </a:xfrm>
          <a:prstGeom prst="wedgeRectCallout">
            <a:avLst>
              <a:gd name="adj1" fmla="val -72412"/>
              <a:gd name="adj2" fmla="val -44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average gain of D: </a:t>
            </a:r>
          </a:p>
          <a:p>
            <a:pPr algn="ctr"/>
            <a:r>
              <a:rPr lang="en-GB" sz="1800"/>
              <a:t> (1/2 – 0)/2 = 1/4</a:t>
            </a: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439738" y="4322390"/>
            <a:ext cx="8379410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if we add a delay penalty of -1/4 to both Doves, the average Dove payoff</a:t>
            </a:r>
            <a:br>
              <a:rPr lang="en-GB"/>
            </a:br>
            <a:r>
              <a:rPr lang="en-GB"/>
              <a:t>	will be (1/2 – 0 – 1/4)/2 = 1/8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 the Hawk strategy will be more favourable and its</a:t>
            </a:r>
            <a:r>
              <a:rPr lang="en-GB"/>
              <a:t> frequency will</a:t>
            </a:r>
            <a:br>
              <a:rPr lang="en-GB"/>
            </a:br>
            <a:r>
              <a:rPr lang="en-GB"/>
              <a:t>	increase	</a:t>
            </a:r>
            <a:r>
              <a:rPr lang="en-GB">
                <a:sym typeface="Symbol" pitchFamily="18" charset="2"/>
              </a:rPr>
              <a:t> in this case equilibrium of a mixed strategy or D : H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polymorfism would be 1 :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3" grpId="0" animBg="1"/>
      <p:bldP spid="8208" grpId="0" animBg="1"/>
      <p:bldP spid="8210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6" name="Text Box 56"/>
          <p:cNvSpPr txBox="1">
            <a:spLocks noChangeArrowheads="1"/>
          </p:cNvSpPr>
          <p:nvPr/>
        </p:nvSpPr>
        <p:spPr bwMode="auto">
          <a:xfrm>
            <a:off x="439738" y="292100"/>
            <a:ext cx="82811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group selection (Dove population): works only in the case of </a:t>
            </a:r>
            <a:r>
              <a:rPr lang="en-GB" u="sng"/>
              <a:t>conscious </a:t>
            </a:r>
            <a:r>
              <a:rPr lang="en-GB"/>
              <a:t/>
            </a:r>
            <a:br>
              <a:rPr lang="en-GB"/>
            </a:br>
            <a:r>
              <a:rPr lang="en-GB"/>
              <a:t>	</a:t>
            </a:r>
            <a:r>
              <a:rPr lang="en-GB" u="sng"/>
              <a:t>behaviour</a:t>
            </a:r>
            <a:r>
              <a:rPr lang="en-GB"/>
              <a:t> (conspiracy) – mostly only in humans and only </a:t>
            </a:r>
            <a:br>
              <a:rPr lang="en-GB"/>
            </a:br>
            <a:r>
              <a:rPr lang="en-GB"/>
              <a:t>	</a:t>
            </a:r>
            <a:r>
              <a:rPr lang="en-GB" u="sng"/>
              <a:t>theoretically</a:t>
            </a:r>
            <a:r>
              <a:rPr lang="en-GB"/>
              <a:t>	(in practice usually betraying)</a:t>
            </a:r>
          </a:p>
        </p:txBody>
      </p:sp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439738" y="1696179"/>
            <a:ext cx="3071675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en-GB"/>
              <a:t> Doves is </a:t>
            </a:r>
            <a:r>
              <a:rPr lang="en-GB" u="sng"/>
              <a:t>never</a:t>
            </a:r>
            <a:r>
              <a:rPr lang="en-GB"/>
              <a:t> ESS ...</a:t>
            </a:r>
            <a:br>
              <a:rPr lang="en-GB"/>
            </a:br>
            <a:endParaRPr lang="en-GB"/>
          </a:p>
          <a:p>
            <a:pPr defTabSz="360000">
              <a:spcAft>
                <a:spcPts val="1000"/>
              </a:spcAft>
            </a:pPr>
            <a:r>
              <a:rPr lang="en-GB"/>
              <a:t>... but what about Hawk?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 only if V &gt; C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eg. V = 2, C = 1</a:t>
            </a:r>
          </a:p>
          <a:p>
            <a:pPr defTabSz="360000">
              <a:spcAft>
                <a:spcPts val="1000"/>
              </a:spcAft>
            </a:pPr>
            <a:endParaRPr lang="en-GB" i="1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payoff matrix:</a:t>
            </a:r>
          </a:p>
        </p:txBody>
      </p:sp>
      <p:graphicFrame>
        <p:nvGraphicFramePr>
          <p:cNvPr id="10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762945"/>
              </p:ext>
            </p:extLst>
          </p:nvPr>
        </p:nvGraphicFramePr>
        <p:xfrm>
          <a:off x="2813048" y="420533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AutoShape 55"/>
          <p:cNvSpPr>
            <a:spLocks noChangeArrowheads="1"/>
          </p:cNvSpPr>
          <p:nvPr/>
        </p:nvSpPr>
        <p:spPr bwMode="auto">
          <a:xfrm>
            <a:off x="6135301" y="3397765"/>
            <a:ext cx="1946381" cy="679450"/>
          </a:xfrm>
          <a:prstGeom prst="wedgeRectCallout">
            <a:avLst>
              <a:gd name="adj1" fmla="val -64792"/>
              <a:gd name="adj2" fmla="val 167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average gain of H: </a:t>
            </a:r>
          </a:p>
          <a:p>
            <a:pPr algn="ctr"/>
            <a:r>
              <a:rPr lang="en-GB" sz="1600"/>
              <a:t>(2 – 1/2)2 = 3/4</a:t>
            </a:r>
          </a:p>
        </p:txBody>
      </p:sp>
      <p:sp>
        <p:nvSpPr>
          <p:cNvPr id="12" name="AutoShape 57"/>
          <p:cNvSpPr>
            <a:spLocks noChangeArrowheads="1"/>
          </p:cNvSpPr>
          <p:nvPr/>
        </p:nvSpPr>
        <p:spPr bwMode="auto">
          <a:xfrm>
            <a:off x="6503430" y="5446713"/>
            <a:ext cx="1941323" cy="679450"/>
          </a:xfrm>
          <a:prstGeom prst="wedgeRectCallout">
            <a:avLst>
              <a:gd name="adj1" fmla="val -82882"/>
              <a:gd name="adj2" fmla="val -633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average gain of D: </a:t>
            </a:r>
          </a:p>
          <a:p>
            <a:pPr algn="ctr"/>
            <a:r>
              <a:rPr lang="en-GB" sz="1600"/>
              <a:t> (1 – 0)/2 = 1/2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7358</TotalTime>
  <Words>1573</Words>
  <Application>Microsoft Office PowerPoint</Application>
  <PresentationFormat>Předvádění na obrazovce (4:3)</PresentationFormat>
  <Paragraphs>496</Paragraphs>
  <Slides>61</Slides>
  <Notes>54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7" baseType="lpstr">
      <vt:lpstr>MS PGothic</vt:lpstr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356</cp:revision>
  <dcterms:created xsi:type="dcterms:W3CDTF">2002-02-28T16:27:36Z</dcterms:created>
  <dcterms:modified xsi:type="dcterms:W3CDTF">2017-11-14T14:05:25Z</dcterms:modified>
</cp:coreProperties>
</file>