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66" r:id="rId2"/>
    <p:sldId id="339" r:id="rId3"/>
    <p:sldId id="340" r:id="rId4"/>
    <p:sldId id="341" r:id="rId5"/>
    <p:sldId id="342" r:id="rId6"/>
    <p:sldId id="344" r:id="rId7"/>
    <p:sldId id="346" r:id="rId8"/>
    <p:sldId id="343" r:id="rId9"/>
    <p:sldId id="345" r:id="rId10"/>
    <p:sldId id="309" r:id="rId11"/>
    <p:sldId id="347" r:id="rId12"/>
    <p:sldId id="348" r:id="rId13"/>
    <p:sldId id="350" r:id="rId14"/>
    <p:sldId id="351" r:id="rId15"/>
    <p:sldId id="312" r:id="rId16"/>
    <p:sldId id="352" r:id="rId17"/>
    <p:sldId id="353" r:id="rId18"/>
    <p:sldId id="313" r:id="rId19"/>
    <p:sldId id="314" r:id="rId20"/>
    <p:sldId id="349" r:id="rId21"/>
    <p:sldId id="315" r:id="rId22"/>
    <p:sldId id="354" r:id="rId23"/>
    <p:sldId id="332" r:id="rId24"/>
    <p:sldId id="329" r:id="rId25"/>
    <p:sldId id="330" r:id="rId26"/>
    <p:sldId id="331" r:id="rId27"/>
    <p:sldId id="319" r:id="rId28"/>
    <p:sldId id="357" r:id="rId29"/>
    <p:sldId id="356" r:id="rId30"/>
    <p:sldId id="355" r:id="rId31"/>
    <p:sldId id="320" r:id="rId32"/>
    <p:sldId id="338" r:id="rId33"/>
    <p:sldId id="335" r:id="rId34"/>
    <p:sldId id="321" r:id="rId35"/>
    <p:sldId id="358" r:id="rId36"/>
    <p:sldId id="324" r:id="rId37"/>
    <p:sldId id="322" r:id="rId38"/>
    <p:sldId id="333" r:id="rId39"/>
    <p:sldId id="325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E0000"/>
    <a:srgbClr val="FFFF66"/>
    <a:srgbClr val="FF9900"/>
    <a:srgbClr val="FF00FF"/>
    <a:srgbClr val="003399"/>
    <a:srgbClr val="FFFF99"/>
    <a:srgbClr val="F00000"/>
    <a:srgbClr val="CC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632" y="-114"/>
      </p:cViewPr>
      <p:guideLst>
        <p:guide orient="horz" pos="142"/>
        <p:guide pos="3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283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46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1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59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2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21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1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82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01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89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66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18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59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80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508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16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863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233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736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249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928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6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129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EA2EB-32D1-4EAE-8026-6F83CCA98DF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416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02673-9B5C-43C3-BB06-0C8CC56406C0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331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4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70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76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6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upload.wikimedia.org/wikipedia/en/9/92/W_D_Hamilt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120587" y="217488"/>
            <a:ext cx="6875929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EVOLUTION OF GENETIC</a:t>
            </a:r>
          </a:p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SYSTEMS</a:t>
            </a:r>
            <a:endParaRPr lang="cs-CZ" sz="3600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05" charset="0"/>
            </a:endParaRPr>
          </a:p>
        </p:txBody>
      </p:sp>
      <p:pic>
        <p:nvPicPr>
          <p:cNvPr id="54274" name="Picture 2" descr="http://www.nature.com/ncomms/2014/140219/ncomms4311/images/ncomms431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7" y="1465966"/>
            <a:ext cx="2854629" cy="2854629"/>
          </a:xfrm>
          <a:prstGeom prst="rect">
            <a:avLst/>
          </a:prstGeom>
          <a:noFill/>
        </p:spPr>
      </p:pic>
      <p:pic>
        <p:nvPicPr>
          <p:cNvPr id="54276" name="Picture 4" descr="https://onliving.files.wordpress.com/2013/05/chrom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528" y="1852874"/>
            <a:ext cx="2301090" cy="1533101"/>
          </a:xfrm>
          <a:prstGeom prst="rect">
            <a:avLst/>
          </a:prstGeom>
          <a:noFill/>
        </p:spPr>
      </p:pic>
      <p:pic>
        <p:nvPicPr>
          <p:cNvPr id="54278" name="Picture 6" descr="http://ngs-expert.com/wp-content/uploads/2014/03/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9" y="1621972"/>
            <a:ext cx="2602411" cy="2947715"/>
          </a:xfrm>
          <a:prstGeom prst="rect">
            <a:avLst/>
          </a:prstGeom>
          <a:noFill/>
        </p:spPr>
      </p:pic>
      <p:pic>
        <p:nvPicPr>
          <p:cNvPr id="54280" name="Picture 8" descr="http://discovermagazine.com/~/media/Images/Issues/2013/November/gender-ratios.jpg"/>
          <p:cNvPicPr>
            <a:picLocks noChangeAspect="1" noChangeArrowheads="1"/>
          </p:cNvPicPr>
          <p:nvPr/>
        </p:nvPicPr>
        <p:blipFill>
          <a:blip r:embed="rId6" cstate="print"/>
          <a:srcRect l="8549"/>
          <a:stretch>
            <a:fillRect/>
          </a:stretch>
        </p:blipFill>
        <p:spPr bwMode="auto">
          <a:xfrm>
            <a:off x="365760" y="4698274"/>
            <a:ext cx="2420983" cy="1936358"/>
          </a:xfrm>
          <a:prstGeom prst="rect">
            <a:avLst/>
          </a:prstGeom>
          <a:noFill/>
        </p:spPr>
      </p:pic>
      <p:pic>
        <p:nvPicPr>
          <p:cNvPr id="54282" name="Picture 10" descr="http://census.gov.ph/sites/default/files/hsd/2_14.gif"/>
          <p:cNvPicPr>
            <a:picLocks noChangeAspect="1" noChangeArrowheads="1"/>
          </p:cNvPicPr>
          <p:nvPr/>
        </p:nvPicPr>
        <p:blipFill>
          <a:blip r:embed="rId7" cstate="print"/>
          <a:srcRect l="5404" t="16895" b="5506"/>
          <a:stretch>
            <a:fillRect/>
          </a:stretch>
        </p:blipFill>
        <p:spPr bwMode="auto">
          <a:xfrm>
            <a:off x="6312827" y="3814355"/>
            <a:ext cx="2687119" cy="2882538"/>
          </a:xfrm>
          <a:prstGeom prst="rect">
            <a:avLst/>
          </a:prstGeom>
          <a:noFill/>
        </p:spPr>
      </p:pic>
      <p:pic>
        <p:nvPicPr>
          <p:cNvPr id="9" name="Obrázek 8" descr="33_12_07_11_4_08_44.jpeg"/>
          <p:cNvPicPr>
            <a:picLocks noChangeAspect="1"/>
          </p:cNvPicPr>
          <p:nvPr/>
        </p:nvPicPr>
        <p:blipFill>
          <a:blip r:embed="rId8" cstate="print"/>
          <a:srcRect r="36392" b="5748"/>
          <a:stretch>
            <a:fillRect/>
          </a:stretch>
        </p:blipFill>
        <p:spPr>
          <a:xfrm>
            <a:off x="3021874" y="4509544"/>
            <a:ext cx="3230880" cy="2213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428839" y="218085"/>
            <a:ext cx="4286321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EVOLUTION OF SEX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90538" y="888404"/>
            <a:ext cx="4164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F00000"/>
                </a:solidFill>
              </a:rPr>
              <a:t>sex = meiosis, </a:t>
            </a:r>
            <a:r>
              <a:rPr lang="en-GB" sz="2400" b="0" u="sng">
                <a:solidFill>
                  <a:srgbClr val="F00000"/>
                </a:solidFill>
              </a:rPr>
              <a:t>recombination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060" r="925"/>
          <a:stretch>
            <a:fillRect/>
          </a:stretch>
        </p:blipFill>
        <p:spPr bwMode="auto">
          <a:xfrm rot="10800000">
            <a:off x="882867" y="1639803"/>
            <a:ext cx="7462345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651062" y="1072056"/>
            <a:ext cx="1377267" cy="505920"/>
          </a:xfrm>
          <a:prstGeom prst="wedgeRectCallout">
            <a:avLst>
              <a:gd name="adj1" fmla="val 561"/>
              <a:gd name="adj2" fmla="val 1397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amphimixis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09085" y="427545"/>
            <a:ext cx="5378162" cy="58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phenomena.nationalgeographic.com/files/2012/12/Bacteria_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0" y="3865909"/>
            <a:ext cx="3242661" cy="184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490538" y="217488"/>
            <a:ext cx="3007555" cy="194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400" b="0"/>
              <a:t>„sex“ in Prokaryotes:</a:t>
            </a:r>
            <a:br>
              <a:rPr lang="en-GB" sz="2400" b="0"/>
            </a:br>
            <a:r>
              <a:rPr lang="en-GB" b="0"/>
              <a:t/>
            </a:r>
            <a:br>
              <a:rPr lang="en-GB" b="0"/>
            </a:br>
            <a:r>
              <a:rPr lang="en-GB" b="0"/>
              <a:t>	conjugation 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	transformation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	transduction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5213" y="345471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/>
              <a:t>conjugation in </a:t>
            </a:r>
            <a:r>
              <a:rPr lang="en-GB" sz="1800" b="0" i="1"/>
              <a:t>E.coli</a:t>
            </a:r>
            <a:r>
              <a:rPr lang="en-GB" sz="1800" b="0"/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evolution-textbook.org/content/free/figures/23_EVOW_Art/06_EVOW_CH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32196"/>
          <a:stretch>
            <a:fillRect/>
          </a:stretch>
        </p:blipFill>
        <p:spPr bwMode="auto">
          <a:xfrm>
            <a:off x="1783311" y="827088"/>
            <a:ext cx="5745241" cy="5331974"/>
          </a:xfrm>
          <a:prstGeom prst="rect">
            <a:avLst/>
          </a:prstGeom>
          <a:noFill/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346839" y="942702"/>
            <a:ext cx="1608085" cy="768679"/>
          </a:xfrm>
          <a:prstGeom prst="wedgeRectCallout">
            <a:avLst>
              <a:gd name="adj1" fmla="val 66883"/>
              <a:gd name="adj2" fmla="val 520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no division in haploid stage</a:t>
            </a: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46840" y="4198882"/>
            <a:ext cx="1445173" cy="768679"/>
          </a:xfrm>
          <a:prstGeom prst="wedgeRectCallout">
            <a:avLst>
              <a:gd name="adj1" fmla="val 72987"/>
              <a:gd name="adj2" fmla="val 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facultative sex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991132" y="3158359"/>
            <a:ext cx="1811282" cy="768679"/>
          </a:xfrm>
          <a:prstGeom prst="wedgeRectCallout">
            <a:avLst>
              <a:gd name="adj1" fmla="val -69482"/>
              <a:gd name="adj2" fmla="val 205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most of life in haploid phase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93408" y="217488"/>
            <a:ext cx="1811282" cy="768679"/>
          </a:xfrm>
          <a:prstGeom prst="wedgeRectCallout">
            <a:avLst>
              <a:gd name="adj1" fmla="val -50333"/>
              <a:gd name="adj2" fmla="val 11901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sex at the end of life cycle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744140" y="5686097"/>
            <a:ext cx="1758884" cy="926336"/>
          </a:xfrm>
          <a:prstGeom prst="wedgeRectCallout">
            <a:avLst>
              <a:gd name="adj1" fmla="val -106620"/>
              <a:gd name="adj2" fmla="val -12353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sex triggered by starving (shortage of N</a:t>
            </a:r>
            <a:r>
              <a:rPr lang="en-GB" sz="1600" b="0" baseline="-25000">
                <a:sym typeface="Symbol" pitchFamily="-105" charset="2"/>
              </a:rPr>
              <a:t>2</a:t>
            </a:r>
            <a:r>
              <a:rPr lang="en-GB" sz="1600" b="0">
                <a:sym typeface="Symbol" pitchFamily="-105" charset="2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evolution-textbook.org/content/free/figures/23_EVOW_Art/09_EVOW_CH2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646" t="4299" r="17759" b="29879"/>
          <a:stretch>
            <a:fillRect/>
          </a:stretch>
        </p:blipFill>
        <p:spPr bwMode="auto">
          <a:xfrm>
            <a:off x="346841" y="2176903"/>
            <a:ext cx="6013109" cy="4129304"/>
          </a:xfrm>
          <a:prstGeom prst="rect">
            <a:avLst/>
          </a:prstGeom>
          <a:noFill/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58811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/>
              <a:t>phylogenetic position of asexual taxa:</a:t>
            </a:r>
          </a:p>
          <a:p>
            <a:pPr defTabSz="360000"/>
            <a:endParaRPr lang="en-GB" b="0"/>
          </a:p>
          <a:p>
            <a:pPr defTabSz="360000">
              <a:spcAft>
                <a:spcPts val="600"/>
              </a:spcAft>
            </a:pPr>
            <a:r>
              <a:rPr lang="en-GB" b="0"/>
              <a:t>mostly recent lineages</a:t>
            </a:r>
          </a:p>
          <a:p>
            <a:pPr defTabSz="360000">
              <a:spcAft>
                <a:spcPts val="600"/>
              </a:spcAft>
            </a:pPr>
            <a:r>
              <a:rPr lang="en-GB" b="0"/>
              <a:t>taxa scattered</a:t>
            </a:r>
          </a:p>
        </p:txBody>
      </p: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6695089" y="543309"/>
            <a:ext cx="2175639" cy="24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078653" y="4172605"/>
            <a:ext cx="3823609" cy="1449826"/>
          </a:xfrm>
          <a:prstGeom prst="wedgeRectCallout">
            <a:avLst>
              <a:gd name="adj1" fmla="val -27547"/>
              <a:gd name="adj2" fmla="val -14788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most asexual lineages arised recently from sexual; eg. dandelion </a:t>
            </a:r>
            <a:r>
              <a:rPr lang="en-GB" sz="1800" b="0" i="1">
                <a:sym typeface="Symbol" pitchFamily="-105" charset="2"/>
              </a:rPr>
              <a:t>Taraxacum officinale</a:t>
            </a:r>
            <a:r>
              <a:rPr lang="en-GB" sz="1800" b="0">
                <a:sym typeface="Symbol" pitchFamily="-105" charset="2"/>
              </a:rPr>
              <a:t>: non-functional stamina, yellow colour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349242" y="2924146"/>
            <a:ext cx="121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0" i="1" dirty="0"/>
              <a:t>T. </a:t>
            </a:r>
            <a:r>
              <a:rPr lang="cs-CZ" sz="1600" b="0" i="1" dirty="0" err="1"/>
              <a:t>officinale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3523400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/>
              <a:t>exceptions: 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Bdelloidea rotifers:</a:t>
            </a:r>
            <a:br>
              <a:rPr lang="en-GB" b="0"/>
            </a:br>
            <a:r>
              <a:rPr lang="en-GB" b="0"/>
              <a:t>	fossils in amber 35-40 MY</a:t>
            </a:r>
            <a:br>
              <a:rPr lang="en-GB" b="0"/>
            </a:br>
            <a:r>
              <a:rPr lang="en-GB" b="0"/>
              <a:t>	existency </a:t>
            </a:r>
            <a:r>
              <a:rPr lang="en-GB" b="0">
                <a:sym typeface="Symbol"/>
              </a:rPr>
              <a:t></a:t>
            </a:r>
            <a:r>
              <a:rPr lang="en-GB" b="0"/>
              <a:t>100 MY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ostracods:</a:t>
            </a:r>
            <a:br>
              <a:rPr lang="en-GB" b="0"/>
            </a:br>
            <a:r>
              <a:rPr lang="en-GB" b="0"/>
              <a:t>	asexual </a:t>
            </a:r>
            <a:r>
              <a:rPr lang="en-GB" b="0">
                <a:sym typeface="Symbol"/>
              </a:rPr>
              <a:t>100 MY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 recently males found</a:t>
            </a:r>
            <a:endParaRPr lang="en-GB" b="0"/>
          </a:p>
        </p:txBody>
      </p:sp>
      <p:pic>
        <p:nvPicPr>
          <p:cNvPr id="30729" name="Picture 18" descr="10_EVOW_CH23"/>
          <p:cNvPicPr>
            <a:picLocks noChangeAspect="1" noChangeArrowheads="1"/>
          </p:cNvPicPr>
          <p:nvPr/>
        </p:nvPicPr>
        <p:blipFill>
          <a:blip r:embed="rId3" cstate="print"/>
          <a:srcRect l="24596" t="4356" r="25179" b="57928"/>
          <a:stretch>
            <a:fillRect/>
          </a:stretch>
        </p:blipFill>
        <p:spPr bwMode="auto">
          <a:xfrm>
            <a:off x="6811716" y="217488"/>
            <a:ext cx="2101055" cy="27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5042391" y="366232"/>
            <a:ext cx="1754099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Philodina</a:t>
            </a:r>
            <a:r>
              <a:rPr lang="cs-CZ" sz="1600" b="0" i="1" dirty="0"/>
              <a:t> roseola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505060" y="5444843"/>
            <a:ext cx="2910177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Macrotrachela</a:t>
            </a:r>
            <a:r>
              <a:rPr lang="cs-CZ" sz="1600" b="0" i="1" dirty="0"/>
              <a:t> </a:t>
            </a:r>
            <a:r>
              <a:rPr lang="cs-CZ" sz="1600" b="0" i="1" dirty="0" err="1"/>
              <a:t>quadricornifera</a:t>
            </a:r>
            <a:endParaRPr lang="cs-CZ" sz="1600" b="0" i="1" dirty="0"/>
          </a:p>
        </p:txBody>
      </p:sp>
      <p:pic>
        <p:nvPicPr>
          <p:cNvPr id="30732" name="Picture 21" descr="10_EVOW_CH23"/>
          <p:cNvPicPr>
            <a:picLocks noChangeAspect="1" noChangeArrowheads="1"/>
          </p:cNvPicPr>
          <p:nvPr/>
        </p:nvPicPr>
        <p:blipFill>
          <a:blip r:embed="rId3" cstate="print"/>
          <a:srcRect l="23969" t="45357" r="24283" b="28072"/>
          <a:stretch>
            <a:fillRect/>
          </a:stretch>
        </p:blipFill>
        <p:spPr bwMode="auto">
          <a:xfrm>
            <a:off x="5714219" y="3267484"/>
            <a:ext cx="2493596" cy="22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www.evolution-textbook.org/content/free/figures/23_EVOW_Art/08_EVOW_CH23.jpg"/>
          <p:cNvPicPr>
            <a:picLocks noChangeAspect="1" noChangeArrowheads="1"/>
          </p:cNvPicPr>
          <p:nvPr/>
        </p:nvPicPr>
        <p:blipFill>
          <a:blip r:embed="rId4" cstate="print"/>
          <a:srcRect l="54271" t="27142" r="17598" b="38066"/>
          <a:stretch>
            <a:fillRect/>
          </a:stretch>
        </p:blipFill>
        <p:spPr bwMode="auto">
          <a:xfrm>
            <a:off x="746234" y="2883243"/>
            <a:ext cx="2711669" cy="3612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186387" y="5096434"/>
            <a:ext cx="677401" cy="375625"/>
          </a:xfrm>
          <a:prstGeom prst="wedgeRectCallout">
            <a:avLst>
              <a:gd name="adj1" fmla="val -104075"/>
              <a:gd name="adj2" fmla="val 329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eggs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83248" y="5944938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Darwinula</a:t>
            </a:r>
            <a:r>
              <a:rPr lang="cs-CZ" sz="1600" b="0" i="1" dirty="0"/>
              <a:t> </a:t>
            </a:r>
            <a:r>
              <a:rPr lang="cs-CZ" sz="1600" b="0" i="1" dirty="0" err="1"/>
              <a:t>stevensoni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1219802"/>
            <a:ext cx="806631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en-GB" b="0" dirty="0"/>
              <a:t>time and energy necessary for finding a partner (finding itself may be </a:t>
            </a:r>
            <a:br>
              <a:rPr lang="en-GB" b="0" dirty="0"/>
            </a:br>
            <a:r>
              <a:rPr lang="en-GB" b="0" dirty="0"/>
              <a:t>	a problem), further effort before copulation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increased risk of predation or </a:t>
            </a:r>
            <a:r>
              <a:rPr lang="en-GB" b="0" dirty="0" err="1"/>
              <a:t>parasitation</a:t>
            </a:r>
            <a:r>
              <a:rPr lang="en-GB" b="0" dirty="0"/>
              <a:t>, transmission of venereal </a:t>
            </a:r>
            <a:br>
              <a:rPr lang="en-GB" b="0" dirty="0"/>
            </a:br>
            <a:r>
              <a:rPr lang="en-GB" b="0" dirty="0"/>
              <a:t>	diseases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susceptibility to extinction at low </a:t>
            </a:r>
            <a:r>
              <a:rPr lang="en-GB" b="0" i="1" dirty="0"/>
              <a:t>N</a:t>
            </a:r>
            <a:r>
              <a:rPr lang="en-GB" b="0" i="1" baseline="-25000" dirty="0"/>
              <a:t>e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lower capability of colonization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complex meiotic molecular machinery </a:t>
            </a:r>
            <a:br>
              <a:rPr lang="en-GB" b="0" dirty="0"/>
            </a:br>
            <a:r>
              <a:rPr lang="en-GB" b="0" dirty="0"/>
              <a:t>	meiosis: 10-100 h </a:t>
            </a:r>
            <a:r>
              <a:rPr lang="en-GB" b="0" dirty="0">
                <a:sym typeface="Symbol" pitchFamily="-105" charset="2"/>
              </a:rPr>
              <a:t> </a:t>
            </a:r>
            <a:r>
              <a:rPr lang="en-GB" b="0" dirty="0"/>
              <a:t>mitosis: 15 min – 4 h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impact of sexual selection on males </a:t>
            </a:r>
            <a:r>
              <a:rPr lang="en-GB" b="0" dirty="0">
                <a:sym typeface="Symbol" pitchFamily="-105" charset="2"/>
              </a:rPr>
              <a:t> reduction of population fitness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 err="1"/>
              <a:t>eg</a:t>
            </a:r>
            <a:r>
              <a:rPr lang="en-GB" b="0" dirty="0"/>
              <a:t>. </a:t>
            </a:r>
            <a:r>
              <a:rPr lang="en-GB" b="0" dirty="0" err="1"/>
              <a:t>Soay</a:t>
            </a:r>
            <a:r>
              <a:rPr lang="en-GB" b="0" dirty="0"/>
              <a:t> sheep (St. Kilda): males die during the first winter</a:t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>
                <a:sym typeface="Symbol"/>
              </a:rPr>
              <a:t> females and castrated males several years</a:t>
            </a:r>
            <a:endParaRPr lang="en-GB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80418" y="217488"/>
            <a:ext cx="5339923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Disadvantages of sexual reproduction</a:t>
            </a:r>
            <a:endParaRPr lang="en-GB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7700826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en-GB" sz="2400" b="0" dirty="0">
                <a:solidFill>
                  <a:srgbClr val="F00000"/>
                </a:solidFill>
              </a:rPr>
              <a:t>Disadvantages of sexual reproduction:</a:t>
            </a:r>
          </a:p>
          <a:p>
            <a:pPr defTabSz="360000">
              <a:spcAft>
                <a:spcPts val="1800"/>
              </a:spcAft>
            </a:pPr>
            <a:r>
              <a:rPr lang="en-GB" b="0" dirty="0"/>
              <a:t>break-up of advantageous allele combinations by recombination</a:t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 err="1"/>
              <a:t>Eg</a:t>
            </a:r>
            <a:r>
              <a:rPr lang="en-GB" sz="1800" b="0" dirty="0"/>
              <a:t>.: </a:t>
            </a:r>
            <a:r>
              <a:rPr lang="en-GB" sz="1800" b="0" i="1" dirty="0"/>
              <a:t>A</a:t>
            </a:r>
            <a:r>
              <a:rPr lang="en-GB" sz="1800" b="0" baseline="-25000" dirty="0"/>
              <a:t>1</a:t>
            </a:r>
            <a:r>
              <a:rPr lang="en-GB" sz="1800" b="0" dirty="0"/>
              <a:t> (dominant) = large claws, </a:t>
            </a:r>
            <a:r>
              <a:rPr lang="en-GB" sz="1800" b="0" i="1" dirty="0"/>
              <a:t>A</a:t>
            </a:r>
            <a:r>
              <a:rPr lang="en-GB" sz="1800" b="0" baseline="-25000" dirty="0"/>
              <a:t>2</a:t>
            </a:r>
            <a:r>
              <a:rPr lang="en-GB" sz="1800" b="0" dirty="0"/>
              <a:t> (recessive) = small claws</a:t>
            </a:r>
            <a:br>
              <a:rPr lang="en-GB" sz="1800" b="0" dirty="0"/>
            </a:br>
            <a:r>
              <a:rPr lang="en-GB" sz="1800" b="0" dirty="0"/>
              <a:t>	</a:t>
            </a:r>
            <a:r>
              <a:rPr lang="en-GB" sz="1800" b="0" i="1" dirty="0"/>
              <a:t>B</a:t>
            </a:r>
            <a:r>
              <a:rPr lang="en-GB" sz="1800" b="0" baseline="-25000" dirty="0"/>
              <a:t>1</a:t>
            </a:r>
            <a:r>
              <a:rPr lang="en-GB" sz="1800" b="0" dirty="0"/>
              <a:t> (dominant) = </a:t>
            </a:r>
            <a:r>
              <a:rPr lang="en-GB" sz="1800" b="0" dirty="0" err="1"/>
              <a:t>agressive</a:t>
            </a:r>
            <a:r>
              <a:rPr lang="en-GB" sz="1800" b="0" dirty="0"/>
              <a:t>, </a:t>
            </a:r>
            <a:r>
              <a:rPr lang="en-GB" sz="1800" b="0" i="1" dirty="0"/>
              <a:t>B</a:t>
            </a:r>
            <a:r>
              <a:rPr lang="en-GB" sz="1800" b="0" baseline="-25000" dirty="0"/>
              <a:t>2</a:t>
            </a:r>
            <a:r>
              <a:rPr lang="en-GB" sz="1800" b="0" dirty="0"/>
              <a:t> (recessive) = meek</a:t>
            </a:r>
            <a:endParaRPr lang="en-GB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/>
              <a:t/>
            </a: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10800000">
            <a:off x="830480" y="2009369"/>
            <a:ext cx="6400635" cy="4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bdélníkový popisek 84"/>
          <p:cNvSpPr/>
          <p:nvPr/>
        </p:nvSpPr>
        <p:spPr bwMode="auto">
          <a:xfrm>
            <a:off x="331695" y="3228695"/>
            <a:ext cx="1694329" cy="657352"/>
          </a:xfrm>
          <a:prstGeom prst="wedgeRectCallout">
            <a:avLst>
              <a:gd name="adj1" fmla="val 74734"/>
              <a:gd name="adj2" fmla="val 2515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800" b="0"/>
              <a:t>advantageous</a:t>
            </a:r>
          </a:p>
          <a:p>
            <a:pPr algn="ctr">
              <a:defRPr/>
            </a:pPr>
            <a:r>
              <a:rPr lang="en-GB" sz="1800" b="0"/>
              <a:t>combinations</a:t>
            </a:r>
            <a:endParaRPr lang="en-GB" sz="2400" b="0"/>
          </a:p>
        </p:txBody>
      </p:sp>
      <p:sp>
        <p:nvSpPr>
          <p:cNvPr id="86" name="Obdélníkový popisek 85"/>
          <p:cNvSpPr/>
          <p:nvPr/>
        </p:nvSpPr>
        <p:spPr bwMode="auto">
          <a:xfrm>
            <a:off x="6797874" y="1645498"/>
            <a:ext cx="1996502" cy="657352"/>
          </a:xfrm>
          <a:prstGeom prst="wedgeRectCallout">
            <a:avLst>
              <a:gd name="adj1" fmla="val -87436"/>
              <a:gd name="adj2" fmla="val 7892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800" b="0"/>
              <a:t>disadvantageous</a:t>
            </a:r>
          </a:p>
          <a:p>
            <a:pPr algn="ctr">
              <a:defRPr/>
            </a:pPr>
            <a:r>
              <a:rPr lang="en-GB" sz="1800" b="0"/>
              <a:t>combinations</a:t>
            </a:r>
            <a:endParaRPr lang="en-GB" sz="2400" b="0"/>
          </a:p>
        </p:txBody>
      </p:sp>
      <p:sp>
        <p:nvSpPr>
          <p:cNvPr id="87" name="Obdélníkový popisek 86"/>
          <p:cNvSpPr/>
          <p:nvPr/>
        </p:nvSpPr>
        <p:spPr bwMode="auto">
          <a:xfrm>
            <a:off x="7352931" y="4428112"/>
            <a:ext cx="1676865" cy="657352"/>
          </a:xfrm>
          <a:prstGeom prst="wedgeRectCallout">
            <a:avLst>
              <a:gd name="adj1" fmla="val -66702"/>
              <a:gd name="adj2" fmla="val -148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800" b="0"/>
              <a:t>advantageous</a:t>
            </a:r>
          </a:p>
          <a:p>
            <a:pPr algn="ctr">
              <a:defRPr/>
            </a:pPr>
            <a:r>
              <a:rPr lang="en-GB" sz="1800" b="0"/>
              <a:t>combinations</a:t>
            </a:r>
            <a:endParaRPr lang="en-GB" sz="2400"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821250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en-GB" sz="2400" b="0">
                <a:solidFill>
                  <a:srgbClr val="F00000"/>
                </a:solidFill>
              </a:rPr>
              <a:t>Disadvantages of sexual reproduction:</a:t>
            </a:r>
          </a:p>
          <a:p>
            <a:pPr defTabSz="360000">
              <a:spcAft>
                <a:spcPts val="1800"/>
              </a:spcAft>
            </a:pPr>
            <a:r>
              <a:rPr lang="en-GB" b="0"/>
              <a:t>action of selfish elements (conflict of genes) </a:t>
            </a:r>
            <a:r>
              <a:rPr lang="en-GB" b="0">
                <a:sym typeface="Symbol" pitchFamily="-105" charset="2"/>
              </a:rPr>
              <a:t> reduction of population</a:t>
            </a:r>
            <a:r>
              <a:rPr lang="en-GB" b="0"/>
              <a:t> </a:t>
            </a:r>
            <a:br>
              <a:rPr lang="en-GB" b="0"/>
            </a:br>
            <a:r>
              <a:rPr lang="en-GB" b="0"/>
              <a:t>	fitness (B chromosomes, transposons)</a:t>
            </a:r>
          </a:p>
          <a:p>
            <a:pPr defTabSz="360000">
              <a:spcAft>
                <a:spcPts val="1800"/>
              </a:spcAft>
            </a:pPr>
            <a:r>
              <a:rPr lang="en-GB" b="0"/>
              <a:t>from the sexual female´s point of view </a:t>
            </a:r>
            <a:br>
              <a:rPr lang="en-GB" b="0"/>
            </a:br>
            <a:r>
              <a:rPr lang="en-GB" b="0"/>
              <a:t>	disadvantage, because the offspring </a:t>
            </a:r>
            <a:br>
              <a:rPr lang="en-GB" b="0"/>
            </a:br>
            <a:r>
              <a:rPr lang="en-GB" b="0"/>
              <a:t>	have only 1/2 of her genes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/>
              <a:t/>
            </a: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grpSp>
        <p:nvGrpSpPr>
          <p:cNvPr id="2" name="Skupina 81"/>
          <p:cNvGrpSpPr>
            <a:grpSpLocks noChangeAspect="1"/>
          </p:cNvGrpSpPr>
          <p:nvPr/>
        </p:nvGrpSpPr>
        <p:grpSpPr>
          <a:xfrm>
            <a:off x="3880087" y="1631906"/>
            <a:ext cx="4455927" cy="4736987"/>
            <a:chOff x="5678985" y="217488"/>
            <a:chExt cx="2890411" cy="3072726"/>
          </a:xfrm>
        </p:grpSpPr>
        <p:grpSp>
          <p:nvGrpSpPr>
            <p:cNvPr id="4" name="Skupina 6"/>
            <p:cNvGrpSpPr/>
            <p:nvPr/>
          </p:nvGrpSpPr>
          <p:grpSpPr>
            <a:xfrm>
              <a:off x="6984948" y="2182096"/>
              <a:ext cx="360000" cy="360000"/>
              <a:chOff x="5570483" y="1954924"/>
              <a:chExt cx="360000" cy="360000"/>
            </a:xfrm>
          </p:grpSpPr>
          <p:sp>
            <p:nvSpPr>
              <p:cNvPr id="5" name="Elipsa 4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/>
                  <a:t>2</a:t>
                </a:r>
                <a:r>
                  <a:rPr lang="en-GB" sz="1800" b="0" i="1"/>
                  <a:t>N</a:t>
                </a:r>
                <a:endParaRPr lang="en-GB" sz="1800" b="0"/>
              </a:p>
            </p:txBody>
          </p:sp>
        </p:grpSp>
        <p:grpSp>
          <p:nvGrpSpPr>
            <p:cNvPr id="7" name="Skupina 33"/>
            <p:cNvGrpSpPr/>
            <p:nvPr/>
          </p:nvGrpSpPr>
          <p:grpSpPr>
            <a:xfrm>
              <a:off x="7789628" y="1986456"/>
              <a:ext cx="360000" cy="777925"/>
              <a:chOff x="521085" y="217488"/>
              <a:chExt cx="360000" cy="77792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21085" y="217488"/>
                <a:ext cx="360000" cy="360000"/>
                <a:chOff x="5570483" y="1954924"/>
                <a:chExt cx="360000" cy="360000"/>
              </a:xfrm>
            </p:grpSpPr>
            <p:sp>
              <p:nvSpPr>
                <p:cNvPr id="9" name="Elipsa 8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800" b="0"/>
                    <a:t>2</a:t>
                  </a:r>
                  <a:r>
                    <a:rPr lang="en-GB" sz="1800" b="0" i="1"/>
                    <a:t>N</a:t>
                  </a:r>
                  <a:endParaRPr lang="en-GB" sz="1800" b="0"/>
                </a:p>
              </p:txBody>
            </p:sp>
          </p:grpSp>
          <p:grpSp>
            <p:nvGrpSpPr>
              <p:cNvPr id="11" name="Skupina 7"/>
              <p:cNvGrpSpPr/>
              <p:nvPr/>
            </p:nvGrpSpPr>
            <p:grpSpPr>
              <a:xfrm>
                <a:off x="521085" y="635413"/>
                <a:ext cx="360000" cy="360000"/>
                <a:chOff x="5570483" y="1954924"/>
                <a:chExt cx="360000" cy="360000"/>
              </a:xfrm>
            </p:grpSpPr>
            <p:sp>
              <p:nvSpPr>
                <p:cNvPr id="32" name="Elipsa 31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800" b="0"/>
                    <a:t>2</a:t>
                  </a:r>
                  <a:r>
                    <a:rPr lang="en-GB" sz="1800" b="0" i="1"/>
                    <a:t>N</a:t>
                  </a:r>
                  <a:endParaRPr lang="en-GB" sz="1800" b="0"/>
                </a:p>
              </p:txBody>
            </p:sp>
          </p:grpSp>
        </p:grpSp>
        <p:cxnSp>
          <p:nvCxnSpPr>
            <p:cNvPr id="36" name="Přímá spojovací šipka 35"/>
            <p:cNvCxnSpPr/>
            <p:nvPr/>
          </p:nvCxnSpPr>
          <p:spPr bwMode="auto">
            <a:xfrm>
              <a:off x="7426199" y="2364828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Skupina 57"/>
            <p:cNvGrpSpPr/>
            <p:nvPr/>
          </p:nvGrpSpPr>
          <p:grpSpPr>
            <a:xfrm>
              <a:off x="6984948" y="1043749"/>
              <a:ext cx="360000" cy="360000"/>
              <a:chOff x="5570483" y="1954924"/>
              <a:chExt cx="360000" cy="360000"/>
            </a:xfrm>
          </p:grpSpPr>
          <p:sp>
            <p:nvSpPr>
              <p:cNvPr id="59" name="Elipsa 58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/>
                  <a:t>2</a:t>
                </a:r>
                <a:r>
                  <a:rPr lang="en-GB" sz="1800" b="0" i="1"/>
                  <a:t>N</a:t>
                </a:r>
                <a:endParaRPr lang="en-GB" sz="1800" b="0"/>
              </a:p>
            </p:txBody>
          </p:sp>
        </p:grpSp>
        <p:grpSp>
          <p:nvGrpSpPr>
            <p:cNvPr id="13" name="Skupina 60"/>
            <p:cNvGrpSpPr/>
            <p:nvPr/>
          </p:nvGrpSpPr>
          <p:grpSpPr>
            <a:xfrm>
              <a:off x="7789628" y="848109"/>
              <a:ext cx="779768" cy="777925"/>
              <a:chOff x="521085" y="217488"/>
              <a:chExt cx="779768" cy="777925"/>
            </a:xfrm>
          </p:grpSpPr>
          <p:grpSp>
            <p:nvGrpSpPr>
              <p:cNvPr id="14" name="Skupina 25"/>
              <p:cNvGrpSpPr/>
              <p:nvPr/>
            </p:nvGrpSpPr>
            <p:grpSpPr>
              <a:xfrm>
                <a:off x="521085" y="217488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5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4" name="Elipsa 8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TextovéPole 9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  <p:grpSp>
              <p:nvGrpSpPr>
                <p:cNvPr id="16" name="Skupina 10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2" name="Elipsa 71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</p:grpSp>
          <p:grpSp>
            <p:nvGrpSpPr>
              <p:cNvPr id="17" name="Skupina 26"/>
              <p:cNvGrpSpPr/>
              <p:nvPr/>
            </p:nvGrpSpPr>
            <p:grpSpPr>
              <a:xfrm>
                <a:off x="521085" y="635413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8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8" name="Elipsa 67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  <p:grpSp>
              <p:nvGrpSpPr>
                <p:cNvPr id="19" name="Skupina 64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6" name="Elipsa 65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</p:grpSp>
        </p:grpSp>
        <p:cxnSp>
          <p:nvCxnSpPr>
            <p:cNvPr id="76" name="Přímá spojovací šipka 75"/>
            <p:cNvCxnSpPr/>
            <p:nvPr/>
          </p:nvCxnSpPr>
          <p:spPr bwMode="auto">
            <a:xfrm>
              <a:off x="7426199" y="1226481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Obdélníkový popisek 76"/>
            <p:cNvSpPr/>
            <p:nvPr/>
          </p:nvSpPr>
          <p:spPr bwMode="auto">
            <a:xfrm>
              <a:off x="5884681" y="2658989"/>
              <a:ext cx="1262663" cy="506545"/>
            </a:xfrm>
            <a:prstGeom prst="wedgeRectCallout">
              <a:avLst>
                <a:gd name="adj1" fmla="val 34676"/>
                <a:gd name="adj2" fmla="val -78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diploid asexual females</a:t>
              </a:r>
              <a:endParaRPr lang="en-GB" sz="2400" b="0"/>
            </a:p>
          </p:txBody>
        </p:sp>
        <p:sp>
          <p:nvSpPr>
            <p:cNvPr id="78" name="Obdélníkový popisek 77"/>
            <p:cNvSpPr/>
            <p:nvPr/>
          </p:nvSpPr>
          <p:spPr bwMode="auto">
            <a:xfrm>
              <a:off x="7708320" y="2821816"/>
              <a:ext cx="828654" cy="468398"/>
            </a:xfrm>
            <a:prstGeom prst="wedgeRectCallout">
              <a:avLst>
                <a:gd name="adj1" fmla="val -18382"/>
                <a:gd name="adj2" fmla="val -65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diploid offspring</a:t>
              </a:r>
              <a:endParaRPr lang="en-GB" sz="2400" b="0"/>
            </a:p>
          </p:txBody>
        </p:sp>
        <p:sp>
          <p:nvSpPr>
            <p:cNvPr id="79" name="Obdélníkový popisek 78"/>
            <p:cNvSpPr/>
            <p:nvPr/>
          </p:nvSpPr>
          <p:spPr bwMode="auto">
            <a:xfrm>
              <a:off x="5678985" y="1266034"/>
              <a:ext cx="1137726" cy="496247"/>
            </a:xfrm>
            <a:prstGeom prst="wedgeRectCallout">
              <a:avLst>
                <a:gd name="adj1" fmla="val 62947"/>
                <a:gd name="adj2" fmla="val -37204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diploid sexual females</a:t>
              </a:r>
              <a:endParaRPr lang="en-GB" sz="2400" b="0"/>
            </a:p>
          </p:txBody>
        </p:sp>
        <p:sp>
          <p:nvSpPr>
            <p:cNvPr id="81" name="Obdélníkový popisek 80"/>
            <p:cNvSpPr/>
            <p:nvPr/>
          </p:nvSpPr>
          <p:spPr bwMode="auto">
            <a:xfrm>
              <a:off x="7128476" y="217488"/>
              <a:ext cx="1421401" cy="331075"/>
            </a:xfrm>
            <a:prstGeom prst="wedgeRectCallout">
              <a:avLst>
                <a:gd name="adj1" fmla="val 15609"/>
                <a:gd name="adj2" fmla="val 118352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haploid gametes</a:t>
              </a:r>
              <a:endParaRPr lang="en-GB" sz="2400" b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 noChangeAspect="1"/>
          </p:cNvGrpSpPr>
          <p:nvPr/>
        </p:nvGrpSpPr>
        <p:grpSpPr bwMode="auto">
          <a:xfrm>
            <a:off x="529046" y="2562511"/>
            <a:ext cx="3580424" cy="2833796"/>
            <a:chOff x="422" y="1868"/>
            <a:chExt cx="1899" cy="1503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22" y="2147"/>
              <a:ext cx="1726" cy="1224"/>
              <a:chOff x="422" y="2038"/>
              <a:chExt cx="1726" cy="1224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22" y="2038"/>
                <a:ext cx="790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en-GB" sz="1800">
                    <a:sym typeface="Symbol" pitchFamily="-105" charset="2"/>
                  </a:rPr>
                  <a:t>  </a:t>
                </a:r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en-GB" sz="1800">
                    <a:sym typeface="Symbol" pitchFamily="-105" charset="2"/>
                  </a:rPr>
                  <a:t>  </a:t>
                </a:r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en-GB" sz="1800">
                    <a:sym typeface="Symbol" pitchFamily="-105" charset="2"/>
                  </a:rPr>
                  <a:t>  </a:t>
                </a:r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54" y="2038"/>
                <a:ext cx="60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80" y="2038"/>
                <a:ext cx="268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en-GB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en-GB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693" y="1868"/>
              <a:ext cx="62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b="0"/>
                <a:t>frekvence</a:t>
              </a:r>
            </a:p>
            <a:p>
              <a:pPr algn="ctr"/>
              <a:r>
                <a:rPr lang="en-GB" sz="1800" b="0"/>
                <a:t>asexuálů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90538" y="217488"/>
            <a:ext cx="7989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003399"/>
                </a:solidFill>
              </a:rPr>
              <a:t>J. Maynard Smith</a:t>
            </a:r>
            <a:r>
              <a:rPr lang="en-GB" b="0" dirty="0"/>
              <a:t>: </a:t>
            </a:r>
            <a:r>
              <a:rPr lang="en-GB" sz="2400" b="0" dirty="0">
                <a:solidFill>
                  <a:srgbClr val="F00000"/>
                </a:solidFill>
              </a:rPr>
              <a:t>What is the fate of sexual and asexual </a:t>
            </a:r>
            <a:br>
              <a:rPr lang="en-GB" sz="2400" b="0" dirty="0">
                <a:solidFill>
                  <a:srgbClr val="F00000"/>
                </a:solidFill>
              </a:rPr>
            </a:br>
            <a:r>
              <a:rPr lang="en-GB" sz="2400" b="0" dirty="0">
                <a:solidFill>
                  <a:srgbClr val="F00000"/>
                </a:solidFill>
              </a:rPr>
              <a:t>		    population?</a:t>
            </a:r>
            <a:br>
              <a:rPr lang="en-GB" sz="2400" b="0" dirty="0">
                <a:solidFill>
                  <a:srgbClr val="F00000"/>
                </a:solidFill>
              </a:rPr>
            </a:br>
            <a:endParaRPr lang="en-GB" b="0" dirty="0">
              <a:solidFill>
                <a:srgbClr val="F00000"/>
              </a:solidFill>
            </a:endParaRPr>
          </a:p>
          <a:p>
            <a:r>
              <a:rPr lang="en-GB" b="0" dirty="0"/>
              <a:t>assumptions: way of reproduction has no effect on</a:t>
            </a:r>
            <a:br>
              <a:rPr lang="en-GB" b="0" dirty="0"/>
            </a:br>
            <a:r>
              <a:rPr lang="en-GB" b="0" dirty="0"/>
              <a:t>  1. number of </a:t>
            </a:r>
            <a:r>
              <a:rPr lang="cs-CZ" b="0" dirty="0" err="1"/>
              <a:t>descendants</a:t>
            </a:r>
            <a:r>
              <a:rPr lang="en-GB" b="0" dirty="0"/>
              <a:t> (</a:t>
            </a:r>
            <a:r>
              <a:rPr lang="en-GB" b="0" dirty="0" err="1"/>
              <a:t>eg</a:t>
            </a:r>
            <a:r>
              <a:rPr lang="en-GB" b="0" dirty="0"/>
              <a:t>. when males take care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offspring</a:t>
            </a:r>
            <a:r>
              <a:rPr lang="en-GB" b="0" dirty="0"/>
              <a:t>)  </a:t>
            </a:r>
            <a:br>
              <a:rPr lang="en-GB" b="0" dirty="0"/>
            </a:br>
            <a:r>
              <a:rPr lang="en-GB" b="0" dirty="0"/>
              <a:t>  2. probability of offspring survival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357798" y="2452373"/>
            <a:ext cx="4649075" cy="1103586"/>
          </a:xfrm>
          <a:prstGeom prst="wedgeRectCallout">
            <a:avLst>
              <a:gd name="adj1" fmla="val -59235"/>
              <a:gd name="adj2" fmla="val 4261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if sexual individuals prevail in the population </a:t>
            </a:r>
          </a:p>
          <a:p>
            <a:pPr algn="ctr"/>
            <a:r>
              <a:rPr lang="en-GB" sz="1800" b="0">
                <a:sym typeface="Symbol" pitchFamily="-105" charset="2"/>
              </a:rPr>
              <a:t>the number of asexual females is rougly doubled in each generation</a:t>
            </a: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601943" y="5679228"/>
            <a:ext cx="8063426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F00000"/>
                </a:solidFill>
                <a:sym typeface="Symbol" pitchFamily="-105" charset="2"/>
              </a:rPr>
              <a:t> twofold cost of sex, ie. 50% selective disadvantage of</a:t>
            </a:r>
            <a:br>
              <a:rPr lang="en-GB" sz="2400" b="0">
                <a:solidFill>
                  <a:srgbClr val="F00000"/>
                </a:solidFill>
                <a:sym typeface="Symbol" pitchFamily="-105" charset="2"/>
              </a:rPr>
            </a:br>
            <a:r>
              <a:rPr lang="en-GB" sz="2400" b="0">
                <a:solidFill>
                  <a:srgbClr val="F00000"/>
                </a:solidFill>
                <a:sym typeface="Symbol" pitchFamily="-105" charset="2"/>
              </a:rPr>
              <a:t>    sex (not for isogamy! </a:t>
            </a:r>
            <a:r>
              <a:rPr lang="en-GB" sz="2400" b="0">
                <a:solidFill>
                  <a:srgbClr val="F00000"/>
                </a:solidFill>
                <a:sym typeface="Symbol"/>
              </a:rPr>
              <a:t> so rather cost of males)</a:t>
            </a:r>
            <a:endParaRPr lang="en-GB" sz="2400" b="0">
              <a:solidFill>
                <a:srgbClr val="F00000"/>
              </a:solidFill>
              <a:sym typeface="Symbol" pitchFamily="-105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30566" y="3867030"/>
            <a:ext cx="4876307" cy="13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314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90538" y="217488"/>
            <a:ext cx="7345472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/>
              <a:t>ad 2) effect of environment</a:t>
            </a:r>
          </a:p>
          <a:p>
            <a:pPr defTabSz="360000"/>
            <a:r>
              <a:rPr lang="en-GB" b="0"/>
              <a:t>experiment with </a:t>
            </a:r>
            <a:r>
              <a:rPr lang="en-GB" b="0" i="1"/>
              <a:t>Tribolium castaneum</a:t>
            </a:r>
            <a:r>
              <a:rPr lang="en-GB" b="0"/>
              <a:t>: competition, insecticide, </a:t>
            </a:r>
            <a:br>
              <a:rPr lang="en-GB" b="0"/>
            </a:br>
            <a:r>
              <a:rPr lang="en-GB" b="0"/>
              <a:t>	reproductive advantage of „asexuals“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90538" y="5296359"/>
            <a:ext cx="7880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at first prevalence of asexuals, eventually fixation of sexuals</a:t>
            </a:r>
          </a:p>
          <a:p>
            <a:pPr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faster at higher insecticide concentrations</a:t>
            </a:r>
          </a:p>
          <a:p>
            <a:pPr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offspring of sexuals have higher fitness   </a:t>
            </a:r>
            <a:r>
              <a:rPr lang="en-GB" b="0">
                <a:solidFill>
                  <a:srgbClr val="DC0000"/>
                </a:solidFill>
                <a:sym typeface="Symbol" pitchFamily="-105" charset="2"/>
              </a:rPr>
              <a:t>assumption 2 is not valid</a:t>
            </a:r>
            <a:endParaRPr lang="en-GB" b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634314" y="1449859"/>
            <a:ext cx="7834183" cy="3591646"/>
            <a:chOff x="385" y="731"/>
            <a:chExt cx="4970" cy="2346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7"/>
              <a:chOff x="381" y="1330"/>
              <a:chExt cx="4919" cy="977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67" cy="977"/>
                <a:chOff x="272" y="1260"/>
                <a:chExt cx="2267" cy="977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21" cy="649"/>
                  <a:chOff x="1818" y="1413"/>
                  <a:chExt cx="721" cy="649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76"/>
                <a:chOff x="2895" y="871"/>
                <a:chExt cx="2227" cy="976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21" cy="649"/>
                  <a:chOff x="1818" y="1413"/>
                  <a:chExt cx="721" cy="649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7"/>
              <a:chOff x="365" y="2454"/>
              <a:chExt cx="4970" cy="1037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73" cy="984"/>
                <a:chOff x="269" y="2686"/>
                <a:chExt cx="2273" cy="984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21" cy="649"/>
                  <a:chOff x="1818" y="1413"/>
                  <a:chExt cx="721" cy="649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34"/>
                <a:chOff x="2903" y="2499"/>
                <a:chExt cx="2275" cy="1034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21" cy="649"/>
                  <a:chOff x="1818" y="1413"/>
                  <a:chExt cx="721" cy="649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555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600" b="0">
                  <a:sym typeface="Symbol" pitchFamily="-105" charset="2"/>
                </a:rPr>
                <a:t>sexual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48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600" b="0">
                  <a:sym typeface="Symbol" pitchFamily="-105" charset="2"/>
                </a:rPr>
                <a:t>simulation of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1752134" y="225425"/>
            <a:ext cx="5959348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80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EVOLUTION OF THE GENOME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1314835"/>
            <a:ext cx="8599674" cy="31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</a:rPr>
              <a:t>Genome size and C-value:</a:t>
            </a:r>
            <a:br>
              <a:rPr lang="en-GB" sz="2000" b="0">
                <a:latin typeface="Arial" charset="0"/>
              </a:rPr>
            </a:br>
            <a:r>
              <a:rPr lang="en-GB" sz="2000" b="0">
                <a:latin typeface="Arial" charset="0"/>
              </a:rPr>
              <a:t>	C-value = </a:t>
            </a:r>
            <a:r>
              <a:rPr lang="en-GB" b="0"/>
              <a:t>amount of </a:t>
            </a:r>
            <a:r>
              <a:rPr lang="en-GB" sz="2000" b="0">
                <a:latin typeface="Arial" charset="0"/>
              </a:rPr>
              <a:t>DNA in haploid genome (pg, bp)</a:t>
            </a:r>
          </a:p>
          <a:p>
            <a:pPr defTabSz="360000" eaLnBrk="0" hangingPunct="0">
              <a:spcAft>
                <a:spcPts val="1000"/>
              </a:spcAft>
            </a:pPr>
            <a:endParaRPr lang="en-GB" sz="2000" b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solidFill>
                  <a:srgbClr val="E60000"/>
                </a:solidFill>
                <a:latin typeface="Arial" charset="0"/>
              </a:rPr>
              <a:t>Prokaryotes: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</a:rPr>
              <a:t>6</a:t>
            </a:r>
            <a:r>
              <a:rPr lang="en-GB" sz="2000" b="0">
                <a:latin typeface="Arial" charset="0"/>
                <a:sym typeface="Symbol" pitchFamily="18" charset="2"/>
              </a:rPr>
              <a:t>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5</a:t>
            </a:r>
            <a:r>
              <a:rPr lang="en-GB" sz="2000" b="0">
                <a:latin typeface="Arial" charset="0"/>
                <a:sym typeface="Symbol" pitchFamily="18" charset="2"/>
              </a:rPr>
              <a:t> – 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7</a:t>
            </a:r>
            <a:r>
              <a:rPr lang="en-GB" sz="2000" b="0">
                <a:latin typeface="Arial" charset="0"/>
                <a:sym typeface="Symbol" pitchFamily="18" charset="2"/>
              </a:rPr>
              <a:t> bp (20-fold span)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smalles: </a:t>
            </a:r>
            <a:r>
              <a:rPr lang="en-GB" sz="2000" b="0" i="1">
                <a:latin typeface="Arial" charset="0"/>
                <a:sym typeface="Symbol" pitchFamily="18" charset="2"/>
              </a:rPr>
              <a:t>Mycoplasma genitalium</a:t>
            </a:r>
            <a:r>
              <a:rPr lang="en-GB" sz="2000" b="0">
                <a:latin typeface="Arial" charset="0"/>
                <a:sym typeface="Symbol" pitchFamily="18" charset="2"/>
              </a:rPr>
              <a:t> 525 genes, the smallest fuctional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	artificially synthesized genome </a:t>
            </a:r>
            <a:r>
              <a:rPr lang="en-GB" sz="2000" b="0">
                <a:latin typeface="Arial" charset="0"/>
                <a:sym typeface="Symbol"/>
              </a:rPr>
              <a:t> 473 genů (</a:t>
            </a:r>
            <a:r>
              <a:rPr lang="en-GB" b="0">
                <a:sym typeface="Symbol"/>
              </a:rPr>
              <a:t>modifi</a:t>
            </a:r>
            <a:r>
              <a:rPr lang="en-GB" sz="2000" b="0">
                <a:latin typeface="Arial" charset="0"/>
                <a:sym typeface="Symbol"/>
              </a:rPr>
              <a:t>ed from </a:t>
            </a:r>
            <a:r>
              <a:rPr lang="en-GB" sz="2000" b="0" i="1">
                <a:latin typeface="Arial" charset="0"/>
                <a:sym typeface="Symbol"/>
              </a:rPr>
              <a:t>M. mycoides</a:t>
            </a:r>
            <a:r>
              <a:rPr lang="en-GB" sz="2000" b="0">
                <a:latin typeface="Arial" charset="0"/>
                <a:sym typeface="Symbol"/>
              </a:rPr>
              <a:t>)</a:t>
            </a:r>
            <a:endParaRPr lang="en-GB" sz="2000" b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largest: some G+ bacteria, cyanobacteria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b="83702"/>
          <a:stretch>
            <a:fillRect/>
          </a:stretch>
        </p:blipFill>
        <p:spPr bwMode="auto">
          <a:xfrm>
            <a:off x="1253835" y="5092843"/>
            <a:ext cx="6453187" cy="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62029" y="217488"/>
            <a:ext cx="492795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Advantages of sexual reproduction</a:t>
            </a:r>
            <a:endParaRPr lang="en-GB" sz="2400"/>
          </a:p>
        </p:txBody>
      </p:sp>
      <p:sp>
        <p:nvSpPr>
          <p:cNvPr id="6" name="TextovéPole 5"/>
          <p:cNvSpPr txBox="1"/>
          <p:nvPr/>
        </p:nvSpPr>
        <p:spPr>
          <a:xfrm>
            <a:off x="490538" y="890150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F00000"/>
                </a:solidFill>
              </a:rPr>
              <a:t>1. Fisher-Muller argument:</a:t>
            </a:r>
            <a:endParaRPr lang="en-GB" sz="2400"/>
          </a:p>
        </p:txBody>
      </p:sp>
      <p:pic>
        <p:nvPicPr>
          <p:cNvPr id="7" name="Picture 4" descr="Rekombinace"/>
          <p:cNvPicPr>
            <a:picLocks noChangeAspect="1" noChangeArrowheads="1"/>
          </p:cNvPicPr>
          <p:nvPr/>
        </p:nvPicPr>
        <p:blipFill>
          <a:blip r:embed="rId2" cstate="print"/>
          <a:srcRect t="4547" b="30957"/>
          <a:stretch>
            <a:fillRect/>
          </a:stretch>
        </p:blipFill>
        <p:spPr bwMode="auto">
          <a:xfrm>
            <a:off x="2344052" y="2221091"/>
            <a:ext cx="5042505" cy="39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2918182" y="2010884"/>
            <a:ext cx="400444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4631370" y="15694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čas</a:t>
            </a:r>
          </a:p>
        </p:txBody>
      </p:sp>
      <p:sp>
        <p:nvSpPr>
          <p:cNvPr id="11" name="AutoShape 116"/>
          <p:cNvSpPr>
            <a:spLocks noChangeArrowheads="1"/>
          </p:cNvSpPr>
          <p:nvPr/>
        </p:nvSpPr>
        <p:spPr bwMode="auto">
          <a:xfrm>
            <a:off x="140002" y="3833005"/>
            <a:ext cx="2315725" cy="868528"/>
          </a:xfrm>
          <a:prstGeom prst="wedgeRectCallout">
            <a:avLst>
              <a:gd name="adj1" fmla="val 82055"/>
              <a:gd name="adj2" fmla="val -7265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advantageous alleles </a:t>
            </a:r>
            <a:r>
              <a:rPr lang="en-GB" sz="1600" b="0" i="1">
                <a:sym typeface="Symbol" pitchFamily="-105" charset="2"/>
              </a:rPr>
              <a:t>A</a:t>
            </a:r>
            <a:r>
              <a:rPr lang="en-GB" sz="1600" b="0">
                <a:sym typeface="Symbol" pitchFamily="-105" charset="2"/>
              </a:rPr>
              <a:t>, </a:t>
            </a:r>
            <a:r>
              <a:rPr lang="en-GB" sz="1600" b="0" i="1">
                <a:sym typeface="Symbol" pitchFamily="-105" charset="2"/>
              </a:rPr>
              <a:t>B</a:t>
            </a:r>
            <a:r>
              <a:rPr lang="en-GB" sz="1600" b="0">
                <a:sym typeface="Symbol" pitchFamily="-105" charset="2"/>
              </a:rPr>
              <a:t> a </a:t>
            </a:r>
            <a:r>
              <a:rPr lang="en-GB" sz="1600" b="0" i="1">
                <a:sym typeface="Symbol" pitchFamily="-105" charset="2"/>
              </a:rPr>
              <a:t>C</a:t>
            </a:r>
            <a:r>
              <a:rPr lang="en-GB" sz="1600" b="0">
                <a:sym typeface="Symbol" pitchFamily="-105" charset="2"/>
              </a:rPr>
              <a:t> arise in 3 different individuals</a:t>
            </a:r>
          </a:p>
        </p:txBody>
      </p:sp>
      <p:sp>
        <p:nvSpPr>
          <p:cNvPr id="12" name="AutoShape 116"/>
          <p:cNvSpPr>
            <a:spLocks noChangeArrowheads="1"/>
          </p:cNvSpPr>
          <p:nvPr/>
        </p:nvSpPr>
        <p:spPr bwMode="auto">
          <a:xfrm>
            <a:off x="5284817" y="923770"/>
            <a:ext cx="2487583" cy="868528"/>
          </a:xfrm>
          <a:prstGeom prst="wedgeRectCallout">
            <a:avLst>
              <a:gd name="adj1" fmla="val -55013"/>
              <a:gd name="adj2" fmla="val 179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individuals </a:t>
            </a:r>
            <a:r>
              <a:rPr lang="en-GB" sz="1600" b="0" i="1">
                <a:sym typeface="Symbol" pitchFamily="-105" charset="2"/>
              </a:rPr>
              <a:t>AB </a:t>
            </a:r>
            <a:r>
              <a:rPr lang="en-GB" sz="1600" b="0">
                <a:sym typeface="Symbol" pitchFamily="-105" charset="2"/>
              </a:rPr>
              <a:t>arise only when mutation </a:t>
            </a:r>
            <a:r>
              <a:rPr lang="en-GB" sz="1600" b="0" i="1">
                <a:sym typeface="Symbol" pitchFamily="-105" charset="2"/>
              </a:rPr>
              <a:t>B</a:t>
            </a:r>
            <a:r>
              <a:rPr lang="en-GB" sz="1600" b="0">
                <a:sym typeface="Symbol" pitchFamily="-105" charset="2"/>
              </a:rPr>
              <a:t> emerges in individuals </a:t>
            </a:r>
            <a:r>
              <a:rPr lang="en-GB" sz="1600" b="0" i="1">
                <a:sym typeface="Symbol" pitchFamily="-105" charset="2"/>
              </a:rPr>
              <a:t>A</a:t>
            </a:r>
            <a:endParaRPr lang="en-GB" sz="1600" b="0">
              <a:sym typeface="Symbol" pitchFamily="-105" charset="2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5773548" y="4543877"/>
            <a:ext cx="3061170" cy="1156139"/>
          </a:xfrm>
          <a:prstGeom prst="wedgeRectCallout">
            <a:avLst>
              <a:gd name="adj1" fmla="val -84860"/>
              <a:gd name="adj2" fmla="val 99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recombination combines various advantageous alleles which can arise simultaneously in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8486775" cy="42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 dirty="0">
                <a:solidFill>
                  <a:srgbClr val="F00000"/>
                </a:solidFill>
              </a:rPr>
              <a:t>Effects of recombination:</a:t>
            </a:r>
          </a:p>
          <a:p>
            <a:pPr defTabSz="360000">
              <a:spcAft>
                <a:spcPts val="1000"/>
              </a:spcAft>
            </a:pPr>
            <a:r>
              <a:rPr lang="en-GB" b="0" dirty="0">
                <a:solidFill>
                  <a:srgbClr val="F00000"/>
                </a:solidFill>
              </a:rPr>
              <a:t>	</a:t>
            </a:r>
            <a:r>
              <a:rPr lang="en-GB" b="0" dirty="0"/>
              <a:t>1 locus </a:t>
            </a:r>
            <a:r>
              <a:rPr lang="en-GB" b="0" dirty="0">
                <a:sym typeface="Symbol" pitchFamily="-105" charset="2"/>
              </a:rPr>
              <a:t> max. 2 variants of gametes (heterozygote)</a:t>
            </a:r>
          </a:p>
          <a:p>
            <a:pPr defTabSz="360000">
              <a:spcAft>
                <a:spcPts val="1000"/>
              </a:spcAft>
            </a:pPr>
            <a:r>
              <a:rPr lang="en-GB" b="0" dirty="0">
                <a:sym typeface="Symbol" pitchFamily="-105" charset="2"/>
              </a:rPr>
              <a:t>	2 loci</a:t>
            </a:r>
            <a:r>
              <a:rPr lang="en-GB" b="0" dirty="0"/>
              <a:t> </a:t>
            </a:r>
            <a:r>
              <a:rPr lang="en-GB" b="0" dirty="0">
                <a:sym typeface="Symbol" pitchFamily="-105" charset="2"/>
              </a:rPr>
              <a:t></a:t>
            </a:r>
            <a:r>
              <a:rPr lang="en-GB" b="0" dirty="0"/>
              <a:t> 4 variants: gametes </a:t>
            </a:r>
            <a:r>
              <a:rPr lang="en-GB" b="0" i="1" dirty="0"/>
              <a:t>AB/ab</a:t>
            </a:r>
            <a:r>
              <a:rPr lang="en-GB" b="0" dirty="0"/>
              <a:t> </a:t>
            </a:r>
            <a:r>
              <a:rPr lang="en-GB" b="0" dirty="0">
                <a:sym typeface="Symbol" pitchFamily="-105" charset="2"/>
              </a:rPr>
              <a:t></a:t>
            </a:r>
            <a:r>
              <a:rPr lang="en-GB" b="0" dirty="0"/>
              <a:t> </a:t>
            </a:r>
            <a:r>
              <a:rPr lang="en-GB" b="0" i="1" dirty="0"/>
              <a:t>ab</a:t>
            </a:r>
            <a:r>
              <a:rPr lang="en-GB" b="0" dirty="0"/>
              <a:t>, </a:t>
            </a:r>
            <a:r>
              <a:rPr lang="en-GB" b="0" i="1" dirty="0" err="1"/>
              <a:t>aB</a:t>
            </a:r>
            <a:r>
              <a:rPr lang="en-GB" b="0" dirty="0"/>
              <a:t>, </a:t>
            </a:r>
            <a:r>
              <a:rPr lang="en-GB" b="0" i="1" dirty="0"/>
              <a:t>Ab</a:t>
            </a:r>
            <a:r>
              <a:rPr lang="en-GB" b="0" dirty="0"/>
              <a:t>, </a:t>
            </a:r>
            <a:r>
              <a:rPr lang="en-GB" b="0" i="1" dirty="0"/>
              <a:t>AB</a:t>
            </a:r>
          </a:p>
          <a:p>
            <a:pPr defTabSz="360000">
              <a:spcAft>
                <a:spcPts val="1000"/>
              </a:spcAft>
            </a:pPr>
            <a:r>
              <a:rPr lang="en-GB" b="0" dirty="0"/>
              <a:t>	10 loci </a:t>
            </a:r>
            <a:r>
              <a:rPr lang="en-GB" b="0" dirty="0">
                <a:sym typeface="Symbol" pitchFamily="-105" charset="2"/>
              </a:rPr>
              <a:t></a:t>
            </a:r>
            <a:r>
              <a:rPr lang="en-GB" b="0" dirty="0"/>
              <a:t> 2</a:t>
            </a:r>
            <a:r>
              <a:rPr lang="en-GB" b="0" baseline="30000" dirty="0"/>
              <a:t>10</a:t>
            </a:r>
            <a:r>
              <a:rPr lang="en-GB" b="0" dirty="0"/>
              <a:t> = 1024 different gametes and 2</a:t>
            </a:r>
            <a:r>
              <a:rPr lang="en-GB" b="0" i="1" baseline="30000" dirty="0"/>
              <a:t>n</a:t>
            </a:r>
            <a:r>
              <a:rPr lang="en-GB" b="0" baseline="30000" dirty="0"/>
              <a:t>-1</a:t>
            </a:r>
            <a:r>
              <a:rPr lang="en-GB" b="0" dirty="0"/>
              <a:t>(2</a:t>
            </a:r>
            <a:r>
              <a:rPr lang="en-GB" b="0" i="1" baseline="30000" dirty="0"/>
              <a:t>n</a:t>
            </a:r>
            <a:r>
              <a:rPr lang="en-GB" b="0" dirty="0"/>
              <a:t>+1) = 524 800 		</a:t>
            </a:r>
            <a:br>
              <a:rPr lang="en-GB" b="0" dirty="0"/>
            </a:br>
            <a:r>
              <a:rPr lang="en-GB" b="0" dirty="0"/>
              <a:t>		diploid genotypes</a:t>
            </a:r>
            <a:br>
              <a:rPr lang="en-GB" b="0" dirty="0"/>
            </a:br>
            <a:endParaRPr lang="en-GB" b="0" dirty="0"/>
          </a:p>
          <a:p>
            <a:pPr defTabSz="360000">
              <a:spcAft>
                <a:spcPts val="1800"/>
              </a:spcAft>
            </a:pPr>
            <a:r>
              <a:rPr lang="en-GB" b="0" dirty="0"/>
              <a:t>f</a:t>
            </a:r>
            <a:r>
              <a:rPr lang="cs-CZ" b="0" dirty="0" err="1"/>
              <a:t>or</a:t>
            </a:r>
            <a:r>
              <a:rPr lang="en-GB" b="0" dirty="0"/>
              <a:t> population genetics </a:t>
            </a:r>
            <a:r>
              <a:rPr lang="en-GB" b="0" i="1" dirty="0"/>
              <a:t>the only</a:t>
            </a:r>
            <a:r>
              <a:rPr lang="en-GB" b="0" dirty="0"/>
              <a:t> consequence of sex is</a:t>
            </a:r>
            <a:r>
              <a:rPr lang="cs-CZ" b="0" dirty="0"/>
              <a:t> </a:t>
            </a:r>
            <a:r>
              <a:rPr lang="en-GB" b="0" dirty="0">
                <a:solidFill>
                  <a:srgbClr val="DC0000"/>
                </a:solidFill>
              </a:rPr>
              <a:t>linkage equilibrium</a:t>
            </a:r>
            <a:r>
              <a:rPr lang="en-GB" b="0" dirty="0"/>
              <a:t> </a:t>
            </a:r>
            <a:r>
              <a:rPr lang="cs-CZ" b="0" dirty="0"/>
              <a:t>	</a:t>
            </a:r>
            <a:r>
              <a:rPr lang="en-GB" b="0" dirty="0"/>
              <a:t>– when it is reached sex loses sense</a:t>
            </a:r>
          </a:p>
          <a:p>
            <a:pPr defTabSz="360000">
              <a:spcAft>
                <a:spcPts val="1800"/>
              </a:spcAft>
            </a:pPr>
            <a:r>
              <a:rPr lang="en-GB" b="0" dirty="0">
                <a:sym typeface="Symbol" pitchFamily="-105" charset="2"/>
              </a:rPr>
              <a:t>every model explaining advantage of sex must include a mechanism </a:t>
            </a:r>
            <a:br>
              <a:rPr lang="en-GB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en-GB" b="0" dirty="0">
                <a:sym typeface="Symbol" pitchFamily="-105" charset="2"/>
              </a:rPr>
              <a:t>which eliminates some gene combinations (LD arises), and explain </a:t>
            </a:r>
            <a:r>
              <a:rPr lang="cs-CZ" b="0" dirty="0">
                <a:sym typeface="Symbol" pitchFamily="-105" charset="2"/>
              </a:rPr>
              <a:t>	</a:t>
            </a:r>
            <a:r>
              <a:rPr lang="en-GB" b="0" dirty="0">
                <a:sym typeface="Symbol" pitchFamily="-105" charset="2"/>
              </a:rPr>
              <a:t>why genes causing LD are favoured by selection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80985" y="5120071"/>
            <a:ext cx="7835799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/>
              <a:t>Sexual reproduction increases variation and hence rate of evolution</a:t>
            </a:r>
          </a:p>
          <a:p>
            <a:pPr algn="ctr"/>
            <a:r>
              <a:rPr lang="en-GB" b="0"/>
              <a:t>but this advantage mostly in long-term perspective, </a:t>
            </a:r>
          </a:p>
          <a:p>
            <a:pPr algn="ctr"/>
            <a:r>
              <a:rPr lang="en-GB" b="0"/>
              <a:t>asexuality in the short-term more advantageous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464115" y="741730"/>
            <a:ext cx="5013135" cy="69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0538" y="217488"/>
            <a:ext cx="845103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GB" b="0"/>
              <a:t>Eg.: yeast </a:t>
            </a:r>
            <a:r>
              <a:rPr lang="en-GB" b="0" i="1"/>
              <a:t>Saccharomyces cerevisiae</a:t>
            </a:r>
            <a:endParaRPr lang="en-GB" b="0"/>
          </a:p>
          <a:p>
            <a:pPr defTabSz="360000">
              <a:spcAft>
                <a:spcPts val="600"/>
              </a:spcAft>
            </a:pPr>
            <a:r>
              <a:rPr lang="en-GB" b="0"/>
              <a:t>	favourable environment: abundance of glucose, optimal temperature </a:t>
            </a:r>
            <a:br>
              <a:rPr lang="en-GB" b="0"/>
            </a:br>
            <a:r>
              <a:rPr lang="en-GB" b="0"/>
              <a:t>	</a:t>
            </a:r>
            <a:r>
              <a:rPr lang="en-GB" b="0">
                <a:sym typeface="Symbol"/>
              </a:rPr>
              <a:t> no difference</a:t>
            </a:r>
            <a:r>
              <a:rPr lang="en-GB" b="0"/>
              <a:t/>
            </a:r>
            <a:br>
              <a:rPr lang="en-GB" b="0"/>
            </a:br>
            <a:r>
              <a:rPr lang="en-GB" b="0"/>
              <a:t>	unfavourable environment: shortage of glucose, high temperature </a:t>
            </a:r>
          </a:p>
        </p:txBody>
      </p:sp>
      <p:cxnSp>
        <p:nvCxnSpPr>
          <p:cNvPr id="6" name="Pravoúhlá spojovací čára 5"/>
          <p:cNvCxnSpPr/>
          <p:nvPr/>
        </p:nvCxnSpPr>
        <p:spPr bwMode="auto">
          <a:xfrm rot="5400000">
            <a:off x="5002923" y="1771353"/>
            <a:ext cx="578069" cy="231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0538" y="1290638"/>
            <a:ext cx="7250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/>
              <a:t>The only way how to escape from deleterious mutations either</a:t>
            </a:r>
            <a:br>
              <a:rPr lang="en-GB" b="0"/>
            </a:br>
            <a:r>
              <a:rPr lang="en-GB" b="0"/>
              <a:t> </a:t>
            </a:r>
          </a:p>
          <a:p>
            <a:pPr defTabSz="360000"/>
            <a:r>
              <a:rPr lang="en-GB" b="0"/>
              <a:t>	back mutation, or</a:t>
            </a:r>
          </a:p>
          <a:p>
            <a:pPr defTabSz="360000"/>
            <a:r>
              <a:rPr lang="en-GB" b="0"/>
              <a:t>	mutation which invalidate effect of the previous mutation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65472" y="217488"/>
            <a:ext cx="5644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2. Elimination of deleterious mutations I.</a:t>
            </a:r>
            <a:br>
              <a:rPr lang="en-GB" sz="2400" b="0">
                <a:solidFill>
                  <a:srgbClr val="F00000"/>
                </a:solidFill>
              </a:rPr>
            </a:br>
            <a:r>
              <a:rPr lang="en-GB" sz="2400" b="0">
                <a:solidFill>
                  <a:srgbClr val="F00000"/>
                </a:solidFill>
              </a:rPr>
              <a:t>Muller’s ratchet</a:t>
            </a:r>
            <a:r>
              <a:rPr lang="en-GB" sz="2400" b="0" i="1">
                <a:solidFill>
                  <a:srgbClr val="F00000"/>
                </a:solidFill>
              </a:rPr>
              <a:t>:</a:t>
            </a:r>
            <a:endParaRPr lang="en-GB" sz="2400" i="1"/>
          </a:p>
        </p:txBody>
      </p:sp>
      <p:pic>
        <p:nvPicPr>
          <p:cNvPr id="6" name="Picture 2" descr="http://upload.wikimedia.org/wikipedia/commons/thumb/b/b7/Ratchet_Drawing.svg/387px-Ratchet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254" y="3384332"/>
            <a:ext cx="4329619" cy="2808099"/>
          </a:xfrm>
          <a:prstGeom prst="rect">
            <a:avLst/>
          </a:prstGeom>
          <a:noFill/>
        </p:spPr>
      </p:pic>
      <p:sp>
        <p:nvSpPr>
          <p:cNvPr id="7" name="AutoShape 116"/>
          <p:cNvSpPr>
            <a:spLocks noChangeArrowheads="1"/>
          </p:cNvSpPr>
          <p:nvPr/>
        </p:nvSpPr>
        <p:spPr bwMode="auto">
          <a:xfrm>
            <a:off x="5963490" y="3783721"/>
            <a:ext cx="907958" cy="536024"/>
          </a:xfrm>
          <a:prstGeom prst="wedgeRectCallout">
            <a:avLst>
              <a:gd name="adj1" fmla="val -91665"/>
              <a:gd name="adj2" fmla="val 425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pawl</a:t>
            </a: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auto">
          <a:xfrm>
            <a:off x="2142565" y="3048003"/>
            <a:ext cx="787503" cy="536024"/>
          </a:xfrm>
          <a:prstGeom prst="wedgeRectCallout">
            <a:avLst>
              <a:gd name="adj1" fmla="val 75122"/>
              <a:gd name="adj2" fmla="val 10573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gear</a:t>
            </a:r>
          </a:p>
        </p:txBody>
      </p:sp>
      <p:sp>
        <p:nvSpPr>
          <p:cNvPr id="9" name="AutoShape 116"/>
          <p:cNvSpPr>
            <a:spLocks noChangeArrowheads="1"/>
          </p:cNvSpPr>
          <p:nvPr/>
        </p:nvSpPr>
        <p:spPr bwMode="auto">
          <a:xfrm>
            <a:off x="4572000" y="2780606"/>
            <a:ext cx="1033568" cy="536024"/>
          </a:xfrm>
          <a:prstGeom prst="wedgeRectCallout">
            <a:avLst>
              <a:gd name="adj1" fmla="val -33413"/>
              <a:gd name="adj2" fmla="val 8843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ratchet</a:t>
            </a:r>
          </a:p>
        </p:txBody>
      </p:sp>
      <p:sp>
        <p:nvSpPr>
          <p:cNvPr id="10" name="AutoShape 116">
            <a:extLst>
              <a:ext uri="{FF2B5EF4-FFF2-40B4-BE49-F238E27FC236}">
                <a16:creationId xmlns:a16="http://schemas.microsoft.com/office/drawing/2014/main" xmlns="" id="{9E490D6F-A602-4581-8D72-22776C562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894" y="5855500"/>
            <a:ext cx="1033568" cy="536024"/>
          </a:xfrm>
          <a:prstGeom prst="wedgeRectCallout">
            <a:avLst>
              <a:gd name="adj1" fmla="val -9127"/>
              <a:gd name="adj2" fmla="val -11225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35680" y="3047797"/>
            <a:ext cx="4565760" cy="3190147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90537" y="217488"/>
            <a:ext cx="85759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b="0" dirty="0"/>
              <a:t>accumulation of deleterious mutations</a:t>
            </a:r>
          </a:p>
          <a:p>
            <a:pPr>
              <a:spcAft>
                <a:spcPts val="1200"/>
              </a:spcAft>
            </a:pPr>
            <a:r>
              <a:rPr lang="en-GB" b="0" dirty="0"/>
              <a:t>small population </a:t>
            </a:r>
            <a:r>
              <a:rPr lang="en-GB" b="0" dirty="0">
                <a:sym typeface="Symbol" pitchFamily="-105" charset="2"/>
              </a:rPr>
              <a:t> role of drift (stochastic process)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with sex chance to avoid „ratchet“</a:t>
            </a:r>
          </a:p>
          <a:p>
            <a:pPr defTabSz="360000"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with increase of genotype frequencies without deleterious mutations 	spread of genes responsible for sex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best </a:t>
            </a:r>
            <a:r>
              <a:rPr lang="cs-CZ" b="0" dirty="0" err="1">
                <a:sym typeface="Symbol" pitchFamily="-105" charset="2"/>
              </a:rPr>
              <a:t>when</a:t>
            </a:r>
            <a:r>
              <a:rPr lang="cs-CZ" b="0" dirty="0">
                <a:sym typeface="Symbol" pitchFamily="-105" charset="2"/>
              </a:rPr>
              <a:t> </a:t>
            </a:r>
            <a:r>
              <a:rPr lang="cs-CZ" b="0" dirty="0" err="1">
                <a:sym typeface="Symbol" pitchFamily="-105" charset="2"/>
              </a:rPr>
              <a:t>mutations</a:t>
            </a:r>
            <a:r>
              <a:rPr lang="cs-CZ" b="0" dirty="0">
                <a:sym typeface="Symbol" pitchFamily="-105" charset="2"/>
              </a:rPr>
              <a:t> are</a:t>
            </a:r>
            <a:r>
              <a:rPr lang="en-GB" b="0" dirty="0">
                <a:sym typeface="Symbol" pitchFamily="-105" charset="2"/>
              </a:rPr>
              <a:t> </a:t>
            </a:r>
            <a:r>
              <a:rPr lang="cs-CZ" b="0" dirty="0" err="1">
                <a:sym typeface="Symbol" pitchFamily="-105" charset="2"/>
              </a:rPr>
              <a:t>only</a:t>
            </a:r>
            <a:r>
              <a:rPr lang="cs-CZ" b="0" dirty="0">
                <a:sym typeface="Symbol" pitchFamily="-105" charset="2"/>
              </a:rPr>
              <a:t> </a:t>
            </a:r>
            <a:r>
              <a:rPr lang="en-GB" b="0" dirty="0">
                <a:sym typeface="Symbol" pitchFamily="-105" charset="2"/>
              </a:rPr>
              <a:t>slightly deleterious</a:t>
            </a:r>
            <a:endParaRPr lang="en-GB" dirty="0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4294418" y="6079589"/>
            <a:ext cx="1261239" cy="486104"/>
          </a:xfrm>
          <a:prstGeom prst="wedgeRectCallout">
            <a:avLst>
              <a:gd name="adj1" fmla="val 27767"/>
              <a:gd name="adj2" fmla="val -953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„ratchet“</a:t>
            </a:r>
          </a:p>
        </p:txBody>
      </p:sp>
      <p:grpSp>
        <p:nvGrpSpPr>
          <p:cNvPr id="87" name="Skupina 86"/>
          <p:cNvGrpSpPr/>
          <p:nvPr/>
        </p:nvGrpSpPr>
        <p:grpSpPr>
          <a:xfrm>
            <a:off x="126124" y="3440115"/>
            <a:ext cx="4235668" cy="2575713"/>
            <a:chOff x="126124" y="3440115"/>
            <a:chExt cx="4235668" cy="2575713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83768" y="3440115"/>
              <a:ext cx="4020370" cy="65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7638" y="3171674"/>
              <a:ext cx="1452640" cy="423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Šipka doprava 84"/>
            <p:cNvSpPr/>
            <p:nvPr/>
          </p:nvSpPr>
          <p:spPr bwMode="auto">
            <a:xfrm>
              <a:off x="2028496" y="3668110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Šipka doprava 85"/>
            <p:cNvSpPr/>
            <p:nvPr/>
          </p:nvSpPr>
          <p:spPr bwMode="auto">
            <a:xfrm>
              <a:off x="2075792" y="5596759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7503977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1800" b="0">
                <a:solidFill>
                  <a:schemeClr val="accent2"/>
                </a:solidFill>
              </a:rPr>
              <a:t>Andersson and Hughes </a:t>
            </a:r>
            <a:r>
              <a:rPr lang="en-GB" sz="1800" b="0"/>
              <a:t>(1996) - </a:t>
            </a:r>
            <a:r>
              <a:rPr lang="en-GB" sz="1800" b="0" i="1"/>
              <a:t>Salmonella typhimurium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444 experimental cultures, each from 1 individual </a:t>
            </a:r>
            <a:r>
              <a:rPr lang="en-GB" sz="1800" b="0">
                <a:sym typeface="Symbol" pitchFamily="-105" charset="2"/>
              </a:rPr>
              <a:t> growth overnight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repetition </a:t>
            </a:r>
            <a:r>
              <a:rPr lang="en-GB" sz="1800" b="0">
                <a:sym typeface="Symbol" pitchFamily="-105" charset="2"/>
              </a:rPr>
              <a:t> repeated drift, total of 1700 generations</a:t>
            </a:r>
          </a:p>
          <a:p>
            <a:pPr defTabSz="360000">
              <a:spcAft>
                <a:spcPts val="1000"/>
              </a:spcAft>
            </a:pPr>
            <a:r>
              <a:rPr lang="en-GB" sz="1800" b="0">
                <a:sym typeface="Symbol" pitchFamily="-105" charset="2"/>
              </a:rPr>
              <a:t>comparison with a free-living strain</a:t>
            </a:r>
          </a:p>
          <a:p>
            <a:pPr defTabSz="360000">
              <a:spcAft>
                <a:spcPts val="1000"/>
              </a:spcAft>
            </a:pPr>
            <a:r>
              <a:rPr lang="en-GB" sz="1800" b="0">
                <a:sym typeface="Symbol" pitchFamily="-105" charset="2"/>
              </a:rPr>
              <a:t> </a:t>
            </a:r>
            <a:r>
              <a:rPr lang="en-GB" sz="1800" b="0" u="sng">
                <a:sym typeface="Symbol" pitchFamily="-105" charset="2"/>
              </a:rPr>
              <a:t>5 cultures (1%) with significantly reduced fitness,</a:t>
            </a:r>
            <a:r>
              <a:rPr lang="en-GB" sz="1800" b="0">
                <a:sym typeface="Symbol" pitchFamily="-105" charset="2"/>
              </a:rPr>
              <a:t> </a:t>
            </a:r>
            <a:br>
              <a:rPr lang="en-GB" sz="1800" b="0">
                <a:sym typeface="Symbol" pitchFamily="-105" charset="2"/>
              </a:rPr>
            </a:br>
            <a:r>
              <a:rPr lang="en-GB" sz="1800" b="0">
                <a:sym typeface="Symbol" pitchFamily="-105" charset="2"/>
              </a:rPr>
              <a:t>	</a:t>
            </a:r>
            <a:r>
              <a:rPr lang="en-GB" sz="1800" b="0" u="sng">
                <a:sym typeface="Symbol" pitchFamily="-105" charset="2"/>
              </a:rPr>
              <a:t>none with higher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90538" y="3508430"/>
            <a:ext cx="7827784" cy="26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1800" b="0">
                <a:solidFill>
                  <a:schemeClr val="accent2"/>
                </a:solidFill>
              </a:rPr>
              <a:t>Lambert and Moran </a:t>
            </a:r>
            <a:r>
              <a:rPr lang="en-GB" sz="1800" b="0"/>
              <a:t>(1998) – comparison of fitness of bacteria living within </a:t>
            </a:r>
            <a:br>
              <a:rPr lang="en-GB" sz="1800" b="0"/>
            </a:br>
            <a:r>
              <a:rPr lang="en-GB" sz="1800" b="0"/>
              <a:t>	insect cells with free-living species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9 species of bacteria living only in insect cells</a:t>
            </a:r>
            <a:endParaRPr lang="en-GB" sz="1800" b="0">
              <a:sym typeface="Symbol" pitchFamily="-105" charset="2"/>
            </a:endParaRPr>
          </a:p>
          <a:p>
            <a:pPr defTabSz="360000">
              <a:spcAft>
                <a:spcPts val="1000"/>
              </a:spcAft>
            </a:pPr>
            <a:r>
              <a:rPr lang="en-GB" sz="1800" b="0"/>
              <a:t>each species had its free-living relative counterpart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thermal stability of rRNA genes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did endosymbionts accumulated deleterious mutations?</a:t>
            </a:r>
          </a:p>
          <a:p>
            <a:pPr defTabSz="360000">
              <a:spcAft>
                <a:spcPts val="1000"/>
              </a:spcAft>
            </a:pPr>
            <a:r>
              <a:rPr lang="en-GB" sz="1800" b="0">
                <a:sym typeface="Symbol" pitchFamily="-105" charset="2"/>
              </a:rPr>
              <a:t> </a:t>
            </a:r>
            <a:r>
              <a:rPr lang="en-GB" sz="1800" b="0" u="sng"/>
              <a:t>in all cases rRNA of endosymbionts by 15 - 25% </a:t>
            </a:r>
            <a:r>
              <a:rPr lang="en-GB" sz="1800" b="0" i="1" u="sng"/>
              <a:t>less</a:t>
            </a:r>
            <a:r>
              <a:rPr lang="en-GB" sz="1800" b="0" u="sng"/>
              <a:t> stable</a:t>
            </a:r>
            <a:endParaRPr lang="en-GB" sz="1800" b="0" u="sng">
              <a:sym typeface="Symbol" pitchFamily="-105" charset="2"/>
            </a:endParaRPr>
          </a:p>
        </p:txBody>
      </p:sp>
      <p:pic>
        <p:nvPicPr>
          <p:cNvPr id="27650" name="Picture 2" descr="http://www.food.dtu.dk/~/media/Institutter/Foedevareinstituttet/Nyheder/Billeder/F%C3%B8devaresikkerhed/Salmonella-typhimurium-2000x950.ashx"/>
          <p:cNvPicPr>
            <a:picLocks noChangeAspect="1" noChangeArrowheads="1"/>
          </p:cNvPicPr>
          <p:nvPr/>
        </p:nvPicPr>
        <p:blipFill>
          <a:blip r:embed="rId3" cstate="print"/>
          <a:srcRect l="1457" r="17260"/>
          <a:stretch>
            <a:fillRect/>
          </a:stretch>
        </p:blipFill>
        <p:spPr bwMode="auto">
          <a:xfrm>
            <a:off x="5853799" y="1549534"/>
            <a:ext cx="3216165" cy="18794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354865"/>
            <a:ext cx="498245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 dirty="0">
                <a:solidFill>
                  <a:srgbClr val="003399"/>
                </a:solidFill>
              </a:rPr>
              <a:t>Alexey S. </a:t>
            </a:r>
            <a:r>
              <a:rPr lang="en-GB" b="0" dirty="0" err="1">
                <a:solidFill>
                  <a:srgbClr val="003399"/>
                </a:solidFill>
              </a:rPr>
              <a:t>Kondrashov</a:t>
            </a:r>
            <a:r>
              <a:rPr lang="en-GB" b="0" dirty="0"/>
              <a:t> (1988)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assumption that deleterious mutations act </a:t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 err="1"/>
              <a:t>synergically</a:t>
            </a:r>
            <a:r>
              <a:rPr lang="en-GB" b="0" dirty="0"/>
              <a:t> </a:t>
            </a:r>
            <a:r>
              <a:rPr lang="en-GB" b="0" dirty="0">
                <a:sym typeface="Symbol"/>
              </a:rPr>
              <a:t> epistasis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„truncation selection“ (deterministic </a:t>
            </a:r>
            <a:br>
              <a:rPr lang="en-GB" b="0" dirty="0"/>
            </a:br>
            <a:r>
              <a:rPr lang="en-GB" b="0" dirty="0"/>
              <a:t>	process)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since in </a:t>
            </a:r>
            <a:r>
              <a:rPr lang="en-GB" b="0" dirty="0" err="1"/>
              <a:t>sexuals</a:t>
            </a:r>
            <a:r>
              <a:rPr lang="en-GB" b="0" dirty="0"/>
              <a:t> proportion of deleterious </a:t>
            </a:r>
            <a:br>
              <a:rPr lang="en-GB" b="0" dirty="0"/>
            </a:br>
            <a:r>
              <a:rPr lang="en-GB" b="0" dirty="0"/>
              <a:t>	mutations exceeding </a:t>
            </a:r>
            <a:r>
              <a:rPr lang="en-GB" b="0" i="1" dirty="0"/>
              <a:t>T</a:t>
            </a:r>
            <a:r>
              <a:rPr lang="en-GB" b="0" dirty="0"/>
              <a:t> value is higher </a:t>
            </a:r>
            <a:br>
              <a:rPr lang="en-GB" b="0" dirty="0"/>
            </a:br>
            <a:r>
              <a:rPr lang="en-GB" b="0" dirty="0"/>
              <a:t>	than in </a:t>
            </a:r>
            <a:r>
              <a:rPr lang="en-GB" b="0" dirty="0" err="1"/>
              <a:t>asexuals</a:t>
            </a:r>
            <a:r>
              <a:rPr lang="en-GB" b="0" dirty="0"/>
              <a:t>, elimination of these</a:t>
            </a:r>
            <a:br>
              <a:rPr lang="en-GB" b="0" dirty="0"/>
            </a:br>
            <a:r>
              <a:rPr lang="en-GB" b="0" dirty="0"/>
              <a:t>	mutations is faster in the former</a:t>
            </a:r>
            <a:br>
              <a:rPr lang="en-GB" b="0" dirty="0"/>
            </a:br>
            <a:r>
              <a:rPr lang="en-GB" b="0" dirty="0"/>
              <a:t>	(recombination combines them)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question if frequencies of deleterious </a:t>
            </a:r>
            <a:br>
              <a:rPr lang="en-GB" b="0" dirty="0"/>
            </a:br>
            <a:r>
              <a:rPr lang="en-GB" b="0" dirty="0"/>
              <a:t>	mutations are sufficiently high (at least </a:t>
            </a:r>
            <a:br>
              <a:rPr lang="en-GB" b="0" dirty="0"/>
            </a:br>
            <a:r>
              <a:rPr lang="en-GB" b="0" dirty="0"/>
              <a:t>	1/generation/genome)</a:t>
            </a:r>
          </a:p>
          <a:p>
            <a:pPr defTabSz="360000">
              <a:spcAft>
                <a:spcPts val="1200"/>
              </a:spcAft>
            </a:pPr>
            <a:r>
              <a:rPr lang="en-GB" b="0" u="sng" dirty="0"/>
              <a:t>model proven in </a:t>
            </a:r>
            <a:r>
              <a:rPr lang="en-GB" b="0" i="1" u="sng" dirty="0"/>
              <a:t>E. coli</a:t>
            </a:r>
            <a:r>
              <a:rPr lang="en-GB" b="0" u="sng" dirty="0"/>
              <a:t> and </a:t>
            </a:r>
            <a:r>
              <a:rPr lang="en-GB" b="0" i="1" u="sng" dirty="0"/>
              <a:t>S. cerevisiae</a:t>
            </a:r>
            <a:endParaRPr lang="en-GB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533499" y="217488"/>
            <a:ext cx="5729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3. Elimination of deleterious mutations II.</a:t>
            </a:r>
            <a:br>
              <a:rPr lang="en-GB" sz="2400" b="0">
                <a:solidFill>
                  <a:srgbClr val="F00000"/>
                </a:solidFill>
              </a:rPr>
            </a:br>
            <a:r>
              <a:rPr lang="en-GB" sz="2400" b="0">
                <a:solidFill>
                  <a:srgbClr val="F00000"/>
                </a:solidFill>
              </a:rPr>
              <a:t>Kondrashov´s model</a:t>
            </a:r>
            <a:r>
              <a:rPr lang="en-GB" sz="2400" b="0" i="1">
                <a:solidFill>
                  <a:srgbClr val="F00000"/>
                </a:solidFill>
              </a:rPr>
              <a:t>:</a:t>
            </a:r>
            <a:endParaRPr lang="en-GB" sz="2400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90538" y="1290911"/>
            <a:ext cx="86534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 dirty="0"/>
              <a:t>biotope divided into local sites to which descendants randomly „distributed“ </a:t>
            </a:r>
            <a:br>
              <a:rPr lang="en-GB" b="0" dirty="0"/>
            </a:br>
            <a:r>
              <a:rPr lang="en-GB" b="0" dirty="0"/>
              <a:t>	 </a:t>
            </a:r>
            <a:r>
              <a:rPr lang="en-GB" b="0" dirty="0">
                <a:sym typeface="Symbol" pitchFamily="-105" charset="2"/>
              </a:rPr>
              <a:t> only best adapted ones survive, parents cannot know a priori which </a:t>
            </a:r>
            <a:br>
              <a:rPr lang="en-GB" b="0" dirty="0">
                <a:sym typeface="Symbol" pitchFamily="-105" charset="2"/>
              </a:rPr>
            </a:br>
            <a:r>
              <a:rPr lang="en-GB" b="0" dirty="0">
                <a:sym typeface="Symbol" pitchFamily="-105" charset="2"/>
              </a:rPr>
              <a:t>	of them will do</a:t>
            </a:r>
          </a:p>
          <a:p>
            <a:pPr defTabSz="360000"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analogy with purchase</a:t>
            </a:r>
            <a:br>
              <a:rPr lang="en-GB" b="0" dirty="0">
                <a:sym typeface="Symbol" pitchFamily="-105" charset="2"/>
              </a:rPr>
            </a:br>
            <a:r>
              <a:rPr lang="en-GB" b="0" dirty="0">
                <a:sym typeface="Symbol" pitchFamily="-105" charset="2"/>
              </a:rPr>
              <a:t>	of a lottery ticket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97767" y="217488"/>
            <a:ext cx="460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>
                <a:solidFill>
                  <a:srgbClr val="F00000"/>
                </a:solidFill>
              </a:rPr>
              <a:t>4. Unpredictable environment – </a:t>
            </a:r>
            <a:br>
              <a:rPr lang="en-GB" sz="2400" b="0" dirty="0">
                <a:solidFill>
                  <a:srgbClr val="F00000"/>
                </a:solidFill>
              </a:rPr>
            </a:br>
            <a:r>
              <a:rPr lang="en-GB" sz="2400" b="0" dirty="0" err="1">
                <a:solidFill>
                  <a:srgbClr val="F00000"/>
                </a:solidFill>
              </a:rPr>
              <a:t>lotery</a:t>
            </a:r>
            <a:r>
              <a:rPr lang="en-GB" sz="2400" b="0" dirty="0">
                <a:solidFill>
                  <a:srgbClr val="F00000"/>
                </a:solidFill>
              </a:rPr>
              <a:t> model, elm-oyster model</a:t>
            </a:r>
            <a:endParaRPr lang="en-GB" sz="2400" i="1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5401390" y="2126073"/>
            <a:ext cx="3448320" cy="4547994"/>
            <a:chOff x="5012508" y="2147095"/>
            <a:chExt cx="3448320" cy="4547994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012508" y="2147095"/>
              <a:ext cx="3395768" cy="454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7409793" y="2165131"/>
              <a:ext cx="1051035" cy="882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557" name="Picture 5" descr="http://www.ceskestudny.cz/wp-content/uploads/2013/08/lipa2.jpg"/>
          <p:cNvPicPr>
            <a:picLocks noChangeAspect="1" noChangeArrowheads="1"/>
          </p:cNvPicPr>
          <p:nvPr/>
        </p:nvPicPr>
        <p:blipFill>
          <a:blip r:embed="rId4" cstate="print"/>
          <a:srcRect l="7680" r="25378"/>
          <a:stretch>
            <a:fillRect/>
          </a:stretch>
        </p:blipFill>
        <p:spPr bwMode="auto">
          <a:xfrm>
            <a:off x="3289454" y="2013141"/>
            <a:ext cx="2104918" cy="2242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tribkcpq.files.wordpress.com/2014/01/lo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45" y="3894526"/>
            <a:ext cx="3831539" cy="27071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tension.entm.purdue.edu/eseries3/images/articles/medium_E-217-W_a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3025759"/>
            <a:ext cx="4887311" cy="31551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3464967" y="21748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Eg. </a:t>
            </a:r>
            <a:r>
              <a:rPr lang="cs-CZ" b="0" dirty="0" err="1"/>
              <a:t>aphids</a:t>
            </a:r>
            <a:r>
              <a:rPr lang="cs-CZ" b="0" dirty="0"/>
              <a:t>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5686097" y="987974"/>
            <a:ext cx="3127373" cy="2241988"/>
            <a:chOff x="5507421" y="641132"/>
            <a:chExt cx="3127373" cy="2241988"/>
          </a:xfrm>
        </p:grpSpPr>
        <p:sp>
          <p:nvSpPr>
            <p:cNvPr id="9" name="AutoShape 116"/>
            <p:cNvSpPr>
              <a:spLocks noChangeArrowheads="1"/>
            </p:cNvSpPr>
            <p:nvPr/>
          </p:nvSpPr>
          <p:spPr bwMode="auto">
            <a:xfrm>
              <a:off x="5507421" y="641132"/>
              <a:ext cx="3090041" cy="2154620"/>
            </a:xfrm>
            <a:prstGeom prst="wedgeRectCallout">
              <a:avLst>
                <a:gd name="adj1" fmla="val -26837"/>
                <a:gd name="adj2" fmla="val 11502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4" name="Picture 2" descr="http://www.ent.iastate.edu/soybeaninsects/files/images/soybean%20aphid%20winged%205%20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2552" y="744319"/>
              <a:ext cx="3092242" cy="213880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" name="Skupina 10"/>
          <p:cNvGrpSpPr/>
          <p:nvPr/>
        </p:nvGrpSpPr>
        <p:grpSpPr>
          <a:xfrm>
            <a:off x="490538" y="977462"/>
            <a:ext cx="2546952" cy="1926736"/>
            <a:chOff x="711255" y="945930"/>
            <a:chExt cx="2546952" cy="1926736"/>
          </a:xfrm>
        </p:grpSpPr>
        <p:sp>
          <p:nvSpPr>
            <p:cNvPr id="8" name="AutoShape 116"/>
            <p:cNvSpPr>
              <a:spLocks noChangeArrowheads="1"/>
            </p:cNvSpPr>
            <p:nvPr/>
          </p:nvSpPr>
          <p:spPr bwMode="auto">
            <a:xfrm>
              <a:off x="711255" y="945930"/>
              <a:ext cx="2525931" cy="1923394"/>
            </a:xfrm>
            <a:prstGeom prst="wedgeRectCallout">
              <a:avLst>
                <a:gd name="adj1" fmla="val 46650"/>
                <a:gd name="adj2" fmla="val 804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6" name="Picture 4" descr="http://extension.entm.purdue.edu/pestcrop/2007/issue20/graphic20/bug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23" y="963477"/>
              <a:ext cx="2545584" cy="190918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69745" y="1138482"/>
            <a:ext cx="4606657" cy="64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www.sphere.be/media/3006/download/shutterstock_9355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00" y="217488"/>
            <a:ext cx="2426786" cy="26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3170677" y="354122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Eg. </a:t>
            </a:r>
            <a:r>
              <a:rPr lang="cs-CZ" b="0" i="1" dirty="0" err="1"/>
              <a:t>Daphnia</a:t>
            </a:r>
            <a:r>
              <a:rPr lang="cs-CZ" b="0" dirty="0"/>
              <a:t>:</a:t>
            </a:r>
          </a:p>
        </p:txBody>
      </p:sp>
      <p:sp>
        <p:nvSpPr>
          <p:cNvPr id="6" name="AutoShape 87"/>
          <p:cNvSpPr>
            <a:spLocks noChangeArrowheads="1"/>
          </p:cNvSpPr>
          <p:nvPr/>
        </p:nvSpPr>
        <p:spPr bwMode="auto">
          <a:xfrm>
            <a:off x="5927835" y="1416267"/>
            <a:ext cx="3026980" cy="1400505"/>
          </a:xfrm>
          <a:prstGeom prst="wedgeRectCallout">
            <a:avLst>
              <a:gd name="adj1" fmla="val -46158"/>
              <a:gd name="adj2" fmla="val 11097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 dirty="0">
                <a:sym typeface="Symbol" pitchFamily="-105" charset="2"/>
              </a:rPr>
              <a:t>new predator, dearth of food, pond drying up </a:t>
            </a:r>
            <a:r>
              <a:rPr lang="en-GB" sz="1800" b="0" dirty="0">
                <a:sym typeface="Symbol" panose="05050102010706020507" pitchFamily="18" charset="2"/>
              </a:rPr>
              <a:t></a:t>
            </a:r>
            <a:r>
              <a:rPr lang="en-GB" sz="1800" b="0" dirty="0">
                <a:sym typeface="Symbol"/>
              </a:rPr>
              <a:t> transition to sexual reproduction</a:t>
            </a:r>
            <a:endParaRPr lang="en-GB" sz="1800" b="0" dirty="0">
              <a:sym typeface="Symbol" pitchFamily="-105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518984"/>
            <a:ext cx="4998612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Eukaryotes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8,810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6 </a:t>
            </a:r>
            <a:r>
              <a:rPr lang="cs-CZ" sz="2000" b="0" dirty="0">
                <a:latin typeface="Arial" charset="0"/>
                <a:sym typeface="Symbol" pitchFamily="18" charset="2"/>
              </a:rPr>
              <a:t>– 6,910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(80 000-fold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span</a:t>
            </a:r>
            <a:r>
              <a:rPr lang="cs-CZ" sz="2000" b="0" dirty="0">
                <a:latin typeface="Arial" charset="0"/>
                <a:sym typeface="Symbol" pitchFamily="18" charset="2"/>
              </a:rPr>
              <a:t>!)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t="16494"/>
          <a:stretch>
            <a:fillRect/>
          </a:stretch>
        </p:blipFill>
        <p:spPr bwMode="auto">
          <a:xfrm>
            <a:off x="1275344" y="1952367"/>
            <a:ext cx="6453187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775504" y="3320813"/>
            <a:ext cx="7717177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Problem: models 4 and 5 are valid only for organisms </a:t>
            </a:r>
          </a:p>
          <a:p>
            <a:pPr algn="ctr"/>
            <a:r>
              <a:rPr lang="en-GB" sz="2400" b="0">
                <a:solidFill>
                  <a:srgbClr val="F00000"/>
                </a:solidFill>
              </a:rPr>
              <a:t>with high fertility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0538" y="1354521"/>
            <a:ext cx="873187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/>
              <a:t>assumption that in heterogenous and homogenous biotopes genotypes can</a:t>
            </a:r>
            <a:br>
              <a:rPr lang="en-GB" b="0"/>
            </a:br>
            <a:r>
              <a:rPr lang="en-GB" b="0"/>
              <a:t>	differ in usage of limited sources</a:t>
            </a:r>
          </a:p>
          <a:p>
            <a:pPr defTabSz="360000">
              <a:spcAft>
                <a:spcPts val="1200"/>
              </a:spcAft>
            </a:pPr>
            <a:r>
              <a:rPr lang="en-GB" b="0"/>
              <a:t>competition among siblings </a:t>
            </a:r>
            <a:r>
              <a:rPr lang="en-GB" b="0">
                <a:sym typeface="Symbol" pitchFamily="-105" charset="2"/>
              </a:rPr>
              <a:t> more descendants of sexual parents can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coexist at the same site because competition of asexual offspring is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more intense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22608" y="217488"/>
            <a:ext cx="4551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5. Unpredictable environment – </a:t>
            </a:r>
            <a:br>
              <a:rPr lang="en-GB" sz="2400" b="0">
                <a:solidFill>
                  <a:srgbClr val="F00000"/>
                </a:solidFill>
              </a:rPr>
            </a:br>
            <a:r>
              <a:rPr lang="en-GB" sz="2400" b="0">
                <a:solidFill>
                  <a:srgbClr val="F00000"/>
                </a:solidFill>
              </a:rPr>
              <a:t>elbow room model</a:t>
            </a:r>
            <a:endParaRPr lang="en-GB" sz="2400" i="1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0538" y="4332998"/>
            <a:ext cx="743023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>
                <a:solidFill>
                  <a:srgbClr val="F00000"/>
                </a:solidFill>
              </a:rPr>
              <a:t>Fluctuation of environment:</a:t>
            </a:r>
            <a:br>
              <a:rPr lang="en-GB" b="0">
                <a:solidFill>
                  <a:srgbClr val="F00000"/>
                </a:solidFill>
              </a:rPr>
            </a:br>
            <a:endParaRPr lang="en-GB" b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GB" b="0"/>
              <a:t>itself does not maintain sex </a:t>
            </a:r>
            <a:r>
              <a:rPr lang="en-GB" b="0">
                <a:sym typeface="Symbol" pitchFamily="-105" charset="2"/>
              </a:rPr>
              <a:t> </a:t>
            </a:r>
            <a:r>
              <a:rPr lang="en-GB" b="0" u="sng">
                <a:sym typeface="Symbol" pitchFamily="-105" charset="2"/>
              </a:rPr>
              <a:t>fluctuation of epistasis</a:t>
            </a:r>
            <a:r>
              <a:rPr lang="en-GB" b="0">
                <a:sym typeface="Symbol" pitchFamily="-105" charset="2"/>
              </a:rPr>
              <a:t> necessary</a:t>
            </a:r>
            <a:endParaRPr lang="en-GB" b="0" u="sng">
              <a:sym typeface="Symbol" pitchFamily="-105" charset="2"/>
            </a:endParaRPr>
          </a:p>
          <a:p>
            <a:pPr defTabSz="360000"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eg. 2 loci: alternatio of association cold-wet and warm-dry 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cold-dry and warm-wet</a:t>
            </a:r>
          </a:p>
          <a:p>
            <a:pPr defTabSz="360000"/>
            <a:r>
              <a:rPr lang="en-GB" b="0">
                <a:sym typeface="Symbol" pitchFamily="-105" charset="2"/>
              </a:rPr>
              <a:t>this model can work eg. in parasite-host interaction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3" cstate="print"/>
          <a:srcRect l="2742" t="3578" r="3394" b="3264"/>
          <a:stretch>
            <a:fillRect/>
          </a:stretch>
        </p:blipFill>
        <p:spPr bwMode="auto">
          <a:xfrm>
            <a:off x="4579272" y="3851382"/>
            <a:ext cx="3172533" cy="28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90538" y="884675"/>
            <a:ext cx="6430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>
                <a:solidFill>
                  <a:srgbClr val="003399"/>
                </a:solidFill>
              </a:rPr>
              <a:t>William D. Hamilton</a:t>
            </a:r>
          </a:p>
          <a:p>
            <a:r>
              <a:rPr lang="en-GB" b="0"/>
              <a:t>based on the Red Queen hypothesis (</a:t>
            </a:r>
            <a:r>
              <a:rPr lang="en-GB" b="0">
                <a:solidFill>
                  <a:srgbClr val="003399"/>
                </a:solidFill>
              </a:rPr>
              <a:t>Leigh Van Valen</a:t>
            </a:r>
            <a:r>
              <a:rPr lang="en-GB" b="0"/>
              <a:t>)</a:t>
            </a:r>
            <a:endParaRPr lang="en-GB" b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504"/>
          <a:stretch>
            <a:fillRect/>
          </a:stretch>
        </p:blipFill>
        <p:spPr bwMode="auto">
          <a:xfrm>
            <a:off x="7242121" y="217488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6" cstate="print"/>
          <a:srcRect l="34766" t="16458" r="27864" b="28021"/>
          <a:stretch>
            <a:fillRect/>
          </a:stretch>
        </p:blipFill>
        <p:spPr bwMode="auto">
          <a:xfrm>
            <a:off x="7376566" y="2500696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22916" y="416190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7408808" y="2146301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W.D. </a:t>
            </a:r>
            <a:r>
              <a:rPr lang="cs-CZ" sz="1400" b="0" dirty="0" err="1">
                <a:solidFill>
                  <a:srgbClr val="003399"/>
                </a:solidFill>
              </a:rPr>
              <a:t>Hamilton</a:t>
            </a:r>
            <a:endParaRPr lang="cs-CZ" sz="1400" b="0" dirty="0">
              <a:solidFill>
                <a:srgbClr val="003399"/>
              </a:solidFill>
            </a:endParaRP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902" t="1346" r="1680" b="1427"/>
          <a:stretch>
            <a:fillRect/>
          </a:stretch>
        </p:blipFill>
        <p:spPr bwMode="auto">
          <a:xfrm>
            <a:off x="252248" y="1932865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568246" y="217488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5. Red Queen hypothesis</a:t>
            </a:r>
            <a:endParaRPr lang="en-GB" sz="2400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90538" y="217488"/>
            <a:ext cx="70583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fluctuation of epistasis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fitness and gene frequencies cycles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coevolution of parasite and host  arms races</a:t>
            </a:r>
          </a:p>
          <a:p>
            <a:pPr>
              <a:spcAft>
                <a:spcPts val="1200"/>
              </a:spcAft>
            </a:pPr>
            <a:r>
              <a:rPr lang="en-GB" b="0" dirty="0" err="1">
                <a:sym typeface="Symbol" pitchFamily="-105" charset="2"/>
              </a:rPr>
              <a:t>multilocus</a:t>
            </a:r>
            <a:r>
              <a:rPr lang="en-GB" b="0" dirty="0">
                <a:sym typeface="Symbol" pitchFamily="-105" charset="2"/>
              </a:rPr>
              <a:t> „gene-for-gene“</a:t>
            </a:r>
            <a:r>
              <a:rPr lang="cs-CZ" b="0" dirty="0">
                <a:sym typeface="Symbol" pitchFamily="-105" charset="2"/>
              </a:rPr>
              <a:t> </a:t>
            </a:r>
            <a:r>
              <a:rPr lang="en-GB" b="0" dirty="0">
                <a:sym typeface="Symbol" pitchFamily="-105" charset="2"/>
              </a:rPr>
              <a:t>relation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oscillation of gene frequencies higher in asexual individuals</a:t>
            </a: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58161" y="2720702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66436" y="2720702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709636" y="2720702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92024" y="5262289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22511" y="5262289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74074" y="5236889"/>
            <a:ext cx="2903537" cy="1431925"/>
            <a:chOff x="329" y="3269"/>
            <a:chExt cx="1829" cy="902"/>
          </a:xfrm>
        </p:grpSpPr>
        <p:sp>
          <p:nvSpPr>
            <p:cNvPr id="44045" name="Line 330"/>
            <p:cNvSpPr>
              <a:spLocks noChangeShapeType="1"/>
            </p:cNvSpPr>
            <p:nvPr/>
          </p:nvSpPr>
          <p:spPr bwMode="auto">
            <a:xfrm>
              <a:off x="101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ntonine-education.co.uk/Salters/MUS/images/Making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998" t="6222" r="11970" b="8864"/>
          <a:stretch>
            <a:fillRect/>
          </a:stretch>
        </p:blipFill>
        <p:spPr bwMode="auto">
          <a:xfrm>
            <a:off x="1073791" y="365189"/>
            <a:ext cx="7201003" cy="4003589"/>
          </a:xfrm>
          <a:prstGeom prst="rect">
            <a:avLst/>
          </a:prstGeom>
          <a:noFill/>
        </p:spPr>
      </p:pic>
      <p:sp>
        <p:nvSpPr>
          <p:cNvPr id="45065" name="AutoShape 121"/>
          <p:cNvSpPr>
            <a:spLocks noChangeArrowheads="1"/>
          </p:cNvSpPr>
          <p:nvPr/>
        </p:nvSpPr>
        <p:spPr bwMode="auto">
          <a:xfrm>
            <a:off x="6015899" y="225425"/>
            <a:ext cx="1133454" cy="629096"/>
          </a:xfrm>
          <a:prstGeom prst="wedgeRectCallout">
            <a:avLst>
              <a:gd name="adj1" fmla="val -85524"/>
              <a:gd name="adj2" fmla="val 280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asexual</a:t>
            </a:r>
          </a:p>
        </p:txBody>
      </p:sp>
      <p:sp>
        <p:nvSpPr>
          <p:cNvPr id="45066" name="AutoShape 122"/>
          <p:cNvSpPr>
            <a:spLocks noChangeArrowheads="1"/>
          </p:cNvSpPr>
          <p:nvPr/>
        </p:nvSpPr>
        <p:spPr bwMode="auto">
          <a:xfrm>
            <a:off x="1326775" y="2582561"/>
            <a:ext cx="1080223" cy="613706"/>
          </a:xfrm>
          <a:prstGeom prst="wedgeRectCallout">
            <a:avLst>
              <a:gd name="adj1" fmla="val 54816"/>
              <a:gd name="adj2" fmla="val -1643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sexual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490538" y="5169757"/>
            <a:ext cx="83949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/>
              <a:t>model assumption: in heterogonous organisms (changing of sexual and </a:t>
            </a:r>
            <a:br>
              <a:rPr lang="en-GB" b="0"/>
            </a:br>
            <a:r>
              <a:rPr lang="en-GB" b="0"/>
              <a:t>	asexual reproduction) and organisms with facultative sexuality</a:t>
            </a:r>
            <a:br>
              <a:rPr lang="en-GB" b="0"/>
            </a:br>
            <a:r>
              <a:rPr lang="en-GB" b="0"/>
              <a:t>	</a:t>
            </a:r>
            <a:r>
              <a:rPr lang="en-GB" b="0">
                <a:solidFill>
                  <a:srgbClr val="DC0000"/>
                </a:solidFill>
              </a:rPr>
              <a:t>sexual reproduction more frequent in case of increased parasitation</a:t>
            </a:r>
            <a:endParaRPr lang="en-GB" b="0"/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149292" y="3982280"/>
            <a:ext cx="7122253" cy="2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121"/>
          <p:cNvSpPr>
            <a:spLocks noChangeArrowheads="1"/>
          </p:cNvSpPr>
          <p:nvPr/>
        </p:nvSpPr>
        <p:spPr bwMode="auto">
          <a:xfrm>
            <a:off x="4868006" y="4222473"/>
            <a:ext cx="1247569" cy="629096"/>
          </a:xfrm>
          <a:prstGeom prst="wedgeRectCallout">
            <a:avLst>
              <a:gd name="adj1" fmla="val -31730"/>
              <a:gd name="adj2" fmla="val -8392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extinction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90538" y="217488"/>
            <a:ext cx="8329524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>
                <a:solidFill>
                  <a:srgbClr val="0033CC"/>
                </a:solidFill>
              </a:rPr>
              <a:t>Curtis Lively </a:t>
            </a:r>
            <a:r>
              <a:rPr lang="en-GB" b="0"/>
              <a:t>(1992): freshwater gastropod </a:t>
            </a:r>
            <a:r>
              <a:rPr lang="en-GB" b="0" i="1"/>
              <a:t>Potamopyrgus antipodarum</a:t>
            </a:r>
            <a:r>
              <a:rPr lang="en-GB" b="0"/>
              <a:t> </a:t>
            </a:r>
          </a:p>
          <a:p>
            <a:pPr defTabSz="360000">
              <a:spcAft>
                <a:spcPts val="600"/>
              </a:spcAft>
            </a:pPr>
            <a:r>
              <a:rPr lang="en-GB" b="0"/>
              <a:t>New Zealand lakes and rivers</a:t>
            </a:r>
          </a:p>
          <a:p>
            <a:pPr defTabSz="360000">
              <a:spcAft>
                <a:spcPts val="600"/>
              </a:spcAft>
            </a:pPr>
            <a:r>
              <a:rPr lang="en-GB" b="0"/>
              <a:t>both sexual and asexual females</a:t>
            </a:r>
          </a:p>
        </p:txBody>
      </p:sp>
      <p:pic>
        <p:nvPicPr>
          <p:cNvPr id="10242" name="Picture 2" descr="http://www.spxdaily.com/images-lg/snail-potamopyrgus-antipodarum-lg.jpg"/>
          <p:cNvPicPr>
            <a:picLocks noChangeAspect="1" noChangeArrowheads="1"/>
          </p:cNvPicPr>
          <p:nvPr/>
        </p:nvPicPr>
        <p:blipFill>
          <a:blip r:embed="rId3" cstate="print"/>
          <a:srcRect t="7041"/>
          <a:stretch>
            <a:fillRect/>
          </a:stretch>
        </p:blipFill>
        <p:spPr bwMode="auto">
          <a:xfrm>
            <a:off x="5661666" y="1113244"/>
            <a:ext cx="3086647" cy="2391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nomadnarratives.files.wordpress.com/2011/01/ralexandrinaimgp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84" y="1948815"/>
            <a:ext cx="3659452" cy="24331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" name="TextovéPole 101"/>
          <p:cNvSpPr txBox="1"/>
          <p:nvPr/>
        </p:nvSpPr>
        <p:spPr>
          <a:xfrm>
            <a:off x="490538" y="5015225"/>
            <a:ext cx="8031366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  <a:buFont typeface="Symbol" pitchFamily="-105" charset="2"/>
              <a:buChar char="&gt;"/>
            </a:pPr>
            <a:r>
              <a:rPr lang="en-GB" b="0">
                <a:sym typeface="Symbol" pitchFamily="-105" charset="2"/>
              </a:rPr>
              <a:t>12 parasitic trematode species (host castration  strong selection)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-105" charset="2"/>
              </a:rPr>
              <a:t>66 lakes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-105" charset="2"/>
              </a:rPr>
              <a:t>number of males as indicator of sexual reproduction</a:t>
            </a:r>
            <a:endParaRPr lang="en-GB" b="0"/>
          </a:p>
        </p:txBody>
      </p:sp>
      <p:sp>
        <p:nvSpPr>
          <p:cNvPr id="103" name="TextovéPole 102"/>
          <p:cNvSpPr txBox="1"/>
          <p:nvPr/>
        </p:nvSpPr>
        <p:spPr>
          <a:xfrm>
            <a:off x="1014726" y="4355543"/>
            <a:ext cx="4217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 err="1"/>
              <a:t>Lake</a:t>
            </a:r>
            <a:r>
              <a:rPr lang="cs-CZ" sz="1600" b="0" dirty="0"/>
              <a:t> </a:t>
            </a:r>
            <a:r>
              <a:rPr lang="cs-CZ" sz="1600" b="0" dirty="0" err="1"/>
              <a:t>Alexandria</a:t>
            </a:r>
            <a:r>
              <a:rPr lang="cs-CZ" sz="1600" b="0" dirty="0"/>
              <a:t>, </a:t>
            </a:r>
            <a:r>
              <a:rPr lang="cs-CZ" sz="1600" b="0" dirty="0" err="1"/>
              <a:t>South</a:t>
            </a:r>
            <a:r>
              <a:rPr lang="cs-CZ" sz="1600" b="0" dirty="0"/>
              <a:t> Island, New </a:t>
            </a:r>
            <a:r>
              <a:rPr lang="cs-CZ" sz="1600" b="0" dirty="0" err="1"/>
              <a:t>Zealand</a:t>
            </a:r>
            <a:endParaRPr lang="cs-CZ" sz="1600" b="0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5825312" y="340975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0" i="1" dirty="0" err="1"/>
              <a:t>Potamopyrgus</a:t>
            </a:r>
            <a:r>
              <a:rPr lang="cs-CZ" sz="1600" b="0" i="1" dirty="0"/>
              <a:t> </a:t>
            </a:r>
            <a:r>
              <a:rPr lang="cs-CZ" sz="1600" b="0" i="1" dirty="0" err="1"/>
              <a:t>antipodarum</a:t>
            </a:r>
            <a:endParaRPr lang="cs-CZ" sz="1600" b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121"/>
          <p:cNvSpPr>
            <a:spLocks noChangeArrowheads="1"/>
          </p:cNvSpPr>
          <p:nvPr/>
        </p:nvSpPr>
        <p:spPr bwMode="auto">
          <a:xfrm>
            <a:off x="6580249" y="1655277"/>
            <a:ext cx="2323185" cy="924910"/>
          </a:xfrm>
          <a:prstGeom prst="wedgeRectCallout">
            <a:avLst>
              <a:gd name="adj1" fmla="val -43279"/>
              <a:gd name="adj2" fmla="val 11810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correlation with number of parasites</a:t>
            </a:r>
            <a:endParaRPr lang="en-GB" sz="1800"/>
          </a:p>
        </p:txBody>
      </p:sp>
      <p:sp>
        <p:nvSpPr>
          <p:cNvPr id="107" name="Obdélník 106"/>
          <p:cNvSpPr/>
          <p:nvPr/>
        </p:nvSpPr>
        <p:spPr>
          <a:xfrm>
            <a:off x="490538" y="374007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 err="1"/>
              <a:t>Lively</a:t>
            </a:r>
            <a:r>
              <a:rPr lang="cs-CZ" b="0" dirty="0"/>
              <a:t> </a:t>
            </a:r>
            <a:r>
              <a:rPr lang="cs-CZ" b="0" dirty="0" err="1"/>
              <a:t>et</a:t>
            </a:r>
            <a:r>
              <a:rPr lang="cs-CZ" b="0" dirty="0"/>
              <a:t> </a:t>
            </a:r>
            <a:r>
              <a:rPr lang="cs-CZ" b="0" dirty="0" err="1"/>
              <a:t>al</a:t>
            </a:r>
            <a:r>
              <a:rPr lang="cs-CZ" b="0" dirty="0"/>
              <a:t>.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B9B5B220-7CD9-4323-B4A4-91446E88502E}"/>
              </a:ext>
            </a:extLst>
          </p:cNvPr>
          <p:cNvGrpSpPr/>
          <p:nvPr/>
        </p:nvGrpSpPr>
        <p:grpSpPr>
          <a:xfrm>
            <a:off x="1114089" y="1460938"/>
            <a:ext cx="6001415" cy="4906216"/>
            <a:chOff x="1114089" y="1460938"/>
            <a:chExt cx="6001415" cy="490621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 bwMode="auto">
            <a:xfrm>
              <a:off x="1164579" y="1460938"/>
              <a:ext cx="5950925" cy="4777786"/>
              <a:chOff x="2315" y="1711"/>
              <a:chExt cx="3047" cy="2471"/>
            </a:xfrm>
          </p:grpSpPr>
          <p:sp>
            <p:nvSpPr>
              <p:cNvPr id="46086" name="Line 3"/>
              <p:cNvSpPr>
                <a:spLocks noChangeAspect="1" noChangeShapeType="1"/>
              </p:cNvSpPr>
              <p:nvPr/>
            </p:nvSpPr>
            <p:spPr bwMode="auto">
              <a:xfrm flipV="1">
                <a:off x="3139" y="2596"/>
                <a:ext cx="2145" cy="948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4"/>
              <p:cNvGrpSpPr>
                <a:grpSpLocks noChangeAspect="1"/>
              </p:cNvGrpSpPr>
              <p:nvPr/>
            </p:nvGrpSpPr>
            <p:grpSpPr bwMode="auto">
              <a:xfrm>
                <a:off x="2954" y="1822"/>
                <a:ext cx="2408" cy="2153"/>
                <a:chOff x="1697" y="1058"/>
                <a:chExt cx="3191" cy="2854"/>
              </a:xfrm>
            </p:grpSpPr>
            <p:sp>
              <p:nvSpPr>
                <p:cNvPr id="46162" name="Freeform 5"/>
                <p:cNvSpPr>
                  <a:spLocks noChangeAspect="1"/>
                </p:cNvSpPr>
                <p:nvPr/>
              </p:nvSpPr>
              <p:spPr bwMode="auto">
                <a:xfrm>
                  <a:off x="1760" y="1058"/>
                  <a:ext cx="3128" cy="2795"/>
                </a:xfrm>
                <a:custGeom>
                  <a:avLst/>
                  <a:gdLst>
                    <a:gd name="T0" fmla="*/ 1 w 3497"/>
                    <a:gd name="T1" fmla="*/ 0 h 2795"/>
                    <a:gd name="T2" fmla="*/ 0 w 3497"/>
                    <a:gd name="T3" fmla="*/ 2795 h 2795"/>
                    <a:gd name="T4" fmla="*/ 1283 w 3497"/>
                    <a:gd name="T5" fmla="*/ 2795 h 2795"/>
                    <a:gd name="T6" fmla="*/ 0 60000 65536"/>
                    <a:gd name="T7" fmla="*/ 0 60000 65536"/>
                    <a:gd name="T8" fmla="*/ 0 60000 65536"/>
                    <a:gd name="T9" fmla="*/ 0 w 3497"/>
                    <a:gd name="T10" fmla="*/ 0 h 2795"/>
                    <a:gd name="T11" fmla="*/ 3497 w 3497"/>
                    <a:gd name="T12" fmla="*/ 2795 h 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97" h="2795">
                      <a:moveTo>
                        <a:pt x="1" y="0"/>
                      </a:moveTo>
                      <a:lnTo>
                        <a:pt x="0" y="2795"/>
                      </a:lnTo>
                      <a:lnTo>
                        <a:pt x="3497" y="2795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3" name="Line 6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3528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4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318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5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281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6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2128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7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247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8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1780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9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142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0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106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3854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2" name="Line 1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29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3" name="Line 1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46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4" name="Line 1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9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5" name="Line 1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987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6" name="Line 1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391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7" name="Line 2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23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8" name="Line 2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71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9" name="Line 2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261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6088" name="Oval 23"/>
              <p:cNvSpPr>
                <a:spLocks noChangeAspect="1" noChangeArrowheads="1"/>
              </p:cNvSpPr>
              <p:nvPr/>
            </p:nvSpPr>
            <p:spPr bwMode="auto">
              <a:xfrm>
                <a:off x="3993" y="1969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89" name="Oval 24"/>
              <p:cNvSpPr>
                <a:spLocks noChangeAspect="1" noChangeArrowheads="1"/>
              </p:cNvSpPr>
              <p:nvPr/>
            </p:nvSpPr>
            <p:spPr bwMode="auto">
              <a:xfrm>
                <a:off x="3993" y="2006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0" name="Oval 25"/>
              <p:cNvSpPr>
                <a:spLocks noChangeAspect="1" noChangeArrowheads="1"/>
              </p:cNvSpPr>
              <p:nvPr/>
            </p:nvSpPr>
            <p:spPr bwMode="auto">
              <a:xfrm>
                <a:off x="4281" y="2002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1" name="Oval 26"/>
              <p:cNvSpPr>
                <a:spLocks noChangeAspect="1" noChangeArrowheads="1"/>
              </p:cNvSpPr>
              <p:nvPr/>
            </p:nvSpPr>
            <p:spPr bwMode="auto">
              <a:xfrm>
                <a:off x="4150" y="2086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2" name="Oval 27"/>
              <p:cNvSpPr>
                <a:spLocks noChangeAspect="1" noChangeArrowheads="1"/>
              </p:cNvSpPr>
              <p:nvPr/>
            </p:nvSpPr>
            <p:spPr bwMode="auto">
              <a:xfrm>
                <a:off x="4211" y="2116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3" name="Oval 28"/>
              <p:cNvSpPr>
                <a:spLocks noChangeAspect="1" noChangeArrowheads="1"/>
              </p:cNvSpPr>
              <p:nvPr/>
            </p:nvSpPr>
            <p:spPr bwMode="auto">
              <a:xfrm>
                <a:off x="4371" y="2187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4" name="Oval 29"/>
              <p:cNvSpPr>
                <a:spLocks noChangeAspect="1" noChangeArrowheads="1"/>
              </p:cNvSpPr>
              <p:nvPr/>
            </p:nvSpPr>
            <p:spPr bwMode="auto">
              <a:xfrm>
                <a:off x="4469" y="2186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5" name="Oval 30"/>
              <p:cNvSpPr>
                <a:spLocks noChangeAspect="1" noChangeArrowheads="1"/>
              </p:cNvSpPr>
              <p:nvPr/>
            </p:nvSpPr>
            <p:spPr bwMode="auto">
              <a:xfrm>
                <a:off x="4755" y="191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6" name="Oval 31"/>
              <p:cNvSpPr>
                <a:spLocks noChangeAspect="1" noChangeArrowheads="1"/>
              </p:cNvSpPr>
              <p:nvPr/>
            </p:nvSpPr>
            <p:spPr bwMode="auto">
              <a:xfrm>
                <a:off x="4790" y="194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7" name="Oval 32"/>
              <p:cNvSpPr>
                <a:spLocks noChangeAspect="1" noChangeArrowheads="1"/>
              </p:cNvSpPr>
              <p:nvPr/>
            </p:nvSpPr>
            <p:spPr bwMode="auto">
              <a:xfrm>
                <a:off x="4796" y="226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8" name="Oval 33"/>
              <p:cNvSpPr>
                <a:spLocks noChangeAspect="1" noChangeArrowheads="1"/>
              </p:cNvSpPr>
              <p:nvPr/>
            </p:nvSpPr>
            <p:spPr bwMode="auto">
              <a:xfrm>
                <a:off x="4374" y="2349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9" name="Oval 34"/>
              <p:cNvSpPr>
                <a:spLocks noChangeAspect="1" noChangeArrowheads="1"/>
              </p:cNvSpPr>
              <p:nvPr/>
            </p:nvSpPr>
            <p:spPr bwMode="auto">
              <a:xfrm>
                <a:off x="4310" y="2371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0" name="Oval 35"/>
              <p:cNvSpPr>
                <a:spLocks noChangeAspect="1" noChangeArrowheads="1"/>
              </p:cNvSpPr>
              <p:nvPr/>
            </p:nvSpPr>
            <p:spPr bwMode="auto">
              <a:xfrm>
                <a:off x="3868" y="2430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1" name="Oval 36"/>
              <p:cNvSpPr>
                <a:spLocks noChangeAspect="1" noChangeArrowheads="1"/>
              </p:cNvSpPr>
              <p:nvPr/>
            </p:nvSpPr>
            <p:spPr bwMode="auto">
              <a:xfrm>
                <a:off x="4215" y="253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2" name="Oval 37"/>
              <p:cNvSpPr>
                <a:spLocks noChangeAspect="1" noChangeArrowheads="1"/>
              </p:cNvSpPr>
              <p:nvPr/>
            </p:nvSpPr>
            <p:spPr bwMode="auto">
              <a:xfrm>
                <a:off x="4372" y="2562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3" name="Oval 38"/>
              <p:cNvSpPr>
                <a:spLocks noChangeAspect="1" noChangeArrowheads="1"/>
              </p:cNvSpPr>
              <p:nvPr/>
            </p:nvSpPr>
            <p:spPr bwMode="auto">
              <a:xfrm>
                <a:off x="4408" y="2510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4" name="Oval 39"/>
              <p:cNvSpPr>
                <a:spLocks noChangeAspect="1" noChangeArrowheads="1"/>
              </p:cNvSpPr>
              <p:nvPr/>
            </p:nvSpPr>
            <p:spPr bwMode="auto">
              <a:xfrm>
                <a:off x="4766" y="264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5" name="Oval 40"/>
              <p:cNvSpPr>
                <a:spLocks noChangeAspect="1" noChangeArrowheads="1"/>
              </p:cNvSpPr>
              <p:nvPr/>
            </p:nvSpPr>
            <p:spPr bwMode="auto">
              <a:xfrm>
                <a:off x="5151" y="268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6" name="Oval 41"/>
              <p:cNvSpPr>
                <a:spLocks noChangeAspect="1" noChangeArrowheads="1"/>
              </p:cNvSpPr>
              <p:nvPr/>
            </p:nvSpPr>
            <p:spPr bwMode="auto">
              <a:xfrm>
                <a:off x="3809" y="2652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7" name="Oval 42"/>
              <p:cNvSpPr>
                <a:spLocks noChangeAspect="1" noChangeArrowheads="1"/>
              </p:cNvSpPr>
              <p:nvPr/>
            </p:nvSpPr>
            <p:spPr bwMode="auto">
              <a:xfrm>
                <a:off x="3909" y="2961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8" name="Oval 43"/>
              <p:cNvSpPr>
                <a:spLocks noChangeAspect="1" noChangeArrowheads="1"/>
              </p:cNvSpPr>
              <p:nvPr/>
            </p:nvSpPr>
            <p:spPr bwMode="auto">
              <a:xfrm>
                <a:off x="3974" y="2933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9" name="Oval 44"/>
              <p:cNvSpPr>
                <a:spLocks noChangeAspect="1" noChangeArrowheads="1"/>
              </p:cNvSpPr>
              <p:nvPr/>
            </p:nvSpPr>
            <p:spPr bwMode="auto">
              <a:xfrm>
                <a:off x="4203" y="295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0" name="Oval 45"/>
              <p:cNvSpPr>
                <a:spLocks noChangeAspect="1" noChangeArrowheads="1"/>
              </p:cNvSpPr>
              <p:nvPr/>
            </p:nvSpPr>
            <p:spPr bwMode="auto">
              <a:xfrm>
                <a:off x="4159" y="299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1" name="Oval 46"/>
              <p:cNvSpPr>
                <a:spLocks noChangeAspect="1" noChangeArrowheads="1"/>
              </p:cNvSpPr>
              <p:nvPr/>
            </p:nvSpPr>
            <p:spPr bwMode="auto">
              <a:xfrm>
                <a:off x="4447" y="295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2" name="Oval 47"/>
              <p:cNvSpPr>
                <a:spLocks noChangeAspect="1" noChangeArrowheads="1"/>
              </p:cNvSpPr>
              <p:nvPr/>
            </p:nvSpPr>
            <p:spPr bwMode="auto">
              <a:xfrm>
                <a:off x="4008" y="3097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3" name="Oval 48"/>
              <p:cNvSpPr>
                <a:spLocks noChangeAspect="1" noChangeArrowheads="1"/>
              </p:cNvSpPr>
              <p:nvPr/>
            </p:nvSpPr>
            <p:spPr bwMode="auto">
              <a:xfrm>
                <a:off x="3965" y="3126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4" name="Oval 49"/>
              <p:cNvSpPr>
                <a:spLocks noChangeAspect="1" noChangeArrowheads="1"/>
              </p:cNvSpPr>
              <p:nvPr/>
            </p:nvSpPr>
            <p:spPr bwMode="auto">
              <a:xfrm>
                <a:off x="4354" y="306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5" name="Oval 50"/>
              <p:cNvSpPr>
                <a:spLocks noChangeAspect="1" noChangeArrowheads="1"/>
              </p:cNvSpPr>
              <p:nvPr/>
            </p:nvSpPr>
            <p:spPr bwMode="auto">
              <a:xfrm>
                <a:off x="4363" y="3198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6" name="Oval 51"/>
              <p:cNvSpPr>
                <a:spLocks noChangeAspect="1" noChangeArrowheads="1"/>
              </p:cNvSpPr>
              <p:nvPr/>
            </p:nvSpPr>
            <p:spPr bwMode="auto">
              <a:xfrm>
                <a:off x="4013" y="322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7" name="Oval 52"/>
              <p:cNvSpPr>
                <a:spLocks noChangeAspect="1" noChangeArrowheads="1"/>
              </p:cNvSpPr>
              <p:nvPr/>
            </p:nvSpPr>
            <p:spPr bwMode="auto">
              <a:xfrm>
                <a:off x="4621" y="322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8" name="Oval 53"/>
              <p:cNvSpPr>
                <a:spLocks noChangeAspect="1" noChangeArrowheads="1"/>
              </p:cNvSpPr>
              <p:nvPr/>
            </p:nvSpPr>
            <p:spPr bwMode="auto">
              <a:xfrm>
                <a:off x="4740" y="3222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9" name="Oval 54"/>
              <p:cNvSpPr>
                <a:spLocks noChangeAspect="1" noChangeArrowheads="1"/>
              </p:cNvSpPr>
              <p:nvPr/>
            </p:nvSpPr>
            <p:spPr bwMode="auto">
              <a:xfrm>
                <a:off x="4840" y="319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0" name="Oval 55"/>
              <p:cNvSpPr>
                <a:spLocks noChangeAspect="1" noChangeArrowheads="1"/>
              </p:cNvSpPr>
              <p:nvPr/>
            </p:nvSpPr>
            <p:spPr bwMode="auto">
              <a:xfrm>
                <a:off x="4198" y="3248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1" name="Oval 56"/>
              <p:cNvSpPr>
                <a:spLocks noChangeAspect="1" noChangeArrowheads="1"/>
              </p:cNvSpPr>
              <p:nvPr/>
            </p:nvSpPr>
            <p:spPr bwMode="auto">
              <a:xfrm>
                <a:off x="4259" y="327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2" name="Oval 57"/>
              <p:cNvSpPr>
                <a:spLocks noChangeAspect="1" noChangeArrowheads="1"/>
              </p:cNvSpPr>
              <p:nvPr/>
            </p:nvSpPr>
            <p:spPr bwMode="auto">
              <a:xfrm>
                <a:off x="4419" y="346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3" name="Oval 58"/>
              <p:cNvSpPr>
                <a:spLocks noChangeAspect="1" noChangeArrowheads="1"/>
              </p:cNvSpPr>
              <p:nvPr/>
            </p:nvSpPr>
            <p:spPr bwMode="auto">
              <a:xfrm>
                <a:off x="4295" y="330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4" name="Oval 59"/>
              <p:cNvSpPr>
                <a:spLocks noChangeAspect="1" noChangeArrowheads="1"/>
              </p:cNvSpPr>
              <p:nvPr/>
            </p:nvSpPr>
            <p:spPr bwMode="auto">
              <a:xfrm>
                <a:off x="4330" y="331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5" name="Oval 60"/>
              <p:cNvSpPr>
                <a:spLocks noChangeAspect="1" noChangeArrowheads="1"/>
              </p:cNvSpPr>
              <p:nvPr/>
            </p:nvSpPr>
            <p:spPr bwMode="auto">
              <a:xfrm>
                <a:off x="4355" y="3298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6" name="Oval 61"/>
              <p:cNvSpPr>
                <a:spLocks noChangeAspect="1" noChangeArrowheads="1"/>
              </p:cNvSpPr>
              <p:nvPr/>
            </p:nvSpPr>
            <p:spPr bwMode="auto">
              <a:xfrm>
                <a:off x="4396" y="330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7" name="Oval 62"/>
              <p:cNvSpPr>
                <a:spLocks noChangeAspect="1" noChangeArrowheads="1"/>
              </p:cNvSpPr>
              <p:nvPr/>
            </p:nvSpPr>
            <p:spPr bwMode="auto">
              <a:xfrm>
                <a:off x="4262" y="3358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8" name="Oval 63"/>
              <p:cNvSpPr>
                <a:spLocks noChangeAspect="1" noChangeArrowheads="1"/>
              </p:cNvSpPr>
              <p:nvPr/>
            </p:nvSpPr>
            <p:spPr bwMode="auto">
              <a:xfrm>
                <a:off x="4170" y="336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9" name="Oval 64"/>
              <p:cNvSpPr>
                <a:spLocks noChangeAspect="1" noChangeArrowheads="1"/>
              </p:cNvSpPr>
              <p:nvPr/>
            </p:nvSpPr>
            <p:spPr bwMode="auto">
              <a:xfrm>
                <a:off x="4069" y="3284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0" name="Oval 65"/>
              <p:cNvSpPr>
                <a:spLocks noChangeAspect="1" noChangeArrowheads="1"/>
              </p:cNvSpPr>
              <p:nvPr/>
            </p:nvSpPr>
            <p:spPr bwMode="auto">
              <a:xfrm>
                <a:off x="4876" y="3646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1" name="Oval 66"/>
              <p:cNvSpPr>
                <a:spLocks noChangeAspect="1" noChangeArrowheads="1"/>
              </p:cNvSpPr>
              <p:nvPr/>
            </p:nvSpPr>
            <p:spPr bwMode="auto">
              <a:xfrm>
                <a:off x="3951" y="333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2" name="Oval 67"/>
              <p:cNvSpPr>
                <a:spLocks noChangeAspect="1" noChangeArrowheads="1"/>
              </p:cNvSpPr>
              <p:nvPr/>
            </p:nvSpPr>
            <p:spPr bwMode="auto">
              <a:xfrm>
                <a:off x="3725" y="3281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3" name="Oval 68"/>
              <p:cNvSpPr>
                <a:spLocks noChangeAspect="1" noChangeArrowheads="1"/>
              </p:cNvSpPr>
              <p:nvPr/>
            </p:nvSpPr>
            <p:spPr bwMode="auto">
              <a:xfrm>
                <a:off x="3725" y="3390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4" name="Oval 69"/>
              <p:cNvSpPr>
                <a:spLocks noChangeAspect="1" noChangeArrowheads="1"/>
              </p:cNvSpPr>
              <p:nvPr/>
            </p:nvSpPr>
            <p:spPr bwMode="auto">
              <a:xfrm>
                <a:off x="3700" y="3444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5" name="Oval 70"/>
              <p:cNvSpPr>
                <a:spLocks noChangeAspect="1" noChangeArrowheads="1"/>
              </p:cNvSpPr>
              <p:nvPr/>
            </p:nvSpPr>
            <p:spPr bwMode="auto">
              <a:xfrm>
                <a:off x="3857" y="357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6" name="Oval 71"/>
              <p:cNvSpPr>
                <a:spLocks noChangeAspect="1" noChangeArrowheads="1"/>
              </p:cNvSpPr>
              <p:nvPr/>
            </p:nvSpPr>
            <p:spPr bwMode="auto">
              <a:xfrm>
                <a:off x="3921" y="3652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7" name="Oval 72"/>
              <p:cNvSpPr>
                <a:spLocks noChangeAspect="1" noChangeArrowheads="1"/>
              </p:cNvSpPr>
              <p:nvPr/>
            </p:nvSpPr>
            <p:spPr bwMode="auto">
              <a:xfrm>
                <a:off x="3972" y="365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8" name="Oval 73"/>
              <p:cNvSpPr>
                <a:spLocks noChangeAspect="1" noChangeArrowheads="1"/>
              </p:cNvSpPr>
              <p:nvPr/>
            </p:nvSpPr>
            <p:spPr bwMode="auto">
              <a:xfrm>
                <a:off x="3995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9" name="Oval 74"/>
              <p:cNvSpPr>
                <a:spLocks noChangeAspect="1" noChangeArrowheads="1"/>
              </p:cNvSpPr>
              <p:nvPr/>
            </p:nvSpPr>
            <p:spPr bwMode="auto">
              <a:xfrm>
                <a:off x="4023" y="3652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0" name="Oval 75"/>
              <p:cNvSpPr>
                <a:spLocks noChangeAspect="1" noChangeArrowheads="1"/>
              </p:cNvSpPr>
              <p:nvPr/>
            </p:nvSpPr>
            <p:spPr bwMode="auto">
              <a:xfrm>
                <a:off x="4140" y="3655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1" name="Oval 76"/>
              <p:cNvSpPr>
                <a:spLocks noChangeAspect="1" noChangeArrowheads="1"/>
              </p:cNvSpPr>
              <p:nvPr/>
            </p:nvSpPr>
            <p:spPr bwMode="auto">
              <a:xfrm>
                <a:off x="4301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2" name="Oval 77"/>
              <p:cNvSpPr>
                <a:spLocks noChangeAspect="1" noChangeArrowheads="1"/>
              </p:cNvSpPr>
              <p:nvPr/>
            </p:nvSpPr>
            <p:spPr bwMode="auto">
              <a:xfrm>
                <a:off x="4364" y="365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3" name="Oval 78"/>
              <p:cNvSpPr>
                <a:spLocks noChangeAspect="1" noChangeArrowheads="1"/>
              </p:cNvSpPr>
              <p:nvPr/>
            </p:nvSpPr>
            <p:spPr bwMode="auto">
              <a:xfrm>
                <a:off x="4396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4" name="Oval 79"/>
              <p:cNvSpPr>
                <a:spLocks noChangeAspect="1" noChangeArrowheads="1"/>
              </p:cNvSpPr>
              <p:nvPr/>
            </p:nvSpPr>
            <p:spPr bwMode="auto">
              <a:xfrm>
                <a:off x="3623" y="3127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5" name="Oval 80"/>
              <p:cNvSpPr>
                <a:spLocks noChangeAspect="1" noChangeArrowheads="1"/>
              </p:cNvSpPr>
              <p:nvPr/>
            </p:nvSpPr>
            <p:spPr bwMode="auto">
              <a:xfrm>
                <a:off x="3536" y="325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6" name="Oval 81"/>
              <p:cNvSpPr>
                <a:spLocks noChangeAspect="1" noChangeArrowheads="1"/>
              </p:cNvSpPr>
              <p:nvPr/>
            </p:nvSpPr>
            <p:spPr bwMode="auto">
              <a:xfrm>
                <a:off x="3287" y="3289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7" name="Oval 82"/>
              <p:cNvSpPr>
                <a:spLocks noChangeAspect="1" noChangeArrowheads="1"/>
              </p:cNvSpPr>
              <p:nvPr/>
            </p:nvSpPr>
            <p:spPr bwMode="auto">
              <a:xfrm>
                <a:off x="3295" y="3423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8" name="Oval 83"/>
              <p:cNvSpPr>
                <a:spLocks noChangeAspect="1" noChangeArrowheads="1"/>
              </p:cNvSpPr>
              <p:nvPr/>
            </p:nvSpPr>
            <p:spPr bwMode="auto">
              <a:xfrm>
                <a:off x="3296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9" name="Oval 84"/>
              <p:cNvSpPr>
                <a:spLocks noChangeAspect="1" noChangeArrowheads="1"/>
              </p:cNvSpPr>
              <p:nvPr/>
            </p:nvSpPr>
            <p:spPr bwMode="auto">
              <a:xfrm>
                <a:off x="3602" y="3496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50" name="Oval 85"/>
              <p:cNvSpPr>
                <a:spLocks noChangeAspect="1" noChangeArrowheads="1"/>
              </p:cNvSpPr>
              <p:nvPr/>
            </p:nvSpPr>
            <p:spPr bwMode="auto">
              <a:xfrm>
                <a:off x="3572" y="365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51" name="Text Box 86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1880" y="2710"/>
                <a:ext cx="107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-105" charset="0"/>
                  </a:rPr>
                  <a:t>Frekvence samců</a:t>
                </a:r>
                <a:endParaRPr lang="en-GB" sz="2400">
                  <a:latin typeface="Times New Roman" pitchFamily="-105" charset="0"/>
                </a:endParaRPr>
              </a:p>
            </p:txBody>
          </p:sp>
          <p:grpSp>
            <p:nvGrpSpPr>
              <p:cNvPr id="4" name="Group 87"/>
              <p:cNvGrpSpPr>
                <a:grpSpLocks noChangeAspect="1"/>
              </p:cNvGrpSpPr>
              <p:nvPr/>
            </p:nvGrpSpPr>
            <p:grpSpPr bwMode="auto">
              <a:xfrm>
                <a:off x="2569" y="1711"/>
                <a:ext cx="324" cy="2063"/>
                <a:chOff x="2656" y="1734"/>
                <a:chExt cx="324" cy="2063"/>
              </a:xfrm>
            </p:grpSpPr>
            <p:sp>
              <p:nvSpPr>
                <p:cNvPr id="46154" name="Text Box 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3590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0.00</a:t>
                  </a:r>
                </a:p>
              </p:txBody>
            </p:sp>
            <p:sp>
              <p:nvSpPr>
                <p:cNvPr id="46155" name="Text Box 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333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0.01</a:t>
                  </a:r>
                </a:p>
              </p:txBody>
            </p:sp>
            <p:sp>
              <p:nvSpPr>
                <p:cNvPr id="46156" name="Text Box 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3053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0.05</a:t>
                  </a:r>
                </a:p>
              </p:txBody>
            </p:sp>
            <p:sp>
              <p:nvSpPr>
                <p:cNvPr id="46157" name="Text Box 9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796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0.10</a:t>
                  </a:r>
                </a:p>
              </p:txBody>
            </p:sp>
            <p:sp>
              <p:nvSpPr>
                <p:cNvPr id="46158" name="Text Box 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53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0.15</a:t>
                  </a:r>
                </a:p>
              </p:txBody>
            </p:sp>
            <p:sp>
              <p:nvSpPr>
                <p:cNvPr id="46159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27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0.20</a:t>
                  </a:r>
                </a:p>
              </p:txBody>
            </p:sp>
            <p:sp>
              <p:nvSpPr>
                <p:cNvPr id="46160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003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0.30</a:t>
                  </a:r>
                </a:p>
              </p:txBody>
            </p:sp>
            <p:sp>
              <p:nvSpPr>
                <p:cNvPr id="46161" name="Text Box 9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173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0.40</a:t>
                  </a:r>
                </a:p>
              </p:txBody>
            </p:sp>
          </p:grpSp>
          <p:sp>
            <p:nvSpPr>
              <p:cNvPr id="46153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809" y="3991"/>
                <a:ext cx="8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latin typeface="Times New Roman" pitchFamily="-105" charset="0"/>
                  </a:rPr>
                  <a:t>Počet parazitů</a:t>
                </a:r>
                <a:endParaRPr lang="en-GB">
                  <a:latin typeface="Times New Roman" pitchFamily="-105" charset="0"/>
                </a:endParaRPr>
              </a:p>
            </p:txBody>
          </p:sp>
        </p:grp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xmlns="" id="{4E3DA3B9-4BC3-4294-AE80-91F2822507D0}"/>
                </a:ext>
              </a:extLst>
            </p:cNvPr>
            <p:cNvSpPr txBox="1"/>
            <p:nvPr/>
          </p:nvSpPr>
          <p:spPr>
            <a:xfrm>
              <a:off x="3697205" y="5967044"/>
              <a:ext cx="24481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0"/>
                <a:t>number of parasites</a:t>
              </a:r>
            </a:p>
          </p:txBody>
        </p: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xmlns="" id="{A816E724-FCAA-43EA-A8AB-26857B3B0819}"/>
                </a:ext>
              </a:extLst>
            </p:cNvPr>
            <p:cNvSpPr txBox="1"/>
            <p:nvPr/>
          </p:nvSpPr>
          <p:spPr>
            <a:xfrm rot="16200000">
              <a:off x="345769" y="3684884"/>
              <a:ext cx="19367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0"/>
                <a:t>male frequency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212009" y="266794"/>
            <a:ext cx="483222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EVOLUTION OF SEX RATIO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546335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sex ratio often 1:1 </a:t>
            </a:r>
            <a:r>
              <a:rPr lang="en-GB" b="0">
                <a:sym typeface="Symbol" pitchFamily="-105" charset="2"/>
              </a:rPr>
              <a:t> why to waste for males?</a:t>
            </a:r>
            <a:br>
              <a:rPr lang="en-GB" b="0">
                <a:sym typeface="Symbol" pitchFamily="-105" charset="2"/>
              </a:rPr>
            </a:br>
            <a:endParaRPr lang="en-GB" b="0">
              <a:sym typeface="Symbol" pitchFamily="-105" charset="2"/>
            </a:endParaRPr>
          </a:p>
          <a:p>
            <a:r>
              <a:rPr lang="en-GB" b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en-GB" b="0">
                <a:solidFill>
                  <a:srgbClr val="003399"/>
                </a:solidFill>
              </a:rPr>
              <a:t>Fisher</a:t>
            </a:r>
            <a:r>
              <a:rPr lang="en-GB" b="0">
                <a:solidFill>
                  <a:srgbClr val="DC0000"/>
                </a:solidFill>
              </a:rPr>
              <a:t> </a:t>
            </a:r>
            <a:r>
              <a:rPr lang="en-GB" b="0"/>
              <a:t>(1930)</a:t>
            </a:r>
            <a:br>
              <a:rPr lang="en-GB" b="0"/>
            </a:br>
            <a:endParaRPr lang="en-GB" b="0"/>
          </a:p>
          <a:p>
            <a:r>
              <a:rPr lang="en-GB" b="0"/>
              <a:t>frequency-dependent selection</a:t>
            </a:r>
            <a:br>
              <a:rPr lang="en-GB" b="0"/>
            </a:br>
            <a:endParaRPr lang="en-GB" b="0"/>
          </a:p>
          <a:p>
            <a:pPr>
              <a:spcAft>
                <a:spcPts val="600"/>
              </a:spcAft>
            </a:pPr>
            <a:r>
              <a:rPr lang="en-GB" b="0"/>
              <a:t>condition for validity of Fisher´s argument:</a:t>
            </a:r>
          </a:p>
          <a:p>
            <a:pPr>
              <a:spcAft>
                <a:spcPts val="600"/>
              </a:spcAft>
            </a:pPr>
            <a:r>
              <a:rPr lang="en-GB" b="0"/>
              <a:t>   1. random mating</a:t>
            </a:r>
          </a:p>
          <a:p>
            <a:pPr>
              <a:spcAft>
                <a:spcPts val="600"/>
              </a:spcAft>
            </a:pPr>
            <a:r>
              <a:rPr lang="en-GB" b="0"/>
              <a:t>   2. same costs of both sexes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73661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F00000"/>
                </a:solidFill>
              </a:rPr>
              <a:t>ad 1) Local mating competition:</a:t>
            </a:r>
            <a:r>
              <a:rPr lang="en-GB" sz="2400">
                <a:solidFill>
                  <a:srgbClr val="F00000"/>
                </a:solidFill>
              </a:rPr>
              <a:t/>
            </a:r>
            <a:br>
              <a:rPr lang="en-GB" sz="2400">
                <a:solidFill>
                  <a:srgbClr val="F00000"/>
                </a:solidFill>
              </a:rPr>
            </a:br>
            <a:endParaRPr lang="en-GB" sz="2400">
              <a:solidFill>
                <a:srgbClr val="F0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b="0"/>
              <a:t>mites </a:t>
            </a:r>
            <a:r>
              <a:rPr lang="en-GB" b="0" i="1"/>
              <a:t>Adactylidium</a:t>
            </a:r>
            <a:r>
              <a:rPr lang="en-GB" b="0"/>
              <a:t>, </a:t>
            </a:r>
            <a:r>
              <a:rPr lang="en-GB" b="0" i="1"/>
              <a:t>Pyemotes ventricosus</a:t>
            </a:r>
            <a:r>
              <a:rPr lang="en-GB" b="0"/>
              <a:t>, </a:t>
            </a:r>
            <a:r>
              <a:rPr lang="en-GB" b="0" i="1"/>
              <a:t>Acarophenax tribolii</a:t>
            </a:r>
          </a:p>
          <a:p>
            <a:pPr>
              <a:spcAft>
                <a:spcPts val="1200"/>
              </a:spcAft>
            </a:pPr>
            <a:r>
              <a:rPr lang="en-GB" b="0"/>
              <a:t>parasitoid wasps (eg. </a:t>
            </a:r>
            <a:r>
              <a:rPr lang="en-GB" b="0" i="1"/>
              <a:t>Nasonia vitripennis</a:t>
            </a:r>
            <a:r>
              <a:rPr lang="en-GB" b="0"/>
              <a:t>)</a:t>
            </a:r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1659097" y="6236224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 dirty="0" err="1"/>
              <a:t>Nasonia</a:t>
            </a:r>
            <a:r>
              <a:rPr lang="en-US" sz="1600" b="0" i="1" dirty="0"/>
              <a:t> </a:t>
            </a:r>
            <a:r>
              <a:rPr lang="en-US" sz="1600" b="0" i="1" dirty="0" err="1"/>
              <a:t>vitripennis</a:t>
            </a:r>
            <a:r>
              <a:rPr lang="cs-CZ" sz="1600" b="0" i="1" dirty="0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39" y="2089919"/>
            <a:ext cx="2550455" cy="23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7096041" y="2241605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Pyemotes</a:t>
            </a:r>
            <a:r>
              <a:rPr lang="cs-CZ" sz="1600" b="0" i="1" dirty="0"/>
              <a:t> </a:t>
            </a:r>
            <a:br>
              <a:rPr lang="cs-CZ" sz="1600" b="0" i="1" dirty="0"/>
            </a:br>
            <a:r>
              <a:rPr lang="cs-CZ" sz="1600" b="0" i="1" dirty="0" err="1"/>
              <a:t>ventricosus</a:t>
            </a:r>
            <a:r>
              <a:rPr lang="cs-CZ" sz="1600" b="0" i="1" dirty="0"/>
              <a:t> </a:t>
            </a:r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03" y="1938265"/>
            <a:ext cx="3964016" cy="2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159" y="4412608"/>
            <a:ext cx="3062874" cy="18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 descr="http://www.pressan.is/ImageHandler.ashx?ID=4eaeb1a2-221f-4d84-a363-d320360f7d09&amp;type=origin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081" y="3826525"/>
            <a:ext cx="2390862" cy="291481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Přímá spojovací šipka 9"/>
          <p:cNvCxnSpPr/>
          <p:nvPr/>
        </p:nvCxnSpPr>
        <p:spPr bwMode="auto">
          <a:xfrm>
            <a:off x="2424418" y="3816991"/>
            <a:ext cx="436228" cy="94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89798" y="6227773"/>
            <a:ext cx="1983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Acarophenax</a:t>
            </a:r>
            <a:r>
              <a:rPr lang="cs-CZ" sz="1600" b="0" i="1" dirty="0"/>
              <a:t> </a:t>
            </a:r>
            <a:r>
              <a:rPr lang="cs-CZ" sz="1600" b="0" i="1" dirty="0" err="1"/>
              <a:t>tribolii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370185" y="1578104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340296" y="796783"/>
            <a:ext cx="2514162" cy="18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161520" y="3018439"/>
            <a:ext cx="3035128" cy="1092243"/>
          </a:xfrm>
          <a:prstGeom prst="wedgeRectCallout">
            <a:avLst>
              <a:gd name="adj1" fmla="val -75516"/>
              <a:gd name="adj2" fmla="val 289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čím méně vajíček 2. matky než 1. matky, tím větší zastoupení synů 2. matky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0538" y="225425"/>
            <a:ext cx="824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GB" b="0">
                <a:sym typeface="Symbol" pitchFamily="-105" charset="2"/>
              </a:rPr>
              <a:t>theoretical prediction: with increasing number of egg laying females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percentage of sons increases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0538" y="217488"/>
            <a:ext cx="680561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en-GB" sz="2400" b="0">
                <a:solidFill>
                  <a:srgbClr val="F00000"/>
                </a:solidFill>
              </a:rPr>
              <a:t>ad 2) Trivers-Willard hypothesis:</a:t>
            </a:r>
            <a:r>
              <a:rPr lang="en-GB" sz="2400">
                <a:solidFill>
                  <a:srgbClr val="F00000"/>
                </a:solidFill>
              </a:rPr>
              <a:t/>
            </a:r>
            <a:br>
              <a:rPr lang="en-GB" sz="2400">
                <a:solidFill>
                  <a:srgbClr val="F00000"/>
                </a:solidFill>
              </a:rPr>
            </a:br>
            <a:endParaRPr lang="en-GB" sz="240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GB" b="0"/>
              <a:t> </a:t>
            </a:r>
            <a:r>
              <a:rPr lang="en-GB" b="0">
                <a:solidFill>
                  <a:srgbClr val="003399"/>
                </a:solidFill>
              </a:rPr>
              <a:t>Robert L. Trivers, Dan Willard</a:t>
            </a:r>
            <a:endParaRPr lang="en-GB" b="0"/>
          </a:p>
          <a:p>
            <a:pPr defTabSz="360000">
              <a:spcAft>
                <a:spcPts val="1000"/>
              </a:spcAft>
            </a:pPr>
            <a:r>
              <a:rPr lang="en-GB" b="0"/>
              <a:t> investment in sex ensuring higher fitness </a:t>
            </a:r>
            <a:br>
              <a:rPr lang="en-GB" b="0"/>
            </a:br>
            <a:r>
              <a:rPr lang="en-GB" b="0"/>
              <a:t>	in next generation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 dominant mother </a:t>
            </a:r>
            <a:r>
              <a:rPr lang="en-GB" b="0">
                <a:sym typeface="Symbol" pitchFamily="-105" charset="2"/>
              </a:rPr>
              <a:t> investment in sons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and vice versa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-105" charset="2"/>
              </a:rPr>
              <a:t> sex ratio bias or unequal parental investment</a:t>
            </a:r>
          </a:p>
          <a:p>
            <a:pPr defTabSz="360000"/>
            <a:r>
              <a:rPr lang="en-GB" b="0"/>
              <a:t> Eg.: deers</a:t>
            </a:r>
            <a:endParaRPr lang="en-GB" b="0" i="1"/>
          </a:p>
        </p:txBody>
      </p:sp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08" y="225426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713170" y="203041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6078045" y="217488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208220" y="2030413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6292924" y="2587307"/>
            <a:ext cx="1979840" cy="898525"/>
          </a:xfrm>
          <a:prstGeom prst="wedgeRectCallout">
            <a:avLst>
              <a:gd name="adj1" fmla="val 13530"/>
              <a:gd name="adj2" fmla="val 10513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sons of dominant mothers have higher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490538" y="617838"/>
            <a:ext cx="8340938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no relation between genome size and organismal complexity or number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	of genes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/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large differences even in related organisms: 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	</a:t>
            </a:r>
            <a:r>
              <a:rPr lang="en-GB" sz="2000" b="0" i="1">
                <a:latin typeface="Arial" charset="0"/>
                <a:sym typeface="Symbol" pitchFamily="18" charset="2"/>
              </a:rPr>
              <a:t>Paramecium caudatum</a:t>
            </a:r>
            <a:r>
              <a:rPr lang="en-GB" sz="2000" b="0">
                <a:latin typeface="Arial" charset="0"/>
                <a:sym typeface="Symbol" pitchFamily="18" charset="2"/>
              </a:rPr>
              <a:t> (8 600 000 kb)  </a:t>
            </a:r>
            <a:r>
              <a:rPr lang="en-GB" sz="2000" b="0" i="1">
                <a:latin typeface="Arial" charset="0"/>
                <a:sym typeface="Symbol" pitchFamily="18" charset="2"/>
              </a:rPr>
              <a:t>P. aurelia</a:t>
            </a:r>
            <a:r>
              <a:rPr lang="en-GB" sz="2000" b="0">
                <a:latin typeface="Arial" charset="0"/>
                <a:sym typeface="Symbol" pitchFamily="18" charset="2"/>
              </a:rPr>
              <a:t> (190 000 kb)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/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human: ca. 610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9 </a:t>
            </a:r>
            <a:r>
              <a:rPr lang="en-GB" sz="2000" b="0">
                <a:latin typeface="Arial" charset="0"/>
                <a:sym typeface="Symbol" pitchFamily="18" charset="2"/>
              </a:rPr>
              <a:t>bp ( 6,5 pg DNA)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 </a:t>
            </a:r>
            <a:r>
              <a:rPr lang="en-GB" sz="2000" b="0" i="1">
                <a:latin typeface="Arial" charset="0"/>
                <a:sym typeface="Symbol" pitchFamily="18" charset="2"/>
              </a:rPr>
              <a:t>Amoeba proteus</a:t>
            </a:r>
            <a:r>
              <a:rPr lang="en-GB" sz="2000" b="0">
                <a:latin typeface="Arial" charset="0"/>
                <a:sym typeface="Symbol" pitchFamily="18" charset="2"/>
              </a:rPr>
              <a:t>: 2,910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11 </a:t>
            </a:r>
            <a:r>
              <a:rPr lang="en-GB" sz="2000" b="0">
                <a:latin typeface="Arial" charset="0"/>
                <a:sym typeface="Symbol" pitchFamily="18" charset="2"/>
              </a:rPr>
              <a:t>bp 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  </a:t>
            </a:r>
            <a:r>
              <a:rPr lang="en-GB" sz="2000" b="0" i="1">
                <a:latin typeface="Arial" charset="0"/>
                <a:sym typeface="Symbol" pitchFamily="18" charset="2"/>
              </a:rPr>
              <a:t>Polychaos dubium </a:t>
            </a:r>
            <a:r>
              <a:rPr lang="en-GB" sz="2000" b="0">
                <a:latin typeface="Arial" charset="0"/>
                <a:sym typeface="Symbol" pitchFamily="18" charset="2"/>
              </a:rPr>
              <a:t>(</a:t>
            </a:r>
            <a:r>
              <a:rPr lang="en-GB" sz="2000" b="0" i="1">
                <a:latin typeface="Arial" charset="0"/>
                <a:sym typeface="Symbol" pitchFamily="18" charset="2"/>
              </a:rPr>
              <a:t>Amoeba dubia</a:t>
            </a:r>
            <a:r>
              <a:rPr lang="en-GB" sz="2000" b="0">
                <a:latin typeface="Arial" charset="0"/>
                <a:sym typeface="Symbol" pitchFamily="18" charset="2"/>
              </a:rPr>
              <a:t>)</a:t>
            </a:r>
            <a:r>
              <a:rPr lang="en-GB" sz="2000" b="0" i="1">
                <a:latin typeface="Arial" charset="0"/>
                <a:sym typeface="Symbol" pitchFamily="18" charset="2"/>
              </a:rPr>
              <a:t>:</a:t>
            </a:r>
            <a:r>
              <a:rPr lang="en-GB" sz="2000" b="0">
                <a:latin typeface="Arial" charset="0"/>
                <a:sym typeface="Symbol" pitchFamily="18" charset="2"/>
              </a:rPr>
              <a:t> 6,710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11 </a:t>
            </a:r>
            <a:r>
              <a:rPr lang="en-GB" sz="2000" b="0">
                <a:latin typeface="Arial" charset="0"/>
                <a:sym typeface="Symbol" pitchFamily="18" charset="2"/>
              </a:rPr>
              <a:t>bp </a:t>
            </a:r>
          </a:p>
          <a:p>
            <a:pPr defTabSz="360000" eaLnBrk="0" hangingPunct="0">
              <a:spcAft>
                <a:spcPts val="1000"/>
              </a:spcAft>
            </a:pPr>
            <a:endParaRPr lang="en-GB" sz="2000" b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 b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en-GB" sz="2400" b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C-value paradox (C-value enigma)</a:t>
            </a:r>
            <a:endParaRPr lang="en-GB" b="0">
              <a:solidFill>
                <a:srgbClr val="F0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1485900" y="1423988"/>
            <a:ext cx="6172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 bwMode="auto">
          <a:xfrm>
            <a:off x="2594345" y="3774558"/>
            <a:ext cx="40616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bdélníkový popisek 7"/>
          <p:cNvSpPr/>
          <p:nvPr/>
        </p:nvSpPr>
        <p:spPr bwMode="auto">
          <a:xfrm>
            <a:off x="6872594" y="4486836"/>
            <a:ext cx="1780043" cy="954742"/>
          </a:xfrm>
          <a:prstGeom prst="wedgeRectCallout">
            <a:avLst>
              <a:gd name="adj1" fmla="val -66992"/>
              <a:gd name="adj2" fmla="val 3566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marbled lungfish:</a:t>
            </a:r>
            <a:endParaRPr kumimoji="0" lang="en-GB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 40 larger than human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808381" y="5561402"/>
            <a:ext cx="1748431" cy="954742"/>
          </a:xfrm>
          <a:prstGeom prst="wedgeRectCallout">
            <a:avLst>
              <a:gd name="adj1" fmla="val -63317"/>
              <a:gd name="adj2" fmla="val -208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almost 200 larger than human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737191" y="2661683"/>
            <a:ext cx="1297172" cy="872567"/>
            <a:chOff x="737191" y="2661683"/>
            <a:chExt cx="1297172" cy="872567"/>
          </a:xfrm>
        </p:grpSpPr>
        <p:grpSp>
          <p:nvGrpSpPr>
            <p:cNvPr id="3" name="Skupina 11"/>
            <p:cNvGrpSpPr/>
            <p:nvPr/>
          </p:nvGrpSpPr>
          <p:grpSpPr>
            <a:xfrm>
              <a:off x="737191" y="2661683"/>
              <a:ext cx="1297172" cy="868326"/>
              <a:chOff x="737191" y="2661683"/>
              <a:chExt cx="1297172" cy="868326"/>
            </a:xfrm>
          </p:grpSpPr>
          <p:sp>
            <p:nvSpPr>
              <p:cNvPr id="11" name="Obdélníkový popisek 10"/>
              <p:cNvSpPr/>
              <p:nvPr/>
            </p:nvSpPr>
            <p:spPr bwMode="auto">
              <a:xfrm>
                <a:off x="808074" y="2700669"/>
                <a:ext cx="1105786" cy="765545"/>
              </a:xfrm>
              <a:prstGeom prst="wedgeRectCallout">
                <a:avLst>
                  <a:gd name="adj1" fmla="val 108625"/>
                  <a:gd name="adj2" fmla="val 123846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bdélníkový popisek 9"/>
              <p:cNvSpPr/>
              <p:nvPr/>
            </p:nvSpPr>
            <p:spPr bwMode="auto">
              <a:xfrm>
                <a:off x="737191" y="2661683"/>
                <a:ext cx="1297172" cy="868326"/>
              </a:xfrm>
              <a:prstGeom prst="wedgeRectCallout">
                <a:avLst>
                  <a:gd name="adj1" fmla="val 93240"/>
                  <a:gd name="adj2" fmla="val -140168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closely related species!</a:t>
                </a: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1585912" y="3488531"/>
              <a:ext cx="24288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0538" y="217488"/>
            <a:ext cx="3710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400" b="0">
                <a:solidFill>
                  <a:srgbClr val="F00000"/>
                </a:solidFill>
              </a:rPr>
              <a:t>C-value paradox:</a:t>
            </a:r>
            <a:br>
              <a:rPr lang="en-GB" sz="2400" b="0">
                <a:solidFill>
                  <a:srgbClr val="F00000"/>
                </a:solidFill>
              </a:rPr>
            </a:br>
            <a:r>
              <a:rPr lang="en-GB" sz="2400" b="0"/>
              <a:t/>
            </a:r>
            <a:br>
              <a:rPr lang="en-GB" sz="2400" b="0"/>
            </a:br>
            <a:r>
              <a:rPr lang="en-GB" b="0">
                <a:sym typeface="Symbol" pitchFamily="18" charset="2"/>
              </a:rPr>
              <a:t>large genomes include large</a:t>
            </a:r>
            <a:br>
              <a:rPr lang="en-GB" b="0">
                <a:sym typeface="Symbol" pitchFamily="18" charset="2"/>
              </a:rPr>
            </a:br>
            <a:r>
              <a:rPr lang="en-GB" b="0">
                <a:sym typeface="Symbol" pitchFamily="18" charset="2"/>
              </a:rPr>
              <a:t>	amount of non-coding DNA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266719" y="217488"/>
            <a:ext cx="3740646" cy="31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889731" y="3803644"/>
            <a:ext cx="3188693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18" charset="2"/>
              </a:rPr>
              <a:t>large genomes </a:t>
            </a:r>
            <a:r>
              <a:rPr lang="en-GB" b="0">
                <a:sym typeface="Symbol"/>
              </a:rPr>
              <a:t> 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large cells</a:t>
            </a:r>
            <a:r>
              <a:rPr lang="en-GB" b="0">
                <a:sym typeface="Symbol" pitchFamily="18" charset="2"/>
              </a:rPr>
              <a:t> </a:t>
            </a:r>
            <a:r>
              <a:rPr lang="en-GB" b="0">
                <a:sym typeface="Symbol"/>
              </a:rPr>
              <a:t> influence on: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/>
              </a:rPr>
              <a:t>	cell division speed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metabolism efficiency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rate of ions/proteins 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	exchange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body size</a:t>
            </a:r>
            <a:endParaRPr lang="en-GB" b="0">
              <a:sym typeface="Symbol" pitchFamily="18" charset="2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332880" y="2945396"/>
            <a:ext cx="4985353" cy="34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 bwMode="auto">
          <a:xfrm>
            <a:off x="856423" y="2286177"/>
            <a:ext cx="2299154" cy="659219"/>
          </a:xfrm>
          <a:prstGeom prst="wedgeRectCallout">
            <a:avLst>
              <a:gd name="adj1" fmla="val -19559"/>
              <a:gd name="adj2" fmla="val 11041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the larger </a:t>
            </a:r>
            <a:r>
              <a:rPr lang="en-GB" sz="1600" b="0">
                <a:latin typeface="Arial" pitchFamily="34" charset="0"/>
                <a:cs typeface="Arial" pitchFamily="34" charset="0"/>
                <a:sym typeface="Symbol"/>
              </a:rPr>
              <a:t>the genome, the larger the cell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>
            <a:off x="4133456" y="1283286"/>
            <a:ext cx="10956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257168" y="1465718"/>
            <a:ext cx="4074895" cy="4068398"/>
            <a:chOff x="2357438" y="1243013"/>
            <a:chExt cx="4429125" cy="442206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 rot="5400000">
              <a:off x="2386013" y="1214438"/>
              <a:ext cx="4371975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/>
            <p:cNvSpPr/>
            <p:nvPr/>
          </p:nvSpPr>
          <p:spPr bwMode="auto">
            <a:xfrm>
              <a:off x="4603531" y="5265683"/>
              <a:ext cx="2165131" cy="3993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490538" y="217488"/>
            <a:ext cx="8300670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400" b="0" dirty="0">
                <a:solidFill>
                  <a:srgbClr val="F00000"/>
                </a:solidFill>
              </a:rPr>
              <a:t>G-value paradox:</a:t>
            </a:r>
          </a:p>
          <a:p>
            <a:pPr defTabSz="360000">
              <a:spcAft>
                <a:spcPts val="1000"/>
              </a:spcAft>
            </a:pPr>
            <a:r>
              <a:rPr lang="en-GB" b="0" dirty="0"/>
              <a:t>despite diversity of organismal complexity, metazoans tend to have</a:t>
            </a:r>
            <a:br>
              <a:rPr lang="en-GB" b="0" dirty="0"/>
            </a:br>
            <a:r>
              <a:rPr lang="en-GB" b="0" dirty="0"/>
              <a:t>	similar numbers of protein-coding genes (G-value)</a:t>
            </a:r>
            <a:br>
              <a:rPr lang="en-GB" b="0" dirty="0"/>
            </a:b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r>
              <a:rPr lang="en-GB" b="0" dirty="0"/>
              <a:t/>
            </a:r>
            <a:br>
              <a:rPr lang="en-GB" b="0" dirty="0"/>
            </a:br>
            <a:endParaRPr lang="en-GB" b="0" dirty="0"/>
          </a:p>
          <a:p>
            <a:pPr defTabSz="360000">
              <a:spcAft>
                <a:spcPts val="1000"/>
              </a:spcAft>
            </a:pPr>
            <a:r>
              <a:rPr lang="en-GB" b="0" dirty="0"/>
              <a:t/>
            </a:r>
            <a:br>
              <a:rPr lang="en-GB" b="0" dirty="0"/>
            </a:b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r>
              <a:rPr lang="en-GB" b="0" dirty="0"/>
              <a:t>No dependency on the total number of genes but on complexity of gene</a:t>
            </a:r>
            <a:br>
              <a:rPr lang="en-GB" b="0" dirty="0"/>
            </a:br>
            <a:r>
              <a:rPr lang="en-GB" b="0" dirty="0"/>
              <a:t>	regulation networks – organisms with similar number of genes may</a:t>
            </a:r>
            <a:br>
              <a:rPr lang="en-GB" b="0" dirty="0"/>
            </a:br>
            <a:r>
              <a:rPr lang="en-GB" b="0" dirty="0"/>
              <a:t>	have very different p</a:t>
            </a:r>
            <a:r>
              <a:rPr lang="cs-CZ" b="0" dirty="0"/>
              <a:t>a</a:t>
            </a:r>
            <a:r>
              <a:rPr lang="en-GB" b="0" dirty="0" err="1"/>
              <a:t>tterns</a:t>
            </a:r>
            <a:r>
              <a:rPr lang="en-GB" b="0" dirty="0"/>
              <a:t> of gene regulation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490538" y="2897626"/>
            <a:ext cx="7897355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GB" b="0">
                <a:solidFill>
                  <a:srgbClr val="F00000"/>
                </a:solidFill>
                <a:latin typeface="Arial" charset="0"/>
              </a:rPr>
              <a:t>How many coding genes are in the human genome?</a:t>
            </a:r>
            <a:endParaRPr lang="en-GB" b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GB" b="0"/>
              <a:t>before</a:t>
            </a:r>
            <a:r>
              <a:rPr lang="en-GB" sz="2000" b="0">
                <a:latin typeface="Arial" charset="0"/>
              </a:rPr>
              <a:t> 2001 (draft version of the genome) estimates from	50 000 till </a:t>
            </a:r>
            <a:br>
              <a:rPr lang="en-GB" sz="2000" b="0">
                <a:latin typeface="Arial" charset="0"/>
              </a:rPr>
            </a:br>
            <a:r>
              <a:rPr lang="en-GB" sz="2000" b="0">
                <a:latin typeface="Arial" charset="0"/>
              </a:rPr>
              <a:t>	&gt; 140 000 (max. 212 278) genes</a:t>
            </a: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Int. Human Genome Sequencing Consortium (IHGSC) 2001: </a:t>
            </a:r>
            <a:br>
              <a:rPr lang="en-GB" sz="2000" b="0">
                <a:latin typeface="Arial" charset="0"/>
              </a:rPr>
            </a:br>
            <a:r>
              <a:rPr lang="en-GB" sz="2000" b="0">
                <a:latin typeface="Arial" charset="0"/>
              </a:rPr>
              <a:t>	30 000–40 000 protein coding genes</a:t>
            </a: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IHGSC 2004: 20 000–25 000 </a:t>
            </a:r>
            <a:r>
              <a:rPr lang="en-GB" b="0"/>
              <a:t>protein 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May 2012: 21 065 </a:t>
            </a:r>
            <a:r>
              <a:rPr lang="en-GB" b="0"/>
              <a:t>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January 2013: 20 848 </a:t>
            </a:r>
            <a:r>
              <a:rPr lang="en-GB" b="0"/>
              <a:t>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February 2014: 20 805 </a:t>
            </a:r>
            <a:r>
              <a:rPr lang="en-GB" b="0"/>
              <a:t>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December 2014: </a:t>
            </a:r>
            <a:r>
              <a:rPr lang="en-GB" sz="2000" b="0">
                <a:solidFill>
                  <a:srgbClr val="E60000"/>
                </a:solidFill>
                <a:latin typeface="Arial" charset="0"/>
              </a:rPr>
              <a:t>20 364 coding genes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800000">
            <a:off x="3219573" y="217488"/>
            <a:ext cx="4929353" cy="25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860662" y="1243915"/>
            <a:ext cx="1833111" cy="702420"/>
          </a:xfrm>
          <a:prstGeom prst="wedgeRectCallout">
            <a:avLst>
              <a:gd name="adj1" fmla="val 68804"/>
              <a:gd name="adj2" fmla="val -2431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whole genome sequence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1"/>
          <p:cNvSpPr txBox="1">
            <a:spLocks noChangeArrowheads="1"/>
          </p:cNvSpPr>
          <p:nvPr/>
        </p:nvSpPr>
        <p:spPr bwMode="auto">
          <a:xfrm>
            <a:off x="490538" y="217488"/>
            <a:ext cx="6798977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2400" b="0">
                <a:solidFill>
                  <a:srgbClr val="F00000"/>
                </a:solidFill>
                <a:latin typeface="Arial" charset="0"/>
              </a:rPr>
              <a:t>Repetitive DNA:</a:t>
            </a:r>
          </a:p>
          <a:p>
            <a:pPr marL="457200" indent="-457200" eaLnBrk="0" hangingPunct="0"/>
            <a:endParaRPr lang="en-GB" b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en-GB" sz="2000" b="0">
                <a:latin typeface="Arial" charset="0"/>
              </a:rPr>
              <a:t>Highly repetitive = satellite</a:t>
            </a:r>
          </a:p>
          <a:p>
            <a:pPr marL="457200" indent="-457200">
              <a:spcAft>
                <a:spcPts val="1000"/>
              </a:spcAft>
              <a:buFontTx/>
              <a:buAutoNum type="arabicPeriod"/>
            </a:pPr>
            <a:r>
              <a:rPr lang="en-GB" sz="2000" b="0">
                <a:latin typeface="Arial" charset="0"/>
              </a:rPr>
              <a:t>Moderately</a:t>
            </a:r>
            <a:r>
              <a:rPr lang="en-GB" b="0"/>
              <a:t> repetitive</a:t>
            </a:r>
            <a:r>
              <a:rPr lang="en-GB" sz="2000" b="0">
                <a:latin typeface="Arial" charset="0"/>
              </a:rPr>
              <a:t> = minisatellites, microsatellites</a:t>
            </a: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en-GB" sz="2000" b="0">
                <a:latin typeface="Arial" charset="0"/>
              </a:rPr>
              <a:t>Transposable elements, retroelements (SINE, LINE)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90538" y="2678097"/>
            <a:ext cx="849168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en-GB" sz="2400" b="0" dirty="0">
                <a:solidFill>
                  <a:srgbClr val="F00000"/>
                </a:solidFill>
                <a:latin typeface="Arial" charset="0"/>
              </a:rPr>
              <a:t>Why does repetitive DNA exist?</a:t>
            </a:r>
          </a:p>
          <a:p>
            <a:pPr defTabSz="360000" eaLnBrk="0" hangingPunct="0"/>
            <a:endParaRPr lang="en-GB" sz="2000" b="0" dirty="0">
              <a:latin typeface="Arial" charset="0"/>
            </a:endParaRPr>
          </a:p>
          <a:p>
            <a:pPr defTabSz="360000" eaLnBrk="0" hangingPunct="0"/>
            <a:r>
              <a:rPr lang="en-GB" sz="2000" b="0" dirty="0">
                <a:latin typeface="Arial" charset="0"/>
              </a:rPr>
              <a:t>Cavalier-Smith (1978): there must be some function</a:t>
            </a:r>
          </a:p>
          <a:p>
            <a:pPr defTabSz="360000" eaLnBrk="0" hangingPunct="0"/>
            <a:endParaRPr lang="en-GB" sz="2000" b="0" dirty="0">
              <a:latin typeface="Arial" charset="0"/>
            </a:endParaRPr>
          </a:p>
          <a:p>
            <a:pPr defTabSz="360000" eaLnBrk="0" hangingPunct="0"/>
            <a:r>
              <a:rPr lang="en-GB" sz="2000" b="0" dirty="0">
                <a:latin typeface="Arial" charset="0"/>
              </a:rPr>
              <a:t>Doolittle and </a:t>
            </a:r>
            <a:r>
              <a:rPr lang="en-GB" sz="2000" b="0" dirty="0" err="1">
                <a:latin typeface="Arial" charset="0"/>
              </a:rPr>
              <a:t>Sapienza</a:t>
            </a:r>
            <a:r>
              <a:rPr lang="en-GB" sz="2000" b="0" dirty="0">
                <a:latin typeface="Arial" charset="0"/>
              </a:rPr>
              <a:t>, </a:t>
            </a:r>
            <a:r>
              <a:rPr lang="en-GB" sz="2000" b="0" dirty="0" err="1">
                <a:latin typeface="Arial" charset="0"/>
              </a:rPr>
              <a:t>Orgel</a:t>
            </a:r>
            <a:r>
              <a:rPr lang="en-GB" sz="2000" b="0" dirty="0">
                <a:latin typeface="Arial" charset="0"/>
              </a:rPr>
              <a:t> and Crick (1980): repetitive DNA is „selfish“</a:t>
            </a:r>
            <a:r>
              <a:rPr lang="en-GB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en-GB" sz="2000" b="0" dirty="0">
                <a:solidFill>
                  <a:srgbClr val="E80000"/>
                </a:solidFill>
                <a:latin typeface="Arial" charset="0"/>
              </a:rPr>
            </a:br>
            <a:r>
              <a:rPr lang="en-GB" sz="2000" b="0" dirty="0">
                <a:latin typeface="Arial" charset="0"/>
              </a:rPr>
              <a:t>Susumu </a:t>
            </a:r>
            <a:r>
              <a:rPr lang="en-GB" sz="2000" b="0" dirty="0" err="1">
                <a:latin typeface="Arial" charset="0"/>
              </a:rPr>
              <a:t>Ohno</a:t>
            </a:r>
            <a:r>
              <a:rPr lang="en-GB" sz="2000" b="0" dirty="0">
                <a:latin typeface="Arial" charset="0"/>
              </a:rPr>
              <a:t> (1972): </a:t>
            </a:r>
            <a:r>
              <a:rPr lang="en-GB" sz="2000" b="0" dirty="0">
                <a:solidFill>
                  <a:srgbClr val="F00000"/>
                </a:solidFill>
                <a:latin typeface="Arial" charset="0"/>
              </a:rPr>
              <a:t>„junk DNA“ </a:t>
            </a:r>
            <a:r>
              <a:rPr lang="en-GB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en-GB" sz="2000" b="0" dirty="0">
                <a:solidFill>
                  <a:srgbClr val="E80000"/>
                </a:solidFill>
                <a:latin typeface="Arial" charset="0"/>
              </a:rPr>
            </a:br>
            <a:endParaRPr lang="en-GB" sz="2000" b="0" dirty="0">
              <a:solidFill>
                <a:srgbClr val="E80000"/>
              </a:solidFill>
              <a:latin typeface="Arial" charset="0"/>
            </a:endParaRPr>
          </a:p>
          <a:p>
            <a:pPr defTabSz="360000" eaLnBrk="0" hangingPunct="0"/>
            <a:endParaRPr lang="cs-CZ" sz="2000" b="0" dirty="0" smtClean="0">
              <a:latin typeface="Arial" charset="0"/>
            </a:endParaRPr>
          </a:p>
          <a:p>
            <a:pPr defTabSz="360000" eaLnBrk="0" hangingPunct="0"/>
            <a:endParaRPr lang="cs-CZ" b="0" dirty="0" smtClean="0"/>
          </a:p>
          <a:p>
            <a:pPr defTabSz="360000" eaLnBrk="0" hangingPunct="0"/>
            <a:endParaRPr lang="cs-CZ" sz="2000" b="0" dirty="0" smtClean="0">
              <a:latin typeface="Arial" charset="0"/>
            </a:endParaRPr>
          </a:p>
          <a:p>
            <a:pPr defTabSz="360000" eaLnBrk="0" hangingPunct="0"/>
            <a:r>
              <a:rPr lang="cs-CZ" sz="2000" b="0" dirty="0" smtClean="0">
                <a:latin typeface="Arial" charset="0"/>
              </a:rPr>
              <a:t/>
            </a:r>
            <a:br>
              <a:rPr lang="cs-CZ" sz="2000" b="0" dirty="0" smtClean="0">
                <a:latin typeface="Arial" charset="0"/>
              </a:rPr>
            </a:br>
            <a:r>
              <a:rPr lang="en-GB" sz="2000" b="0" dirty="0" smtClean="0">
                <a:latin typeface="Arial" charset="0"/>
              </a:rPr>
              <a:t>„</a:t>
            </a:r>
            <a:r>
              <a:rPr lang="en-GB" sz="2000" b="0" dirty="0">
                <a:latin typeface="Arial" charset="0"/>
              </a:rPr>
              <a:t>junk“ </a:t>
            </a:r>
            <a:r>
              <a:rPr lang="en-GB" sz="2000" b="0" dirty="0">
                <a:latin typeface="Arial" charset="0"/>
                <a:sym typeface="Symbol" panose="05050102010706020507" pitchFamily="18" charset="2"/>
              </a:rPr>
              <a:t></a:t>
            </a:r>
            <a:r>
              <a:rPr lang="en-GB" sz="2000" b="0" dirty="0">
                <a:latin typeface="Arial" charset="0"/>
              </a:rPr>
              <a:t> „garbage“ </a:t>
            </a:r>
            <a:r>
              <a:rPr lang="en-GB" sz="2000" b="0" dirty="0">
                <a:latin typeface="Arial" charset="0"/>
                <a:sym typeface="Symbol" pitchFamily="18" charset="2"/>
              </a:rPr>
              <a:t> in future it may gain some function</a:t>
            </a:r>
            <a:endParaRPr lang="en-GB" sz="2000" b="0" dirty="0">
              <a:latin typeface="Arial" charset="0"/>
            </a:endParaRPr>
          </a:p>
        </p:txBody>
      </p:sp>
      <p:pic>
        <p:nvPicPr>
          <p:cNvPr id="5" name="Picture 5" descr="http://www.nap.edu/books/0309084768/xhtml/images/p20005c54g23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218" y="4423721"/>
            <a:ext cx="1146457" cy="16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Výsledek obrázku pro evolutionary tinkering image"/>
          <p:cNvPicPr>
            <a:picLocks noChangeAspect="1" noChangeArrowheads="1"/>
          </p:cNvPicPr>
          <p:nvPr/>
        </p:nvPicPr>
        <p:blipFill>
          <a:blip r:embed="rId4" cstate="print"/>
          <a:srcRect r="24866"/>
          <a:stretch>
            <a:fillRect/>
          </a:stretch>
        </p:blipFill>
        <p:spPr bwMode="auto">
          <a:xfrm>
            <a:off x="5947665" y="4515060"/>
            <a:ext cx="3160547" cy="149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1187</Words>
  <Application>Microsoft Office PowerPoint</Application>
  <PresentationFormat>Předvádění na obrazovce (4:3)</PresentationFormat>
  <Paragraphs>426</Paragraphs>
  <Slides>39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251</cp:revision>
  <dcterms:created xsi:type="dcterms:W3CDTF">2002-05-03T10:21:15Z</dcterms:created>
  <dcterms:modified xsi:type="dcterms:W3CDTF">2017-11-29T13:35:53Z</dcterms:modified>
</cp:coreProperties>
</file>