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12"/>
  </p:notesMasterIdLst>
  <p:sldIdLst>
    <p:sldId id="256" r:id="rId2"/>
    <p:sldId id="289" r:id="rId3"/>
    <p:sldId id="257" r:id="rId4"/>
    <p:sldId id="291" r:id="rId5"/>
    <p:sldId id="398" r:id="rId6"/>
    <p:sldId id="258" r:id="rId7"/>
    <p:sldId id="399" r:id="rId8"/>
    <p:sldId id="259" r:id="rId9"/>
    <p:sldId id="360" r:id="rId10"/>
    <p:sldId id="272" r:id="rId11"/>
    <p:sldId id="271" r:id="rId12"/>
    <p:sldId id="274" r:id="rId13"/>
    <p:sldId id="361" r:id="rId14"/>
    <p:sldId id="362" r:id="rId15"/>
    <p:sldId id="363" r:id="rId16"/>
    <p:sldId id="364" r:id="rId17"/>
    <p:sldId id="293" r:id="rId18"/>
    <p:sldId id="260" r:id="rId19"/>
    <p:sldId id="294" r:id="rId20"/>
    <p:sldId id="343" r:id="rId21"/>
    <p:sldId id="369" r:id="rId22"/>
    <p:sldId id="367" r:id="rId23"/>
    <p:sldId id="365" r:id="rId24"/>
    <p:sldId id="366" r:id="rId25"/>
    <p:sldId id="400" r:id="rId26"/>
    <p:sldId id="344" r:id="rId27"/>
    <p:sldId id="279" r:id="rId28"/>
    <p:sldId id="301" r:id="rId29"/>
    <p:sldId id="376" r:id="rId30"/>
    <p:sldId id="370" r:id="rId31"/>
    <p:sldId id="371" r:id="rId32"/>
    <p:sldId id="372" r:id="rId33"/>
    <p:sldId id="373" r:id="rId34"/>
    <p:sldId id="374" r:id="rId35"/>
    <p:sldId id="375" r:id="rId36"/>
    <p:sldId id="345" r:id="rId37"/>
    <p:sldId id="347" r:id="rId38"/>
    <p:sldId id="408" r:id="rId39"/>
    <p:sldId id="380" r:id="rId40"/>
    <p:sldId id="358" r:id="rId41"/>
    <p:sldId id="357" r:id="rId42"/>
    <p:sldId id="348" r:id="rId43"/>
    <p:sldId id="401" r:id="rId44"/>
    <p:sldId id="402" r:id="rId45"/>
    <p:sldId id="403" r:id="rId46"/>
    <p:sldId id="351" r:id="rId47"/>
    <p:sldId id="378" r:id="rId48"/>
    <p:sldId id="377" r:id="rId49"/>
    <p:sldId id="349" r:id="rId50"/>
    <p:sldId id="305" r:id="rId51"/>
    <p:sldId id="446" r:id="rId52"/>
    <p:sldId id="306" r:id="rId53"/>
    <p:sldId id="308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82" r:id="rId62"/>
    <p:sldId id="317" r:id="rId63"/>
    <p:sldId id="381" r:id="rId64"/>
    <p:sldId id="352" r:id="rId65"/>
    <p:sldId id="318" r:id="rId66"/>
    <p:sldId id="321" r:id="rId67"/>
    <p:sldId id="453" r:id="rId68"/>
    <p:sldId id="323" r:id="rId69"/>
    <p:sldId id="325" r:id="rId70"/>
    <p:sldId id="326" r:id="rId71"/>
    <p:sldId id="447" r:id="rId72"/>
    <p:sldId id="353" r:id="rId73"/>
    <p:sldId id="330" r:id="rId74"/>
    <p:sldId id="339" r:id="rId75"/>
    <p:sldId id="341" r:id="rId76"/>
    <p:sldId id="264" r:id="rId77"/>
    <p:sldId id="383" r:id="rId78"/>
    <p:sldId id="384" r:id="rId79"/>
    <p:sldId id="354" r:id="rId80"/>
    <p:sldId id="355" r:id="rId81"/>
    <p:sldId id="454" r:id="rId82"/>
    <p:sldId id="342" r:id="rId83"/>
    <p:sldId id="278" r:id="rId84"/>
    <p:sldId id="280" r:id="rId85"/>
    <p:sldId id="281" r:id="rId86"/>
    <p:sldId id="385" r:id="rId87"/>
    <p:sldId id="277" r:id="rId88"/>
    <p:sldId id="284" r:id="rId89"/>
    <p:sldId id="386" r:id="rId90"/>
    <p:sldId id="387" r:id="rId91"/>
    <p:sldId id="285" r:id="rId92"/>
    <p:sldId id="457" r:id="rId93"/>
    <p:sldId id="295" r:id="rId94"/>
    <p:sldId id="395" r:id="rId95"/>
    <p:sldId id="390" r:id="rId96"/>
    <p:sldId id="389" r:id="rId97"/>
    <p:sldId id="388" r:id="rId98"/>
    <p:sldId id="459" r:id="rId99"/>
    <p:sldId id="396" r:id="rId100"/>
    <p:sldId id="296" r:id="rId101"/>
    <p:sldId id="460" r:id="rId102"/>
    <p:sldId id="267" r:id="rId103"/>
    <p:sldId id="263" r:id="rId104"/>
    <p:sldId id="268" r:id="rId105"/>
    <p:sldId id="283" r:id="rId106"/>
    <p:sldId id="461" r:id="rId107"/>
    <p:sldId id="458" r:id="rId108"/>
    <p:sldId id="270" r:id="rId109"/>
    <p:sldId id="393" r:id="rId110"/>
    <p:sldId id="462" r:id="rId11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0">
          <p15:clr>
            <a:srgbClr val="A4A3A4"/>
          </p15:clr>
        </p15:guide>
        <p15:guide id="2" pos="3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000"/>
    <a:srgbClr val="003399"/>
    <a:srgbClr val="3333CC"/>
    <a:srgbClr val="FFFF66"/>
    <a:srgbClr val="000099"/>
    <a:srgbClr val="00CC00"/>
    <a:srgbClr val="0099FF"/>
    <a:srgbClr val="FFFF00"/>
    <a:srgbClr val="FFFFCC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63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895" y="38"/>
      </p:cViewPr>
      <p:guideLst>
        <p:guide orient="horz" pos="405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FDE0E9-78C1-48FF-B07E-349BF3DB19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478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2B605-6800-4E52-BF73-D9567169A791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21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5752A-87CB-40FC-8A15-D4F6A7C1414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2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615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14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111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15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942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CD1CB-B2A5-471E-9E9B-BA648768E990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288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D2BDF-713F-4951-B06B-6B7FC43C758A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596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5E725-CEFB-48EE-9E69-0E92BA936D28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130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58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186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593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488B5-63E8-4C5F-B731-0D2B1AEB50CC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852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48B6C-29C2-47C1-A942-5B4F22CF7810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749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63F0A-8B25-44CA-8CD2-9B8AFFB7BCF9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259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1D2DB-E8E5-43FA-97D9-8B8D074A39F0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před 2 týdny jsme měli malé výročí 6005 let</a:t>
            </a:r>
          </a:p>
        </p:txBody>
      </p:sp>
    </p:spTree>
    <p:extLst>
      <p:ext uri="{BB962C8B-B14F-4D97-AF65-F5344CB8AC3E}">
        <p14:creationId xmlns:p14="http://schemas.microsoft.com/office/powerpoint/2010/main" val="2814716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18073-3B4E-4676-900E-D9F82F1D42F0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360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50C89-F442-476E-824D-6F464C2FCDBC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396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51918-7376-4ECA-B4B3-05B30207DD4B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487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806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326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520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838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78C19-D0A5-4B33-A794-70C76DC031FB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097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6985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95527-61C2-4603-9C63-4BA75FDBE063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0842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27F479-4EEC-44A0-B5C1-2AF37E248189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narozen v domě Mount, jako 5. ze 6 dětí ve stejný den jako Abraham Lincoln v Kentucky; Shrewsbury v té době živé obchodní město, řeka Severn jako hranice mezi Anglií a Walesem;</a:t>
            </a:r>
          </a:p>
          <a:p>
            <a:r>
              <a:rPr lang="cs-CZ"/>
              <a:t>dědeček Erasmus a Josiah Wedgwood I. zakladatel světoznámé porcelánky, takže Darwinovi bohatí;</a:t>
            </a:r>
          </a:p>
          <a:p>
            <a:r>
              <a:rPr lang="cs-CZ"/>
              <a:t>velký, pohodlný dům, krásné zahrady, služebnictvo;</a:t>
            </a:r>
          </a:p>
        </p:txBody>
      </p:sp>
    </p:spTree>
    <p:extLst>
      <p:ext uri="{BB962C8B-B14F-4D97-AF65-F5344CB8AC3E}">
        <p14:creationId xmlns:p14="http://schemas.microsoft.com/office/powerpoint/2010/main" val="24625958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EF44A-9F94-4BCD-9919-23A6EAA0DC17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porcelán Wedgwood, zal. 100 let před Původem druhů; typické etruské vzory; zmínka o královně (na plaketě Darwin)</a:t>
            </a:r>
          </a:p>
        </p:txBody>
      </p:sp>
    </p:spTree>
    <p:extLst>
      <p:ext uri="{BB962C8B-B14F-4D97-AF65-F5344CB8AC3E}">
        <p14:creationId xmlns:p14="http://schemas.microsoft.com/office/powerpoint/2010/main" val="9069151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3001-B55D-471A-932E-1C00F273C047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říjen 1825, D. 16-letý ... studia medicíny v Edinburgu; nedlouho po svém příjezdu do Edinburgu zjistil, že po otci zdědí dostatek finančních prostředků na to, aby mohl žít bez práce, což byl pro něho pádný důvod k přerušení studií medicíny</a:t>
            </a:r>
          </a:p>
          <a:p>
            <a:r>
              <a:rPr lang="cs-CZ"/>
              <a:t>po dvou letech bezvýsledných studií ho jeho otec stáhnul zpět a poslal do Cambridge studovat teologii (leden 1828, D. = 19 let, Christ College); záhy si našel několik přátel, kteří jezdili na koni, stříleli a studovali co možná nejméně; jediné, čím se D. od nich lišil, byla jeho vášeň pro sbírání brouků </a:t>
            </a:r>
          </a:p>
        </p:txBody>
      </p:sp>
    </p:spTree>
    <p:extLst>
      <p:ext uri="{BB962C8B-B14F-4D97-AF65-F5344CB8AC3E}">
        <p14:creationId xmlns:p14="http://schemas.microsoft.com/office/powerpoint/2010/main" val="14604079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B43D7-3B67-4CC8-B1F0-D76AE2BEC521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naštěstí Sadgwick (geolog) a především botanik Henslow (D. označován jako „ten, co chodí s Henslowem“)</a:t>
            </a:r>
          </a:p>
          <a:p>
            <a:r>
              <a:rPr lang="cs-CZ"/>
              <a:t>zima 1830-31: D. čte deník barona Alexandra von Humboldta, největšího cestovatele té doby (Kanárské ostrovy, J a S Amerika atd.)</a:t>
            </a:r>
          </a:p>
          <a:p>
            <a:r>
              <a:rPr lang="cs-CZ"/>
              <a:t>* v lednu 1831 D. graduoval a pod Henslowovým vlivem se začal věnovat geologii</a:t>
            </a:r>
          </a:p>
        </p:txBody>
      </p:sp>
    </p:spTree>
    <p:extLst>
      <p:ext uri="{BB962C8B-B14F-4D97-AF65-F5344CB8AC3E}">
        <p14:creationId xmlns:p14="http://schemas.microsoft.com/office/powerpoint/2010/main" val="4943254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BCB22-DBA6-4305-B1B7-7A126971195B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na podzim 1831 se vrátil do Shrewsbury na loveckou sezónu, ale čekal ho tam dopis od H., který mu oznamoval, že Robert Fitzroy, 26-letý kapitán lodi Jejího Veličenstva Beagle Královského námořnictva, se chystá k podrobnému průzkumu jižního pobřeží J Ameriky pro Britskou admiralitu a hledá mladého přírodovědce bez nároku na plat. Henslow:“Ani v nejmenším nepochybujte a neobávejte se, že nejste kvalifikován, buďte si jist, že jste ten správný člověk.“</a:t>
            </a:r>
          </a:p>
          <a:p>
            <a:r>
              <a:rPr lang="cs-CZ"/>
              <a:t>* D. byl vybrán, i když se F. zprvu nelíbil, v duchu tehdy velmi populární frenologie, Darwinův nos, 15. listopadu se nalodil a 27. prosince loď vyplula (proto deníky začínaji rokem 1832); každopádně když se loď vzdalovala od břehů rodné Anglie, nikdo, natož on sám, netušil že se o něm po 200 letech budou psát stohy článků a knih a že já budu mít tuto přednášku</a:t>
            </a:r>
          </a:p>
        </p:txBody>
      </p:sp>
    </p:spTree>
    <p:extLst>
      <p:ext uri="{BB962C8B-B14F-4D97-AF65-F5344CB8AC3E}">
        <p14:creationId xmlns:p14="http://schemas.microsoft.com/office/powerpoint/2010/main" val="31561723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63B87-9753-42A1-BB7C-8F9487F6A698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Cape Verde, četba 1. dílu Lyellových Základů geologie; zbytky antického chrámu...</a:t>
            </a:r>
          </a:p>
        </p:txBody>
      </p:sp>
    </p:spTree>
    <p:extLst>
      <p:ext uri="{BB962C8B-B14F-4D97-AF65-F5344CB8AC3E}">
        <p14:creationId xmlns:p14="http://schemas.microsoft.com/office/powerpoint/2010/main" val="3187398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B7E63-D0E2-4CFB-83BE-FF2DFD15AAD3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Patagonie: fosilie obřího lenochoda a pásovce, vymřelého koně, objev nového druhu pštrosa (nandu)</a:t>
            </a:r>
          </a:p>
        </p:txBody>
      </p:sp>
    </p:spTree>
    <p:extLst>
      <p:ext uri="{BB962C8B-B14F-4D97-AF65-F5344CB8AC3E}">
        <p14:creationId xmlns:p14="http://schemas.microsoft.com/office/powerpoint/2010/main" val="37140670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BB329B-CC6D-4B01-B613-30BA31965045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suchozemští ptáci: 21/26 (81%) enedemických, u mořských jen 2/11 (18%); drozdi (Mimidae), „pěnkavy“ (ne Fringillidae), ale strnadi (Emberizidae)</a:t>
            </a:r>
          </a:p>
        </p:txBody>
      </p:sp>
    </p:spTree>
    <p:extLst>
      <p:ext uri="{BB962C8B-B14F-4D97-AF65-F5344CB8AC3E}">
        <p14:creationId xmlns:p14="http://schemas.microsoft.com/office/powerpoint/2010/main" val="347816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6578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0787773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994119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3B549-4FE6-40DE-BD3A-F53E87018384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8 let poté, co přepověděl, že práce na svijonožcích mu zabere několik měsíců, max. rok ...</a:t>
            </a:r>
          </a:p>
        </p:txBody>
      </p:sp>
    </p:spTree>
    <p:extLst>
      <p:ext uri="{BB962C8B-B14F-4D97-AF65-F5344CB8AC3E}">
        <p14:creationId xmlns:p14="http://schemas.microsoft.com/office/powerpoint/2010/main" val="11806090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01F85-E316-47AE-BE24-5B19DB741FAA}" type="slidenum">
              <a:rPr lang="cs-CZ" smtClean="0"/>
              <a:pPr/>
              <a:t>66</a:t>
            </a:fld>
            <a:endParaRPr lang="cs-CZ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Wallace: rodina původně středostavovská, otec ale brzy vinou špatných investic o peníze přišel – W. celý život v chudobě (po otci zřejmě zdědil schopnost špatně investovat, protože i on přišel o peníze, vydělané za sbírky z Malajsie); jinak W. celoživotní smolař, např. sbírky z Brazílie shořely při požáru lodi; 1870: jistý John Hampden vypsal odměnu 500 liber (dnes asi 34 000) tomu, kdo dokáže zakřivení řeky, kanálu nebo jezera. W. to dokázal, ale Hampden ho nařknul z podvodu a zahájil proti němu několik let trvající kampaň (psal do časopisů i organizací, jejichž byl W. členem). W. vyhrál několik soudních, nicméně za soudní poplatky vydal víc než činila jeho výhra </a:t>
            </a:r>
          </a:p>
          <a:p>
            <a:r>
              <a:rPr lang="cs-CZ"/>
              <a:t>podoba s Fryntou</a:t>
            </a:r>
          </a:p>
        </p:txBody>
      </p:sp>
    </p:spTree>
    <p:extLst>
      <p:ext uri="{BB962C8B-B14F-4D97-AF65-F5344CB8AC3E}">
        <p14:creationId xmlns:p14="http://schemas.microsoft.com/office/powerpoint/2010/main" val="14109410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A46B9-EB26-4609-B0F8-BC730146333D}" type="slidenum">
              <a:rPr lang="cs-CZ" smtClean="0"/>
              <a:pPr/>
              <a:t>68</a:t>
            </a:fld>
            <a:endParaRPr lang="cs-CZ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D. se obrátil na své přátele, především Hookera a Huxleyho, co má dělat</a:t>
            </a:r>
          </a:p>
          <a:p>
            <a:r>
              <a:rPr lang="cs-CZ"/>
              <a:t>majstrštyk, zmátl většinu svých životopisců, např. Julian Huxley později napsal o „triumfu šlechetnosti obou pánů“ ... obrátil se na přátele, u kterých si mohl být jist, že ho podpoří</a:t>
            </a:r>
          </a:p>
        </p:txBody>
      </p:sp>
    </p:spTree>
    <p:extLst>
      <p:ext uri="{BB962C8B-B14F-4D97-AF65-F5344CB8AC3E}">
        <p14:creationId xmlns:p14="http://schemas.microsoft.com/office/powerpoint/2010/main" val="19265160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352DDD-A662-4328-88A9-6996BE8F8757}" type="slidenum">
              <a:rPr lang="cs-CZ" smtClean="0"/>
              <a:pPr/>
              <a:t>69</a:t>
            </a:fld>
            <a:endParaRPr lang="cs-CZ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1. července přednáška v Linnéovské společnosti, která se konala díky smrti vicepresidenta Roberta Browna (Brownův pohyb) 10. června t.r.; oba příspěvky přečetl sekretář společnosti John Joseph Bennett; přítomno jen asi 30 lidí včetně 2 ze zámoří, mnoho přišlo hlavně kvůli nekrologu R. Browna, který přečetl Lyell</a:t>
            </a:r>
          </a:p>
          <a:p>
            <a:r>
              <a:rPr lang="cs-CZ"/>
              <a:t>* přednáška bez většího ohlasu, v květnu 1859 si president společnosti Thomas Bell, který zasedání předsedal, poznamenal, že v předchozím roce nebyly prezentovány žádné revoluční myšlenky, pouze prof. Samuel Haughton z Dublinu poznamenal, že „co v ní bylo nové, bylo chybné, a co bylo správné, bylo staré“ </a:t>
            </a:r>
          </a:p>
        </p:txBody>
      </p:sp>
    </p:spTree>
    <p:extLst>
      <p:ext uri="{BB962C8B-B14F-4D97-AF65-F5344CB8AC3E}">
        <p14:creationId xmlns:p14="http://schemas.microsoft.com/office/powerpoint/2010/main" val="35587505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71A0B-8731-413D-A3D0-9F891815E989}" type="slidenum">
              <a:rPr lang="cs-CZ" smtClean="0"/>
              <a:pPr/>
              <a:t>70</a:t>
            </a:fld>
            <a:endParaRPr lang="cs-CZ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březen 1859: dokončil knihu</a:t>
            </a:r>
          </a:p>
          <a:p>
            <a:pPr>
              <a:buFontTx/>
              <a:buChar char="•"/>
            </a:pPr>
            <a:r>
              <a:rPr lang="cs-CZ"/>
              <a:t>22. listopadu 1859: kniha vydána, 15 šilinků, celý náklad 1250 kopií rozprodán týž den! 500 stran, D. sám po jejím opětovném přečtení prohlásil “Proboha, je to těžké čtení“ – je to proto, že musel kromě popisu své teorie přesvědčit ostatní, že je správná – proto je velká část věnována argumentací s některými argumenty proti evoluci</a:t>
            </a:r>
            <a:endParaRPr lang="en-US"/>
          </a:p>
          <a:p>
            <a:pPr>
              <a:buFontTx/>
              <a:buChar char="•"/>
            </a:pPr>
            <a:r>
              <a:rPr lang="en-US"/>
              <a:t>na obr. vpravo jedi</a:t>
            </a:r>
            <a:r>
              <a:rPr lang="cs-CZ"/>
              <a:t>ný obrázek</a:t>
            </a:r>
          </a:p>
        </p:txBody>
      </p:sp>
    </p:spTree>
    <p:extLst>
      <p:ext uri="{BB962C8B-B14F-4D97-AF65-F5344CB8AC3E}">
        <p14:creationId xmlns:p14="http://schemas.microsoft.com/office/powerpoint/2010/main" val="1162110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97B91-6A9E-445F-8519-1BC51BC559C0}" type="slidenum">
              <a:rPr lang="cs-CZ" smtClean="0"/>
              <a:pPr/>
              <a:t>72</a:t>
            </a:fld>
            <a:endParaRPr lang="cs-CZ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  <p:extLst>
      <p:ext uri="{BB962C8B-B14F-4D97-AF65-F5344CB8AC3E}">
        <p14:creationId xmlns:p14="http://schemas.microsoft.com/office/powerpoint/2010/main" val="6772037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39526-F3D2-445A-9428-A0166F7FACBA}" type="slidenum">
              <a:rPr lang="cs-CZ" smtClean="0"/>
              <a:pPr/>
              <a:t>73</a:t>
            </a:fld>
            <a:endParaRPr lang="cs-CZ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Richard Owen: zakladatel britského přír. muzea, slizký a zákeřný, nejprve psal první díl Zoologie, potom D. po straně pomlouval: většinou ale anonymní články, kde se odvolával na „nejpřednější kapacity té doby“ (rozuměj: sám sebe!)</a:t>
            </a:r>
          </a:p>
          <a:p>
            <a:r>
              <a:rPr lang="cs-CZ"/>
              <a:t>jaro 1860: Huxley chválil jen v anonymním článku, Hooker pouze v soukromí před přáteli, Lyell považoval teorii jen za hypotézu; jen Asa Gray „bojoval jako Trójan“</a:t>
            </a:r>
          </a:p>
        </p:txBody>
      </p:sp>
    </p:spTree>
    <p:extLst>
      <p:ext uri="{BB962C8B-B14F-4D97-AF65-F5344CB8AC3E}">
        <p14:creationId xmlns:p14="http://schemas.microsoft.com/office/powerpoint/2010/main" val="21879867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9A6EA-6E6F-46F3-9755-42F1AAC45B96}" type="slidenum">
              <a:rPr lang="cs-CZ" smtClean="0"/>
              <a:pPr/>
              <a:t>74</a:t>
            </a:fld>
            <a:endParaRPr lang="cs-CZ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od</a:t>
            </a:r>
            <a:r>
              <a:rPr lang="en-GB"/>
              <a:t> t</a:t>
            </a:r>
            <a:r>
              <a:rPr lang="cs-CZ"/>
              <a:t>é doby až do smrti 10 dalších knih</a:t>
            </a:r>
          </a:p>
        </p:txBody>
      </p:sp>
    </p:spTree>
    <p:extLst>
      <p:ext uri="{BB962C8B-B14F-4D97-AF65-F5344CB8AC3E}">
        <p14:creationId xmlns:p14="http://schemas.microsoft.com/office/powerpoint/2010/main" val="2101037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3558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8F9564-F7DB-4CF3-A0D3-3AD2DE107ECE}" type="slidenum">
              <a:rPr lang="cs-CZ" smtClean="0"/>
              <a:pPr/>
              <a:t>75</a:t>
            </a:fld>
            <a:endParaRPr lang="cs-CZ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D. smrt, chtěl obyčejnou nehoblovanou rakev, hrob v Downe, ale .... </a:t>
            </a:r>
          </a:p>
          <a:p>
            <a:r>
              <a:rPr lang="cs-CZ"/>
              <a:t>popis hrobů ve Westminsteru (není pravda, že vedle Newtona, ale opodál; vedle něho John Herschel</a:t>
            </a:r>
          </a:p>
        </p:txBody>
      </p:sp>
    </p:spTree>
    <p:extLst>
      <p:ext uri="{BB962C8B-B14F-4D97-AF65-F5344CB8AC3E}">
        <p14:creationId xmlns:p14="http://schemas.microsoft.com/office/powerpoint/2010/main" val="36020006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A6D81-C883-49D0-A5EF-63E800B71366}" type="slidenum">
              <a:rPr lang="cs-CZ" smtClean="0"/>
              <a:pPr/>
              <a:t>76</a:t>
            </a:fld>
            <a:endParaRPr lang="cs-CZ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8643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78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1820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57D63-4CE9-4E1A-BCFB-DCEF3DCFAC84}" type="slidenum">
              <a:rPr lang="cs-CZ" smtClean="0"/>
              <a:pPr/>
              <a:t>79</a:t>
            </a:fld>
            <a:endParaRPr lang="cs-CZ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6322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41283-DB5D-4913-A596-A2FF875E85F6}" type="slidenum">
              <a:rPr lang="cs-CZ" smtClean="0"/>
              <a:pPr/>
              <a:t>80</a:t>
            </a:fld>
            <a:endParaRPr lang="cs-CZ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4620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41283-DB5D-4913-A596-A2FF875E85F6}" type="slidenum">
              <a:rPr lang="cs-CZ" smtClean="0"/>
              <a:pPr/>
              <a:t>81</a:t>
            </a:fld>
            <a:endParaRPr lang="cs-CZ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5130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25EDE-32A4-44E3-8786-90939FF65424}" type="slidenum">
              <a:rPr lang="cs-CZ" smtClean="0"/>
              <a:pPr/>
              <a:t>82</a:t>
            </a:fld>
            <a:endParaRPr lang="cs-CZ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3940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9B8621-4013-4190-931A-7AD52B1DC9F8}" type="slidenum">
              <a:rPr lang="cs-CZ" smtClean="0"/>
              <a:pPr/>
              <a:t>83</a:t>
            </a:fld>
            <a:endParaRPr 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6606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D781C-1E7B-475A-9213-37F97673EB72}" type="slidenum">
              <a:rPr lang="cs-CZ" smtClean="0"/>
              <a:pPr/>
              <a:t>84</a:t>
            </a:fld>
            <a:endParaRPr lang="cs-CZ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1549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85</a:t>
            </a:fld>
            <a:endParaRPr 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789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8318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86</a:t>
            </a:fld>
            <a:endParaRPr 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4168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EBD35-3019-4A44-8F82-057BAF5CCB9A}" type="slidenum">
              <a:rPr lang="cs-CZ" smtClean="0"/>
              <a:pPr/>
              <a:t>87</a:t>
            </a:fld>
            <a:endParaRPr 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0321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88</a:t>
            </a:fld>
            <a:endParaRPr 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147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90</a:t>
            </a:fld>
            <a:endParaRPr 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1026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4A468-8E81-4051-931B-895C30E462CD}" type="slidenum">
              <a:rPr lang="cs-CZ" smtClean="0"/>
              <a:pPr/>
              <a:t>91</a:t>
            </a:fld>
            <a:endParaRPr lang="cs-CZ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1198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C78FC-27F7-4924-B4D4-101B630D3D0F}" type="slidenum">
              <a:rPr lang="cs-CZ" smtClean="0"/>
              <a:pPr/>
              <a:t>93</a:t>
            </a:fld>
            <a:endParaRPr lang="cs-CZ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7771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94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5037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99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7317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B1C82-4540-4CEC-96EC-D512EB99832A}" type="slidenum">
              <a:rPr lang="cs-CZ" smtClean="0"/>
              <a:pPr/>
              <a:t>100</a:t>
            </a:fld>
            <a:endParaRPr lang="cs-CZ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8576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105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999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2335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106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8104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107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014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200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41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D524D-60A2-471D-8F2D-41E6BA21D7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2E5B6-F598-492D-A7CB-146AFF5EE3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3FF9F-25C6-4C92-B875-28B8271819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8576D-2F93-40E9-93D5-1E217423A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E637-3691-4BD9-ADEC-EBC536F326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75F6-2C42-48D3-84C5-88EFE45D25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D64B1-EFCD-41A5-AC23-F35512536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B7D7B-EEED-45AF-902B-B67C16F924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CB7B-D234-4385-934F-E0444B0826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987F4-EC7F-480A-9D4F-7D24C65BBF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56E1-A71A-41BD-BFFC-CDB589EAE0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DBC04A-5652-4700-AC6A-6B2ADA20D6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9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4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zeno.org/Philosophie/I/big/vs01_000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4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78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6.jpeg"/><Relationship Id="rId7" Type="http://schemas.openxmlformats.org/officeDocument/2006/relationships/image" Target="../media/image82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78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1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pload.wikimedia.org/wikipedia/commons/b/be/Portrait_of_Erasmus_Darwin_by_Joseph_Wright_of_Derby_(1792).jpg" TargetMode="External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0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jpeg"/><Relationship Id="rId4" Type="http://schemas.openxmlformats.org/officeDocument/2006/relationships/image" Target="../media/image18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4.jpeg"/><Relationship Id="rId7" Type="http://schemas.openxmlformats.org/officeDocument/2006/relationships/hyperlink" Target="http://upload.wikimedia.org/wikipedia/commons/e/eb/Samuel_Wilberforce_by_George_Richmond.jpg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199.png"/><Relationship Id="rId7" Type="http://schemas.openxmlformats.org/officeDocument/2006/relationships/image" Target="../media/image20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10" Type="http://schemas.openxmlformats.org/officeDocument/2006/relationships/image" Target="../media/image206.jpeg"/><Relationship Id="rId4" Type="http://schemas.openxmlformats.org/officeDocument/2006/relationships/image" Target="../media/image200.png"/><Relationship Id="rId9" Type="http://schemas.openxmlformats.org/officeDocument/2006/relationships/image" Target="../media/image205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3" Type="http://schemas.openxmlformats.org/officeDocument/2006/relationships/hyperlink" Target="http://upload.wikimedia.org/wikipedia/commons/9/99/Darwins_Funeral_-_The_Graphic_1882.png" TargetMode="External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216.jpeg"/><Relationship Id="rId7" Type="http://schemas.openxmlformats.org/officeDocument/2006/relationships/image" Target="../media/image22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jpeg"/><Relationship Id="rId9" Type="http://schemas.openxmlformats.org/officeDocument/2006/relationships/image" Target="../media/image2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3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png"/><Relationship Id="rId5" Type="http://schemas.openxmlformats.org/officeDocument/2006/relationships/image" Target="../media/image230.jpeg"/><Relationship Id="rId4" Type="http://schemas.openxmlformats.org/officeDocument/2006/relationships/image" Target="../media/image22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1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gif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g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gif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1.gif"/><Relationship Id="rId4" Type="http://schemas.openxmlformats.org/officeDocument/2006/relationships/image" Target="../media/image26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rwin3"/>
          <p:cNvPicPr>
            <a:picLocks noChangeAspect="1" noChangeArrowheads="1"/>
          </p:cNvPicPr>
          <p:nvPr/>
        </p:nvPicPr>
        <p:blipFill>
          <a:blip r:embed="rId3" cstate="print"/>
          <a:srcRect t="5228" b="2103"/>
          <a:stretch>
            <a:fillRect/>
          </a:stretch>
        </p:blipFill>
        <p:spPr bwMode="auto">
          <a:xfrm>
            <a:off x="0" y="0"/>
            <a:ext cx="9144000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752600" y="293688"/>
            <a:ext cx="738498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cs-CZ" sz="5400" b="1" dirty="0">
                <a:solidFill>
                  <a:srgbClr val="E80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EVOLUTIONARY BIOLOGY</a:t>
            </a:r>
            <a:endParaRPr lang="cs-CZ" sz="5400" dirty="0">
              <a:solidFill>
                <a:srgbClr val="E80000"/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156114" y="3025122"/>
            <a:ext cx="6892271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Miloš </a:t>
            </a:r>
            <a:r>
              <a:rPr lang="cs-CZ" sz="3600" b="1" dirty="0" err="1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Macholán</a:t>
            </a:r>
            <a:endParaRPr lang="cs-CZ" sz="3600" b="1" dirty="0">
              <a:solidFill>
                <a:srgbClr val="CCFF33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Laboratory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Mammalian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Evolutionary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Genetics</a:t>
            </a:r>
            <a:endParaRPr lang="cs-CZ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Institute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Animal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Physiology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and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Genetics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, CAS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Veveří 97, 602 00 Brno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e-mail: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macholan@iach.cz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honeywell superso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64" y="3542397"/>
            <a:ext cx="5745893" cy="32320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ek obrÃ¡zku pro wrightsÂ´pla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/>
        </p:blipFill>
        <p:spPr bwMode="auto">
          <a:xfrm>
            <a:off x="1581666" y="172993"/>
            <a:ext cx="5745892" cy="32177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 dolů 1"/>
          <p:cNvSpPr/>
          <p:nvPr/>
        </p:nvSpPr>
        <p:spPr>
          <a:xfrm>
            <a:off x="4071550" y="3110196"/>
            <a:ext cx="766119" cy="712700"/>
          </a:xfrm>
          <a:prstGeom prst="downArrow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ový bublinový popisek 6">
            <a:extLst>
              <a:ext uri="{FF2B5EF4-FFF2-40B4-BE49-F238E27FC236}">
                <a16:creationId xmlns:a16="http://schemas.microsoft.com/office/drawing/2014/main" id="{22ABC02B-AD50-46B5-BD47-BFEC7248AB70}"/>
              </a:ext>
            </a:extLst>
          </p:cNvPr>
          <p:cNvSpPr/>
          <p:nvPr/>
        </p:nvSpPr>
        <p:spPr bwMode="auto">
          <a:xfrm>
            <a:off x="7393537" y="5218981"/>
            <a:ext cx="1491049" cy="1029239"/>
          </a:xfrm>
          <a:prstGeom prst="wedgeRectCallout">
            <a:avLst>
              <a:gd name="adj1" fmla="val -71422"/>
              <a:gd name="adj2" fmla="val 685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engineer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16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458788" y="365125"/>
            <a:ext cx="42963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fos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il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evidence and phylogeny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68611" name="Picture 10" descr="Duk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3451" y="1280469"/>
            <a:ext cx="5500515" cy="50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extra toes horse">
            <a:extLst>
              <a:ext uri="{FF2B5EF4-FFF2-40B4-BE49-F238E27FC236}">
                <a16:creationId xmlns:a16="http://schemas.microsoft.com/office/drawing/2014/main" id="{0A0E79DC-713B-4BAC-B087-8425DCE6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75" y="2128838"/>
            <a:ext cx="4762500" cy="32194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six toe horse">
            <a:extLst>
              <a:ext uri="{FF2B5EF4-FFF2-40B4-BE49-F238E27FC236}">
                <a16:creationId xmlns:a16="http://schemas.microsoft.com/office/drawing/2014/main" id="{B0DD1567-6731-423F-84DA-199A6A015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354347"/>
            <a:ext cx="3469360" cy="34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1">
            <a:extLst>
              <a:ext uri="{FF2B5EF4-FFF2-40B4-BE49-F238E27FC236}">
                <a16:creationId xmlns:a16="http://schemas.microsoft.com/office/drawing/2014/main" id="{A587FDCF-A1C9-4B35-B9AF-E0085A2C3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90341"/>
            <a:ext cx="5985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rudiment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ary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(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vestigeal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)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stru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c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tur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es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,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atavism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783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http://i.dailymail.co.uk/i/pix/2007/11_01/pythonDM0711_468x360.jpg"/>
          <p:cNvPicPr>
            <a:picLocks noChangeAspect="1" noChangeArrowheads="1"/>
          </p:cNvPicPr>
          <p:nvPr/>
        </p:nvPicPr>
        <p:blipFill rotWithShape="1">
          <a:blip r:embed="rId2" cstate="print"/>
          <a:srcRect t="-1" b="-13583"/>
          <a:stretch/>
        </p:blipFill>
        <p:spPr bwMode="auto">
          <a:xfrm>
            <a:off x="4144232" y="82529"/>
            <a:ext cx="4926227" cy="43041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6" descr="VÃ½sledek obrÃ¡zku pro boa vestigial le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153"/>
            <a:ext cx="4376437" cy="28696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408180" y="3383027"/>
            <a:ext cx="6199165" cy="3259413"/>
            <a:chOff x="389742" y="2768085"/>
            <a:chExt cx="6199165" cy="3259413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742" y="2768085"/>
              <a:ext cx="6199165" cy="3259412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2150076" y="5733536"/>
              <a:ext cx="4438831" cy="293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385372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Ã½sledek obrÃ¡zku pro dandelion 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7" y="401896"/>
            <a:ext cx="4151870" cy="61783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Ã½sledek obrÃ¡zku pro dandelion anatom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03"/>
          <a:stretch/>
        </p:blipFill>
        <p:spPr bwMode="auto">
          <a:xfrm>
            <a:off x="4151870" y="160050"/>
            <a:ext cx="4843849" cy="31786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Ã½sledek obrÃ¡zku pro dandelion anatom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2"/>
          <a:stretch/>
        </p:blipFill>
        <p:spPr bwMode="auto">
          <a:xfrm>
            <a:off x="4843848" y="3491085"/>
            <a:ext cx="4040659" cy="31786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ový popisek 5">
            <a:extLst>
              <a:ext uri="{FF2B5EF4-FFF2-40B4-BE49-F238E27FC236}">
                <a16:creationId xmlns:a16="http://schemas.microsoft.com/office/drawing/2014/main" id="{1459CF11-1C5F-47AE-9CB4-3840A5EBD029}"/>
              </a:ext>
            </a:extLst>
          </p:cNvPr>
          <p:cNvSpPr/>
          <p:nvPr/>
        </p:nvSpPr>
        <p:spPr bwMode="auto">
          <a:xfrm>
            <a:off x="3149417" y="3338685"/>
            <a:ext cx="2425656" cy="828160"/>
          </a:xfrm>
          <a:prstGeom prst="wedgeRectCallout">
            <a:avLst>
              <a:gd name="adj1" fmla="val 72213"/>
              <a:gd name="adj2" fmla="val 2230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pistills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asexual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dandelion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06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>
            <a:grpSpLocks noChangeAspect="1"/>
          </p:cNvGrpSpPr>
          <p:nvPr/>
        </p:nvGrpSpPr>
        <p:grpSpPr>
          <a:xfrm>
            <a:off x="654909" y="172996"/>
            <a:ext cx="5418087" cy="4219002"/>
            <a:chOff x="1865870" y="-1618735"/>
            <a:chExt cx="6820930" cy="5185848"/>
          </a:xfrm>
        </p:grpSpPr>
        <p:pic>
          <p:nvPicPr>
            <p:cNvPr id="1026" name="Picture 2" descr="VÃ½sledek obrÃ¡zku pro whale vestigial leg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4" t="24382" r="6701"/>
            <a:stretch/>
          </p:blipFill>
          <p:spPr bwMode="auto">
            <a:xfrm>
              <a:off x="1865870" y="-1618735"/>
              <a:ext cx="6820930" cy="5185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1865870" y="1136822"/>
              <a:ext cx="766119" cy="1149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028" name="Picture 4" descr="VÃ½sledek obrÃ¡zku pro whale vestigial le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24" y="4304582"/>
            <a:ext cx="6787000" cy="24045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9352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>
            <a:extLst>
              <a:ext uri="{FF2B5EF4-FFF2-40B4-BE49-F238E27FC236}">
                <a16:creationId xmlns:a16="http://schemas.microsoft.com/office/drawing/2014/main" id="{05D5C6D7-9319-4541-97A5-85C8A46E2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90341"/>
            <a:ext cx="48093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genomic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rudiments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dirty="0" err="1">
                <a:latin typeface="Arial" charset="0"/>
              </a:rPr>
              <a:t>pseudogenes</a:t>
            </a:r>
            <a:endParaRPr lang="cs-CZ" dirty="0">
              <a:latin typeface="Arial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9B5DF4F-2E91-4FB7-A1B4-CD3BCCDCE337}"/>
              </a:ext>
            </a:extLst>
          </p:cNvPr>
          <p:cNvSpPr txBox="1"/>
          <p:nvPr/>
        </p:nvSpPr>
        <p:spPr>
          <a:xfrm>
            <a:off x="490538" y="1259456"/>
            <a:ext cx="8278228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olfactory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1000 OR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genes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series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duplications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humans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800 OR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genes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(ca. 3%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genome), 400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inactivated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!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 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pseudogenes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more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similar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primates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etc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., 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accordance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with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 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phylogeny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dolphin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80% OR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genes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inactivated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pseudogenes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closest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land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 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mammals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1" name="Text Box 29"/>
          <p:cNvSpPr txBox="1">
            <a:spLocks noChangeArrowheads="1"/>
          </p:cNvSpPr>
          <p:nvPr/>
        </p:nvSpPr>
        <p:spPr bwMode="auto">
          <a:xfrm>
            <a:off x="490538" y="386781"/>
            <a:ext cx="5489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suboptim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l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traits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  <a:r>
              <a:rPr lang="cs-CZ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charset="0"/>
              </a:rPr>
              <a:t>flatfish</a:t>
            </a:r>
            <a:r>
              <a:rPr lang="cs-CZ" dirty="0">
                <a:solidFill>
                  <a:schemeClr val="tx2"/>
                </a:solidFill>
                <a:latin typeface="Arial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Arial" charset="0"/>
              </a:rPr>
              <a:t>flounder</a:t>
            </a:r>
            <a:r>
              <a:rPr lang="cs-CZ" dirty="0">
                <a:solidFill>
                  <a:schemeClr val="tx2"/>
                </a:solidFill>
                <a:latin typeface="Arial" charset="0"/>
              </a:rPr>
              <a:t>, sole</a:t>
            </a:r>
            <a:endParaRPr lang="cs-CZ" dirty="0">
              <a:solidFill>
                <a:srgbClr val="CC3300"/>
              </a:solidFill>
              <a:latin typeface="Arial" charset="0"/>
            </a:endParaRPr>
          </a:p>
        </p:txBody>
      </p:sp>
      <p:pic>
        <p:nvPicPr>
          <p:cNvPr id="1026" name="Picture 2" descr="VÃ½sledek obrÃ¡zku pro flatfish">
            <a:extLst>
              <a:ext uri="{FF2B5EF4-FFF2-40B4-BE49-F238E27FC236}">
                <a16:creationId xmlns:a16="http://schemas.microsoft.com/office/drawing/2014/main" id="{8BB40931-9878-4521-B70A-B95DC2F80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34129"/>
            <a:ext cx="8001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0510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1" name="Text Box 29"/>
          <p:cNvSpPr txBox="1">
            <a:spLocks noChangeArrowheads="1"/>
          </p:cNvSpPr>
          <p:nvPr/>
        </p:nvSpPr>
        <p:spPr bwMode="auto">
          <a:xfrm>
            <a:off x="490538" y="386781"/>
            <a:ext cx="4979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suboptim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l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traits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  <a:r>
              <a:rPr lang="cs-CZ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chemeClr val="tx2"/>
                </a:solidFill>
                <a:latin typeface="Arial" charset="0"/>
              </a:rPr>
              <a:t>pharyngeal</a:t>
            </a:r>
            <a:r>
              <a:rPr lang="cs-CZ" dirty="0">
                <a:solidFill>
                  <a:schemeClr val="tx2"/>
                </a:solidFill>
                <a:latin typeface="Arial" charset="0"/>
              </a:rPr>
              <a:t> nerv</a:t>
            </a:r>
            <a:r>
              <a:rPr lang="en-GB" dirty="0">
                <a:solidFill>
                  <a:schemeClr val="tx2"/>
                </a:solidFill>
                <a:latin typeface="Arial" charset="0"/>
              </a:rPr>
              <a:t>e</a:t>
            </a:r>
            <a:endParaRPr lang="cs-CZ" dirty="0">
              <a:solidFill>
                <a:srgbClr val="CC3300"/>
              </a:solidFill>
              <a:latin typeface="Arial" charset="0"/>
            </a:endParaRPr>
          </a:p>
        </p:txBody>
      </p:sp>
      <p:pic>
        <p:nvPicPr>
          <p:cNvPr id="8" name="Picture 2" descr="VÃ½sledek obrÃ¡zku pro laryngeal nerve giraffe">
            <a:extLst>
              <a:ext uri="{FF2B5EF4-FFF2-40B4-BE49-F238E27FC236}">
                <a16:creationId xmlns:a16="http://schemas.microsoft.com/office/drawing/2014/main" id="{80056FD3-E018-4CE1-8D93-EBC11DDB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7" y="1099794"/>
            <a:ext cx="4109736" cy="537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Ã½sledek obrÃ¡zku pro laryngeal nerve giraffe">
            <a:extLst>
              <a:ext uri="{FF2B5EF4-FFF2-40B4-BE49-F238E27FC236}">
                <a16:creationId xmlns:a16="http://schemas.microsoft.com/office/drawing/2014/main" id="{D1463210-CDFD-4632-8883-548E0DE38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7"/>
          <a:stretch/>
        </p:blipFill>
        <p:spPr bwMode="auto">
          <a:xfrm>
            <a:off x="4780432" y="1214062"/>
            <a:ext cx="4109735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6745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VÃ½sledek obrÃ¡zku pro laryngeal nerve giraff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04" b="29669"/>
          <a:stretch/>
        </p:blipFill>
        <p:spPr bwMode="auto">
          <a:xfrm rot="16200000">
            <a:off x="4193180" y="1019474"/>
            <a:ext cx="4662459" cy="4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Ã½sledek obrÃ¡zku pro laryngeal nerve giraf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4" y="3309257"/>
            <a:ext cx="3781253" cy="34560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Ã½sledek obrÃ¡zku pro laryngeal nerve giraf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6" y="135923"/>
            <a:ext cx="3083011" cy="30830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6807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ucpress.edu/img/covers/isbn13/9780520249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9955" y="3590488"/>
            <a:ext cx="2159663" cy="308251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2274" name="AutoShape 2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2276" name="AutoShape 4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2278" name="Picture 6" descr="http://www.sup.org/img/covers/large/pid_2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399" y="907147"/>
            <a:ext cx="1497653" cy="22078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2280" name="Picture 8" descr="http://ecx.images-amazon.com/images/I/51237NB3WQ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3447172"/>
            <a:ext cx="2155546" cy="322991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2606028" y="5572777"/>
            <a:ext cx="405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Futuyma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DJ (2007):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Science on Trial: </a:t>
            </a:r>
          </a:p>
          <a:p>
            <a:r>
              <a:rPr lang="cs-CZ" sz="1800" i="1" dirty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Case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>
                <a:latin typeface="Arial" pitchFamily="34" charset="0"/>
                <a:cs typeface="Arial" pitchFamily="34" charset="0"/>
              </a:rPr>
              <a:t>Evolution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994272" y="198839"/>
            <a:ext cx="602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Berra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TM (1990):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Myth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defTabSz="360000"/>
            <a:r>
              <a:rPr lang="cs-CZ" sz="1800" i="1" dirty="0">
                <a:latin typeface="Arial" pitchFamily="34" charset="0"/>
                <a:cs typeface="Arial" pitchFamily="34" charset="0"/>
              </a:rPr>
              <a:t>	A Basic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Guide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Facts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in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Debate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31788" y="3211362"/>
            <a:ext cx="4502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Isaak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M (1995):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Counter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1800" i="1" dirty="0">
                <a:latin typeface="Arial" pitchFamily="34" charset="0"/>
                <a:cs typeface="Arial" pitchFamily="34" charset="0"/>
              </a:rPr>
              <a:t>                          Handbook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1794" name="Picture 2" descr=" 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007" y="377505"/>
            <a:ext cx="2083464" cy="26960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VÃ½sledek obrÃ¡zku pro jet biplan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21" y="345988"/>
            <a:ext cx="4686379" cy="26302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Ã½sledek obrÃ¡zku pro jet propeller plan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2327" r="1783" b="6422"/>
          <a:stretch/>
        </p:blipFill>
        <p:spPr bwMode="auto">
          <a:xfrm>
            <a:off x="166015" y="135043"/>
            <a:ext cx="4017396" cy="30521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Ã½sledek obrÃ¡zku pro jet propeller biplan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t="12861"/>
          <a:stretch/>
        </p:blipFill>
        <p:spPr bwMode="auto">
          <a:xfrm>
            <a:off x="2323070" y="3304784"/>
            <a:ext cx="5490867" cy="33175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ový bublinový popisek 7">
            <a:extLst>
              <a:ext uri="{FF2B5EF4-FFF2-40B4-BE49-F238E27FC236}">
                <a16:creationId xmlns:a16="http://schemas.microsoft.com/office/drawing/2014/main" id="{AEDD283B-D195-4BCF-B9CA-A0F89CD97C2F}"/>
              </a:ext>
            </a:extLst>
          </p:cNvPr>
          <p:cNvSpPr/>
          <p:nvPr/>
        </p:nvSpPr>
        <p:spPr bwMode="auto">
          <a:xfrm>
            <a:off x="600639" y="4048310"/>
            <a:ext cx="1458847" cy="776552"/>
          </a:xfrm>
          <a:prstGeom prst="wedgeRectCallout">
            <a:avLst>
              <a:gd name="adj1" fmla="val 43123"/>
              <a:gd name="adj2" fmla="val -9756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8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Ã½sledek obrÃ¡zku pro coyne why evolution is true image">
            <a:extLst>
              <a:ext uri="{FF2B5EF4-FFF2-40B4-BE49-F238E27FC236}">
                <a16:creationId xmlns:a16="http://schemas.microsoft.com/office/drawing/2014/main" id="{6279FD01-E472-44FC-8C4E-63E857515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5170"/>
          <a:stretch/>
        </p:blipFill>
        <p:spPr bwMode="auto">
          <a:xfrm>
            <a:off x="1354347" y="1121343"/>
            <a:ext cx="2657663" cy="45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Ã½sledek obrÃ¡zku pro coyne why evolution is true image">
            <a:extLst>
              <a:ext uri="{FF2B5EF4-FFF2-40B4-BE49-F238E27FC236}">
                <a16:creationId xmlns:a16="http://schemas.microsoft.com/office/drawing/2014/main" id="{205436E0-A187-44B3-891B-776BDCC53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r="5504"/>
          <a:stretch/>
        </p:blipFill>
        <p:spPr bwMode="auto">
          <a:xfrm>
            <a:off x="4735902" y="931742"/>
            <a:ext cx="3053751" cy="47529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223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Ã½sledek obrÃ¡zku pro p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41" y="3297417"/>
            <a:ext cx="3914454" cy="34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4/4c/Z3_Deutsches_Museum.JPG/800px-Z3_Deutsches_Muse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2" y="3125989"/>
            <a:ext cx="4354641" cy="32659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ek obrÃ¡zku pro human br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43" y="259492"/>
            <a:ext cx="3589266" cy="25618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ouvisejÃ­cÃ­ obrÃ¡ze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r="11602"/>
          <a:stretch/>
        </p:blipFill>
        <p:spPr bwMode="auto">
          <a:xfrm>
            <a:off x="4935581" y="159247"/>
            <a:ext cx="4040659" cy="2989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2072" y="640020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1939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262185" y="620730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355035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86421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random</a:t>
            </a:r>
            <a:r>
              <a:rPr lang="cs-CZ" sz="2000" dirty="0">
                <a:latin typeface="Arial" charset="0"/>
              </a:rPr>
              <a:t> (</a:t>
            </a:r>
            <a:r>
              <a:rPr lang="en-GB" sz="2000" dirty="0">
                <a:latin typeface="Arial" charset="0"/>
              </a:rPr>
              <a:t>both </a:t>
            </a:r>
            <a:r>
              <a:rPr lang="cs-CZ" sz="2000" u="sng" dirty="0" err="1">
                <a:latin typeface="Arial" charset="0"/>
              </a:rPr>
              <a:t>deterministic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and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err="1">
                <a:latin typeface="Arial" charset="0"/>
              </a:rPr>
              <a:t>stochastic</a:t>
            </a:r>
            <a:r>
              <a:rPr lang="en-GB" sz="2000" dirty="0">
                <a:latin typeface="Arial" charset="0"/>
              </a:rPr>
              <a:t> processes and mechanisms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op</a:t>
            </a:r>
            <a:r>
              <a:rPr lang="en-GB" sz="2000" u="sng" dirty="0">
                <a:latin typeface="Arial" charset="0"/>
              </a:rPr>
              <a:t>p</a:t>
            </a:r>
            <a:r>
              <a:rPr lang="cs-CZ" sz="2000" u="sng" dirty="0" err="1">
                <a:latin typeface="Arial" charset="0"/>
              </a:rPr>
              <a:t>ortunistic</a:t>
            </a:r>
            <a:r>
              <a:rPr lang="cs-CZ" sz="2000" dirty="0">
                <a:latin typeface="Arial" charset="0"/>
              </a:rPr>
              <a:t>, </a:t>
            </a:r>
            <a:r>
              <a:rPr lang="en-GB" sz="2000" dirty="0" err="1">
                <a:latin typeface="Arial" charset="0"/>
              </a:rPr>
              <a:t>ie</a:t>
            </a:r>
            <a:r>
              <a:rPr lang="cs-CZ" sz="2000" dirty="0">
                <a:latin typeface="Arial" charset="0"/>
              </a:rPr>
              <a:t>. </a:t>
            </a:r>
            <a:r>
              <a:rPr lang="en-GB" sz="2000" dirty="0">
                <a:latin typeface="Arial" charset="0"/>
              </a:rPr>
              <a:t>doesn’t find</a:t>
            </a:r>
            <a:r>
              <a:rPr lang="cs-CZ" sz="2000" dirty="0">
                <a:latin typeface="Arial" charset="0"/>
              </a:rPr>
              <a:t> glob</a:t>
            </a:r>
            <a:r>
              <a:rPr lang="en-GB" sz="2000" dirty="0">
                <a:latin typeface="Arial" charset="0"/>
              </a:rPr>
              <a:t>al</a:t>
            </a:r>
            <a:r>
              <a:rPr lang="cs-CZ" sz="2000" dirty="0">
                <a:latin typeface="Arial" charset="0"/>
              </a:rPr>
              <a:t> optima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Arial" charset="0"/>
              </a:rPr>
              <a:t>HAS NO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purpose</a:t>
            </a:r>
            <a:r>
              <a:rPr lang="cs-CZ" sz="2000" u="sng" dirty="0"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or</a:t>
            </a:r>
            <a:r>
              <a:rPr lang="cs-CZ" sz="2000" u="sng" dirty="0"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goal</a:t>
            </a:r>
            <a:r>
              <a:rPr lang="cs-CZ" sz="2000" dirty="0">
                <a:latin typeface="Arial" charset="0"/>
              </a:rPr>
              <a:t> (</a:t>
            </a:r>
            <a:r>
              <a:rPr lang="en-GB" sz="2000" dirty="0">
                <a:latin typeface="Arial" charset="0"/>
              </a:rPr>
              <a:t>nor survival of species</a:t>
            </a:r>
            <a:r>
              <a:rPr lang="cs-CZ" sz="2000" dirty="0">
                <a:latin typeface="Arial" charset="0"/>
              </a:rPr>
              <a:t>!)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</a:t>
            </a:r>
            <a:r>
              <a:rPr lang="cs-CZ" sz="2000" dirty="0">
                <a:latin typeface="Arial" charset="0"/>
              </a:rPr>
              <a:t> ne</a:t>
            </a:r>
            <a:r>
              <a:rPr lang="en-GB" sz="2000" dirty="0" err="1">
                <a:latin typeface="Arial" charset="0"/>
              </a:rPr>
              <a:t>ither</a:t>
            </a:r>
            <a:r>
              <a:rPr lang="en-GB" sz="2000" dirty="0">
                <a:latin typeface="Arial" charset="0"/>
              </a:rPr>
              <a:t> moral nor amoral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 NOT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progres</a:t>
            </a:r>
            <a:r>
              <a:rPr lang="en-GB" sz="2000" u="sng" dirty="0">
                <a:latin typeface="Arial" charset="0"/>
              </a:rPr>
              <a:t>s</a:t>
            </a:r>
            <a:r>
              <a:rPr lang="cs-CZ" sz="2000" u="sng" dirty="0" err="1">
                <a:latin typeface="Arial" charset="0"/>
              </a:rPr>
              <a:t>iv</a:t>
            </a:r>
            <a:r>
              <a:rPr lang="en-GB" sz="2000" u="sng" dirty="0">
                <a:latin typeface="Arial" charset="0"/>
              </a:rPr>
              <a:t>e</a:t>
            </a:r>
            <a:endParaRPr lang="cs-CZ" sz="2000" u="sng" dirty="0">
              <a:latin typeface="Arial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C45ED5F-B6BA-4628-809E-B3297C114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56" y="343647"/>
            <a:ext cx="6095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PROPERTIES OF</a:t>
            </a:r>
            <a:r>
              <a:rPr lang="cs-CZ" sz="2000" b="1" dirty="0">
                <a:solidFill>
                  <a:srgbClr val="E80000"/>
                </a:solidFill>
                <a:latin typeface="Arial Black" pitchFamily="34" charset="0"/>
              </a:rPr>
              <a:t> BIOLOGIC</a:t>
            </a:r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AL</a:t>
            </a:r>
            <a:r>
              <a:rPr lang="cs-CZ" sz="2000" b="1" dirty="0">
                <a:solidFill>
                  <a:srgbClr val="E80000"/>
                </a:solidFill>
                <a:latin typeface="Arial Black" pitchFamily="34" charset="0"/>
              </a:rPr>
              <a:t> EVOLU</a:t>
            </a:r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TION</a:t>
            </a:r>
            <a:endParaRPr lang="cs-CZ" sz="2000" b="1" dirty="0">
              <a:solidFill>
                <a:srgbClr val="FF33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8" y="160336"/>
            <a:ext cx="3664316" cy="3588109"/>
          </a:xfrm>
          <a:prstGeom prst="rect">
            <a:avLst/>
          </a:prstGeom>
          <a:noFill/>
        </p:spPr>
      </p:pic>
      <p:pic>
        <p:nvPicPr>
          <p:cNvPr id="4" name="Picture 2" descr="VÃ½sledek obrÃ¡zku pro Evidence as to Manâs place in Nature image">
            <a:extLst>
              <a:ext uri="{FF2B5EF4-FFF2-40B4-BE49-F238E27FC236}">
                <a16:creationId xmlns:a16="http://schemas.microsoft.com/office/drawing/2014/main" id="{7F032A18-5303-432D-95F6-316A33708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8"/>
          <a:stretch/>
        </p:blipFill>
        <p:spPr bwMode="auto">
          <a:xfrm>
            <a:off x="3486744" y="3778055"/>
            <a:ext cx="5568526" cy="29196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ový bublinový popisek 7">
            <a:extLst>
              <a:ext uri="{FF2B5EF4-FFF2-40B4-BE49-F238E27FC236}">
                <a16:creationId xmlns:a16="http://schemas.microsoft.com/office/drawing/2014/main" id="{9F835DE4-1FD7-4A73-9EF5-7E54384CB1B5}"/>
              </a:ext>
            </a:extLst>
          </p:cNvPr>
          <p:cNvSpPr/>
          <p:nvPr/>
        </p:nvSpPr>
        <p:spPr bwMode="auto">
          <a:xfrm>
            <a:off x="4059831" y="2348906"/>
            <a:ext cx="1458847" cy="776552"/>
          </a:xfrm>
          <a:prstGeom prst="wedgeRectCallout">
            <a:avLst>
              <a:gd name="adj1" fmla="val -64497"/>
              <a:gd name="adj2" fmla="val -342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march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progress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D71DAC6-C869-4FFA-AF60-FBA330B1A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168" y="5906155"/>
            <a:ext cx="3040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T. H. Huxley (1863):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Evidence as to </a:t>
            </a:r>
            <a:b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Man’s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place in </a:t>
            </a:r>
            <a:r>
              <a:rPr lang="cs-CZ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 b="51540"/>
          <a:stretch>
            <a:fillRect/>
          </a:stretch>
        </p:blipFill>
        <p:spPr bwMode="auto">
          <a:xfrm>
            <a:off x="274638" y="160336"/>
            <a:ext cx="3664316" cy="1738802"/>
          </a:xfrm>
          <a:prstGeom prst="rect">
            <a:avLst/>
          </a:prstGeom>
          <a:noFill/>
        </p:spPr>
      </p:pic>
      <p:pic>
        <p:nvPicPr>
          <p:cNvPr id="8" name="Obrázek 7" descr="marc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411" y="3918857"/>
            <a:ext cx="3685856" cy="2686580"/>
          </a:xfrm>
          <a:prstGeom prst="rect">
            <a:avLst/>
          </a:prstGeom>
        </p:spPr>
      </p:pic>
      <p:pic>
        <p:nvPicPr>
          <p:cNvPr id="9" name="Obrázek 8" descr="March 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0598" y="127558"/>
            <a:ext cx="4680631" cy="1645409"/>
          </a:xfrm>
          <a:prstGeom prst="rect">
            <a:avLst/>
          </a:prstGeom>
        </p:spPr>
      </p:pic>
      <p:pic>
        <p:nvPicPr>
          <p:cNvPr id="10" name="Obrázek 9" descr="EvolutionOfM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0361" y="1833976"/>
            <a:ext cx="3562625" cy="1772397"/>
          </a:xfrm>
          <a:prstGeom prst="rect">
            <a:avLst/>
          </a:prstGeom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717" y="2084822"/>
            <a:ext cx="3506560" cy="161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ový bublinový popisek 7">
            <a:extLst>
              <a:ext uri="{FF2B5EF4-FFF2-40B4-BE49-F238E27FC236}">
                <a16:creationId xmlns:a16="http://schemas.microsoft.com/office/drawing/2014/main" id="{2876F1C1-87C9-444C-A729-05CAE07171BB}"/>
              </a:ext>
            </a:extLst>
          </p:cNvPr>
          <p:cNvSpPr/>
          <p:nvPr/>
        </p:nvSpPr>
        <p:spPr bwMode="auto">
          <a:xfrm>
            <a:off x="4059831" y="2348906"/>
            <a:ext cx="1458847" cy="776552"/>
          </a:xfrm>
          <a:prstGeom prst="wedgeRectCallout">
            <a:avLst>
              <a:gd name="adj1" fmla="val -64497"/>
              <a:gd name="adj2" fmla="val -342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march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progress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0C8C0A1-BAE8-4D1E-B13F-46D1A69DB734}"/>
              </a:ext>
            </a:extLst>
          </p:cNvPr>
          <p:cNvSpPr/>
          <p:nvPr/>
        </p:nvSpPr>
        <p:spPr>
          <a:xfrm>
            <a:off x="4688732" y="5578094"/>
            <a:ext cx="4133720" cy="1205802"/>
          </a:xfrm>
          <a:prstGeom prst="rect">
            <a:avLst/>
          </a:prstGeom>
          <a:noFill/>
          <a:ln>
            <a:solidFill>
              <a:srgbClr val="F02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2" descr="VÃ½sledek obrÃ¡zku pro evolution of man and woman cartoon">
            <a:extLst>
              <a:ext uri="{FF2B5EF4-FFF2-40B4-BE49-F238E27FC236}">
                <a16:creationId xmlns:a16="http://schemas.microsoft.com/office/drawing/2014/main" id="{C18EDF41-F506-4A25-ACD6-3DA935A28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4"/>
          <a:stretch/>
        </p:blipFill>
        <p:spPr bwMode="auto">
          <a:xfrm>
            <a:off x="4824153" y="3819084"/>
            <a:ext cx="3685856" cy="170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Ã½sledek obrÃ¡zku pro evolution of man and woman cartoon">
            <a:extLst>
              <a:ext uri="{FF2B5EF4-FFF2-40B4-BE49-F238E27FC236}">
                <a16:creationId xmlns:a16="http://schemas.microsoft.com/office/drawing/2014/main" id="{132D2B32-287C-45E2-A8B8-D93548B7C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7" b="-1"/>
          <a:stretch/>
        </p:blipFill>
        <p:spPr bwMode="auto">
          <a:xfrm>
            <a:off x="4976553" y="5691158"/>
            <a:ext cx="3685856" cy="97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http://img1.imagesbn.com/p/2940149075904_p0_v1_s260x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361" y="3013623"/>
            <a:ext cx="2165595" cy="3539106"/>
          </a:xfrm>
          <a:prstGeom prst="rect">
            <a:avLst/>
          </a:prstGeom>
          <a:noFill/>
        </p:spPr>
      </p:pic>
      <p:pic>
        <p:nvPicPr>
          <p:cNvPr id="5" name="Obrázek 4" descr="Osborne 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2994" y="272780"/>
            <a:ext cx="3810000" cy="2895600"/>
          </a:xfrm>
          <a:prstGeom prst="rect">
            <a:avLst/>
          </a:prstGeom>
        </p:spPr>
      </p:pic>
      <p:pic>
        <p:nvPicPr>
          <p:cNvPr id="6" name="Obrázek 5" descr="Osborne 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541" y="3145138"/>
            <a:ext cx="2918460" cy="3429000"/>
          </a:xfrm>
          <a:prstGeom prst="rect">
            <a:avLst/>
          </a:prstGeom>
        </p:spPr>
      </p:pic>
      <p:pic>
        <p:nvPicPr>
          <p:cNvPr id="168966" name="Picture 6" descr="http://www.dinosauria.eu/Dino_figs/Forsk_figs/HFOsbo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01" y="291402"/>
            <a:ext cx="1766718" cy="251669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ovéPole 7"/>
          <p:cNvSpPr txBox="1"/>
          <p:nvPr/>
        </p:nvSpPr>
        <p:spPr>
          <a:xfrm>
            <a:off x="2381460" y="232116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Henry </a:t>
            </a:r>
            <a:r>
              <a:rPr lang="cs-CZ" sz="18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Fairfield</a:t>
            </a:r>
            <a:r>
              <a:rPr lang="cs-CZ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Osborn</a:t>
            </a:r>
            <a:endParaRPr lang="cs-CZ" sz="1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Šipka doleva 8"/>
          <p:cNvSpPr/>
          <p:nvPr/>
        </p:nvSpPr>
        <p:spPr>
          <a:xfrm>
            <a:off x="6240027" y="5536641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eva 9"/>
          <p:cNvSpPr/>
          <p:nvPr/>
        </p:nvSpPr>
        <p:spPr>
          <a:xfrm>
            <a:off x="6468627" y="4565299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>
            <a:off x="6362282" y="3659274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Obrázek 69" descr="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2310" y="933403"/>
            <a:ext cx="6260758" cy="319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61086" y="130447"/>
            <a:ext cx="38651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err="1">
                <a:solidFill>
                  <a:srgbClr val="E80000"/>
                </a:solidFill>
                <a:latin typeface="Arial" charset="0"/>
              </a:rPr>
              <a:t>Evolu</a:t>
            </a:r>
            <a:r>
              <a:rPr lang="en-GB" sz="2800" dirty="0" err="1">
                <a:solidFill>
                  <a:srgbClr val="E80000"/>
                </a:solidFill>
                <a:latin typeface="Arial" charset="0"/>
              </a:rPr>
              <a:t>tion</a:t>
            </a:r>
            <a:r>
              <a:rPr lang="en-GB" sz="2800" dirty="0">
                <a:solidFill>
                  <a:srgbClr val="E80000"/>
                </a:solidFill>
                <a:latin typeface="Arial" charset="0"/>
              </a:rPr>
              <a:t> and </a:t>
            </a:r>
            <a:r>
              <a:rPr lang="cs-CZ" sz="2800" dirty="0">
                <a:solidFill>
                  <a:srgbClr val="E80000"/>
                </a:solidFill>
                <a:latin typeface="Arial" charset="0"/>
              </a:rPr>
              <a:t>p</a:t>
            </a:r>
            <a:r>
              <a:rPr lang="en-GB" sz="2800" dirty="0">
                <a:solidFill>
                  <a:srgbClr val="E80000"/>
                </a:solidFill>
                <a:latin typeface="Arial" charset="0"/>
              </a:rPr>
              <a:t>r</a:t>
            </a:r>
            <a:r>
              <a:rPr lang="cs-CZ" sz="2800" dirty="0">
                <a:solidFill>
                  <a:srgbClr val="E80000"/>
                </a:solidFill>
                <a:latin typeface="Arial" charset="0"/>
              </a:rPr>
              <a:t>o</a:t>
            </a:r>
            <a:r>
              <a:rPr lang="en-GB" sz="2800" dirty="0" err="1">
                <a:solidFill>
                  <a:srgbClr val="E80000"/>
                </a:solidFill>
                <a:latin typeface="Arial" charset="0"/>
              </a:rPr>
              <a:t>gress</a:t>
            </a:r>
            <a:endParaRPr lang="cs-CZ" sz="2800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458450" y="2820872"/>
            <a:ext cx="1489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457589" y="3996671"/>
            <a:ext cx="8463906" cy="2689214"/>
            <a:chOff x="457589" y="3996671"/>
            <a:chExt cx="8463906" cy="2689214"/>
          </a:xfrm>
        </p:grpSpPr>
        <p:pic>
          <p:nvPicPr>
            <p:cNvPr id="8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44852" y="4382529"/>
              <a:ext cx="1176643" cy="129737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76" name="Picture 4" descr="alternativní popis obrázku chybí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833" y="4963122"/>
              <a:ext cx="1477669" cy="1590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alternativní popis obrázku chyb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934" y="4728954"/>
              <a:ext cx="1508468" cy="1956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Výsledek obrázku pro strepsipte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89" y="4692702"/>
              <a:ext cx="1895443" cy="1065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612367" y="5982506"/>
              <a:ext cx="1309422" cy="622803"/>
            </a:xfrm>
            <a:prstGeom prst="wedgeRectCallout">
              <a:avLst>
                <a:gd name="adj1" fmla="val -17511"/>
                <a:gd name="adj2" fmla="val -9338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Strepsiptera</a:t>
              </a:r>
              <a:endParaRPr lang="cs-CZ" sz="1600" b="0" dirty="0">
                <a:sym typeface="Symbol" pitchFamily="-105" charset="2"/>
              </a:endParaRP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3964398" y="4215980"/>
              <a:ext cx="1309422" cy="622803"/>
            </a:xfrm>
            <a:prstGeom prst="wedgeRectCallout">
              <a:avLst>
                <a:gd name="adj1" fmla="val 39110"/>
                <a:gd name="adj2" fmla="val 13543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Myxozoa</a:t>
              </a:r>
              <a:endParaRPr lang="cs-CZ" sz="1600" b="0" dirty="0">
                <a:sym typeface="Symbol" pitchFamily="-105" charset="2"/>
              </a:endParaRPr>
            </a:p>
          </p:txBody>
        </p:sp>
        <p:pic>
          <p:nvPicPr>
            <p:cNvPr id="3082" name="Picture 10" descr="Výsledek obrázku pro sacculina carcin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500" y="3996671"/>
              <a:ext cx="2000566" cy="222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6998115" y="6019055"/>
              <a:ext cx="1768706" cy="612963"/>
            </a:xfrm>
            <a:prstGeom prst="wedgeRectCallout">
              <a:avLst>
                <a:gd name="adj1" fmla="val -60826"/>
                <a:gd name="adj2" fmla="val -10548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Sacculina</a:t>
              </a:r>
              <a:r>
                <a:rPr lang="cs-CZ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carcini</a:t>
              </a:r>
              <a:endParaRPr lang="cs-CZ" sz="1600" b="0" i="1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966149" y="503031"/>
            <a:ext cx="735457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STRU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TUR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E OF</a:t>
            </a:r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 EVOLU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TIONARY</a:t>
            </a:r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 BIOLOG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Y</a:t>
            </a:r>
            <a:endParaRPr lang="cs-CZ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902012" y="1414183"/>
            <a:ext cx="3361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33CC"/>
                </a:solidFill>
                <a:latin typeface="Arial" charset="0"/>
              </a:rPr>
              <a:t>2 </a:t>
            </a:r>
            <a:r>
              <a:rPr lang="en-GB" b="1" dirty="0">
                <a:solidFill>
                  <a:srgbClr val="0033CC"/>
                </a:solidFill>
                <a:latin typeface="Arial" charset="0"/>
              </a:rPr>
              <a:t>principal questions</a:t>
            </a:r>
            <a:r>
              <a:rPr lang="cs-CZ" b="1" dirty="0">
                <a:solidFill>
                  <a:srgbClr val="0033CC"/>
                </a:solidFill>
                <a:latin typeface="Arial" charset="0"/>
              </a:rPr>
              <a:t>:</a:t>
            </a:r>
          </a:p>
        </p:txBody>
      </p:sp>
      <p:grpSp>
        <p:nvGrpSpPr>
          <p:cNvPr id="15364" name="Group 25"/>
          <p:cNvGrpSpPr>
            <a:grpSpLocks/>
          </p:cNvGrpSpPr>
          <p:nvPr/>
        </p:nvGrpSpPr>
        <p:grpSpPr bwMode="auto">
          <a:xfrm>
            <a:off x="327646" y="2084387"/>
            <a:ext cx="8183565" cy="1546224"/>
            <a:chOff x="362" y="1439"/>
            <a:chExt cx="5155" cy="974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 flipH="1">
              <a:off x="1640" y="1439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3388" y="1453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362" y="2122"/>
              <a:ext cx="147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u="sng" dirty="0">
                  <a:solidFill>
                    <a:srgbClr val="CE0000"/>
                  </a:solidFill>
                  <a:latin typeface="Arial" charset="0"/>
                </a:rPr>
                <a:t>H</a:t>
              </a:r>
              <a:r>
                <a:rPr lang="cs-CZ" b="1" u="sng" dirty="0" err="1">
                  <a:solidFill>
                    <a:srgbClr val="CE0000"/>
                  </a:solidFill>
                  <a:latin typeface="Arial" charset="0"/>
                </a:rPr>
                <a:t>istor</a:t>
              </a:r>
              <a:r>
                <a:rPr lang="en-GB" b="1" u="sng" dirty="0">
                  <a:solidFill>
                    <a:srgbClr val="CE0000"/>
                  </a:solidFill>
                  <a:latin typeface="Arial" charset="0"/>
                </a:rPr>
                <a:t>y</a:t>
              </a:r>
              <a:r>
                <a:rPr lang="en-GB" b="1" dirty="0">
                  <a:solidFill>
                    <a:srgbClr val="CE0000"/>
                  </a:solidFill>
                  <a:latin typeface="Arial" charset="0"/>
                </a:rPr>
                <a:t> of life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?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3042" y="2122"/>
              <a:ext cx="24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u="sng" dirty="0">
                  <a:solidFill>
                    <a:srgbClr val="CE0000"/>
                  </a:solidFill>
                  <a:latin typeface="Arial" charset="0"/>
                </a:rPr>
                <a:t>M</a:t>
              </a:r>
              <a:r>
                <a:rPr lang="cs-CZ" b="1" u="sng" dirty="0" err="1">
                  <a:solidFill>
                    <a:srgbClr val="CE0000"/>
                  </a:solidFill>
                  <a:latin typeface="Arial" charset="0"/>
                </a:rPr>
                <a:t>echanism</a:t>
              </a:r>
              <a:r>
                <a:rPr lang="en-GB" b="1" u="sng" dirty="0">
                  <a:solidFill>
                    <a:srgbClr val="CE0000"/>
                  </a:solidFill>
                  <a:latin typeface="Arial" charset="0"/>
                </a:rPr>
                <a:t>s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 </a:t>
              </a:r>
              <a:r>
                <a:rPr lang="en-GB" b="1" dirty="0">
                  <a:solidFill>
                    <a:srgbClr val="CE0000"/>
                  </a:solidFill>
                  <a:latin typeface="Arial" charset="0"/>
                </a:rPr>
                <a:t>of changes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?</a:t>
              </a:r>
            </a:p>
          </p:txBody>
        </p:sp>
      </p:grp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61950" y="3733800"/>
            <a:ext cx="1864613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systemati</a:t>
            </a:r>
            <a:r>
              <a:rPr lang="en-GB" sz="2200" dirty="0" err="1">
                <a:latin typeface="Arial" charset="0"/>
              </a:rPr>
              <a:t>cs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paleontolog</a:t>
            </a:r>
            <a:r>
              <a:rPr lang="en-GB" sz="2200" dirty="0">
                <a:latin typeface="Arial" charset="0"/>
              </a:rPr>
              <a:t>y</a:t>
            </a:r>
            <a:endParaRPr lang="cs-CZ" sz="2200" dirty="0">
              <a:latin typeface="Arial" charset="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262625" y="3736330"/>
            <a:ext cx="4817344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evolu</a:t>
            </a:r>
            <a:r>
              <a:rPr lang="en-GB" sz="2200" dirty="0" err="1">
                <a:latin typeface="Arial" charset="0"/>
              </a:rPr>
              <a:t>tionary</a:t>
            </a: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geneti</a:t>
            </a:r>
            <a:r>
              <a:rPr lang="en-GB" sz="2200" dirty="0" err="1">
                <a:latin typeface="Arial" charset="0"/>
              </a:rPr>
              <a:t>cs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e. e</a:t>
            </a:r>
            <a:r>
              <a:rPr lang="en-GB" sz="2200" dirty="0">
                <a:latin typeface="Arial" charset="0"/>
              </a:rPr>
              <a:t>c</a:t>
            </a:r>
            <a:r>
              <a:rPr lang="cs-CZ" sz="2200" dirty="0" err="1">
                <a:latin typeface="Arial" charset="0"/>
              </a:rPr>
              <a:t>olog</a:t>
            </a:r>
            <a:r>
              <a:rPr lang="en-GB" sz="2200" dirty="0">
                <a:latin typeface="Arial" charset="0"/>
              </a:rPr>
              <a:t>y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e. </a:t>
            </a:r>
            <a:r>
              <a:rPr lang="en-GB" sz="2200" dirty="0">
                <a:latin typeface="Arial" charset="0"/>
              </a:rPr>
              <a:t>developmental biology</a:t>
            </a:r>
            <a:r>
              <a:rPr lang="cs-CZ" sz="2200" dirty="0">
                <a:latin typeface="Arial" charset="0"/>
              </a:rPr>
              <a:t> (</a:t>
            </a:r>
            <a:r>
              <a:rPr lang="cs-CZ" sz="2200" dirty="0" err="1">
                <a:latin typeface="Arial" charset="0"/>
              </a:rPr>
              <a:t>evo-devo</a:t>
            </a:r>
            <a:r>
              <a:rPr lang="cs-CZ" sz="2200" dirty="0">
                <a:latin typeface="Arial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behavio</a:t>
            </a:r>
            <a:r>
              <a:rPr lang="en-GB" sz="2200" dirty="0">
                <a:latin typeface="Arial" charset="0"/>
              </a:rPr>
              <a:t>u</a:t>
            </a:r>
            <a:r>
              <a:rPr lang="cs-CZ" sz="2200" dirty="0">
                <a:latin typeface="Arial" charset="0"/>
              </a:rPr>
              <a:t>r</a:t>
            </a:r>
            <a:r>
              <a:rPr lang="en-GB" sz="2200" dirty="0">
                <a:latin typeface="Arial" charset="0"/>
              </a:rPr>
              <a:t>al </a:t>
            </a:r>
            <a:r>
              <a:rPr lang="cs-CZ" sz="2200" dirty="0">
                <a:latin typeface="Arial" charset="0"/>
              </a:rPr>
              <a:t>e</a:t>
            </a:r>
            <a:r>
              <a:rPr lang="en-GB" sz="2200" dirty="0" err="1">
                <a:latin typeface="Arial" charset="0"/>
              </a:rPr>
              <a:t>cology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sociobiolog</a:t>
            </a:r>
            <a:r>
              <a:rPr lang="en-GB" sz="2200" dirty="0">
                <a:latin typeface="Arial" charset="0"/>
              </a:rPr>
              <a:t>y</a:t>
            </a:r>
            <a:r>
              <a:rPr lang="cs-CZ" sz="2200" dirty="0">
                <a:latin typeface="Arial" charset="0"/>
              </a:rPr>
              <a:t>, e. psycholog</a:t>
            </a:r>
            <a:r>
              <a:rPr lang="en-GB" sz="2200" dirty="0">
                <a:latin typeface="Arial" charset="0"/>
              </a:rPr>
              <a:t>y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e. </a:t>
            </a:r>
            <a:r>
              <a:rPr lang="en-GB" sz="2200" dirty="0" err="1">
                <a:latin typeface="Arial" charset="0"/>
              </a:rPr>
              <a:t>ph</a:t>
            </a:r>
            <a:r>
              <a:rPr lang="cs-CZ" sz="2200" dirty="0">
                <a:latin typeface="Arial" charset="0"/>
              </a:rPr>
              <a:t>y</a:t>
            </a:r>
            <a:r>
              <a:rPr lang="en-GB" sz="2200" dirty="0">
                <a:latin typeface="Arial" charset="0"/>
              </a:rPr>
              <a:t>s</a:t>
            </a:r>
            <a:r>
              <a:rPr lang="cs-CZ" sz="2200" dirty="0" err="1">
                <a:latin typeface="Arial" charset="0"/>
              </a:rPr>
              <a:t>iolog</a:t>
            </a:r>
            <a:r>
              <a:rPr lang="en-GB" sz="2200" dirty="0">
                <a:latin typeface="Arial" charset="0"/>
              </a:rPr>
              <a:t>y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e. mor</a:t>
            </a:r>
            <a:r>
              <a:rPr lang="en-GB" sz="2200" dirty="0" err="1">
                <a:latin typeface="Arial" charset="0"/>
              </a:rPr>
              <a:t>ph</a:t>
            </a:r>
            <a:r>
              <a:rPr lang="cs-CZ" sz="2200" dirty="0" err="1">
                <a:latin typeface="Arial" charset="0"/>
              </a:rPr>
              <a:t>olog</a:t>
            </a:r>
            <a:r>
              <a:rPr lang="en-GB" sz="2200" dirty="0">
                <a:latin typeface="Arial" charset="0"/>
              </a:rPr>
              <a:t>y</a:t>
            </a:r>
            <a:endParaRPr lang="cs-CZ" sz="2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3525" y="3644900"/>
            <a:ext cx="9017212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dirty="0" err="1">
                <a:latin typeface="Arial" charset="0"/>
              </a:rPr>
              <a:t>Histor</a:t>
            </a:r>
            <a:r>
              <a:rPr lang="en-GB" dirty="0">
                <a:latin typeface="Arial" charset="0"/>
              </a:rPr>
              <a:t>y of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evol</a:t>
            </a:r>
            <a:r>
              <a:rPr lang="en-GB" dirty="0">
                <a:latin typeface="Arial" charset="0"/>
              </a:rPr>
              <a:t>. thoughts can be divided into the following stages</a:t>
            </a:r>
            <a:r>
              <a:rPr lang="cs-CZ" dirty="0">
                <a:latin typeface="Arial" charset="0"/>
              </a:rPr>
              <a:t>:</a:t>
            </a:r>
          </a:p>
          <a:p>
            <a:pPr marL="457200" indent="-457200"/>
            <a:endParaRPr lang="cs-CZ" dirty="0">
              <a:solidFill>
                <a:srgbClr val="0099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en-GB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Darwin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Darwin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Wallace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eor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evol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. theory at the turn of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19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th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a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nd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20</a:t>
            </a:r>
            <a:r>
              <a:rPr lang="en-GB" baseline="30000" dirty="0" err="1">
                <a:solidFill>
                  <a:srgbClr val="E10000"/>
                </a:solidFill>
                <a:latin typeface="Arial" charset="0"/>
              </a:rPr>
              <a:t>th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 century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Modern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ynt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hesis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a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nd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recent history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sp>
        <p:nvSpPr>
          <p:cNvPr id="17412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Arial" charset="0"/>
              </a:rPr>
              <a:t>The beginning of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evolu</a:t>
            </a:r>
            <a:r>
              <a:rPr lang="en-GB" sz="2000" dirty="0" err="1">
                <a:latin typeface="Arial" charset="0"/>
              </a:rPr>
              <a:t>tionary</a:t>
            </a:r>
            <a:r>
              <a:rPr lang="en-GB" sz="2000" dirty="0">
                <a:latin typeface="Arial" charset="0"/>
              </a:rPr>
              <a:t> biology =</a:t>
            </a:r>
            <a:r>
              <a:rPr lang="cs-CZ" sz="2000" dirty="0">
                <a:latin typeface="Arial" charset="0"/>
              </a:rPr>
              <a:t> 1859 (Darwin</a:t>
            </a:r>
            <a:r>
              <a:rPr lang="en-GB" sz="2000" dirty="0">
                <a:latin typeface="Arial" charset="0"/>
              </a:rPr>
              <a:t>’s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i="1" dirty="0">
                <a:latin typeface="Arial" charset="0"/>
              </a:rPr>
              <a:t>Origin of Species</a:t>
            </a:r>
            <a:r>
              <a:rPr lang="cs-CZ" sz="2000" dirty="0">
                <a:latin typeface="Arial" charset="0"/>
              </a:rPr>
              <a:t>), </a:t>
            </a:r>
            <a:r>
              <a:rPr lang="en-GB" sz="2000" dirty="0">
                <a:latin typeface="Arial" charset="0"/>
              </a:rPr>
              <a:t>BUT</a:t>
            </a:r>
            <a:r>
              <a:rPr lang="cs-CZ" sz="2000" dirty="0">
                <a:latin typeface="Arial" charset="0"/>
              </a:rPr>
              <a:t>:</a:t>
            </a:r>
          </a:p>
          <a:p>
            <a:pPr>
              <a:spcAft>
                <a:spcPts val="300"/>
              </a:spcAft>
            </a:pPr>
            <a:r>
              <a:rPr lang="cs-CZ" sz="2000" dirty="0" err="1">
                <a:latin typeface="Arial" charset="0"/>
              </a:rPr>
              <a:t>evolu</a:t>
            </a:r>
            <a:r>
              <a:rPr lang="en-GB" sz="2000" dirty="0" err="1">
                <a:latin typeface="Arial" charset="0"/>
              </a:rPr>
              <a:t>tionary</a:t>
            </a:r>
            <a:r>
              <a:rPr lang="en-GB" sz="2000" dirty="0">
                <a:latin typeface="Arial" charset="0"/>
              </a:rPr>
              <a:t> thoughts much older</a:t>
            </a:r>
            <a:endParaRPr lang="cs-CZ" sz="20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charset="0"/>
              </a:rPr>
              <a:t>only after the World War II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evolu</a:t>
            </a:r>
            <a:r>
              <a:rPr lang="en-GB" sz="2000" dirty="0" err="1">
                <a:latin typeface="Arial" charset="0"/>
              </a:rPr>
              <a:t>tionary</a:t>
            </a:r>
            <a:r>
              <a:rPr lang="en-GB" sz="2000" dirty="0">
                <a:latin typeface="Arial" charset="0"/>
              </a:rPr>
              <a:t> biology considered true science</a:t>
            </a:r>
            <a:endParaRPr lang="cs-CZ" sz="2000" dirty="0">
              <a:latin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20091" y="343931"/>
            <a:ext cx="8461675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</a:t>
            </a:r>
            <a:r>
              <a:rPr lang="en-GB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Y OF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 EVOLU</a:t>
            </a:r>
            <a:r>
              <a:rPr lang="en-GB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TIONARY THOUGHTS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1" descr="Futuym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020" y="1020377"/>
            <a:ext cx="2968625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2" descr="Ridley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319088"/>
            <a:ext cx="24257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Bar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284" y="3218464"/>
            <a:ext cx="2570162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Stearn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7116" y="104260"/>
            <a:ext cx="2687637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7007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E10000"/>
                </a:solidFill>
                <a:latin typeface="Arial" charset="0"/>
              </a:rPr>
              <a:t>Textbooks</a:t>
            </a:r>
            <a:endParaRPr lang="cs-CZ" b="1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5122" name="Picture 9" descr="http://media.wwnorton.com/cms/books/9780393925920_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8111" y="3389313"/>
            <a:ext cx="2857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5626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A</a:t>
            </a:r>
            <a:r>
              <a:rPr lang="cs-CZ" dirty="0" err="1">
                <a:solidFill>
                  <a:srgbClr val="CE0000"/>
                </a:solidFill>
                <a:latin typeface="Arial" charset="0"/>
              </a:rPr>
              <a:t>nti</a:t>
            </a:r>
            <a:r>
              <a:rPr lang="en-GB" dirty="0" err="1">
                <a:solidFill>
                  <a:srgbClr val="CE0000"/>
                </a:solidFill>
                <a:latin typeface="Arial" charset="0"/>
              </a:rPr>
              <a:t>ent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 history and the Middle Ages</a:t>
            </a:r>
            <a:r>
              <a:rPr lang="cs-CZ" dirty="0">
                <a:solidFill>
                  <a:srgbClr val="CE0000"/>
                </a:solidFill>
                <a:latin typeface="Arial" charset="0"/>
              </a:rPr>
              <a:t>:</a:t>
            </a:r>
          </a:p>
        </p:txBody>
      </p:sp>
      <p:pic>
        <p:nvPicPr>
          <p:cNvPr id="12" name="Picture 3" descr="Anaximandros aus Mile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01" r="2521" b="3006"/>
          <a:stretch>
            <a:fillRect/>
          </a:stretch>
        </p:blipFill>
        <p:spPr bwMode="auto">
          <a:xfrm>
            <a:off x="182426" y="1689237"/>
            <a:ext cx="2089150" cy="3051175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07367" y="1603343"/>
            <a:ext cx="54248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Anaximand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of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Mil</a:t>
            </a:r>
            <a:r>
              <a:rPr lang="en-GB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etus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610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ca. 546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BC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" name="Oválný popisek 16"/>
          <p:cNvSpPr/>
          <p:nvPr/>
        </p:nvSpPr>
        <p:spPr>
          <a:xfrm>
            <a:off x="2494704" y="2509475"/>
            <a:ext cx="2552282" cy="1296237"/>
          </a:xfrm>
          <a:prstGeom prst="wedgeEllipseCallout">
            <a:avLst>
              <a:gd name="adj1" fmla="val -80343"/>
              <a:gd name="adj2" fmla="val -5763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humans </a:t>
            </a:r>
          </a:p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animals have </a:t>
            </a:r>
            <a:r>
              <a: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from fish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9" name="Picture 17" descr="http://www.philosophy.gr/presocratics/Anaximanderwor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4641" y="4089538"/>
            <a:ext cx="4362450" cy="2619375"/>
          </a:xfrm>
          <a:prstGeom prst="rect">
            <a:avLst/>
          </a:prstGeom>
          <a:noFill/>
        </p:spPr>
      </p:pic>
      <p:pic>
        <p:nvPicPr>
          <p:cNvPr id="18447" name="Picture 15" descr="http://zebu.uoregon.edu/2002/ph123/timages/cosm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9826" y="2092747"/>
            <a:ext cx="2335696" cy="2351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hatspshat.files.wordpress.com/2014/02/xenopha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892" y="2170388"/>
            <a:ext cx="2286000" cy="3429001"/>
          </a:xfrm>
          <a:prstGeom prst="rect">
            <a:avLst/>
          </a:prstGeom>
          <a:noFill/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801912" y="1779868"/>
            <a:ext cx="5141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Xenofan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olofon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570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ca. 475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BC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Oválný popisek 10"/>
          <p:cNvSpPr/>
          <p:nvPr/>
        </p:nvSpPr>
        <p:spPr>
          <a:xfrm>
            <a:off x="3955841" y="2768722"/>
            <a:ext cx="3091003" cy="1723781"/>
          </a:xfrm>
          <a:prstGeom prst="wedgeEllipseCallout">
            <a:avLst>
              <a:gd name="adj1" fmla="val -96330"/>
              <a:gd name="adj2" fmla="val 33001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sil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 found in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sediment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must formerly have been in water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AAA6B652-2D75-4A91-B3D6-AC5020DE0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059968"/>
            <a:ext cx="5626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A</a:t>
            </a:r>
            <a:r>
              <a:rPr lang="cs-CZ" dirty="0" err="1">
                <a:solidFill>
                  <a:srgbClr val="CE0000"/>
                </a:solidFill>
                <a:latin typeface="Arial" charset="0"/>
              </a:rPr>
              <a:t>nti</a:t>
            </a:r>
            <a:r>
              <a:rPr lang="en-GB" dirty="0" err="1">
                <a:solidFill>
                  <a:srgbClr val="CE0000"/>
                </a:solidFill>
                <a:latin typeface="Arial" charset="0"/>
              </a:rPr>
              <a:t>ent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 history and the Middle Ages</a:t>
            </a:r>
            <a:r>
              <a:rPr lang="cs-CZ" dirty="0">
                <a:solidFill>
                  <a:srgbClr val="CE0000"/>
                </a:solidFill>
                <a:latin typeface="Arial" charset="0"/>
              </a:rPr>
              <a:t>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509F651-9CFE-4114-98EF-89825DD63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empedokles_1821293,property=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0538" y="2328587"/>
            <a:ext cx="1801812" cy="22637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33556" y="1720234"/>
            <a:ext cx="5014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Empedo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 z A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raga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492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432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BC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8" name="Oválný popisek 17"/>
          <p:cNvSpPr/>
          <p:nvPr/>
        </p:nvSpPr>
        <p:spPr>
          <a:xfrm>
            <a:off x="2004458" y="4979506"/>
            <a:ext cx="3193708" cy="1411356"/>
          </a:xfrm>
          <a:prstGeom prst="wedgeEllipseCallout">
            <a:avLst>
              <a:gd name="adj1" fmla="val -48318"/>
              <a:gd name="adj2" fmla="val -136920"/>
            </a:avLst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random combinations of parts of organisms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álný popisek 10"/>
          <p:cNvSpPr/>
          <p:nvPr/>
        </p:nvSpPr>
        <p:spPr>
          <a:xfrm>
            <a:off x="3140765" y="2361203"/>
            <a:ext cx="2673625" cy="1269410"/>
          </a:xfrm>
          <a:prstGeom prst="wedgeEllipseCallout">
            <a:avLst>
              <a:gd name="adj1" fmla="val -86193"/>
              <a:gd name="adj2" fmla="val 40290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plants before animals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7698" name="Picture 2" descr="http://upload.wikimedia.org/wikipedia/commons/9/95/Empedocles-2-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505" y="3630613"/>
            <a:ext cx="2600945" cy="258688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9" name="Text Box 19">
            <a:extLst>
              <a:ext uri="{FF2B5EF4-FFF2-40B4-BE49-F238E27FC236}">
                <a16:creationId xmlns:a16="http://schemas.microsoft.com/office/drawing/2014/main" id="{DC21628C-BA69-46BF-BEDF-8DDC27205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059968"/>
            <a:ext cx="5626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A</a:t>
            </a:r>
            <a:r>
              <a:rPr lang="cs-CZ" dirty="0" err="1">
                <a:solidFill>
                  <a:srgbClr val="CE0000"/>
                </a:solidFill>
                <a:latin typeface="Arial" charset="0"/>
              </a:rPr>
              <a:t>nti</a:t>
            </a:r>
            <a:r>
              <a:rPr lang="en-GB" dirty="0" err="1">
                <a:solidFill>
                  <a:srgbClr val="CE0000"/>
                </a:solidFill>
                <a:latin typeface="Arial" charset="0"/>
              </a:rPr>
              <a:t>ent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 history and the Middle Ages</a:t>
            </a:r>
            <a:r>
              <a:rPr lang="cs-CZ" dirty="0">
                <a:solidFill>
                  <a:srgbClr val="CE0000"/>
                </a:solidFill>
                <a:latin typeface="Arial" charset="0"/>
              </a:rPr>
              <a:t>: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DBADD6B-7170-49F9-9E9A-E2BB56F20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 descr="http://clickypix.com/wp-content/uploads/2013/08/hybrid-shark-combo-creatures-17.jpg"/>
          <p:cNvPicPr>
            <a:picLocks noChangeAspect="1" noChangeArrowheads="1"/>
          </p:cNvPicPr>
          <p:nvPr/>
        </p:nvPicPr>
        <p:blipFill>
          <a:blip r:embed="rId2" cstate="print"/>
          <a:srcRect l="4168" t="5018" b="5151"/>
          <a:stretch>
            <a:fillRect/>
          </a:stretch>
        </p:blipFill>
        <p:spPr bwMode="auto">
          <a:xfrm>
            <a:off x="6151463" y="2474288"/>
            <a:ext cx="2840069" cy="24517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6" name="Picture 16" descr="http://hunting-washington.com/smf/index.php?action=dlattach;topic=50730.0;attach=104042;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987" y="4669567"/>
            <a:ext cx="3422154" cy="20532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8" name="Picture 18" descr="http://english.cri.cn/mmsource/images/2013/08/13/5c3f81cca4804619952cb4ed5f5fa2b7.jpg"/>
          <p:cNvPicPr>
            <a:picLocks noChangeAspect="1" noChangeArrowheads="1"/>
          </p:cNvPicPr>
          <p:nvPr/>
        </p:nvPicPr>
        <p:blipFill>
          <a:blip r:embed="rId4" cstate="print"/>
          <a:srcRect l="12768" t="2536" b="31510"/>
          <a:stretch>
            <a:fillRect/>
          </a:stretch>
        </p:blipFill>
        <p:spPr bwMode="auto">
          <a:xfrm>
            <a:off x="2916842" y="2791575"/>
            <a:ext cx="3329126" cy="16780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4" name="Picture 24" descr="http://www.lolset.com/wp-content/uploads/2013/04/hybrid-animals-gallery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020" y="140678"/>
            <a:ext cx="3917270" cy="26115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4" name="Picture 4" descr="http://files.newsnetz.ch/bildlegende/131749/1627245_pic_970x6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0231" y="360143"/>
            <a:ext cx="3046562" cy="19033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26" descr="http://img2.wikia.nocookie.net/__cb20120615060217/dragonsdogma/images/0/06/Chimera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89" y="3789886"/>
            <a:ext cx="3537020" cy="2887977"/>
          </a:xfrm>
          <a:prstGeom prst="rect">
            <a:avLst/>
          </a:prstGeom>
          <a:noFill/>
        </p:spPr>
      </p:pic>
      <p:pic>
        <p:nvPicPr>
          <p:cNvPr id="20488" name="Picture 8" descr="http://content4.viralnova.com/wp-content/uploads/2014/03/hybrid-animals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580" y="399656"/>
            <a:ext cx="2872621" cy="310721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VÃ½sledek obrÃ¡zku pro harpy image">
            <a:extLst>
              <a:ext uri="{FF2B5EF4-FFF2-40B4-BE49-F238E27FC236}">
                <a16:creationId xmlns:a16="http://schemas.microsoft.com/office/drawing/2014/main" id="{959D1710-B784-45F0-B3AE-3F98C1BB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4" y="3491636"/>
            <a:ext cx="4029490" cy="331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AutoShape 8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72" name="Picture 16" descr="http://fantasyhorses.homestead.com/files/beefy_centa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525" y="101342"/>
            <a:ext cx="2741940" cy="33794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4" name="Picture 18" descr="http://chriswauchop.files.wordpress.com/2012/07/medusa_f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3010" y="3361813"/>
            <a:ext cx="3254885" cy="339484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nd04.jxs.cz/766/158/08517ac05a_74076705_o2.jpg"/>
          <p:cNvPicPr>
            <a:picLocks noChangeAspect="1" noChangeArrowheads="1"/>
          </p:cNvPicPr>
          <p:nvPr/>
        </p:nvPicPr>
        <p:blipFill rotWithShape="1">
          <a:blip r:embed="rId5" cstate="print"/>
          <a:srcRect b="5147"/>
          <a:stretch/>
        </p:blipFill>
        <p:spPr bwMode="auto">
          <a:xfrm>
            <a:off x="155575" y="48605"/>
            <a:ext cx="2532084" cy="339484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1746" name="Picture 2" descr="VÃ½sledek obrÃ¡zku pro chimaera greek mythology">
            <a:extLst>
              <a:ext uri="{FF2B5EF4-FFF2-40B4-BE49-F238E27FC236}">
                <a16:creationId xmlns:a16="http://schemas.microsoft.com/office/drawing/2014/main" id="{7AB95B61-9A49-4BD5-8E5B-224B3FD5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17" y="338664"/>
            <a:ext cx="3393008" cy="24521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151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1195" y="750400"/>
            <a:ext cx="1938337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630501" y="1570830"/>
            <a:ext cx="4079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cs-CZ" sz="3200" b="1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292067" y="562474"/>
            <a:ext cx="4207885" cy="2739565"/>
            <a:chOff x="87890" y="2194385"/>
            <a:chExt cx="4207885" cy="2739565"/>
          </a:xfrm>
        </p:grpSpPr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>
              <a:off x="3887788" y="3187700"/>
              <a:ext cx="407987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3200" b="1">
                  <a:solidFill>
                    <a:srgbClr val="FF0000"/>
                  </a:solidFill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grpSp>
          <p:nvGrpSpPr>
            <p:cNvPr id="19" name="Skupina 18"/>
            <p:cNvGrpSpPr/>
            <p:nvPr/>
          </p:nvGrpSpPr>
          <p:grpSpPr>
            <a:xfrm>
              <a:off x="87890" y="2194385"/>
              <a:ext cx="3799898" cy="2739565"/>
              <a:chOff x="87890" y="2194385"/>
              <a:chExt cx="3799898" cy="2739565"/>
            </a:xfrm>
          </p:grpSpPr>
          <p:pic>
            <p:nvPicPr>
              <p:cNvPr id="3277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37491" y="2474038"/>
                <a:ext cx="1650297" cy="2200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pic>
            <p:nvPicPr>
              <p:cNvPr id="3277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7595" t="7263" b="3632"/>
              <a:stretch>
                <a:fillRect/>
              </a:stretch>
            </p:blipFill>
            <p:spPr bwMode="auto">
              <a:xfrm>
                <a:off x="87890" y="2194385"/>
                <a:ext cx="1898073" cy="2739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32777" name="Line 9"/>
              <p:cNvSpPr>
                <a:spLocks noChangeShapeType="1"/>
              </p:cNvSpPr>
              <p:nvPr/>
            </p:nvSpPr>
            <p:spPr bwMode="auto">
              <a:xfrm flipH="1">
                <a:off x="1325563" y="3538538"/>
                <a:ext cx="827087" cy="3175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32791" name="Group 23"/>
          <p:cNvGrpSpPr>
            <a:grpSpLocks/>
          </p:cNvGrpSpPr>
          <p:nvPr/>
        </p:nvGrpSpPr>
        <p:grpSpPr bwMode="auto">
          <a:xfrm>
            <a:off x="6559532" y="2933399"/>
            <a:ext cx="2371725" cy="2581275"/>
            <a:chOff x="3986" y="2528"/>
            <a:chExt cx="1494" cy="1626"/>
          </a:xfrm>
        </p:grpSpPr>
        <p:pic>
          <p:nvPicPr>
            <p:cNvPr id="327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86" y="2840"/>
              <a:ext cx="1494" cy="1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2779" name="Line 11"/>
            <p:cNvSpPr>
              <a:spLocks noChangeShapeType="1"/>
            </p:cNvSpPr>
            <p:nvPr/>
          </p:nvSpPr>
          <p:spPr bwMode="auto">
            <a:xfrm rot="5400000">
              <a:off x="4432" y="2836"/>
              <a:ext cx="615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5250263" y="3231113"/>
            <a:ext cx="407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cs-CZ" sz="3200" b="1" dirty="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pic>
        <p:nvPicPr>
          <p:cNvPr id="32780" name="Picture 12" descr="wild-boar-bharatpur-20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2702" y="3906839"/>
            <a:ext cx="2030724" cy="1990620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2790" name="Group 22"/>
          <p:cNvGrpSpPr>
            <a:grpSpLocks/>
          </p:cNvGrpSpPr>
          <p:nvPr/>
        </p:nvGrpSpPr>
        <p:grpSpPr bwMode="auto">
          <a:xfrm>
            <a:off x="707834" y="3906839"/>
            <a:ext cx="3286124" cy="2278063"/>
            <a:chOff x="628" y="3064"/>
            <a:chExt cx="2070" cy="1435"/>
          </a:xfrm>
        </p:grpSpPr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 flipH="1">
              <a:off x="2295" y="3609"/>
              <a:ext cx="403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/>
            </a:p>
          </p:txBody>
        </p:sp>
        <p:pic>
          <p:nvPicPr>
            <p:cNvPr id="32781" name="Picture 13" descr="Velblou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8" y="3064"/>
              <a:ext cx="1638" cy="1435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32782" name="Picture 14" descr="sparrow"/>
          <p:cNvPicPr>
            <a:picLocks noChangeAspect="1" noChangeArrowheads="1"/>
          </p:cNvPicPr>
          <p:nvPr/>
        </p:nvPicPr>
        <p:blipFill>
          <a:blip r:embed="rId8" cstate="print"/>
          <a:srcRect l="9619"/>
          <a:stretch>
            <a:fillRect/>
          </a:stretch>
        </p:blipFill>
        <p:spPr bwMode="auto">
          <a:xfrm>
            <a:off x="7101079" y="1091406"/>
            <a:ext cx="1585912" cy="15382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3277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14"/>
          <p:cNvSpPr txBox="1">
            <a:spLocks noChangeArrowheads="1"/>
          </p:cNvSpPr>
          <p:nvPr/>
        </p:nvSpPr>
        <p:spPr bwMode="auto">
          <a:xfrm>
            <a:off x="490538" y="1692759"/>
            <a:ext cx="30460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10000"/>
                </a:solidFill>
                <a:latin typeface="Arial" charset="0"/>
              </a:rPr>
              <a:t>Christian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philosophy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sp>
        <p:nvSpPr>
          <p:cNvPr id="19462" name="Text Box 15"/>
          <p:cNvSpPr txBox="1">
            <a:spLocks noChangeArrowheads="1"/>
          </p:cNvSpPr>
          <p:nvPr/>
        </p:nvSpPr>
        <p:spPr bwMode="auto">
          <a:xfrm>
            <a:off x="3840231" y="1710152"/>
            <a:ext cx="486864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Aristotle</a:t>
            </a:r>
            <a:r>
              <a:rPr lang="cs-CZ" sz="2000" dirty="0">
                <a:latin typeface="Arial" charset="0"/>
              </a:rPr>
              <a:t>: </a:t>
            </a:r>
            <a:r>
              <a:rPr lang="en-GB" sz="2000" dirty="0">
                <a:latin typeface="Arial" charset="0"/>
              </a:rPr>
              <a:t>first classification of organisms</a:t>
            </a:r>
            <a:r>
              <a:rPr lang="cs-CZ" sz="2000" dirty="0">
                <a:latin typeface="Arial" charset="0"/>
              </a:rPr>
              <a:t>,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</a:t>
            </a:r>
            <a:r>
              <a:rPr lang="cs-CZ" sz="2000" dirty="0" err="1">
                <a:latin typeface="Arial" charset="0"/>
              </a:rPr>
              <a:t>linear</a:t>
            </a:r>
            <a:r>
              <a:rPr lang="cs-CZ" sz="2000" dirty="0">
                <a:latin typeface="Arial" charset="0"/>
              </a:rPr>
              <a:t> hierarchy (</a:t>
            </a:r>
            <a:r>
              <a:rPr lang="cs-CZ" sz="2000" dirty="0">
                <a:latin typeface="Arial" charset="0"/>
                <a:sym typeface="Symbol"/>
              </a:rPr>
              <a:t> </a:t>
            </a:r>
            <a:r>
              <a:rPr lang="cs-CZ" sz="2000" i="1" dirty="0" err="1">
                <a:latin typeface="Arial" charset="0"/>
              </a:rPr>
              <a:t>Scala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Naturae</a:t>
            </a:r>
            <a:r>
              <a:rPr lang="cs-CZ" sz="2000" dirty="0">
                <a:latin typeface="Arial" charset="0"/>
              </a:rPr>
              <a:t>)</a:t>
            </a:r>
            <a:endParaRPr lang="cs-CZ" sz="2000" i="1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3399"/>
                </a:solidFill>
                <a:latin typeface="Arial" charset="0"/>
              </a:rPr>
              <a:t>Plat</a:t>
            </a:r>
            <a:r>
              <a:rPr lang="en-GB" sz="2000" dirty="0">
                <a:solidFill>
                  <a:srgbClr val="003399"/>
                </a:solidFill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: </a:t>
            </a:r>
            <a:r>
              <a:rPr lang="en-GB" sz="2000" dirty="0">
                <a:latin typeface="Arial" charset="0"/>
              </a:rPr>
              <a:t>theory of Ideas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>
                <a:latin typeface="Arial" charset="0"/>
                <a:sym typeface="Symbol" panose="05050102010706020507" pitchFamily="18" charset="2"/>
              </a:rPr>
              <a:t> Christian</a:t>
            </a:r>
            <a:r>
              <a:rPr lang="en-GB" sz="2000" dirty="0">
                <a:latin typeface="Arial" charset="0"/>
              </a:rPr>
              <a:t> God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19463" name="Picture 16" descr="pla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461" y="2443025"/>
            <a:ext cx="252571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16" descr="aristote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091" y="2856120"/>
            <a:ext cx="232568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5" name="Text Box 19"/>
          <p:cNvSpPr txBox="1">
            <a:spLocks noChangeArrowheads="1"/>
          </p:cNvSpPr>
          <p:nvPr/>
        </p:nvSpPr>
        <p:spPr bwMode="auto">
          <a:xfrm>
            <a:off x="6545842" y="5532094"/>
            <a:ext cx="17812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Aristotle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(384–322 </a:t>
            </a:r>
            <a:r>
              <a:rPr lang="en-GB" sz="2000" dirty="0">
                <a:latin typeface="Arial" charset="0"/>
                <a:cs typeface="Arial" charset="0"/>
              </a:rPr>
              <a:t>BC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9466" name="Text Box 19"/>
          <p:cNvSpPr txBox="1">
            <a:spLocks noChangeArrowheads="1"/>
          </p:cNvSpPr>
          <p:nvPr/>
        </p:nvSpPr>
        <p:spPr bwMode="auto">
          <a:xfrm>
            <a:off x="3544397" y="5660128"/>
            <a:ext cx="17812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Plat</a:t>
            </a:r>
            <a:r>
              <a:rPr lang="en-GB" sz="2000" dirty="0">
                <a:solidFill>
                  <a:srgbClr val="000099"/>
                </a:solidFill>
                <a:latin typeface="Arial" charset="0"/>
                <a:cs typeface="Arial" charset="0"/>
              </a:rPr>
              <a:t>o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(427–347 </a:t>
            </a:r>
            <a:r>
              <a:rPr lang="en-GB" sz="2000" dirty="0">
                <a:latin typeface="Arial" charset="0"/>
                <a:cs typeface="Arial" charset="0"/>
              </a:rPr>
              <a:t>BC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FC5EF253-22BB-4EF3-9F59-78A6E067D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059968"/>
            <a:ext cx="5626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A</a:t>
            </a:r>
            <a:r>
              <a:rPr lang="cs-CZ" dirty="0" err="1">
                <a:solidFill>
                  <a:srgbClr val="CE0000"/>
                </a:solidFill>
                <a:latin typeface="Arial" charset="0"/>
              </a:rPr>
              <a:t>nti</a:t>
            </a:r>
            <a:r>
              <a:rPr lang="en-GB" dirty="0" err="1">
                <a:solidFill>
                  <a:srgbClr val="CE0000"/>
                </a:solidFill>
                <a:latin typeface="Arial" charset="0"/>
              </a:rPr>
              <a:t>ent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 history and the Middle Ages</a:t>
            </a:r>
            <a:r>
              <a:rPr lang="cs-CZ" dirty="0">
                <a:solidFill>
                  <a:srgbClr val="CE0000"/>
                </a:solidFill>
                <a:latin typeface="Arial" charset="0"/>
              </a:rPr>
              <a:t>: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B0162BB8-19AC-4A58-A57D-95BF09E52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15"/>
          <p:cNvSpPr txBox="1">
            <a:spLocks noChangeArrowheads="1"/>
          </p:cNvSpPr>
          <p:nvPr/>
        </p:nvSpPr>
        <p:spPr bwMode="auto">
          <a:xfrm>
            <a:off x="620713" y="258763"/>
            <a:ext cx="29177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 i="1" dirty="0" err="1">
                <a:latin typeface="Arial" charset="0"/>
              </a:rPr>
              <a:t>Scala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Naturae</a:t>
            </a:r>
            <a:r>
              <a:rPr lang="cs-CZ" sz="2000" i="1" dirty="0">
                <a:latin typeface="Arial" charset="0"/>
              </a:rPr>
              <a:t> </a:t>
            </a:r>
            <a:br>
              <a:rPr lang="cs-CZ" sz="2000" i="1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(„Great </a:t>
            </a:r>
            <a:r>
              <a:rPr lang="cs-CZ" sz="2000" dirty="0" err="1">
                <a:latin typeface="Arial" charset="0"/>
              </a:rPr>
              <a:t>Chain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of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Being</a:t>
            </a:r>
            <a:r>
              <a:rPr lang="cs-CZ" sz="2000" dirty="0">
                <a:latin typeface="Arial" charset="0"/>
              </a:rPr>
              <a:t>“)</a:t>
            </a:r>
            <a:endParaRPr lang="cs-CZ" sz="2000" i="1" dirty="0">
              <a:latin typeface="Arial" charset="0"/>
            </a:endParaRPr>
          </a:p>
        </p:txBody>
      </p:sp>
      <p:pic>
        <p:nvPicPr>
          <p:cNvPr id="4098" name="Picture 2" descr="VÃ½sledek obrÃ¡zku pro scala natur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351" y="258763"/>
            <a:ext cx="3492372" cy="272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ek obrÃ¡zku pro scala natur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4" y="1087394"/>
            <a:ext cx="4081381" cy="549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ek obrÃ¡zku pro scala natura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12758" r="13203" b="11131"/>
          <a:stretch/>
        </p:blipFill>
        <p:spPr bwMode="auto">
          <a:xfrm>
            <a:off x="5886265" y="2602724"/>
            <a:ext cx="3257735" cy="41564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032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315749" y="353414"/>
            <a:ext cx="663053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James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Ussher</a:t>
            </a:r>
            <a:r>
              <a:rPr lang="cs-CZ" sz="2000" dirty="0">
                <a:latin typeface="Arial" charset="0"/>
                <a:cs typeface="Arial" charset="0"/>
              </a:rPr>
              <a:t> – </a:t>
            </a:r>
            <a:r>
              <a:rPr lang="cs-CZ" sz="2000" i="1" dirty="0" err="1">
                <a:latin typeface="Arial" charset="0"/>
                <a:cs typeface="Arial" charset="0"/>
              </a:rPr>
              <a:t>Annalium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pars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posterior</a:t>
            </a:r>
            <a:r>
              <a:rPr lang="cs-CZ" sz="2000" dirty="0">
                <a:latin typeface="Arial" charset="0"/>
                <a:cs typeface="Arial" charset="0"/>
              </a:rPr>
              <a:t> (1654): </a:t>
            </a:r>
          </a:p>
          <a:p>
            <a:r>
              <a:rPr lang="en-GB" sz="2000" dirty="0">
                <a:latin typeface="Arial" charset="0"/>
                <a:cs typeface="Arial" charset="0"/>
              </a:rPr>
              <a:t>World created at dusk preceding </a:t>
            </a:r>
            <a:r>
              <a:rPr lang="cs-CZ" sz="2000" dirty="0">
                <a:latin typeface="Arial" charset="0"/>
                <a:cs typeface="Arial" charset="0"/>
              </a:rPr>
              <a:t>23</a:t>
            </a:r>
            <a:r>
              <a:rPr lang="en-GB" sz="2000" dirty="0" err="1">
                <a:latin typeface="Arial" charset="0"/>
                <a:cs typeface="Arial" charset="0"/>
              </a:rPr>
              <a:t>th</a:t>
            </a:r>
            <a:r>
              <a:rPr lang="en-GB" sz="2000" dirty="0">
                <a:latin typeface="Arial" charset="0"/>
                <a:cs typeface="Arial" charset="0"/>
              </a:rPr>
              <a:t> October</a:t>
            </a:r>
            <a:r>
              <a:rPr lang="cs-CZ" sz="2000" dirty="0">
                <a:latin typeface="Arial" charset="0"/>
                <a:cs typeface="Arial" charset="0"/>
              </a:rPr>
              <a:t> 4004 </a:t>
            </a:r>
            <a:r>
              <a:rPr lang="en-GB" sz="2000" dirty="0">
                <a:latin typeface="Arial" charset="0"/>
                <a:cs typeface="Arial" charset="0"/>
              </a:rPr>
              <a:t>BC</a:t>
            </a:r>
            <a:br>
              <a:rPr lang="en-GB" sz="2000" dirty="0">
                <a:latin typeface="Arial" charset="0"/>
                <a:cs typeface="Arial" charset="0"/>
              </a:rPr>
            </a:br>
            <a:r>
              <a:rPr lang="en-GB" sz="2000" dirty="0">
                <a:latin typeface="Arial" charset="0"/>
                <a:cs typeface="Arial" charset="0"/>
              </a:rPr>
              <a:t>     </a:t>
            </a: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6000 </a:t>
            </a:r>
            <a:r>
              <a:rPr lang="en-GB" sz="2000" dirty="0">
                <a:latin typeface="Arial" charset="0"/>
                <a:cs typeface="Arial" charset="0"/>
                <a:sym typeface="Symbol" pitchFamily="18" charset="2"/>
              </a:rPr>
              <a:t>years old</a:t>
            </a:r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)</a:t>
            </a:r>
            <a:br>
              <a:rPr lang="cs-CZ" sz="2000" dirty="0">
                <a:latin typeface="Arial" charset="0"/>
                <a:cs typeface="Arial" charset="0"/>
                <a:sym typeface="Symbol" pitchFamily="18" charset="2"/>
              </a:rPr>
            </a:br>
            <a:endParaRPr lang="cs-CZ" sz="2000" dirty="0">
              <a:latin typeface="Arial" charset="0"/>
              <a:cs typeface="Arial" charset="0"/>
              <a:sym typeface="Symbol" pitchFamily="18" charset="2"/>
            </a:endParaRPr>
          </a:p>
          <a:p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Isaac Newton: 3998 BC</a:t>
            </a:r>
          </a:p>
        </p:txBody>
      </p:sp>
      <p:pic>
        <p:nvPicPr>
          <p:cNvPr id="21507" name="Picture 4" descr="James_Ussher"/>
          <p:cNvPicPr>
            <a:picLocks noChangeAspect="1" noChangeArrowheads="1"/>
          </p:cNvPicPr>
          <p:nvPr/>
        </p:nvPicPr>
        <p:blipFill>
          <a:blip r:embed="rId3" cstate="print"/>
          <a:srcRect l="24052" t="14525" r="21623" b="30356"/>
          <a:stretch>
            <a:fillRect/>
          </a:stretch>
        </p:blipFill>
        <p:spPr bwMode="auto">
          <a:xfrm>
            <a:off x="357810" y="171450"/>
            <a:ext cx="1793254" cy="21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8" name="Obdélník 6"/>
          <p:cNvSpPr>
            <a:spLocks noChangeArrowheads="1"/>
          </p:cNvSpPr>
          <p:nvPr/>
        </p:nvSpPr>
        <p:spPr bwMode="auto">
          <a:xfrm>
            <a:off x="490538" y="2466492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dirty="0">
                <a:latin typeface="Arial" charset="0"/>
                <a:cs typeface="Arial" charset="0"/>
              </a:rPr>
              <a:t>literal reading of</a:t>
            </a:r>
            <a:r>
              <a:rPr lang="cs-CZ" sz="2000" dirty="0">
                <a:latin typeface="Arial" charset="0"/>
                <a:cs typeface="Arial" charset="0"/>
              </a:rPr>
              <a:t> Bible = </a:t>
            </a:r>
            <a:r>
              <a:rPr lang="en-GB" dirty="0">
                <a:solidFill>
                  <a:srgbClr val="E10000"/>
                </a:solidFill>
                <a:latin typeface="Arial" charset="0"/>
                <a:cs typeface="Arial" charset="0"/>
              </a:rPr>
              <a:t>c</a:t>
            </a:r>
            <a:r>
              <a:rPr lang="cs-CZ" dirty="0" err="1">
                <a:solidFill>
                  <a:srgbClr val="E10000"/>
                </a:solidFill>
                <a:latin typeface="Arial" charset="0"/>
                <a:cs typeface="Arial" charset="0"/>
              </a:rPr>
              <a:t>reationism</a:t>
            </a:r>
            <a:endParaRPr lang="cs-CZ" dirty="0">
              <a:solidFill>
                <a:srgbClr val="E10000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17" descr="800px-The_Creation_of_Ad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27" y="3120611"/>
            <a:ext cx="6717736" cy="335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  <p:bldP spid="2150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90538" y="1151559"/>
            <a:ext cx="79704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B)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since the end of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17</a:t>
            </a:r>
            <a:r>
              <a:rPr lang="en-GB" baseline="30000" dirty="0" err="1">
                <a:solidFill>
                  <a:srgbClr val="E10000"/>
                </a:solidFill>
                <a:latin typeface="Arial" charset="0"/>
              </a:rPr>
              <a:t>th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 century to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the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French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R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t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i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on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E659505-2A75-4F01-B1A4-77D446F80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712693" y="217714"/>
            <a:ext cx="7741025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 AND </a:t>
            </a:r>
          </a:p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EVOLUTIONARY BIOLOGY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1" name="Picture 31" descr="darwin_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" y="1765348"/>
            <a:ext cx="4185965" cy="466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Výsledek obrázku pro darwin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75" y="1765349"/>
            <a:ext cx="3467005" cy="46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6/61/Europe-Switzerland.svg/2045px-Europe-Switzerland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10286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5"/>
          <p:cNvGrpSpPr/>
          <p:nvPr/>
        </p:nvGrpSpPr>
        <p:grpSpPr>
          <a:xfrm>
            <a:off x="5890054" y="3179805"/>
            <a:ext cx="3039761" cy="3459892"/>
            <a:chOff x="5890054" y="3179805"/>
            <a:chExt cx="3039761" cy="3459892"/>
          </a:xfrm>
        </p:grpSpPr>
        <p:grpSp>
          <p:nvGrpSpPr>
            <p:cNvPr id="3" name="Skupina 11"/>
            <p:cNvGrpSpPr/>
            <p:nvPr/>
          </p:nvGrpSpPr>
          <p:grpSpPr>
            <a:xfrm>
              <a:off x="5890054" y="3179805"/>
              <a:ext cx="3039761" cy="3459892"/>
              <a:chOff x="5890054" y="3179805"/>
              <a:chExt cx="3039761" cy="3459892"/>
            </a:xfrm>
          </p:grpSpPr>
          <p:sp>
            <p:nvSpPr>
              <p:cNvPr id="11" name="Obdélníkový popisek 10"/>
              <p:cNvSpPr/>
              <p:nvPr/>
            </p:nvSpPr>
            <p:spPr>
              <a:xfrm>
                <a:off x="5890054" y="3179805"/>
                <a:ext cx="3039761" cy="3459892"/>
              </a:xfrm>
              <a:prstGeom prst="wedgeRectCallout">
                <a:avLst>
                  <a:gd name="adj1" fmla="val -112846"/>
                  <a:gd name="adj2" fmla="val -12831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2052" name="Picture 4" descr="http://upload.wikimedia.org/wikipedia/commons/e/e7/Charles_Bonnet_engraved_cropped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557" t="11527" r="14762" b="37899"/>
              <a:stretch>
                <a:fillRect/>
              </a:stretch>
            </p:blipFill>
            <p:spPr bwMode="auto">
              <a:xfrm>
                <a:off x="5940152" y="3212976"/>
                <a:ext cx="2950482" cy="3384376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Skupina 14"/>
            <p:cNvGrpSpPr/>
            <p:nvPr/>
          </p:nvGrpSpPr>
          <p:grpSpPr>
            <a:xfrm>
              <a:off x="6746789" y="5886274"/>
              <a:ext cx="2034746" cy="646331"/>
              <a:chOff x="6746789" y="5886274"/>
              <a:chExt cx="2034746" cy="646331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6746789" y="5909676"/>
                <a:ext cx="2034746" cy="6229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6787773" y="5886274"/>
                <a:ext cx="19527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Charles Bonnet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(1720-1793)</a:t>
                </a:r>
                <a:endParaRPr lang="cs-CZ" sz="18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4"/>
          <p:cNvGrpSpPr/>
          <p:nvPr/>
        </p:nvGrpSpPr>
        <p:grpSpPr>
          <a:xfrm>
            <a:off x="5844746" y="111210"/>
            <a:ext cx="3200400" cy="3875904"/>
            <a:chOff x="5844746" y="111210"/>
            <a:chExt cx="3200400" cy="3875904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3200400" cy="3875904"/>
            </a:xfrm>
            <a:prstGeom prst="wedgeRectCallout">
              <a:avLst>
                <a:gd name="adj1" fmla="val -96318"/>
                <a:gd name="adj2" fmla="val 3362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292" y="148282"/>
              <a:ext cx="3105665" cy="3797642"/>
            </a:xfrm>
            <a:prstGeom prst="rect">
              <a:avLst/>
            </a:prstGeom>
            <a:noFill/>
          </p:spPr>
        </p:pic>
        <p:grpSp>
          <p:nvGrpSpPr>
            <p:cNvPr id="3" name="Skupina 14"/>
            <p:cNvGrpSpPr/>
            <p:nvPr/>
          </p:nvGrpSpPr>
          <p:grpSpPr>
            <a:xfrm>
              <a:off x="6630197" y="3167786"/>
              <a:ext cx="1722970" cy="646332"/>
              <a:chOff x="6746789" y="5886272"/>
              <a:chExt cx="2034746" cy="646332"/>
            </a:xfrm>
          </p:grpSpPr>
          <p:sp>
            <p:nvSpPr>
              <p:cNvPr id="10" name="Obdélník 9"/>
              <p:cNvSpPr/>
              <p:nvPr/>
            </p:nvSpPr>
            <p:spPr>
              <a:xfrm>
                <a:off x="6746789" y="5886273"/>
                <a:ext cx="203474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TextovéPole 10"/>
              <p:cNvSpPr txBox="1"/>
              <p:nvPr/>
            </p:nvSpPr>
            <p:spPr>
              <a:xfrm>
                <a:off x="6789041" y="5886272"/>
                <a:ext cx="1950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Lorenz </a:t>
                </a:r>
                <a:r>
                  <a:rPr lang="en-US" sz="2000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Oken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(1779-1851)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" name="Skupina 22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4" name="Obdélníkový popisek 23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5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4" name="Skupina 28"/>
          <p:cNvGrpSpPr/>
          <p:nvPr/>
        </p:nvGrpSpPr>
        <p:grpSpPr>
          <a:xfrm>
            <a:off x="6005383" y="60325"/>
            <a:ext cx="3022729" cy="3852648"/>
            <a:chOff x="6005383" y="60325"/>
            <a:chExt cx="3022729" cy="3852648"/>
          </a:xfrm>
        </p:grpSpPr>
        <p:sp>
          <p:nvSpPr>
            <p:cNvPr id="24" name="Obdélníkový popisek 23"/>
            <p:cNvSpPr/>
            <p:nvPr/>
          </p:nvSpPr>
          <p:spPr>
            <a:xfrm>
              <a:off x="6005383" y="60325"/>
              <a:ext cx="3022729" cy="3852648"/>
            </a:xfrm>
            <a:prstGeom prst="wedgeRectCallout">
              <a:avLst>
                <a:gd name="adj1" fmla="val -101496"/>
                <a:gd name="adj2" fmla="val 3512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1506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6046573" y="101945"/>
              <a:ext cx="2924432" cy="3777390"/>
            </a:xfrm>
            <a:prstGeom prst="rect">
              <a:avLst/>
            </a:prstGeom>
            <a:noFill/>
          </p:spPr>
        </p:pic>
        <p:grpSp>
          <p:nvGrpSpPr>
            <p:cNvPr id="5" name="Skupina 14"/>
            <p:cNvGrpSpPr/>
            <p:nvPr/>
          </p:nvGrpSpPr>
          <p:grpSpPr>
            <a:xfrm>
              <a:off x="6557014" y="3060695"/>
              <a:ext cx="1958741" cy="646331"/>
              <a:chOff x="6746789" y="5886273"/>
              <a:chExt cx="2034746" cy="646331"/>
            </a:xfrm>
          </p:grpSpPr>
          <p:sp>
            <p:nvSpPr>
              <p:cNvPr id="27" name="Obdélník 26"/>
              <p:cNvSpPr/>
              <p:nvPr/>
            </p:nvSpPr>
            <p:spPr>
              <a:xfrm>
                <a:off x="6746789" y="5886273"/>
                <a:ext cx="203474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773198" y="5886273"/>
                <a:ext cx="1981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Immanuel Kant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(1724-1804)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3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4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5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sp>
        <p:nvSpPr>
          <p:cNvPr id="24" name="Obdélníkový popisek 23"/>
          <p:cNvSpPr/>
          <p:nvPr/>
        </p:nvSpPr>
        <p:spPr>
          <a:xfrm>
            <a:off x="7463482" y="2001796"/>
            <a:ext cx="1425145" cy="1812323"/>
          </a:xfrm>
          <a:prstGeom prst="wedgeRectCallout">
            <a:avLst>
              <a:gd name="adj1" fmla="val -252941"/>
              <a:gd name="adj2" fmla="val 37396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506" name="Picture 2" descr="http://upload.wikimedia.org/wikipedia/commons/c/ce/Kant_Portrait.jpg"/>
          <p:cNvPicPr>
            <a:picLocks noChangeAspect="1" noChangeArrowheads="1"/>
          </p:cNvPicPr>
          <p:nvPr/>
        </p:nvPicPr>
        <p:blipFill>
          <a:blip r:embed="rId6" cstate="print"/>
          <a:srcRect l="2359" r="5258" b="15884"/>
          <a:stretch>
            <a:fillRect/>
          </a:stretch>
        </p:blipFill>
        <p:spPr bwMode="auto">
          <a:xfrm>
            <a:off x="7512916" y="2062120"/>
            <a:ext cx="1331889" cy="1720347"/>
          </a:xfrm>
          <a:prstGeom prst="rect">
            <a:avLst/>
          </a:prstGeom>
          <a:noFill/>
        </p:spPr>
      </p:pic>
      <p:grpSp>
        <p:nvGrpSpPr>
          <p:cNvPr id="4" name="Skupina 19"/>
          <p:cNvGrpSpPr/>
          <p:nvPr/>
        </p:nvGrpSpPr>
        <p:grpSpPr>
          <a:xfrm>
            <a:off x="4520485" y="26988"/>
            <a:ext cx="2564056" cy="3194007"/>
            <a:chOff x="4520485" y="26988"/>
            <a:chExt cx="2564056" cy="3194007"/>
          </a:xfrm>
        </p:grpSpPr>
        <p:sp>
          <p:nvSpPr>
            <p:cNvPr id="16" name="Obdélníkový popisek 15"/>
            <p:cNvSpPr/>
            <p:nvPr/>
          </p:nvSpPr>
          <p:spPr>
            <a:xfrm>
              <a:off x="4520485" y="26988"/>
              <a:ext cx="2564056" cy="3194007"/>
            </a:xfrm>
            <a:prstGeom prst="wedgeRectCallout">
              <a:avLst>
                <a:gd name="adj1" fmla="val -54536"/>
                <a:gd name="adj2" fmla="val 56482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530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7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2482070" cy="3127718"/>
            </a:xfrm>
            <a:prstGeom prst="rect">
              <a:avLst/>
            </a:prstGeom>
            <a:noFill/>
          </p:spPr>
        </p:pic>
        <p:grpSp>
          <p:nvGrpSpPr>
            <p:cNvPr id="5" name="Skupina 18"/>
            <p:cNvGrpSpPr/>
            <p:nvPr/>
          </p:nvGrpSpPr>
          <p:grpSpPr>
            <a:xfrm>
              <a:off x="4990563" y="2379564"/>
              <a:ext cx="1674254" cy="663793"/>
              <a:chOff x="4990563" y="2379564"/>
              <a:chExt cx="1674254" cy="663793"/>
            </a:xfrm>
          </p:grpSpPr>
          <p:sp>
            <p:nvSpPr>
              <p:cNvPr id="17" name="Obdélník 16"/>
              <p:cNvSpPr/>
              <p:nvPr/>
            </p:nvSpPr>
            <p:spPr>
              <a:xfrm>
                <a:off x="4990563" y="2397026"/>
                <a:ext cx="1674254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5001926" y="2379564"/>
                <a:ext cx="16628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J. W. Goethe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(1710-1782)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1/EU-United_Kingdom.svg/2045px-EU-United_Kingdom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0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7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grpSp>
        <p:nvGrpSpPr>
          <p:cNvPr id="12" name="Skupina 25"/>
          <p:cNvGrpSpPr/>
          <p:nvPr/>
        </p:nvGrpSpPr>
        <p:grpSpPr>
          <a:xfrm>
            <a:off x="131289" y="3598648"/>
            <a:ext cx="2760191" cy="3232365"/>
            <a:chOff x="57149" y="3608173"/>
            <a:chExt cx="2760191" cy="3232365"/>
          </a:xfrm>
        </p:grpSpPr>
        <p:sp>
          <p:nvSpPr>
            <p:cNvPr id="21" name="Obdélníkový popisek 20"/>
            <p:cNvSpPr/>
            <p:nvPr/>
          </p:nvSpPr>
          <p:spPr>
            <a:xfrm>
              <a:off x="57149" y="3608173"/>
              <a:ext cx="2760191" cy="3232365"/>
            </a:xfrm>
            <a:prstGeom prst="wedgeRectCallout">
              <a:avLst>
                <a:gd name="adj1" fmla="val 44252"/>
                <a:gd name="adj2" fmla="val -6253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Picture 7" descr="Portrait-Of-Dr-Erasmus-Darwin,-$281731-1802$29-Scientist,-Inventor-And-Poet,-Grandfather-Of-Charles-Darwin,-1792-93"/>
            <p:cNvPicPr>
              <a:picLocks noChangeAspect="1" noChangeArrowheads="1"/>
            </p:cNvPicPr>
            <p:nvPr/>
          </p:nvPicPr>
          <p:blipFill>
            <a:blip r:embed="rId7" cstate="print"/>
            <a:srcRect l="20749" t="8305" r="13971" b="28527"/>
            <a:stretch>
              <a:fillRect/>
            </a:stretch>
          </p:blipFill>
          <p:spPr bwMode="auto">
            <a:xfrm>
              <a:off x="106363" y="3649362"/>
              <a:ext cx="2672142" cy="3165776"/>
            </a:xfrm>
            <a:prstGeom prst="rect">
              <a:avLst/>
            </a:prstGeom>
            <a:noFill/>
          </p:spPr>
        </p:pic>
        <p:grpSp>
          <p:nvGrpSpPr>
            <p:cNvPr id="15" name="Skupina 18"/>
            <p:cNvGrpSpPr/>
            <p:nvPr/>
          </p:nvGrpSpPr>
          <p:grpSpPr>
            <a:xfrm>
              <a:off x="404247" y="6001007"/>
              <a:ext cx="2128677" cy="646331"/>
              <a:chOff x="4990563" y="2401072"/>
              <a:chExt cx="1674254" cy="646331"/>
            </a:xfrm>
          </p:grpSpPr>
          <p:sp>
            <p:nvSpPr>
              <p:cNvPr id="16" name="Obdélník 15"/>
              <p:cNvSpPr/>
              <p:nvPr/>
            </p:nvSpPr>
            <p:spPr>
              <a:xfrm>
                <a:off x="4990563" y="2401072"/>
                <a:ext cx="1674254" cy="642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5014978" y="2401072"/>
                <a:ext cx="16254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Erasmus Darwin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(1731-1802)</a:t>
                </a:r>
              </a:p>
            </p:txBody>
          </p:sp>
        </p:grpSp>
      </p:grpSp>
      <p:sp>
        <p:nvSpPr>
          <p:cNvPr id="22" name="Oválný popisek 21"/>
          <p:cNvSpPr/>
          <p:nvPr/>
        </p:nvSpPr>
        <p:spPr>
          <a:xfrm>
            <a:off x="94058" y="280086"/>
            <a:ext cx="2920991" cy="1762745"/>
          </a:xfrm>
          <a:prstGeom prst="wedgeEllipseCallout">
            <a:avLst>
              <a:gd name="adj1" fmla="val -9078"/>
              <a:gd name="adj2" fmla="val 156064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1800" i="1" dirty="0" err="1">
                <a:solidFill>
                  <a:schemeClr val="tx1"/>
                </a:solidFill>
                <a:latin typeface="Arial" charset="0"/>
              </a:rPr>
              <a:t>Zoönomia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(1794):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cs-CZ" sz="1800" i="1" dirty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„E </a:t>
            </a:r>
            <a:r>
              <a:rPr lang="cs-CZ" sz="1800" i="1" dirty="0" err="1">
                <a:solidFill>
                  <a:schemeClr val="tx1"/>
                </a:solidFill>
                <a:latin typeface="Arial" charset="0"/>
              </a:rPr>
              <a:t>conchis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omnia“ </a:t>
            </a:r>
            <a:br>
              <a:rPr lang="cs-CZ" sz="1800" i="1" dirty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GB" sz="1800" dirty="0">
                <a:solidFill>
                  <a:schemeClr val="tx1"/>
                </a:solidFill>
                <a:latin typeface="Arial" charset="0"/>
              </a:rPr>
              <a:t>everything from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Arial" charset="0"/>
              </a:rPr>
              <a:t>molluscs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a/a3/EU-France.svg/2045px-EU-France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778" y="0"/>
            <a:ext cx="9105222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1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sp>
        <p:nvSpPr>
          <p:cNvPr id="16" name="Obdélníkový popisek 15"/>
          <p:cNvSpPr/>
          <p:nvPr/>
        </p:nvSpPr>
        <p:spPr>
          <a:xfrm>
            <a:off x="3179076" y="131806"/>
            <a:ext cx="1524516" cy="1757792"/>
          </a:xfrm>
          <a:prstGeom prst="wedgeRectCallout">
            <a:avLst>
              <a:gd name="adj1" fmla="val -74626"/>
              <a:gd name="adj2" fmla="val 11695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7" descr="Portrait-Of-Dr-Erasmus-Darwin,-$281731-1802$29-Scientist,-Inventor-And-Poet,-Grandfather-Of-Charles-Darwin,-1792-93"/>
          <p:cNvPicPr>
            <a:picLocks noChangeAspect="1" noChangeArrowheads="1"/>
          </p:cNvPicPr>
          <p:nvPr/>
        </p:nvPicPr>
        <p:blipFill>
          <a:blip r:embed="rId7" cstate="print"/>
          <a:srcRect l="20749" t="8305" r="13971" b="28527"/>
          <a:stretch>
            <a:fillRect/>
          </a:stretch>
        </p:blipFill>
        <p:spPr bwMode="auto">
          <a:xfrm>
            <a:off x="3228289" y="174916"/>
            <a:ext cx="1425875" cy="1689282"/>
          </a:xfrm>
          <a:prstGeom prst="rect">
            <a:avLst/>
          </a:prstGeom>
          <a:noFill/>
        </p:spPr>
      </p:pic>
      <p:grpSp>
        <p:nvGrpSpPr>
          <p:cNvPr id="12" name="Skupina 22"/>
          <p:cNvGrpSpPr/>
          <p:nvPr/>
        </p:nvGrpSpPr>
        <p:grpSpPr>
          <a:xfrm>
            <a:off x="58738" y="44449"/>
            <a:ext cx="2855060" cy="3360667"/>
            <a:chOff x="58738" y="44449"/>
            <a:chExt cx="2855060" cy="3360667"/>
          </a:xfrm>
        </p:grpSpPr>
        <p:sp>
          <p:nvSpPr>
            <p:cNvPr id="24" name="Obdélníkový popisek 23"/>
            <p:cNvSpPr/>
            <p:nvPr/>
          </p:nvSpPr>
          <p:spPr>
            <a:xfrm>
              <a:off x="58738" y="44449"/>
              <a:ext cx="2855060" cy="3360667"/>
            </a:xfrm>
            <a:prstGeom prst="wedgeRectCallout">
              <a:avLst>
                <a:gd name="adj1" fmla="val 60763"/>
                <a:gd name="adj2" fmla="val 7124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3" descr="Buffon_1707-1788"/>
            <p:cNvPicPr>
              <a:picLocks noChangeAspect="1" noChangeArrowheads="1"/>
            </p:cNvPicPr>
            <p:nvPr/>
          </p:nvPicPr>
          <p:blipFill>
            <a:blip r:embed="rId8" cstate="print"/>
            <a:srcRect l="14808" t="5327" r="25072" b="46729"/>
            <a:stretch>
              <a:fillRect/>
            </a:stretch>
          </p:blipFill>
          <p:spPr bwMode="auto">
            <a:xfrm>
              <a:off x="106363" y="92075"/>
              <a:ext cx="2776151" cy="3281412"/>
            </a:xfrm>
            <a:prstGeom prst="rect">
              <a:avLst/>
            </a:prstGeom>
            <a:noFill/>
          </p:spPr>
        </p:pic>
        <p:grpSp>
          <p:nvGrpSpPr>
            <p:cNvPr id="15" name="Skupina 22"/>
            <p:cNvGrpSpPr/>
            <p:nvPr/>
          </p:nvGrpSpPr>
          <p:grpSpPr>
            <a:xfrm>
              <a:off x="282950" y="2554873"/>
              <a:ext cx="2361883" cy="646331"/>
              <a:chOff x="211875" y="2920397"/>
              <a:chExt cx="2361883" cy="646331"/>
            </a:xfrm>
          </p:grpSpPr>
          <p:sp>
            <p:nvSpPr>
              <p:cNvPr id="19" name="Obdélník 18"/>
              <p:cNvSpPr/>
              <p:nvPr/>
            </p:nvSpPr>
            <p:spPr>
              <a:xfrm>
                <a:off x="223013" y="2933023"/>
                <a:ext cx="2350745" cy="621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TextovéPole 16"/>
              <p:cNvSpPr txBox="1"/>
              <p:nvPr/>
            </p:nvSpPr>
            <p:spPr>
              <a:xfrm>
                <a:off x="211875" y="2920397"/>
                <a:ext cx="23618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G.-L. L. de Buffon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(1707-1788)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490538" y="448159"/>
            <a:ext cx="6732933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Georges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-Louis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Leclerc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de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Buffon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(1707</a:t>
            </a:r>
            <a:r>
              <a:rPr lang="cs-CZ" dirty="0">
                <a:latin typeface="Arial" charset="0"/>
                <a:cs typeface="Arial" charset="0"/>
              </a:rPr>
              <a:t>–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1788):</a:t>
            </a: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pPr defTabSz="540000">
              <a:spcAft>
                <a:spcPts val="600"/>
              </a:spcAft>
            </a:pPr>
            <a:r>
              <a:rPr lang="en-GB" sz="2000" dirty="0">
                <a:latin typeface="Arial" charset="0"/>
              </a:rPr>
              <a:t>since</a:t>
            </a:r>
            <a:r>
              <a:rPr lang="cs-CZ" sz="2000" dirty="0">
                <a:latin typeface="Arial" charset="0"/>
              </a:rPr>
              <a:t> 1749–1789: 26 </a:t>
            </a:r>
            <a:r>
              <a:rPr lang="en-GB" sz="2000" dirty="0">
                <a:latin typeface="Arial" charset="0"/>
              </a:rPr>
              <a:t>volumes of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Histoire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Naturelle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(1789–1804 </a:t>
            </a:r>
            <a:r>
              <a:rPr lang="en-GB" sz="2000" dirty="0">
                <a:latin typeface="Arial" charset="0"/>
              </a:rPr>
              <a:t>another</a:t>
            </a:r>
            <a:r>
              <a:rPr lang="cs-CZ" sz="2000" dirty="0">
                <a:latin typeface="Arial" charset="0"/>
              </a:rPr>
              <a:t> 8 </a:t>
            </a:r>
            <a:r>
              <a:rPr lang="cs-CZ" sz="2000" dirty="0" err="1">
                <a:latin typeface="Arial" charset="0"/>
              </a:rPr>
              <a:t>volumes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rial" charset="0"/>
              </a:rPr>
              <a:t>age of Earth</a:t>
            </a:r>
            <a:r>
              <a:rPr lang="cs-CZ" sz="2000" dirty="0">
                <a:latin typeface="Arial" charset="0"/>
              </a:rPr>
              <a:t> = </a:t>
            </a:r>
            <a:r>
              <a:rPr lang="en-US" sz="2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,000 </a:t>
            </a:r>
            <a:r>
              <a:rPr lang="en-GB" sz="2000" dirty="0">
                <a:latin typeface="Arial" charset="0"/>
              </a:rPr>
              <a:t>years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1766: </a:t>
            </a:r>
            <a:r>
              <a:rPr lang="en-GB" sz="2000" dirty="0">
                <a:latin typeface="Arial" charset="0"/>
              </a:rPr>
              <a:t>related species from a common ancestor</a:t>
            </a:r>
            <a:r>
              <a:rPr lang="cs-CZ" sz="2000" dirty="0">
                <a:latin typeface="Arial" charset="0"/>
              </a:rPr>
              <a:t>,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  </a:t>
            </a:r>
            <a:r>
              <a:rPr lang="cs-CZ" sz="2000" dirty="0" err="1">
                <a:latin typeface="Arial" charset="0"/>
              </a:rPr>
              <a:t>modifi</a:t>
            </a:r>
            <a:r>
              <a:rPr lang="en-GB" sz="2000" dirty="0">
                <a:latin typeface="Arial" charset="0"/>
              </a:rPr>
              <a:t>c</a:t>
            </a:r>
            <a:r>
              <a:rPr lang="cs-CZ" sz="2000" dirty="0">
                <a:latin typeface="Arial" charset="0"/>
              </a:rPr>
              <a:t>a</a:t>
            </a:r>
            <a:r>
              <a:rPr lang="en-GB" sz="2000" dirty="0" err="1">
                <a:latin typeface="Arial" charset="0"/>
              </a:rPr>
              <a:t>tion</a:t>
            </a:r>
            <a:r>
              <a:rPr lang="en-GB" sz="2000" dirty="0">
                <a:latin typeface="Arial" charset="0"/>
              </a:rPr>
              <a:t> by climatic facto</a:t>
            </a:r>
            <a:r>
              <a:rPr lang="cs-CZ" sz="2000" dirty="0">
                <a:latin typeface="Arial" charset="0"/>
              </a:rPr>
              <a:t>r</a:t>
            </a:r>
            <a:r>
              <a:rPr lang="en-GB" sz="2000" dirty="0">
                <a:latin typeface="Arial" charset="0"/>
              </a:rPr>
              <a:t>s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1778: </a:t>
            </a:r>
            <a:r>
              <a:rPr lang="en-GB" sz="2000" dirty="0">
                <a:latin typeface="Arial" charset="0"/>
              </a:rPr>
              <a:t>age </a:t>
            </a:r>
            <a:r>
              <a:rPr lang="cs-CZ" sz="2000" dirty="0">
                <a:latin typeface="Arial" charset="0"/>
              </a:rPr>
              <a:t>75 </a:t>
            </a:r>
            <a:r>
              <a:rPr lang="en-GB" sz="2000" dirty="0" err="1">
                <a:latin typeface="Arial" charset="0"/>
              </a:rPr>
              <a:t>kya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anose="05050102010706020507" pitchFamily="18" charset="2"/>
              </a:rPr>
              <a:t></a:t>
            </a:r>
            <a:r>
              <a:rPr lang="cs-CZ" sz="2000" dirty="0">
                <a:latin typeface="Arial" charset="0"/>
              </a:rPr>
              <a:t> 2-3 </a:t>
            </a:r>
            <a:r>
              <a:rPr lang="en-GB" sz="2000" dirty="0">
                <a:latin typeface="Arial" charset="0"/>
              </a:rPr>
              <a:t>Mya</a:t>
            </a:r>
            <a:endParaRPr lang="cs-CZ" dirty="0">
              <a:latin typeface="Arial" charset="0"/>
            </a:endParaRPr>
          </a:p>
        </p:txBody>
      </p:sp>
      <p:pic>
        <p:nvPicPr>
          <p:cNvPr id="22534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5902" y="2010670"/>
            <a:ext cx="2923141" cy="313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1769363" y="1583635"/>
            <a:ext cx="57981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Jean Baptiste Pierre Antoine de Monet</a:t>
            </a:r>
          </a:p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 LAMARCK (1744–1829)</a:t>
            </a:r>
            <a:endParaRPr lang="cs-CZ" b="1" i="1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490538" y="2762802"/>
            <a:ext cx="3538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1809: </a:t>
            </a:r>
            <a:r>
              <a:rPr lang="cs-CZ" sz="2000" i="1" dirty="0" err="1">
                <a:latin typeface="Arial" charset="0"/>
              </a:rPr>
              <a:t>Philosophie</a:t>
            </a:r>
            <a:r>
              <a:rPr lang="cs-CZ" sz="2000" i="1" dirty="0">
                <a:latin typeface="Arial" charset="0"/>
              </a:rPr>
              <a:t> </a:t>
            </a:r>
            <a:r>
              <a:rPr lang="en-GB" sz="2000" i="1" dirty="0">
                <a:latin typeface="Arial" charset="0"/>
              </a:rPr>
              <a:t>Z</a:t>
            </a:r>
            <a:r>
              <a:rPr lang="cs-CZ" sz="2000" i="1" dirty="0" err="1">
                <a:latin typeface="Arial" charset="0"/>
              </a:rPr>
              <a:t>oologique</a:t>
            </a:r>
            <a:endParaRPr lang="cs-CZ" sz="2000" dirty="0">
              <a:latin typeface="Arial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90538" y="3151740"/>
            <a:ext cx="4770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</a:t>
            </a:r>
            <a:r>
              <a:rPr lang="en-GB" sz="2000" dirty="0">
                <a:latin typeface="Arial" charset="0"/>
              </a:rPr>
              <a:t>inherent </a:t>
            </a:r>
            <a:r>
              <a:rPr lang="cs-CZ" sz="2000" dirty="0" err="1">
                <a:latin typeface="Arial" charset="0"/>
              </a:rPr>
              <a:t>tendenc</a:t>
            </a:r>
            <a:r>
              <a:rPr lang="en-GB" sz="2000" dirty="0">
                <a:latin typeface="Arial" charset="0"/>
              </a:rPr>
              <a:t>y to change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2. </a:t>
            </a:r>
            <a:r>
              <a:rPr lang="en-GB" sz="2000" dirty="0">
                <a:latin typeface="Arial" charset="0"/>
              </a:rPr>
              <a:t>inheritance of acquired characteristics</a:t>
            </a:r>
            <a:endParaRPr lang="cs-CZ" sz="2000" dirty="0">
              <a:latin typeface="Arial" charset="0"/>
            </a:endParaRPr>
          </a:p>
        </p:txBody>
      </p:sp>
      <p:sp>
        <p:nvSpPr>
          <p:cNvPr id="24581" name="Text Box 17"/>
          <p:cNvSpPr txBox="1">
            <a:spLocks noChangeArrowheads="1"/>
          </p:cNvSpPr>
          <p:nvPr/>
        </p:nvSpPr>
        <p:spPr bwMode="auto">
          <a:xfrm>
            <a:off x="490538" y="4015340"/>
            <a:ext cx="5541902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change of species towards higher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organi</a:t>
            </a:r>
            <a:r>
              <a:rPr lang="en-GB" sz="2000" dirty="0">
                <a:latin typeface="Arial" charset="0"/>
              </a:rPr>
              <a:t>s</a:t>
            </a:r>
            <a:r>
              <a:rPr lang="cs-CZ" sz="2000" dirty="0" err="1">
                <a:latin typeface="Arial" charset="0"/>
              </a:rPr>
              <a:t>ati</a:t>
            </a:r>
            <a:r>
              <a:rPr lang="en-GB" sz="2000" dirty="0">
                <a:latin typeface="Arial" charset="0"/>
              </a:rPr>
              <a:t>on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  (</a:t>
            </a:r>
            <a:r>
              <a:rPr lang="cs-CZ" sz="2000" dirty="0" err="1">
                <a:latin typeface="Arial" charset="0"/>
              </a:rPr>
              <a:t>transformism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continual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spont</a:t>
            </a:r>
            <a:r>
              <a:rPr lang="en-GB" sz="2000" dirty="0" err="1">
                <a:latin typeface="Arial" charset="0"/>
              </a:rPr>
              <a:t>aneous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emergence of simple</a:t>
            </a:r>
            <a:br>
              <a:rPr lang="en-GB" sz="2000" dirty="0">
                <a:latin typeface="Arial" charset="0"/>
              </a:rPr>
            </a:br>
            <a:r>
              <a:rPr lang="en-GB" sz="2000" dirty="0">
                <a:latin typeface="Arial" charset="0"/>
              </a:rPr>
              <a:t>  </a:t>
            </a:r>
            <a:r>
              <a:rPr lang="cs-CZ" sz="2000" dirty="0">
                <a:latin typeface="Arial" charset="0"/>
              </a:rPr>
              <a:t>  </a:t>
            </a:r>
            <a:r>
              <a:rPr lang="cs-CZ" sz="2000" dirty="0" err="1">
                <a:latin typeface="Arial" charset="0"/>
              </a:rPr>
              <a:t>organism</a:t>
            </a:r>
            <a:r>
              <a:rPr lang="en-GB" sz="2000" dirty="0">
                <a:latin typeface="Arial" charset="0"/>
              </a:rPr>
              <a:t>s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number of species unchanged</a:t>
            </a:r>
            <a:endParaRPr lang="cs-CZ" sz="2000" dirty="0">
              <a:latin typeface="Arial" charset="0"/>
            </a:endParaRPr>
          </a:p>
        </p:txBody>
      </p:sp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1628776" y="5904465"/>
            <a:ext cx="24849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= LAMARCKISM</a:t>
            </a:r>
          </a:p>
        </p:txBody>
      </p:sp>
      <p:sp>
        <p:nvSpPr>
          <p:cNvPr id="24584" name="Text Box 22"/>
          <p:cNvSpPr txBox="1">
            <a:spLocks noChangeArrowheads="1"/>
          </p:cNvSpPr>
          <p:nvPr/>
        </p:nvSpPr>
        <p:spPr bwMode="auto">
          <a:xfrm>
            <a:off x="520700" y="1022350"/>
            <a:ext cx="22894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C) 19</a:t>
            </a:r>
            <a:r>
              <a:rPr lang="en-GB" baseline="30000" dirty="0" err="1">
                <a:solidFill>
                  <a:srgbClr val="E10000"/>
                </a:solidFill>
                <a:latin typeface="Arial" charset="0"/>
              </a:rPr>
              <a:t>th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 century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pic>
        <p:nvPicPr>
          <p:cNvPr id="24585" name="Picture 3" descr="lamar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632075"/>
            <a:ext cx="25749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70FB5CD1-97D2-4159-A596-186BCE0B7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4427" r="41545" b="40926"/>
          <a:stretch>
            <a:fillRect/>
          </a:stretch>
        </p:blipFill>
        <p:spPr bwMode="auto">
          <a:xfrm>
            <a:off x="3017875" y="3275134"/>
            <a:ext cx="5712057" cy="332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1"/>
          <p:cNvPicPr>
            <a:picLocks noChangeAspect="1" noChangeArrowheads="1"/>
          </p:cNvPicPr>
          <p:nvPr/>
        </p:nvPicPr>
        <p:blipFill rotWithShape="1">
          <a:blip r:embed="rId3" cstate="print"/>
          <a:srcRect t="64269" r="75683"/>
          <a:stretch/>
        </p:blipFill>
        <p:spPr bwMode="auto">
          <a:xfrm>
            <a:off x="824531" y="1251015"/>
            <a:ext cx="2279322" cy="20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5072576" y="2539562"/>
            <a:ext cx="1664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transformism</a:t>
            </a:r>
            <a:endParaRPr lang="cs-CZ" sz="2000" dirty="0">
              <a:solidFill>
                <a:srgbClr val="C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6" name="Text Box 17"/>
          <p:cNvSpPr txBox="1">
            <a:spLocks noChangeArrowheads="1"/>
          </p:cNvSpPr>
          <p:nvPr/>
        </p:nvSpPr>
        <p:spPr bwMode="auto">
          <a:xfrm>
            <a:off x="1216231" y="374209"/>
            <a:ext cx="14959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en-GB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classical</a:t>
            </a:r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“ </a:t>
            </a:r>
            <a:b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err="1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rea</a:t>
            </a:r>
            <a:r>
              <a:rPr lang="en-GB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 err="1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ionism</a:t>
            </a:r>
            <a:endParaRPr lang="cs-CZ" sz="2000" dirty="0">
              <a:solidFill>
                <a:srgbClr val="C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649564" y="2274102"/>
            <a:ext cx="6398113" cy="4155273"/>
            <a:chOff x="649564" y="2283259"/>
            <a:chExt cx="6398113" cy="4155273"/>
          </a:xfrm>
        </p:grpSpPr>
        <p:pic>
          <p:nvPicPr>
            <p:cNvPr id="184324" name="Picture 4" descr="http://cpr.internacionaleiris.ccmc.climantica.org/files/2012/11/redi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9564" y="3138589"/>
              <a:ext cx="6387340" cy="2546684"/>
            </a:xfrm>
            <a:prstGeom prst="rect">
              <a:avLst/>
            </a:prstGeom>
            <a:noFill/>
          </p:spPr>
        </p:pic>
        <p:sp>
          <p:nvSpPr>
            <p:cNvPr id="4" name="Zaoblený obdélníkový popisek 3"/>
            <p:cNvSpPr/>
            <p:nvPr/>
          </p:nvSpPr>
          <p:spPr bwMode="auto">
            <a:xfrm>
              <a:off x="1407509" y="2283260"/>
              <a:ext cx="859011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open</a:t>
              </a: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jar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Zaoblený obdélníkový popisek 4"/>
            <p:cNvSpPr/>
            <p:nvPr/>
          </p:nvSpPr>
          <p:spPr bwMode="auto">
            <a:xfrm>
              <a:off x="3592599" y="2283259"/>
              <a:ext cx="93158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closed</a:t>
              </a: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jar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Zaoblený obdélníkový popisek 5"/>
            <p:cNvSpPr/>
            <p:nvPr/>
          </p:nvSpPr>
          <p:spPr bwMode="auto">
            <a:xfrm>
              <a:off x="6223864" y="2743963"/>
              <a:ext cx="823813" cy="394716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au</a:t>
              </a: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z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Zaoblený obdélníkový popisek 6"/>
            <p:cNvSpPr/>
            <p:nvPr/>
          </p:nvSpPr>
          <p:spPr bwMode="auto">
            <a:xfrm>
              <a:off x="811909" y="5810230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fly </a:t>
              </a:r>
              <a:r>
                <a:rPr kumimoji="0" lang="cs-CZ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ae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Zaoblený obdélníkový popisek 7"/>
            <p:cNvSpPr/>
            <p:nvPr/>
          </p:nvSpPr>
          <p:spPr bwMode="auto">
            <a:xfrm>
              <a:off x="3182471" y="5787170"/>
              <a:ext cx="860611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no</a:t>
              </a: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cs-CZ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ae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Zaoblený obdélníkový popisek 8"/>
            <p:cNvSpPr/>
            <p:nvPr/>
          </p:nvSpPr>
          <p:spPr bwMode="auto">
            <a:xfrm>
              <a:off x="5388538" y="5810230"/>
              <a:ext cx="891230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no</a:t>
              </a: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cs-CZ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ae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4326" name="Picture 6" descr="http://upload.wikimedia.org/wikipedia/commons/2/21/Francesco_Redi.jpg"/>
          <p:cNvPicPr>
            <a:picLocks noChangeAspect="1" noChangeArrowheads="1"/>
          </p:cNvPicPr>
          <p:nvPr/>
        </p:nvPicPr>
        <p:blipFill>
          <a:blip r:embed="rId3" cstate="print"/>
          <a:srcRect l="15390" r="14443" b="30247"/>
          <a:stretch>
            <a:fillRect/>
          </a:stretch>
        </p:blipFill>
        <p:spPr bwMode="auto">
          <a:xfrm>
            <a:off x="6549887" y="293051"/>
            <a:ext cx="2077278" cy="24326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ovéPole 11"/>
          <p:cNvSpPr txBox="1"/>
          <p:nvPr/>
        </p:nvSpPr>
        <p:spPr>
          <a:xfrm>
            <a:off x="1305547" y="655983"/>
            <a:ext cx="336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Francesco</a:t>
            </a: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Redi</a:t>
            </a: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(1626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1697)</a:t>
            </a:r>
            <a:endParaRPr lang="cs-CZ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Albrecht_von_H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2534" y="858930"/>
            <a:ext cx="2464101" cy="312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92125" y="346075"/>
            <a:ext cx="8790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 Black" pitchFamily="34" charset="0"/>
              </a:rPr>
              <a:t>EVOLUTION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i="1" dirty="0" err="1">
                <a:latin typeface="Arial" charset="0"/>
              </a:rPr>
              <a:t>evolvere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i="1" dirty="0" err="1">
                <a:latin typeface="Arial" charset="0"/>
              </a:rPr>
              <a:t>evolutio</a:t>
            </a:r>
            <a:r>
              <a:rPr lang="cs-CZ" sz="2000" dirty="0">
                <a:latin typeface="Arial" charset="0"/>
              </a:rPr>
              <a:t>) = </a:t>
            </a:r>
            <a:r>
              <a:rPr lang="cs-CZ" sz="2000" dirty="0" err="1">
                <a:latin typeface="Arial" charset="0"/>
              </a:rPr>
              <a:t>unfold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 err="1">
                <a:latin typeface="Arial" charset="0"/>
              </a:rPr>
              <a:t>unfolding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(</a:t>
            </a:r>
            <a:r>
              <a:rPr lang="cs-CZ" sz="1800" dirty="0" err="1">
                <a:latin typeface="Arial" charset="0"/>
              </a:rPr>
              <a:t>of</a:t>
            </a:r>
            <a:r>
              <a:rPr lang="cs-CZ" sz="1800" dirty="0">
                <a:latin typeface="Arial" charset="0"/>
              </a:rPr>
              <a:t> a </a:t>
            </a:r>
            <a:r>
              <a:rPr lang="cs-CZ" sz="1800" dirty="0" err="1">
                <a:latin typeface="Arial" charset="0"/>
              </a:rPr>
              <a:t>scroll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of</a:t>
            </a:r>
            <a:r>
              <a:rPr lang="cs-CZ" sz="1800" dirty="0">
                <a:latin typeface="Arial" charset="0"/>
              </a:rPr>
              <a:t> papyrus)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90538" y="1012825"/>
            <a:ext cx="441018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solidFill>
                  <a:schemeClr val="accent2"/>
                </a:solidFill>
                <a:latin typeface="Arial" charset="0"/>
              </a:rPr>
              <a:t>Albrecht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von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Haller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(1774):</a:t>
            </a:r>
            <a:r>
              <a:rPr lang="cs-CZ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development </a:t>
            </a:r>
            <a:r>
              <a:rPr lang="cs-CZ" sz="2000" dirty="0" err="1">
                <a:latin typeface="Arial" charset="0"/>
              </a:rPr>
              <a:t>of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individual</a:t>
            </a:r>
            <a:r>
              <a:rPr lang="cs-CZ" sz="2000" dirty="0">
                <a:latin typeface="Arial" charset="0"/>
              </a:rPr>
              <a:t> embryo</a:t>
            </a:r>
          </a:p>
          <a:p>
            <a:pPr>
              <a:spcAft>
                <a:spcPts val="1200"/>
              </a:spcAft>
            </a:pPr>
            <a:r>
              <a:rPr lang="cs-CZ" sz="2000" dirty="0" err="1">
                <a:latin typeface="Arial" charset="0"/>
              </a:rPr>
              <a:t>essentially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ontogenetic</a:t>
            </a:r>
            <a:r>
              <a:rPr lang="cs-CZ" sz="2000" dirty="0">
                <a:latin typeface="Arial" charset="0"/>
              </a:rPr>
              <a:t> development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</a:t>
            </a:r>
            <a:r>
              <a:rPr lang="cs-CZ" sz="2000" dirty="0" err="1">
                <a:latin typeface="Arial" charset="0"/>
              </a:rPr>
              <a:t>according</a:t>
            </a:r>
            <a:r>
              <a:rPr lang="cs-CZ" sz="2000" dirty="0">
                <a:latin typeface="Arial" charset="0"/>
              </a:rPr>
              <a:t> to a </a:t>
            </a:r>
            <a:r>
              <a:rPr lang="cs-CZ" sz="2000" dirty="0" err="1">
                <a:latin typeface="Arial" charset="0"/>
              </a:rPr>
              <a:t>preset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programme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(</a:t>
            </a:r>
            <a:r>
              <a:rPr lang="cs-CZ" sz="2000" dirty="0">
                <a:latin typeface="Arial" charset="0"/>
                <a:sym typeface="Symbol" panose="05050102010706020507" pitchFamily="18" charset="2"/>
              </a:rPr>
              <a:t> </a:t>
            </a:r>
            <a:r>
              <a:rPr lang="cs-CZ" sz="2000" dirty="0" err="1">
                <a:latin typeface="Arial" charset="0"/>
              </a:rPr>
              <a:t>preformationism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8199" name="Picture 9" descr="Homunculus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3264" y="2059459"/>
            <a:ext cx="1060649" cy="424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http://render.fineartamerica.com/images/images-acrylic-search/15.00/15.00/metalposts/break/images-medium/8-preformationism-18th-century-science-sour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2179" y="3564217"/>
            <a:ext cx="3379605" cy="2663588"/>
          </a:xfrm>
          <a:prstGeom prst="rect">
            <a:avLst/>
          </a:prstGeom>
          <a:noFill/>
        </p:spPr>
      </p:pic>
      <p:sp>
        <p:nvSpPr>
          <p:cNvPr id="2" name="Obdélníkový bublinový popisek 1"/>
          <p:cNvSpPr/>
          <p:nvPr/>
        </p:nvSpPr>
        <p:spPr bwMode="auto">
          <a:xfrm>
            <a:off x="6148796" y="5525394"/>
            <a:ext cx="1756485" cy="387178"/>
          </a:xfrm>
          <a:prstGeom prst="wedgeRectCallout">
            <a:avLst>
              <a:gd name="adj1" fmla="val 75261"/>
              <a:gd name="adj2" fmla="val -2260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spermatozoon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615511" y="4640674"/>
            <a:ext cx="1039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embryo</a:t>
            </a:r>
          </a:p>
        </p:txBody>
      </p:sp>
      <p:cxnSp>
        <p:nvCxnSpPr>
          <p:cNvPr id="5" name="Přímá spojnice se šipkou 4"/>
          <p:cNvCxnSpPr/>
          <p:nvPr/>
        </p:nvCxnSpPr>
        <p:spPr bwMode="auto">
          <a:xfrm flipV="1">
            <a:off x="7471719" y="3204519"/>
            <a:ext cx="766119" cy="15075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1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http://listoffigures.files.wordpress.com/2010/04/augustin-augier-arbre-botanique-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53" y="1078119"/>
            <a:ext cx="3396078" cy="48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listoffigures.files.wordpress.com/2010/04/jean-baptiste-lamark-philosophie-zoologique-tree.gif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237714" y="883545"/>
            <a:ext cx="3558416" cy="498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490538" y="277812"/>
            <a:ext cx="6904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latin typeface="Arial" charset="0"/>
                <a:cs typeface="Arial" charset="0"/>
              </a:rPr>
              <a:t>Augier</a:t>
            </a:r>
            <a:r>
              <a:rPr lang="cs-CZ" sz="1800" dirty="0">
                <a:latin typeface="Arial" charset="0"/>
                <a:cs typeface="Arial" charset="0"/>
              </a:rPr>
              <a:t>: </a:t>
            </a:r>
            <a:r>
              <a:rPr lang="cs-CZ" sz="1800" i="1" dirty="0" err="1">
                <a:latin typeface="Arial" charset="0"/>
                <a:cs typeface="Arial" charset="0"/>
              </a:rPr>
              <a:t>Essai</a:t>
            </a:r>
            <a:r>
              <a:rPr lang="cs-CZ" sz="1800" i="1" dirty="0">
                <a:latin typeface="Arial" charset="0"/>
                <a:cs typeface="Arial" charset="0"/>
              </a:rPr>
              <a:t> d</a:t>
            </a:r>
            <a:r>
              <a:rPr lang="en-US" sz="1800" i="1" dirty="0">
                <a:latin typeface="Arial" charset="0"/>
                <a:cs typeface="Arial" charset="0"/>
              </a:rPr>
              <a:t>’</a:t>
            </a:r>
            <a:r>
              <a:rPr lang="en-US" sz="1800" i="1" dirty="0" err="1">
                <a:latin typeface="Arial" charset="0"/>
                <a:cs typeface="Arial" charset="0"/>
              </a:rPr>
              <a:t>une</a:t>
            </a:r>
            <a:r>
              <a:rPr lang="en-US" sz="1800" i="1" dirty="0">
                <a:latin typeface="Arial" charset="0"/>
                <a:cs typeface="Arial" charset="0"/>
              </a:rPr>
              <a:t> nouvelle classification des </a:t>
            </a:r>
            <a:r>
              <a:rPr lang="en-US" sz="1800" i="1" dirty="0" err="1">
                <a:latin typeface="Arial" charset="0"/>
                <a:cs typeface="Arial" charset="0"/>
              </a:rPr>
              <a:t>vegetaux</a:t>
            </a:r>
            <a:r>
              <a:rPr lang="en-US" sz="1800" i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(1801)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171331" y="6060043"/>
            <a:ext cx="4839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J.-B</a:t>
            </a:r>
            <a:r>
              <a:rPr lang="cs-CZ" sz="1800" dirty="0">
                <a:latin typeface="Arial" charset="0"/>
                <a:cs typeface="Arial" charset="0"/>
              </a:rPr>
              <a:t>. </a:t>
            </a:r>
            <a:r>
              <a:rPr lang="en-US" sz="1800" dirty="0">
                <a:latin typeface="Arial" charset="0"/>
                <a:cs typeface="Arial" charset="0"/>
              </a:rPr>
              <a:t>Lamarck</a:t>
            </a:r>
            <a:r>
              <a:rPr lang="cs-CZ" sz="1800" dirty="0">
                <a:latin typeface="Arial" charset="0"/>
                <a:cs typeface="Arial" charset="0"/>
              </a:rPr>
              <a:t>: </a:t>
            </a:r>
            <a:r>
              <a:rPr lang="cs-CZ" sz="1800" i="1" dirty="0" err="1">
                <a:latin typeface="Arial" charset="0"/>
                <a:cs typeface="Arial" charset="0"/>
              </a:rPr>
              <a:t>Philosophie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en-US" sz="1800" i="1" dirty="0" err="1">
                <a:latin typeface="Arial" charset="0"/>
                <a:cs typeface="Arial" charset="0"/>
              </a:rPr>
              <a:t>zoologique</a:t>
            </a:r>
            <a:r>
              <a:rPr lang="en-US" sz="1800" i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(1809)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http://media-cache-ec0.pinimg.com/736x/75/f0/8b/75f08be4c906c9e92cd443bb73e0f7b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73788" y="618366"/>
            <a:ext cx="3138488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http://listoffigures.files.wordpress.com/2010/04/vestiges-of-the-natural-history-of-creation-t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82" y="390525"/>
            <a:ext cx="2891250" cy="497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ovéPole 5"/>
          <p:cNvSpPr txBox="1">
            <a:spLocks noChangeArrowheads="1"/>
          </p:cNvSpPr>
          <p:nvPr/>
        </p:nvSpPr>
        <p:spPr bwMode="auto">
          <a:xfrm>
            <a:off x="1835772" y="327508"/>
            <a:ext cx="7186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  <a:cs typeface="Arial" charset="0"/>
              </a:rPr>
              <a:t>Robert </a:t>
            </a:r>
            <a:r>
              <a:rPr lang="en-US" sz="1800" dirty="0">
                <a:latin typeface="Arial" charset="0"/>
                <a:cs typeface="Arial" charset="0"/>
              </a:rPr>
              <a:t>Chambers: </a:t>
            </a:r>
            <a:r>
              <a:rPr lang="en-US" sz="1800" i="1" dirty="0">
                <a:latin typeface="Arial" charset="0"/>
                <a:cs typeface="Arial" charset="0"/>
              </a:rPr>
              <a:t>Vestiges of the Natural H</a:t>
            </a:r>
            <a:r>
              <a:rPr lang="cs-CZ" sz="1800" i="1" dirty="0" err="1">
                <a:latin typeface="Arial" charset="0"/>
                <a:cs typeface="Arial" charset="0"/>
              </a:rPr>
              <a:t>is</a:t>
            </a:r>
            <a:r>
              <a:rPr lang="en-US" sz="1800" i="1" dirty="0" err="1">
                <a:latin typeface="Arial" charset="0"/>
                <a:cs typeface="Arial" charset="0"/>
              </a:rPr>
              <a:t>tory</a:t>
            </a:r>
            <a:r>
              <a:rPr lang="en-US" sz="1800" i="1" dirty="0">
                <a:latin typeface="Arial" charset="0"/>
                <a:cs typeface="Arial" charset="0"/>
              </a:rPr>
              <a:t> of Creation </a:t>
            </a:r>
            <a:r>
              <a:rPr lang="en-US" sz="1800" dirty="0">
                <a:latin typeface="Arial" charset="0"/>
                <a:cs typeface="Arial" charset="0"/>
              </a:rPr>
              <a:t>(1844)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28675" name="TextovéPole 2"/>
          <p:cNvSpPr txBox="1">
            <a:spLocks noChangeArrowheads="1"/>
          </p:cNvSpPr>
          <p:nvPr/>
        </p:nvSpPr>
        <p:spPr bwMode="auto">
          <a:xfrm>
            <a:off x="768695" y="5633140"/>
            <a:ext cx="8221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Heinrich Georg </a:t>
            </a:r>
            <a:r>
              <a:rPr lang="en-US" sz="1800" dirty="0" err="1">
                <a:latin typeface="Arial" charset="0"/>
                <a:cs typeface="Arial" charset="0"/>
              </a:rPr>
              <a:t>Bronn</a:t>
            </a:r>
            <a:r>
              <a:rPr lang="en-US" sz="1800" dirty="0">
                <a:latin typeface="Arial" charset="0"/>
                <a:cs typeface="Arial" charset="0"/>
              </a:rPr>
              <a:t>: </a:t>
            </a:r>
            <a:r>
              <a:rPr lang="en-US" sz="1800" i="1" dirty="0" err="1">
                <a:latin typeface="Arial" charset="0"/>
                <a:cs typeface="Arial" charset="0"/>
              </a:rPr>
              <a:t>Untersuchungen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über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die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Entwicklungs</a:t>
            </a:r>
            <a:r>
              <a:rPr lang="cs-CZ" sz="1800" i="1" dirty="0">
                <a:latin typeface="Arial" charset="0"/>
                <a:cs typeface="Arial" charset="0"/>
              </a:rPr>
              <a:t> – </a:t>
            </a:r>
            <a:r>
              <a:rPr lang="cs-CZ" sz="1800" i="1" dirty="0" err="1">
                <a:latin typeface="Arial" charset="0"/>
                <a:cs typeface="Arial" charset="0"/>
              </a:rPr>
              <a:t>Gesetzte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1800" i="1" dirty="0">
                <a:latin typeface="Arial" charset="0"/>
                <a:cs typeface="Arial" charset="0"/>
              </a:rPr>
              <a:t>der </a:t>
            </a:r>
            <a:r>
              <a:rPr lang="cs-CZ" sz="1800" i="1" dirty="0" err="1">
                <a:latin typeface="Arial" charset="0"/>
                <a:cs typeface="Arial" charset="0"/>
              </a:rPr>
              <a:t>organischen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Welt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während</a:t>
            </a:r>
            <a:r>
              <a:rPr lang="cs-CZ" sz="1800" i="1" dirty="0">
                <a:latin typeface="Arial" charset="0"/>
                <a:cs typeface="Arial" charset="0"/>
              </a:rPr>
              <a:t> der </a:t>
            </a:r>
            <a:r>
              <a:rPr lang="cs-CZ" sz="1800" i="1" dirty="0" err="1">
                <a:latin typeface="Arial" charset="0"/>
                <a:cs typeface="Arial" charset="0"/>
              </a:rPr>
              <a:t>Bildungszeit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unserer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Erd</a:t>
            </a:r>
            <a:r>
              <a:rPr lang="cs-CZ" sz="1800" i="1" dirty="0">
                <a:latin typeface="Arial" charset="0"/>
                <a:cs typeface="Arial" charset="0"/>
              </a:rPr>
              <a:t>-</a:t>
            </a:r>
            <a:r>
              <a:rPr lang="cs-CZ" sz="1800" i="1" dirty="0" err="1">
                <a:latin typeface="Arial" charset="0"/>
                <a:cs typeface="Arial" charset="0"/>
              </a:rPr>
              <a:t>Oberfläche</a:t>
            </a:r>
            <a:r>
              <a:rPr lang="cs-CZ" sz="1800" dirty="0">
                <a:latin typeface="Arial" charset="0"/>
                <a:cs typeface="Arial" charset="0"/>
              </a:rPr>
              <a:t> (1858)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20"/>
          <p:cNvSpPr txBox="1">
            <a:spLocks noChangeArrowheads="1"/>
          </p:cNvSpPr>
          <p:nvPr/>
        </p:nvSpPr>
        <p:spPr bwMode="auto">
          <a:xfrm>
            <a:off x="490538" y="321641"/>
            <a:ext cx="40687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 err="1">
                <a:latin typeface="Arial" charset="0"/>
              </a:rPr>
              <a:t>critique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of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Lamarck´s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theory</a:t>
            </a:r>
            <a:r>
              <a:rPr lang="cs-CZ" dirty="0">
                <a:latin typeface="Arial" charset="0"/>
              </a:rPr>
              <a:t>: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0" name="Picture 22" descr="Cuv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252413"/>
            <a:ext cx="19939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0538" y="1030632"/>
            <a:ext cx="3504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Georges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Cuvier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(1769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charset="0"/>
                <a:sym typeface="Symbol" pitchFamily="18" charset="2"/>
              </a:rPr>
              <a:t>1832)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2" name="Picture 12" descr="http://www.musees-franchecomte.com/gallery_images/site_1/104/794/cuvier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7940" y="253724"/>
            <a:ext cx="1986766" cy="247201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2" descr="VÃ½sledek obrÃ¡zku pro cuvier comparative anatomy">
            <a:extLst>
              <a:ext uri="{FF2B5EF4-FFF2-40B4-BE49-F238E27FC236}">
                <a16:creationId xmlns:a16="http://schemas.microsoft.com/office/drawing/2014/main" id="{71672B71-0F16-4BFD-B8AD-02478733F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0" y="1754261"/>
            <a:ext cx="3504485" cy="46175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Ã½sledek obrÃ¡zku pro cuvier comparative anatomy">
            <a:extLst>
              <a:ext uri="{FF2B5EF4-FFF2-40B4-BE49-F238E27FC236}">
                <a16:creationId xmlns:a16="http://schemas.microsoft.com/office/drawing/2014/main" id="{C6DF95AC-E20E-4A5E-8238-7C5465824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08" y="2906798"/>
            <a:ext cx="4927916" cy="37698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id="{B3F7B6A9-DD19-45E7-81B3-0689AA913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 b="7968"/>
          <a:stretch/>
        </p:blipFill>
        <p:spPr bwMode="auto">
          <a:xfrm>
            <a:off x="157707" y="577171"/>
            <a:ext cx="4070720" cy="26035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Ã½sledek obrÃ¡zku pro iguanodo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98" y="4566960"/>
            <a:ext cx="4032231" cy="22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megalosaurus image">
            <a:extLst>
              <a:ext uri="{FF2B5EF4-FFF2-40B4-BE49-F238E27FC236}">
                <a16:creationId xmlns:a16="http://schemas.microsoft.com/office/drawing/2014/main" id="{4965DD80-5CE9-4AD8-A48D-5957183D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0" y="273311"/>
            <a:ext cx="3746645" cy="18483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iguanodon owen">
            <a:extLst>
              <a:ext uri="{FF2B5EF4-FFF2-40B4-BE49-F238E27FC236}">
                <a16:creationId xmlns:a16="http://schemas.microsoft.com/office/drawing/2014/main" id="{0AAD8C91-F9FC-4B17-873E-A6BBC0339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8"/>
          <a:stretch/>
        </p:blipFill>
        <p:spPr bwMode="auto">
          <a:xfrm>
            <a:off x="188748" y="4548178"/>
            <a:ext cx="4428815" cy="201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ek obrÃ¡zku pro iguanodon burian">
            <a:extLst>
              <a:ext uri="{FF2B5EF4-FFF2-40B4-BE49-F238E27FC236}">
                <a16:creationId xmlns:a16="http://schemas.microsoft.com/office/drawing/2014/main" id="{710BA0FA-8F12-46F5-8122-4359EDB5A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r="10826" b="12860"/>
          <a:stretch/>
        </p:blipFill>
        <p:spPr bwMode="auto">
          <a:xfrm>
            <a:off x="3824300" y="2129940"/>
            <a:ext cx="2582196" cy="27182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14400" y="32498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734975" y="173303"/>
            <a:ext cx="3220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Megalosaurus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1815–1824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34975" y="3812507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Iguanodon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1822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3651158" y="1346886"/>
            <a:ext cx="1378042" cy="21006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cxnSpLocks/>
          </p:cNvCxnSpPr>
          <p:nvPr/>
        </p:nvCxnSpPr>
        <p:spPr>
          <a:xfrm flipV="1">
            <a:off x="2932521" y="3908128"/>
            <a:ext cx="1174100" cy="547423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cxnSpLocks/>
          </p:cNvCxnSpPr>
          <p:nvPr/>
        </p:nvCxnSpPr>
        <p:spPr>
          <a:xfrm>
            <a:off x="5694490" y="4317199"/>
            <a:ext cx="361077" cy="60936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349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hylaeosaurus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2" y="238746"/>
            <a:ext cx="4510218" cy="30782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hylaeosaurus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15809" b="13629"/>
          <a:stretch/>
        </p:blipFill>
        <p:spPr bwMode="auto">
          <a:xfrm>
            <a:off x="4670855" y="568412"/>
            <a:ext cx="4473145" cy="219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ek obrÃ¡zku pro owen dinosau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71" y="3742457"/>
            <a:ext cx="6418220" cy="30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857135" y="2912915"/>
            <a:ext cx="2610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Hylaeosaurus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 1832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83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ek obrÃ¡zku pro nebular hypothesis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0" y="467288"/>
            <a:ext cx="3950731" cy="59335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4559643" y="578499"/>
            <a:ext cx="438774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nebular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gradual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down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less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favourable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conditions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past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5F3FA30-2682-4A3A-8282-321ACF98794B}"/>
              </a:ext>
            </a:extLst>
          </p:cNvPr>
          <p:cNvGrpSpPr/>
          <p:nvPr/>
        </p:nvGrpSpPr>
        <p:grpSpPr>
          <a:xfrm>
            <a:off x="4464515" y="2214467"/>
            <a:ext cx="2813614" cy="4078830"/>
            <a:chOff x="4464515" y="2214467"/>
            <a:chExt cx="2813614" cy="4078830"/>
          </a:xfrm>
        </p:grpSpPr>
        <p:pic>
          <p:nvPicPr>
            <p:cNvPr id="23" name="Picture 13" descr="1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4963" t="64269" r="56558"/>
            <a:stretch/>
          </p:blipFill>
          <p:spPr bwMode="auto">
            <a:xfrm>
              <a:off x="4464515" y="2903839"/>
              <a:ext cx="2813614" cy="3389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9CD5B6D5-892C-4885-B4C0-0E08899FBDC4}"/>
                </a:ext>
              </a:extLst>
            </p:cNvPr>
            <p:cNvSpPr txBox="1"/>
            <p:nvPr/>
          </p:nvSpPr>
          <p:spPr>
            <a:xfrm>
              <a:off x="4559643" y="2214467"/>
              <a:ext cx="21018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catastrophism</a:t>
              </a:r>
              <a:endPara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Obdélníkový bublinový popisek 20"/>
          <p:cNvSpPr/>
          <p:nvPr/>
        </p:nvSpPr>
        <p:spPr>
          <a:xfrm>
            <a:off x="6252519" y="5214551"/>
            <a:ext cx="1569308" cy="1064950"/>
          </a:xfrm>
          <a:prstGeom prst="wedgeRectCallout">
            <a:avLst>
              <a:gd name="adj1" fmla="val -38943"/>
              <a:gd name="adj2" fmla="val -86851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cataclysm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catastrophe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a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creation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490538" y="2782957"/>
            <a:ext cx="3325077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Lyell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(1797–1875): </a:t>
            </a:r>
          </a:p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uniformitari</a:t>
            </a:r>
            <a:r>
              <a:rPr lang="en-GB" sz="2000" dirty="0" err="1">
                <a:solidFill>
                  <a:srgbClr val="E10000"/>
                </a:solidFill>
                <a:latin typeface="Arial" charset="0"/>
              </a:rPr>
              <a:t>anism</a:t>
            </a:r>
            <a:r>
              <a:rPr lang="cs-CZ" sz="2000" dirty="0">
                <a:latin typeface="Arial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cs-CZ" sz="2000" i="1" dirty="0" err="1">
                <a:latin typeface="Arial" charset="0"/>
              </a:rPr>
              <a:t>Principles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of</a:t>
            </a:r>
            <a:r>
              <a:rPr lang="cs-CZ" sz="2000" i="1" dirty="0">
                <a:latin typeface="Arial" charset="0"/>
              </a:rPr>
              <a:t> Geology</a:t>
            </a:r>
            <a:r>
              <a:rPr lang="cs-CZ" sz="2000" dirty="0">
                <a:latin typeface="Arial" charset="0"/>
              </a:rPr>
              <a:t> </a:t>
            </a: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 cstate="print"/>
          <a:srcRect l="11028" t="12864" r="44667" b="43730"/>
          <a:stretch>
            <a:fillRect/>
          </a:stretch>
        </p:blipFill>
        <p:spPr bwMode="auto">
          <a:xfrm>
            <a:off x="7295956" y="2435087"/>
            <a:ext cx="1599566" cy="18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0893" y="3034265"/>
            <a:ext cx="2557747" cy="286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6633" name="TextovéPole 17"/>
          <p:cNvSpPr txBox="1">
            <a:spLocks noChangeArrowheads="1"/>
          </p:cNvSpPr>
          <p:nvPr/>
        </p:nvSpPr>
        <p:spPr bwMode="auto">
          <a:xfrm>
            <a:off x="490538" y="854061"/>
            <a:ext cx="8553945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3399"/>
                </a:solidFill>
                <a:latin typeface="Arial" charset="0"/>
              </a:rPr>
              <a:t>James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Hutton</a:t>
            </a:r>
            <a:r>
              <a:rPr lang="cs-CZ" sz="2000" dirty="0">
                <a:latin typeface="Arial" charset="0"/>
              </a:rPr>
              <a:t> (1726</a:t>
            </a:r>
            <a:r>
              <a:rPr lang="cs-CZ" sz="2000" dirty="0">
                <a:latin typeface="Arial" charset="0"/>
                <a:cs typeface="Arial" charset="0"/>
              </a:rPr>
              <a:t>–1797): </a:t>
            </a:r>
            <a:r>
              <a:rPr lang="cs-CZ" sz="2000" dirty="0" err="1">
                <a:latin typeface="Arial" charset="0"/>
                <a:cs typeface="Arial" charset="0"/>
              </a:rPr>
              <a:t>geologic</a:t>
            </a:r>
            <a:r>
              <a:rPr lang="en-GB" sz="2000" dirty="0">
                <a:latin typeface="Arial" charset="0"/>
                <a:cs typeface="Arial" charset="0"/>
              </a:rPr>
              <a:t>al evidence suggest</a:t>
            </a:r>
            <a:r>
              <a:rPr lang="cs-CZ" sz="2000" dirty="0">
                <a:latin typeface="Arial" charset="0"/>
                <a:cs typeface="Arial" charset="0"/>
              </a:rPr>
              <a:t>s</a:t>
            </a:r>
            <a:r>
              <a:rPr lang="en-GB" sz="2000" dirty="0">
                <a:latin typeface="Arial" charset="0"/>
                <a:cs typeface="Arial" charset="0"/>
              </a:rPr>
              <a:t> that Earth is</a:t>
            </a:r>
            <a:endParaRPr lang="cs-CZ" sz="2000" dirty="0">
              <a:latin typeface="Arial" charset="0"/>
              <a:cs typeface="Arial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	</a:t>
            </a:r>
            <a:r>
              <a:rPr lang="en-GB" sz="2000" dirty="0">
                <a:latin typeface="Arial" charset="0"/>
                <a:cs typeface="Arial" charset="0"/>
              </a:rPr>
              <a:t>inconceivably old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  <a:sym typeface="Symbol"/>
              </a:rPr>
              <a:t> </a:t>
            </a:r>
            <a:r>
              <a:rPr lang="en-GB" sz="2000" dirty="0">
                <a:latin typeface="Arial" charset="0"/>
                <a:cs typeface="Arial" charset="0"/>
                <a:sym typeface="Symbol"/>
              </a:rPr>
              <a:t>How can we use our observation and experiment</a:t>
            </a:r>
            <a:br>
              <a:rPr lang="en-GB" sz="2000" dirty="0">
                <a:latin typeface="Arial" charset="0"/>
                <a:cs typeface="Arial" charset="0"/>
                <a:sym typeface="Symbol"/>
              </a:rPr>
            </a:br>
            <a:r>
              <a:rPr lang="en-GB" sz="2000" dirty="0">
                <a:latin typeface="Arial" charset="0"/>
                <a:cs typeface="Arial" charset="0"/>
                <a:sym typeface="Symbol"/>
              </a:rPr>
              <a:t>    </a:t>
            </a:r>
            <a:r>
              <a:rPr lang="cs-CZ" sz="2000" dirty="0">
                <a:latin typeface="Arial" charset="0"/>
                <a:cs typeface="Arial" charset="0"/>
                <a:sym typeface="Symbol"/>
              </a:rPr>
              <a:t> </a:t>
            </a:r>
            <a:r>
              <a:rPr lang="en-GB" sz="2000" dirty="0">
                <a:latin typeface="Arial" charset="0"/>
                <a:cs typeface="Arial" charset="0"/>
                <a:sym typeface="Symbol"/>
              </a:rPr>
              <a:t>for explaining changes on such the huge time scale</a:t>
            </a:r>
            <a:r>
              <a:rPr lang="cs-CZ" sz="2000" dirty="0">
                <a:latin typeface="Arial" charset="0"/>
                <a:cs typeface="Arial" charset="0"/>
                <a:sym typeface="Symbol"/>
              </a:rPr>
              <a:t>?</a:t>
            </a:r>
            <a:endParaRPr lang="cs-CZ" sz="2000" dirty="0">
              <a:latin typeface="Arial" charset="0"/>
              <a:cs typeface="Arial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/>
              </a:rPr>
              <a:t> </a:t>
            </a:r>
            <a:r>
              <a:rPr lang="en-GB" sz="2000" dirty="0">
                <a:latin typeface="Arial" charset="0"/>
                <a:sym typeface="Symbol"/>
              </a:rPr>
              <a:t>we </a:t>
            </a:r>
            <a:r>
              <a:rPr lang="cs-CZ" sz="2000" dirty="0" err="1">
                <a:latin typeface="Arial" charset="0"/>
                <a:sym typeface="Symbol"/>
              </a:rPr>
              <a:t>mus</a:t>
            </a:r>
            <a:r>
              <a:rPr lang="en-GB" sz="2000" dirty="0">
                <a:latin typeface="Arial" charset="0"/>
                <a:sym typeface="Symbol"/>
              </a:rPr>
              <a:t>t rely on processes that we know at present</a:t>
            </a:r>
            <a:endParaRPr lang="cs-CZ" sz="2000" dirty="0">
              <a:latin typeface="Arial" charset="0"/>
            </a:endParaRPr>
          </a:p>
        </p:txBody>
      </p:sp>
      <p:sp>
        <p:nvSpPr>
          <p:cNvPr id="26635" name="TextovéPole 20"/>
          <p:cNvSpPr txBox="1">
            <a:spLocks noChangeArrowheads="1"/>
          </p:cNvSpPr>
          <p:nvPr/>
        </p:nvSpPr>
        <p:spPr bwMode="auto">
          <a:xfrm>
            <a:off x="5483018" y="5892723"/>
            <a:ext cx="945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C.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Lyell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90538" y="278295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Age of Earth</a:t>
            </a:r>
            <a:endParaRPr lang="cs-CZ" dirty="0">
              <a:solidFill>
                <a:srgbClr val="E1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20"/>
          <p:cNvSpPr txBox="1">
            <a:spLocks noChangeArrowheads="1"/>
          </p:cNvSpPr>
          <p:nvPr/>
        </p:nvSpPr>
        <p:spPr bwMode="auto">
          <a:xfrm>
            <a:off x="7563608" y="4275958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J.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Hutton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pic>
        <p:nvPicPr>
          <p:cNvPr id="26637" name="Picture 13" descr="http://www.icr.org/i/articles/af/failed_history_uniform_w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397" y="4800600"/>
            <a:ext cx="4711708" cy="166929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729077" y="596348"/>
            <a:ext cx="2531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uniformitari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ani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sm</a:t>
            </a:r>
            <a:endParaRPr lang="cs-CZ" dirty="0">
              <a:latin typeface="Arial" charset="0"/>
            </a:endParaRPr>
          </a:p>
        </p:txBody>
      </p:sp>
      <p:pic>
        <p:nvPicPr>
          <p:cNvPr id="183298" name="Picture 2" descr="http://evolution.berkeley.edu/evolibrary/images/history/rockcycl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580" y="445121"/>
            <a:ext cx="2552700" cy="1943101"/>
          </a:xfrm>
          <a:prstGeom prst="rect">
            <a:avLst/>
          </a:prstGeom>
          <a:noFill/>
          <a:effectLst/>
        </p:spPr>
      </p:pic>
      <p:pic>
        <p:nvPicPr>
          <p:cNvPr id="183302" name="Picture 6" descr="http://www.bbc.co.uk/staticarchive/627a59344aa66c199aeb11e4d8b057751d829a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46" y="2297460"/>
            <a:ext cx="4715427" cy="35091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4" name="Picture 8" descr="http://www.sott.net/image/s2/58538/full/meteorite_asteroid_impact_ch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2991" y="2763079"/>
            <a:ext cx="2703077" cy="193527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6" name="Picture 10" descr="http://www.pmpress.org/content/mediagallery/mediaobjects/disp/6/6_catastrophism_small_cr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963" y="4759265"/>
            <a:ext cx="3807376" cy="19282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8" name="Picture 12" descr="http://upload.wikimedia.org/wikipedia/commons/5/50/Charles_Lyell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6789" y="391595"/>
            <a:ext cx="1883579" cy="28684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90538" y="3488635"/>
            <a:ext cx="8166445" cy="2921551"/>
            <a:chOff x="490538" y="3488635"/>
            <a:chExt cx="8166445" cy="2921551"/>
          </a:xfrm>
        </p:grpSpPr>
        <p:sp>
          <p:nvSpPr>
            <p:cNvPr id="26629" name="Text Box 23"/>
            <p:cNvSpPr txBox="1">
              <a:spLocks noChangeArrowheads="1"/>
            </p:cNvSpPr>
            <p:nvPr/>
          </p:nvSpPr>
          <p:spPr bwMode="auto">
            <a:xfrm>
              <a:off x="490538" y="4963053"/>
              <a:ext cx="5331588" cy="83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en-GB" sz="2000" dirty="0">
                  <a:latin typeface="Arial" charset="0"/>
                </a:rPr>
                <a:t>natural</a:t>
              </a:r>
              <a:r>
                <a:rPr lang="cs-CZ" sz="2000" dirty="0">
                  <a:latin typeface="Arial" charset="0"/>
                </a:rPr>
                <a:t> t</a:t>
              </a:r>
              <a:r>
                <a:rPr lang="en-GB" sz="2000" dirty="0">
                  <a:latin typeface="Arial" charset="0"/>
                </a:rPr>
                <a:t>h</a:t>
              </a:r>
              <a:r>
                <a:rPr lang="cs-CZ" sz="2000" dirty="0" err="1">
                  <a:latin typeface="Arial" charset="0"/>
                </a:rPr>
                <a:t>eolog</a:t>
              </a:r>
              <a:r>
                <a:rPr lang="en-GB" sz="2000" dirty="0">
                  <a:latin typeface="Arial" charset="0"/>
                </a:rPr>
                <a:t>y</a:t>
              </a:r>
              <a:r>
                <a:rPr lang="cs-CZ" sz="2000" dirty="0">
                  <a:latin typeface="Arial" charset="0"/>
                </a:rPr>
                <a:t>: 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</a:rPr>
                <a:t>William </a:t>
              </a:r>
              <a:r>
                <a:rPr lang="cs-CZ" sz="2000" dirty="0" err="1">
                  <a:solidFill>
                    <a:srgbClr val="000099"/>
                  </a:solidFill>
                  <a:latin typeface="Arial" charset="0"/>
                </a:rPr>
                <a:t>Paley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cs-CZ" sz="2000" dirty="0">
                  <a:latin typeface="Arial" charset="0"/>
                  <a:cs typeface="Arial" charset="0"/>
                </a:rPr>
                <a:t>(1743–1805)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  <a:cs typeface="Arial" charset="0"/>
                </a:rPr>
                <a:t>	meta</a:t>
              </a:r>
              <a:r>
                <a:rPr lang="en-GB" sz="2000" dirty="0" err="1">
                  <a:latin typeface="Arial" charset="0"/>
                  <a:cs typeface="Arial" charset="0"/>
                </a:rPr>
                <a:t>ph</a:t>
              </a:r>
              <a:r>
                <a:rPr lang="cs-CZ" sz="2000" dirty="0" err="1">
                  <a:latin typeface="Arial" charset="0"/>
                  <a:cs typeface="Arial" charset="0"/>
                </a:rPr>
                <a:t>or</a:t>
              </a:r>
              <a:r>
                <a:rPr lang="en-GB" sz="2000" dirty="0">
                  <a:latin typeface="Arial" charset="0"/>
                  <a:cs typeface="Arial" charset="0"/>
                </a:rPr>
                <a:t> of God as a watchmaker</a:t>
              </a:r>
              <a:endParaRPr lang="cs-CZ" sz="2000" dirty="0">
                <a:latin typeface="Arial" charset="0"/>
              </a:endParaRPr>
            </a:p>
          </p:txBody>
        </p:sp>
        <p:pic>
          <p:nvPicPr>
            <p:cNvPr id="26630" name="Picture 8" descr="WilliamPaley"/>
            <p:cNvPicPr>
              <a:picLocks noChangeAspect="1" noChangeArrowheads="1"/>
            </p:cNvPicPr>
            <p:nvPr/>
          </p:nvPicPr>
          <p:blipFill>
            <a:blip r:embed="rId3" cstate="print"/>
            <a:srcRect l="3174" t="3397" r="8238" b="6793"/>
            <a:stretch>
              <a:fillRect/>
            </a:stretch>
          </p:blipFill>
          <p:spPr bwMode="auto">
            <a:xfrm>
              <a:off x="6532291" y="3488635"/>
              <a:ext cx="2124692" cy="261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6634" name="TextovéPole 19"/>
            <p:cNvSpPr txBox="1">
              <a:spLocks noChangeArrowheads="1"/>
            </p:cNvSpPr>
            <p:nvPr/>
          </p:nvSpPr>
          <p:spPr bwMode="auto">
            <a:xfrm>
              <a:off x="7064376" y="6040854"/>
              <a:ext cx="10952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W. </a:t>
              </a:r>
              <a:r>
                <a:rPr lang="cs-CZ" sz="1800" dirty="0" err="1">
                  <a:solidFill>
                    <a:srgbClr val="003399"/>
                  </a:solidFill>
                  <a:latin typeface="Arial" charset="0"/>
                  <a:cs typeface="Arial" charset="0"/>
                </a:rPr>
                <a:t>Paley</a:t>
              </a:r>
              <a:endParaRPr lang="cs-CZ" sz="1800" dirty="0">
                <a:solidFill>
                  <a:srgbClr val="003399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90538" y="425151"/>
            <a:ext cx="2018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paleontolog</a:t>
            </a:r>
            <a:r>
              <a:rPr lang="en-GB" dirty="0">
                <a:latin typeface="Arial" charset="0"/>
              </a:rPr>
              <a:t>y</a:t>
            </a:r>
            <a:r>
              <a:rPr lang="cs-CZ" dirty="0">
                <a:latin typeface="Arial" charset="0"/>
              </a:rPr>
              <a:t>:</a:t>
            </a:r>
            <a:endParaRPr lang="cs-CZ" dirty="0"/>
          </a:p>
        </p:txBody>
      </p:sp>
      <p:pic>
        <p:nvPicPr>
          <p:cNvPr id="14" name="Picture 2" descr="Ow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838" y="241232"/>
            <a:ext cx="24034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531115" y="410403"/>
            <a:ext cx="21371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(1804–1892)</a:t>
            </a:r>
          </a:p>
        </p:txBody>
      </p:sp>
      <p:pic>
        <p:nvPicPr>
          <p:cNvPr id="16" name="Picture 4" descr="richard_ow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260" y="1139825"/>
            <a:ext cx="2449512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2" descr="owenmo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7372" y="1459188"/>
            <a:ext cx="2589212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1094546" y="1125538"/>
            <a:ext cx="7361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Charles Robert DARWIN (1809–1882)</a:t>
            </a:r>
            <a:endParaRPr lang="cs-CZ" sz="2800" b="1" i="1" dirty="0"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aramond" pitchFamily="18" charset="0"/>
            </a:endParaRPr>
          </a:p>
        </p:txBody>
      </p:sp>
      <p:pic>
        <p:nvPicPr>
          <p:cNvPr id="29701" name="Picture 16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454" y="2159000"/>
            <a:ext cx="2835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0910" y="2159000"/>
            <a:ext cx="2332038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1951" y="345799"/>
            <a:ext cx="49777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2. Darwin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Wallace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t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eor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y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490538" y="426266"/>
            <a:ext cx="64127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in a </a:t>
            </a:r>
            <a:r>
              <a:rPr lang="cs-CZ" sz="2000" dirty="0" err="1">
                <a:latin typeface="Arial" charset="0"/>
              </a:rPr>
              <a:t>broad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sense</a:t>
            </a:r>
            <a:r>
              <a:rPr lang="cs-CZ" sz="2000" dirty="0">
                <a:latin typeface="Arial" charset="0"/>
              </a:rPr>
              <a:t> =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change</a:t>
            </a: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cs-CZ" sz="2000" dirty="0">
                <a:latin typeface="Arial" charset="0"/>
              </a:rPr>
              <a:t>(</a:t>
            </a:r>
            <a:r>
              <a:rPr lang="cs-CZ" sz="2000" dirty="0" err="1">
                <a:latin typeface="Arial" charset="0"/>
              </a:rPr>
              <a:t>politics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 err="1">
                <a:latin typeface="Arial" charset="0"/>
              </a:rPr>
              <a:t>economy</a:t>
            </a:r>
            <a:r>
              <a:rPr lang="cs-CZ" sz="2000" dirty="0">
                <a:latin typeface="Arial" charset="0"/>
              </a:rPr>
              <a:t>, technology, </a:t>
            </a:r>
            <a:r>
              <a:rPr lang="cs-CZ" sz="2000" dirty="0" err="1">
                <a:latin typeface="Arial" charset="0"/>
              </a:rPr>
              <a:t>scientific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theories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etc</a:t>
            </a:r>
            <a:r>
              <a:rPr lang="cs-CZ" sz="2000" dirty="0">
                <a:latin typeface="Arial" charset="0"/>
              </a:rPr>
              <a:t>.)</a:t>
            </a:r>
            <a:endParaRPr lang="cs-CZ" sz="2000" i="1" dirty="0">
              <a:latin typeface="Arial" charset="0"/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92125" y="5873750"/>
            <a:ext cx="34872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 Black" pitchFamily="34" charset="0"/>
              </a:rPr>
              <a:t>CULTURAL EVOLUTION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90538" y="4120849"/>
            <a:ext cx="8320731" cy="132343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 Black" pitchFamily="34" charset="0"/>
              </a:rPr>
              <a:t>BIOLOGICAL EVOLUTION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=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heritable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change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in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the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properties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of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populations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of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organisms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over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the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course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of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generations</a:t>
            </a:r>
            <a:r>
              <a:rPr lang="en-US" sz="2000" u="sng" dirty="0">
                <a:solidFill>
                  <a:srgbClr val="E10000"/>
                </a:solidFill>
                <a:latin typeface="Arial" charset="0"/>
              </a:rPr>
              <a:t> </a:t>
            </a:r>
            <a:br>
              <a:rPr lang="cs-CZ" sz="2000" u="sng" dirty="0">
                <a:solidFill>
                  <a:srgbClr val="E10000"/>
                </a:solidFill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structure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 err="1">
                <a:latin typeface="Arial" charset="0"/>
              </a:rPr>
              <a:t>function</a:t>
            </a:r>
            <a:r>
              <a:rPr lang="cs-CZ" sz="2000" dirty="0">
                <a:latin typeface="Arial" charset="0"/>
              </a:rPr>
              <a:t> and </a:t>
            </a:r>
            <a:r>
              <a:rPr lang="cs-CZ" sz="2000" dirty="0" err="1">
                <a:latin typeface="Arial" charset="0"/>
              </a:rPr>
              <a:t>organization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of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organisms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their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parts</a:t>
            </a:r>
            <a:r>
              <a:rPr lang="en-US" sz="2000" dirty="0">
                <a:latin typeface="Arial" charset="0"/>
              </a:rPr>
              <a:t>, </a:t>
            </a:r>
            <a:r>
              <a:rPr lang="cs-CZ" sz="2000" dirty="0" err="1">
                <a:latin typeface="Arial" charset="0"/>
              </a:rPr>
              <a:t>behaviour</a:t>
            </a:r>
            <a:r>
              <a:rPr lang="cs-CZ" sz="2000" dirty="0">
                <a:latin typeface="Arial" charset="0"/>
              </a:rPr>
              <a:t> and </a:t>
            </a:r>
            <a:r>
              <a:rPr lang="cs-CZ" sz="2000" dirty="0" err="1">
                <a:latin typeface="Arial" charset="0"/>
              </a:rPr>
              <a:t>mutual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relationships</a:t>
            </a:r>
            <a:endParaRPr lang="cs-CZ" sz="2000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" name="Picture 4" descr="http://vesmir.stoplusjednicka.cz/sites/default/files/obrazky/2015/10/universe_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51" y="1524505"/>
            <a:ext cx="3646944" cy="19602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secretsoftheuniversefilm.com/wp-content/uploads/2015/06/subatomic-parti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896" y="1523416"/>
            <a:ext cx="3470031" cy="196132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utoUpdateAnimBg="0"/>
      <p:bldP spid="79877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Born house"/>
          <p:cNvPicPr>
            <a:picLocks noChangeAspect="1" noChangeArrowheads="1"/>
          </p:cNvPicPr>
          <p:nvPr/>
        </p:nvPicPr>
        <p:blipFill>
          <a:blip r:embed="rId3" cstate="print"/>
          <a:srcRect l="14153" t="26500" r="11880" b="26727"/>
          <a:stretch>
            <a:fillRect/>
          </a:stretch>
        </p:blipFill>
        <p:spPr bwMode="auto">
          <a:xfrm>
            <a:off x="482600" y="890588"/>
            <a:ext cx="36480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3" name="Picture 4" descr="Shrewsburry"/>
          <p:cNvPicPr>
            <a:picLocks noChangeAspect="1" noChangeArrowheads="1"/>
          </p:cNvPicPr>
          <p:nvPr/>
        </p:nvPicPr>
        <p:blipFill>
          <a:blip r:embed="rId4" cstate="print"/>
          <a:srcRect b="14648"/>
          <a:stretch>
            <a:fillRect/>
          </a:stretch>
        </p:blipFill>
        <p:spPr bwMode="auto">
          <a:xfrm>
            <a:off x="482600" y="3929063"/>
            <a:ext cx="39624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564978" y="244482"/>
            <a:ext cx="3449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dirty="0">
                <a:latin typeface="Arial" charset="0"/>
                <a:cs typeface="Arial" charset="0"/>
              </a:rPr>
              <a:t>*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30725" name="Picture 7" descr="JosiahWedgwood"/>
          <p:cNvPicPr>
            <a:picLocks noChangeAspect="1" noChangeArrowheads="1"/>
          </p:cNvPicPr>
          <p:nvPr/>
        </p:nvPicPr>
        <p:blipFill>
          <a:blip r:embed="rId5" cstate="print"/>
          <a:srcRect l="5486" b="10405"/>
          <a:stretch>
            <a:fillRect/>
          </a:stretch>
        </p:blipFill>
        <p:spPr bwMode="auto">
          <a:xfrm>
            <a:off x="6808304" y="845561"/>
            <a:ext cx="1840396" cy="20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9" descr="File:Portrait of Erasmus Darwin by Joseph Wright of Derby (1792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11977"/>
          <a:stretch>
            <a:fillRect/>
          </a:stretch>
        </p:blipFill>
        <p:spPr bwMode="auto">
          <a:xfrm>
            <a:off x="4500563" y="829257"/>
            <a:ext cx="1880359" cy="20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7" name="Picture 10" descr="Robert_Darwin"/>
          <p:cNvPicPr>
            <a:picLocks noChangeAspect="1" noChangeArrowheads="1"/>
          </p:cNvPicPr>
          <p:nvPr/>
        </p:nvPicPr>
        <p:blipFill>
          <a:blip r:embed="rId8" cstate="print"/>
          <a:srcRect l="13585" t="11833" r="9370" b="18500"/>
          <a:stretch>
            <a:fillRect/>
          </a:stretch>
        </p:blipFill>
        <p:spPr bwMode="auto">
          <a:xfrm>
            <a:off x="5641975" y="3455988"/>
            <a:ext cx="1944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4627080" y="2926177"/>
            <a:ext cx="168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Erasmus</a:t>
            </a:r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 Darwin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6843230" y="2926177"/>
            <a:ext cx="2027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  <a:latin typeface="Arial" charset="0"/>
                <a:cs typeface="Arial" charset="0"/>
              </a:rPr>
              <a:t>Josiah Wedgwood I.</a:t>
            </a:r>
          </a:p>
        </p:txBody>
      </p:sp>
      <p:sp>
        <p:nvSpPr>
          <p:cNvPr id="30730" name="Text Box 13"/>
          <p:cNvSpPr txBox="1">
            <a:spLocks noChangeArrowheads="1"/>
          </p:cNvSpPr>
          <p:nvPr/>
        </p:nvSpPr>
        <p:spPr bwMode="auto">
          <a:xfrm>
            <a:off x="5830198" y="6119813"/>
            <a:ext cx="1493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Robert Darwin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97318" y="275342"/>
            <a:ext cx="37753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12</a:t>
            </a:r>
            <a:r>
              <a:rPr lang="en-GB" sz="2000" baseline="30000" dirty="0" err="1">
                <a:latin typeface="Arial" charset="0"/>
                <a:cs typeface="Arial" charset="0"/>
              </a:rPr>
              <a:t>th</a:t>
            </a:r>
            <a:r>
              <a:rPr lang="en-GB" sz="2000" dirty="0">
                <a:latin typeface="Arial" charset="0"/>
                <a:cs typeface="Arial" charset="0"/>
              </a:rPr>
              <a:t> February</a:t>
            </a:r>
            <a:r>
              <a:rPr lang="cs-CZ" sz="2000" dirty="0">
                <a:latin typeface="Arial" charset="0"/>
                <a:cs typeface="Arial" charset="0"/>
              </a:rPr>
              <a:t> 1809 </a:t>
            </a:r>
            <a:r>
              <a:rPr lang="cs-CZ" sz="2000" dirty="0" err="1">
                <a:latin typeface="Arial" charset="0"/>
                <a:cs typeface="Arial" charset="0"/>
              </a:rPr>
              <a:t>Shrewsbury</a:t>
            </a:r>
            <a:endParaRPr lang="cs-CZ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1FFF2C88-835A-4806-842A-0F82FF6D25F2}"/>
              </a:ext>
            </a:extLst>
          </p:cNvPr>
          <p:cNvGrpSpPr/>
          <p:nvPr/>
        </p:nvGrpSpPr>
        <p:grpSpPr>
          <a:xfrm>
            <a:off x="285750" y="0"/>
            <a:ext cx="8572500" cy="6858000"/>
            <a:chOff x="285750" y="0"/>
            <a:chExt cx="8572500" cy="6858000"/>
          </a:xfrm>
        </p:grpSpPr>
        <p:pic>
          <p:nvPicPr>
            <p:cNvPr id="2050" name="Picture 2" descr="VÃ½sledek obrÃ¡zku pro darwin wedgwood family tree image">
              <a:extLst>
                <a:ext uri="{FF2B5EF4-FFF2-40B4-BE49-F238E27FC236}">
                  <a16:creationId xmlns:a16="http://schemas.microsoft.com/office/drawing/2014/main" id="{51FA5BE3-D73C-46A2-AF65-14B2769B0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0"/>
              <a:ext cx="8572500" cy="68580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5C4E0C4D-170F-47B5-ADF6-A92C9B9BD8BA}"/>
                </a:ext>
              </a:extLst>
            </p:cNvPr>
            <p:cNvSpPr txBox="1"/>
            <p:nvPr/>
          </p:nvSpPr>
          <p:spPr>
            <a:xfrm>
              <a:off x="7230359" y="3761295"/>
              <a:ext cx="7457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Josiah</a:t>
              </a:r>
              <a:r>
                <a:rPr lang="cs-CZ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III.</a:t>
              </a:r>
            </a:p>
          </p:txBody>
        </p:sp>
      </p:grpSp>
      <p:sp>
        <p:nvSpPr>
          <p:cNvPr id="3" name="Ovál 2">
            <a:extLst>
              <a:ext uri="{FF2B5EF4-FFF2-40B4-BE49-F238E27FC236}">
                <a16:creationId xmlns:a16="http://schemas.microsoft.com/office/drawing/2014/main" id="{0F0469A9-4C1A-4049-B6A5-BAAA18ACDB74}"/>
              </a:ext>
            </a:extLst>
          </p:cNvPr>
          <p:cNvSpPr/>
          <p:nvPr/>
        </p:nvSpPr>
        <p:spPr>
          <a:xfrm>
            <a:off x="876693" y="3968684"/>
            <a:ext cx="1178350" cy="5656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246EE46-0542-4BA4-A3FF-40A110637231}"/>
              </a:ext>
            </a:extLst>
          </p:cNvPr>
          <p:cNvSpPr/>
          <p:nvPr/>
        </p:nvSpPr>
        <p:spPr>
          <a:xfrm>
            <a:off x="7014042" y="3609295"/>
            <a:ext cx="1178350" cy="565609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edgwood vase 2"/>
          <p:cNvPicPr>
            <a:picLocks noChangeAspect="1" noChangeArrowheads="1"/>
          </p:cNvPicPr>
          <p:nvPr/>
        </p:nvPicPr>
        <p:blipFill>
          <a:blip r:embed="rId3" cstate="print"/>
          <a:srcRect l="23726" r="24574"/>
          <a:stretch>
            <a:fillRect/>
          </a:stretch>
        </p:blipFill>
        <p:spPr bwMode="auto">
          <a:xfrm>
            <a:off x="6329363" y="2916238"/>
            <a:ext cx="1878012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Wedgwood clock"/>
          <p:cNvPicPr>
            <a:picLocks noChangeAspect="1" noChangeArrowheads="1"/>
          </p:cNvPicPr>
          <p:nvPr/>
        </p:nvPicPr>
        <p:blipFill>
          <a:blip r:embed="rId4" cstate="print"/>
          <a:srcRect l="16451" r="16600"/>
          <a:stretch>
            <a:fillRect/>
          </a:stretch>
        </p:blipFill>
        <p:spPr bwMode="auto">
          <a:xfrm>
            <a:off x="1031875" y="300038"/>
            <a:ext cx="22606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Wedgwood Darwin"/>
          <p:cNvPicPr>
            <a:picLocks noChangeAspect="1" noChangeArrowheads="1"/>
          </p:cNvPicPr>
          <p:nvPr/>
        </p:nvPicPr>
        <p:blipFill>
          <a:blip r:embed="rId5" cstate="print"/>
          <a:srcRect l="20850" t="16600" r="21326" b="15500"/>
          <a:stretch>
            <a:fillRect/>
          </a:stretch>
        </p:blipFill>
        <p:spPr bwMode="auto">
          <a:xfrm>
            <a:off x="1116013" y="4022725"/>
            <a:ext cx="21113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6" descr="Wedgwood vase"/>
          <p:cNvPicPr>
            <a:picLocks noChangeAspect="1" noChangeArrowheads="1"/>
          </p:cNvPicPr>
          <p:nvPr/>
        </p:nvPicPr>
        <p:blipFill>
          <a:blip r:embed="rId6" cstate="print"/>
          <a:srcRect l="28439" r="29247"/>
          <a:stretch>
            <a:fillRect/>
          </a:stretch>
        </p:blipFill>
        <p:spPr bwMode="auto">
          <a:xfrm>
            <a:off x="3533775" y="668338"/>
            <a:ext cx="2157413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Wedgwood_kpjas_003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3113" y="631825"/>
            <a:ext cx="28575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4109969" y="5921858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Est. 1759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81399" y="117234"/>
            <a:ext cx="2148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Wedgwood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0_engraving_-_ma_012+b_edinburg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0" y="201613"/>
            <a:ext cx="40179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96875" y="534988"/>
            <a:ext cx="4599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en-GB" sz="2000" dirty="0">
                <a:latin typeface="Arial" charset="0"/>
                <a:cs typeface="Arial" charset="0"/>
              </a:rPr>
              <a:t>October</a:t>
            </a:r>
            <a:r>
              <a:rPr lang="cs-CZ" sz="2000" dirty="0">
                <a:latin typeface="Arial" charset="0"/>
                <a:cs typeface="Arial" charset="0"/>
              </a:rPr>
              <a:t> 1825: University </a:t>
            </a:r>
            <a:r>
              <a:rPr lang="cs-CZ" sz="2000" dirty="0" err="1">
                <a:latin typeface="Arial" charset="0"/>
                <a:cs typeface="Arial" charset="0"/>
              </a:rPr>
              <a:t>of</a:t>
            </a:r>
            <a:r>
              <a:rPr lang="cs-CZ" sz="2000" dirty="0">
                <a:latin typeface="Arial" charset="0"/>
                <a:cs typeface="Arial" charset="0"/>
              </a:rPr>
              <a:t> Edinburgh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396875" y="2989263"/>
            <a:ext cx="7794625" cy="3581400"/>
            <a:chOff x="396875" y="2989263"/>
            <a:chExt cx="7794625" cy="3581400"/>
          </a:xfrm>
        </p:grpSpPr>
        <p:pic>
          <p:nvPicPr>
            <p:cNvPr id="32773" name="Picture 8" descr="christscollegequa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750" y="3800476"/>
              <a:ext cx="3765550" cy="269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2774" name="Picture 10" descr="christs"/>
            <p:cNvPicPr>
              <a:picLocks noChangeAspect="1" noChangeArrowheads="1"/>
            </p:cNvPicPr>
            <p:nvPr/>
          </p:nvPicPr>
          <p:blipFill>
            <a:blip r:embed="rId5" cstate="print"/>
            <a:srcRect l="1215"/>
            <a:stretch>
              <a:fillRect/>
            </a:stretch>
          </p:blipFill>
          <p:spPr bwMode="auto">
            <a:xfrm>
              <a:off x="5610225" y="2989263"/>
              <a:ext cx="2581275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2775" name="Text Box 11"/>
            <p:cNvSpPr txBox="1">
              <a:spLocks noChangeArrowheads="1"/>
            </p:cNvSpPr>
            <p:nvPr/>
          </p:nvSpPr>
          <p:spPr bwMode="auto">
            <a:xfrm>
              <a:off x="396875" y="3051175"/>
              <a:ext cx="454342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latin typeface="Arial" charset="0"/>
                  <a:cs typeface="Arial" charset="0"/>
                </a:rPr>
                <a:t> </a:t>
              </a:r>
              <a:r>
                <a:rPr lang="en-GB" sz="2000" dirty="0">
                  <a:latin typeface="Arial" charset="0"/>
                  <a:cs typeface="Arial" charset="0"/>
                </a:rPr>
                <a:t>January</a:t>
              </a:r>
              <a:r>
                <a:rPr lang="cs-CZ" sz="2000" dirty="0">
                  <a:latin typeface="Arial" charset="0"/>
                  <a:cs typeface="Arial" charset="0"/>
                </a:rPr>
                <a:t> 1828: Christ</a:t>
              </a:r>
              <a:r>
                <a:rPr lang="en-GB" sz="2000" dirty="0">
                  <a:latin typeface="Arial" charset="0"/>
                  <a:cs typeface="Arial" charset="0"/>
                </a:rPr>
                <a:t>’s College, </a:t>
              </a:r>
              <a:br>
                <a:rPr lang="en-GB" sz="2000" dirty="0">
                  <a:latin typeface="Arial" charset="0"/>
                  <a:cs typeface="Arial" charset="0"/>
                </a:rPr>
              </a:br>
              <a:r>
                <a:rPr lang="en-GB" sz="2000" dirty="0">
                  <a:latin typeface="Arial" charset="0"/>
                  <a:cs typeface="Arial" charset="0"/>
                </a:rPr>
                <a:t>  </a:t>
              </a:r>
              <a:r>
                <a:rPr lang="cs-CZ" sz="2000" dirty="0">
                  <a:latin typeface="Arial" charset="0"/>
                  <a:cs typeface="Arial" charset="0"/>
                </a:rPr>
                <a:t>                   University </a:t>
              </a:r>
              <a:r>
                <a:rPr lang="cs-CZ" sz="2000" dirty="0" err="1">
                  <a:latin typeface="Arial" charset="0"/>
                  <a:cs typeface="Arial" charset="0"/>
                </a:rPr>
                <a:t>of</a:t>
              </a:r>
              <a:r>
                <a:rPr lang="cs-CZ" sz="2000" dirty="0">
                  <a:latin typeface="Arial" charset="0"/>
                  <a:cs typeface="Arial" charset="0"/>
                </a:rPr>
                <a:t> </a:t>
              </a:r>
              <a:r>
                <a:rPr lang="en-GB" sz="2000" dirty="0">
                  <a:latin typeface="Arial" charset="0"/>
                  <a:cs typeface="Arial" charset="0"/>
                </a:rPr>
                <a:t>Cambridge</a:t>
              </a:r>
              <a:endParaRPr lang="cs-CZ" sz="2000" dirty="0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Henslow"/>
          <p:cNvPicPr>
            <a:picLocks noChangeAspect="1" noChangeArrowheads="1"/>
          </p:cNvPicPr>
          <p:nvPr/>
        </p:nvPicPr>
        <p:blipFill>
          <a:blip r:embed="rId3" cstate="print"/>
          <a:srcRect l="15334" r="14256" b="9468"/>
          <a:stretch>
            <a:fillRect/>
          </a:stretch>
        </p:blipFill>
        <p:spPr bwMode="auto">
          <a:xfrm>
            <a:off x="5194300" y="869693"/>
            <a:ext cx="23399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19" name="Picture 5" descr="sedgwick"/>
          <p:cNvPicPr>
            <a:picLocks noChangeAspect="1" noChangeArrowheads="1"/>
          </p:cNvPicPr>
          <p:nvPr/>
        </p:nvPicPr>
        <p:blipFill>
          <a:blip r:embed="rId4" cstate="print"/>
          <a:srcRect l="19841" t="5257" r="35318" b="49429"/>
          <a:stretch>
            <a:fillRect/>
          </a:stretch>
        </p:blipFill>
        <p:spPr bwMode="auto">
          <a:xfrm>
            <a:off x="1152525" y="869693"/>
            <a:ext cx="25955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4658993" y="4084381"/>
            <a:ext cx="348044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000099"/>
                </a:solidFill>
                <a:latin typeface="Arial" charset="0"/>
                <a:cs typeface="Arial" charset="0"/>
              </a:rPr>
              <a:t>John Stevens </a:t>
            </a:r>
            <a:r>
              <a:rPr lang="en-GB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Henslow</a:t>
            </a:r>
            <a:endParaRPr lang="en-GB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</a:t>
            </a:r>
            <a:r>
              <a:rPr lang="en-GB" sz="1800" dirty="0">
                <a:latin typeface="Arial" charset="0"/>
                <a:cs typeface="Arial" charset="0"/>
              </a:rPr>
              <a:t>1796–1861</a:t>
            </a:r>
            <a:r>
              <a:rPr lang="cs-CZ" sz="1800" dirty="0">
                <a:latin typeface="Arial" charset="0"/>
                <a:cs typeface="Arial" charset="0"/>
              </a:rPr>
              <a:t>), </a:t>
            </a:r>
            <a:r>
              <a:rPr lang="cs-CZ" sz="1800" dirty="0" err="1">
                <a:latin typeface="Arial" charset="0"/>
                <a:cs typeface="Arial" charset="0"/>
              </a:rPr>
              <a:t>botani</a:t>
            </a:r>
            <a:r>
              <a:rPr lang="en-GB" sz="1800" dirty="0" err="1">
                <a:latin typeface="Arial" charset="0"/>
                <a:cs typeface="Arial" charset="0"/>
              </a:rPr>
              <a:t>st</a:t>
            </a:r>
            <a:r>
              <a:rPr lang="cs-CZ" sz="1800" dirty="0">
                <a:latin typeface="Arial" charset="0"/>
                <a:cs typeface="Arial" charset="0"/>
              </a:rPr>
              <a:t>, geolog</a:t>
            </a:r>
            <a:r>
              <a:rPr lang="en-GB" sz="1800" dirty="0" err="1">
                <a:latin typeface="Arial" charset="0"/>
                <a:cs typeface="Arial" charset="0"/>
              </a:rPr>
              <a:t>ist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1150383" y="4084381"/>
            <a:ext cx="254428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Adam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Sedgwick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(1785–1873), geolog</a:t>
            </a:r>
            <a:r>
              <a:rPr lang="en-GB" sz="1800" dirty="0" err="1">
                <a:latin typeface="Arial" charset="0"/>
                <a:cs typeface="Arial" charset="0"/>
              </a:rPr>
              <a:t>ist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tzroy_pain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75" y="311150"/>
            <a:ext cx="264477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25575" y="3771900"/>
            <a:ext cx="18938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Robert FitzRoy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(1805–1865)</a:t>
            </a:r>
          </a:p>
        </p:txBody>
      </p:sp>
      <p:pic>
        <p:nvPicPr>
          <p:cNvPr id="35844" name="Picture 4" descr="Beagle"/>
          <p:cNvPicPr>
            <a:picLocks noChangeAspect="1" noChangeArrowheads="1"/>
          </p:cNvPicPr>
          <p:nvPr/>
        </p:nvPicPr>
        <p:blipFill>
          <a:blip r:embed="rId4" cstate="print"/>
          <a:srcRect l="1744" b="15216"/>
          <a:stretch>
            <a:fillRect/>
          </a:stretch>
        </p:blipFill>
        <p:spPr bwMode="auto">
          <a:xfrm>
            <a:off x="5434013" y="503238"/>
            <a:ext cx="2727325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718175" y="3248025"/>
            <a:ext cx="2124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>
                <a:latin typeface="Arial" charset="0"/>
                <a:cs typeface="Arial" charset="0"/>
              </a:rPr>
              <a:t>HMS Beagle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Plymouth 27.12.1831</a:t>
            </a:r>
          </a:p>
        </p:txBody>
      </p:sp>
      <p:pic>
        <p:nvPicPr>
          <p:cNvPr id="9" name="Picture 9" descr="Darwin-1840"/>
          <p:cNvPicPr>
            <a:picLocks noChangeAspect="1" noChangeArrowheads="1"/>
          </p:cNvPicPr>
          <p:nvPr/>
        </p:nvPicPr>
        <p:blipFill>
          <a:blip r:embed="rId5" cstate="print"/>
          <a:srcRect l="11236" t="-3412" r="16271" b="21456"/>
          <a:stretch>
            <a:fillRect/>
          </a:stretch>
        </p:blipFill>
        <p:spPr bwMode="auto">
          <a:xfrm>
            <a:off x="3772044" y="3743165"/>
            <a:ext cx="2261203" cy="283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385103" y="2298700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338" y="3119438"/>
            <a:ext cx="46339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361950" y="5348288"/>
            <a:ext cx="41328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Lyell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i="1" dirty="0" err="1">
                <a:latin typeface="Arial" charset="0"/>
                <a:cs typeface="Arial" charset="0"/>
              </a:rPr>
              <a:t>Principles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Geology</a:t>
            </a:r>
            <a:r>
              <a:rPr lang="cs-CZ" sz="2000" dirty="0">
                <a:latin typeface="Arial" charset="0"/>
                <a:cs typeface="Arial" charset="0"/>
              </a:rPr>
              <a:t> (1830–1833)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4" cstate="print"/>
          <a:srcRect l="1949" t="1169" r="1640" b="3583"/>
          <a:stretch>
            <a:fillRect/>
          </a:stretch>
        </p:blipFill>
        <p:spPr bwMode="auto">
          <a:xfrm>
            <a:off x="6662738" y="169863"/>
            <a:ext cx="234156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HMS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  <a:cs typeface="Arial" charset="0"/>
              </a:rPr>
              <a:t>Beagle</a:t>
            </a:r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 (1831–1836)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702112" y="3807743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8917" name="Picture 9" descr="Megather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8" y="3556000"/>
            <a:ext cx="191452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8" name="Picture 10" descr="glyptod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583113"/>
            <a:ext cx="24923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9" name="Picture 12" descr="HMS_Beagle_by_Conrad_Mart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7950" y="257175"/>
            <a:ext cx="37179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0" name="Picture 14" descr="Image-Rhea_Darwini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3538" y="3054350"/>
            <a:ext cx="22733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1" name="Picture 16" descr="mastod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9775" y="4586288"/>
            <a:ext cx="247491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8922" name="Text Box 17"/>
          <p:cNvSpPr txBox="1">
            <a:spLocks noChangeArrowheads="1"/>
          </p:cNvSpPr>
          <p:nvPr/>
        </p:nvSpPr>
        <p:spPr bwMode="auto">
          <a:xfrm>
            <a:off x="1292225" y="6391275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Megatherium</a:t>
            </a:r>
          </a:p>
        </p:txBody>
      </p:sp>
      <p:sp>
        <p:nvSpPr>
          <p:cNvPr id="38923" name="Text Box 18"/>
          <p:cNvSpPr txBox="1">
            <a:spLocks noChangeArrowheads="1"/>
          </p:cNvSpPr>
          <p:nvPr/>
        </p:nvSpPr>
        <p:spPr bwMode="auto">
          <a:xfrm>
            <a:off x="3311525" y="6132513"/>
            <a:ext cx="1000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Glyptodon</a:t>
            </a:r>
          </a:p>
        </p:txBody>
      </p:sp>
      <p:sp>
        <p:nvSpPr>
          <p:cNvPr id="38924" name="Text Box 19"/>
          <p:cNvSpPr txBox="1">
            <a:spLocks noChangeArrowheads="1"/>
          </p:cNvSpPr>
          <p:nvPr/>
        </p:nvSpPr>
        <p:spPr bwMode="auto">
          <a:xfrm>
            <a:off x="7021513" y="6362700"/>
            <a:ext cx="969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Mastodon</a:t>
            </a:r>
          </a:p>
        </p:txBody>
      </p:sp>
      <p:sp>
        <p:nvSpPr>
          <p:cNvPr id="38925" name="Text Box 20"/>
          <p:cNvSpPr txBox="1">
            <a:spLocks noChangeArrowheads="1"/>
          </p:cNvSpPr>
          <p:nvPr/>
        </p:nvSpPr>
        <p:spPr bwMode="auto">
          <a:xfrm>
            <a:off x="7407275" y="5930900"/>
            <a:ext cx="141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„Rhea Darwinii“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 flipH="1">
            <a:off x="490538" y="2761283"/>
            <a:ext cx="677862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9940" name="Picture 8" descr="Galapagos2"/>
          <p:cNvPicPr>
            <a:picLocks noChangeAspect="1" noChangeArrowheads="1"/>
          </p:cNvPicPr>
          <p:nvPr/>
        </p:nvPicPr>
        <p:blipFill>
          <a:blip r:embed="rId3" cstate="print"/>
          <a:srcRect t="26911"/>
          <a:stretch>
            <a:fillRect/>
          </a:stretch>
        </p:blipFill>
        <p:spPr bwMode="auto">
          <a:xfrm>
            <a:off x="6053137" y="3886200"/>
            <a:ext cx="3090863" cy="225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1" name="Picture 11" descr="galapagos-tortoi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095" y="4590750"/>
            <a:ext cx="30353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2" name="Picture 4" descr="Beagle in the Galapagos"/>
          <p:cNvPicPr>
            <a:picLocks noChangeAspect="1" noChangeArrowheads="1"/>
          </p:cNvPicPr>
          <p:nvPr/>
        </p:nvPicPr>
        <p:blipFill>
          <a:blip r:embed="rId5" cstate="print"/>
          <a:srcRect l="27843" t="4898" r="18622" b="16858"/>
          <a:stretch>
            <a:fillRect/>
          </a:stretch>
        </p:blipFill>
        <p:spPr bwMode="auto">
          <a:xfrm>
            <a:off x="6597444" y="113801"/>
            <a:ext cx="24241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3" name="Picture 13" descr="2573047-The-Sea-Iguana-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63" y="45497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9944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588472" y="5572545"/>
            <a:ext cx="615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charset="0"/>
              </a:rPr>
              <a:t>T. </a:t>
            </a:r>
            <a:r>
              <a:rPr lang="cs-CZ" sz="2000" dirty="0" err="1">
                <a:latin typeface="Arial" charset="0"/>
              </a:rPr>
              <a:t>Dobzhansky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i="1" dirty="0" err="1">
                <a:latin typeface="Arial" charset="0"/>
                <a:cs typeface="Arial" charset="0"/>
              </a:rPr>
              <a:t>American</a:t>
            </a:r>
            <a:r>
              <a:rPr lang="cs-CZ" sz="2000" i="1" dirty="0">
                <a:latin typeface="Arial" charset="0"/>
                <a:cs typeface="Arial" charset="0"/>
              </a:rPr>
              <a:t> Biology </a:t>
            </a:r>
            <a:r>
              <a:rPr lang="cs-CZ" sz="2000" i="1" dirty="0" err="1">
                <a:latin typeface="Arial" charset="0"/>
                <a:cs typeface="Arial" charset="0"/>
              </a:rPr>
              <a:t>Teacher</a:t>
            </a:r>
            <a:r>
              <a:rPr lang="cs-CZ" sz="2000" dirty="0">
                <a:latin typeface="Arial" charset="0"/>
                <a:cs typeface="Arial" charset="0"/>
              </a:rPr>
              <a:t>,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</a:rPr>
              <a:t>1973)</a:t>
            </a: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stažený soubor.jpg"/>
          <p:cNvPicPr>
            <a:picLocks noChangeAspect="1"/>
          </p:cNvPicPr>
          <p:nvPr/>
        </p:nvPicPr>
        <p:blipFill>
          <a:blip r:embed="rId3" cstate="print"/>
          <a:srcRect l="5396" r="18207"/>
          <a:stretch>
            <a:fillRect/>
          </a:stretch>
        </p:blipFill>
        <p:spPr>
          <a:xfrm>
            <a:off x="816643" y="912266"/>
            <a:ext cx="2198406" cy="28775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Oválný popisek 8"/>
          <p:cNvSpPr/>
          <p:nvPr/>
        </p:nvSpPr>
        <p:spPr bwMode="auto">
          <a:xfrm>
            <a:off x="3019884" y="1388792"/>
            <a:ext cx="5695121" cy="1679713"/>
          </a:xfrm>
          <a:prstGeom prst="wedgeEllipseCallout">
            <a:avLst>
              <a:gd name="adj1" fmla="val -63939"/>
              <a:gd name="adj2" fmla="val 34689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latin typeface="Arial" charset="0"/>
              </a:rPr>
              <a:t>Nothing in biology makes sense except in the light of evolution</a:t>
            </a:r>
            <a:r>
              <a:rPr lang="cs-CZ" dirty="0">
                <a:latin typeface="Arial" charset="0"/>
              </a:rPr>
              <a:t>.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arwin%27s_finches_by_Gou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277813"/>
            <a:ext cx="3405188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3" name="Picture 5" descr="John_Gou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165100"/>
            <a:ext cx="23907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370138" y="777875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John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Gould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40965" name="Picture 9" descr="galapagos-mockingbird-mimus-melanotis-illustration-by-john-gould-from-darwins-zoology-of-the-voyage-of-hms-bea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9663" y="3216275"/>
            <a:ext cx="259238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6" name="Picture 11" descr="c1x17b-finch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500" y="3227388"/>
            <a:ext cx="49577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ovéPole 6"/>
          <p:cNvSpPr txBox="1">
            <a:spLocks noChangeArrowheads="1"/>
          </p:cNvSpPr>
          <p:nvPr/>
        </p:nvSpPr>
        <p:spPr bwMode="auto">
          <a:xfrm>
            <a:off x="2986187" y="2451100"/>
            <a:ext cx="2014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dirty="0">
                <a:latin typeface="Arial" charset="0"/>
                <a:cs typeface="Arial" charset="0"/>
              </a:rPr>
              <a:t>„Darwin</a:t>
            </a:r>
            <a:r>
              <a:rPr lang="en-GB" sz="1800" dirty="0">
                <a:latin typeface="Arial" charset="0"/>
                <a:cs typeface="Arial" charset="0"/>
              </a:rPr>
              <a:t>’s finches</a:t>
            </a:r>
            <a:r>
              <a:rPr lang="cs-CZ" sz="1800" dirty="0">
                <a:latin typeface="Arial" charset="0"/>
                <a:cs typeface="Arial" charset="0"/>
              </a:rPr>
              <a:t>“</a:t>
            </a: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</a:t>
            </a:r>
            <a:r>
              <a:rPr lang="en-GB" sz="1800" dirty="0">
                <a:latin typeface="Arial" charset="0"/>
                <a:cs typeface="Arial" charset="0"/>
              </a:rPr>
              <a:t>tanagers</a:t>
            </a:r>
            <a:r>
              <a:rPr lang="cs-CZ" sz="18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0968" name="TextovéPole 7"/>
          <p:cNvSpPr txBox="1">
            <a:spLocks noChangeArrowheads="1"/>
          </p:cNvSpPr>
          <p:nvPr/>
        </p:nvSpPr>
        <p:spPr bwMode="auto">
          <a:xfrm>
            <a:off x="5558710" y="6016998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dirty="0" err="1">
                <a:latin typeface="Arial" charset="0"/>
                <a:cs typeface="Arial" charset="0"/>
              </a:rPr>
              <a:t>mockingbirds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upload.wikimedia.org/wikipedia/commons/3/32/Thomas_Robert_Malth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3576" y="221946"/>
            <a:ext cx="2097156" cy="26631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0538" y="280918"/>
            <a:ext cx="5583580" cy="8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Thomas Robert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Malthus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(1766</a:t>
            </a:r>
            <a:r>
              <a:rPr lang="cs-CZ" sz="1800" dirty="0">
                <a:latin typeface="Arial"/>
                <a:cs typeface="Arial"/>
                <a:sym typeface="Symbol"/>
              </a:rPr>
              <a:t>‒</a:t>
            </a:r>
            <a:r>
              <a:rPr lang="cs-CZ" sz="1800" dirty="0">
                <a:latin typeface="Arial" charset="0"/>
                <a:cs typeface="Arial" charset="0"/>
              </a:rPr>
              <a:t>1834)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defTabSz="360000"/>
            <a:r>
              <a:rPr lang="cs-CZ" sz="1800" dirty="0">
                <a:latin typeface="Arial" charset="0"/>
                <a:cs typeface="Arial" charset="0"/>
              </a:rPr>
              <a:t>1798, 1801: </a:t>
            </a:r>
            <a:r>
              <a:rPr lang="cs-CZ" sz="1800" i="1" dirty="0">
                <a:latin typeface="Arial" charset="0"/>
                <a:cs typeface="Arial" charset="0"/>
              </a:rPr>
              <a:t>An </a:t>
            </a:r>
            <a:r>
              <a:rPr lang="cs-CZ" sz="1800" i="1" dirty="0" err="1">
                <a:latin typeface="Arial" charset="0"/>
                <a:cs typeface="Arial" charset="0"/>
              </a:rPr>
              <a:t>Essay</a:t>
            </a:r>
            <a:r>
              <a:rPr lang="cs-CZ" sz="1800" i="1" dirty="0">
                <a:latin typeface="Arial" charset="0"/>
                <a:cs typeface="Arial" charset="0"/>
              </a:rPr>
              <a:t> on </a:t>
            </a:r>
            <a:r>
              <a:rPr lang="cs-CZ" sz="1800" i="1" dirty="0" err="1">
                <a:latin typeface="Arial" charset="0"/>
                <a:cs typeface="Arial" charset="0"/>
              </a:rPr>
              <a:t>the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Principle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of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Population</a:t>
            </a:r>
            <a:endParaRPr lang="cs-CZ" sz="1800" i="1" dirty="0">
              <a:latin typeface="Arial" charset="0"/>
              <a:cs typeface="Arial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64793" y="3757095"/>
            <a:ext cx="2295939" cy="1401277"/>
          </a:xfrm>
          <a:prstGeom prst="wedgeRectCallout">
            <a:avLst>
              <a:gd name="adj1" fmla="val -116444"/>
              <a:gd name="adj2" fmla="val 3952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deficiency of resources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en-GB" sz="1600" dirty="0">
                <a:latin typeface="Arial" pitchFamily="34" charset="0"/>
                <a:cs typeface="Arial" pitchFamily="34" charset="0"/>
                <a:sym typeface="Symbol"/>
              </a:rPr>
              <a:t>less adapted individuals don’t survive 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en-GB" sz="1600" dirty="0">
                <a:latin typeface="Arial" pitchFamily="34" charset="0"/>
                <a:cs typeface="Arial" pitchFamily="34" charset="0"/>
                <a:sym typeface="Symbol"/>
              </a:rPr>
              <a:t>natural selection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0538" y="1553505"/>
            <a:ext cx="8581324" cy="2010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decrease of birth and infantile mortality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increase of</a:t>
            </a:r>
            <a:br>
              <a:rPr lang="en-GB" sz="1800" dirty="0">
                <a:latin typeface="Arial" pitchFamily="34" charset="0"/>
                <a:cs typeface="Arial" pitchFamily="34" charset="0"/>
              </a:rPr>
            </a:br>
            <a:r>
              <a:rPr lang="en-GB" sz="1800" dirty="0">
                <a:latin typeface="Arial" pitchFamily="34" charset="0"/>
                <a:cs typeface="Arial" pitchFamily="34" charset="0"/>
              </a:rPr>
              <a:t>     mean age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/>
              </a:rPr>
              <a:t>popula</a:t>
            </a:r>
            <a:r>
              <a:rPr lang="en-GB" sz="1800" dirty="0" err="1">
                <a:latin typeface="Arial" pitchFamily="34" charset="0"/>
                <a:cs typeface="Arial" pitchFamily="34" charset="0"/>
                <a:sym typeface="Symbol"/>
              </a:rPr>
              <a:t>tion</a:t>
            </a:r>
            <a:r>
              <a:rPr lang="en-GB" sz="1800" dirty="0">
                <a:latin typeface="Arial" pitchFamily="34" charset="0"/>
                <a:cs typeface="Arial" pitchFamily="34" charset="0"/>
                <a:sym typeface="Symbol"/>
              </a:rPr>
              <a:t> growth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Great Britain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(Glasgow, Liverpool, Birmingham, Manchester, 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Lond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o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n), Ir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eland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USA,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Napl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es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(„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city of beggars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[BUT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agricultural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revolu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tion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England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USA)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 more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sources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in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USA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estimate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   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included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also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immigrants]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9F768B30-44AF-454B-8E83-291F78A289B0}"/>
              </a:ext>
            </a:extLst>
          </p:cNvPr>
          <p:cNvGrpSpPr>
            <a:grpSpLocks noChangeAspect="1"/>
          </p:cNvGrpSpPr>
          <p:nvPr/>
        </p:nvGrpSpPr>
        <p:grpSpPr>
          <a:xfrm>
            <a:off x="1973574" y="3600816"/>
            <a:ext cx="4200799" cy="2976266"/>
            <a:chOff x="735495" y="1500809"/>
            <a:chExt cx="4588427" cy="3250900"/>
          </a:xfrm>
        </p:grpSpPr>
        <p:sp>
          <p:nvSpPr>
            <p:cNvPr id="12" name="Volný tvar 6">
              <a:extLst>
                <a:ext uri="{FF2B5EF4-FFF2-40B4-BE49-F238E27FC236}">
                  <a16:creationId xmlns:a16="http://schemas.microsoft.com/office/drawing/2014/main" id="{80188612-3A4D-46AF-B4E0-9BE51FDAC21D}"/>
                </a:ext>
              </a:extLst>
            </p:cNvPr>
            <p:cNvSpPr/>
            <p:nvPr/>
          </p:nvSpPr>
          <p:spPr bwMode="auto">
            <a:xfrm>
              <a:off x="3298032" y="3002756"/>
              <a:ext cx="626268" cy="578645"/>
            </a:xfrm>
            <a:custGeom>
              <a:avLst/>
              <a:gdLst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268" h="578645">
                  <a:moveTo>
                    <a:pt x="0" y="578645"/>
                  </a:moveTo>
                  <a:cubicBezTo>
                    <a:pt x="254000" y="359568"/>
                    <a:pt x="357980" y="197645"/>
                    <a:pt x="497681" y="0"/>
                  </a:cubicBezTo>
                  <a:lnTo>
                    <a:pt x="626268" y="426244"/>
                  </a:lnTo>
                  <a:lnTo>
                    <a:pt x="0" y="578645"/>
                  </a:lnTo>
                  <a:close/>
                </a:path>
              </a:pathLst>
            </a:custGeom>
            <a:gradFill>
              <a:gsLst>
                <a:gs pos="100000">
                  <a:srgbClr val="003399"/>
                </a:gs>
                <a:gs pos="0">
                  <a:schemeClr val="bg1"/>
                </a:gs>
              </a:gsLst>
              <a:lin ang="96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3" name="Picture 4" descr="http://upload.wikimedia.org/wikipedia/commons/thumb/d/d9/Malthus_PL_en.svg/2000px-Malthus_PL_en.svg.png">
              <a:extLst>
                <a:ext uri="{FF2B5EF4-FFF2-40B4-BE49-F238E27FC236}">
                  <a16:creationId xmlns:a16="http://schemas.microsoft.com/office/drawing/2014/main" id="{F46DB405-7F66-4D90-8CC5-ACC0C05D0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495" y="1500809"/>
              <a:ext cx="4588427" cy="32509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g1.wikia.nocookie.net/__cb20111004021328/marveldatabase/images/thumb/b/bb/Charles_Darwin_(Earth-616).jpg/250px-Charles_Darwin_(Earth-6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483" y="3101843"/>
            <a:ext cx="2311140" cy="29490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válný popisek 7"/>
          <p:cNvSpPr/>
          <p:nvPr/>
        </p:nvSpPr>
        <p:spPr>
          <a:xfrm>
            <a:off x="783300" y="2812869"/>
            <a:ext cx="4980692" cy="2397211"/>
          </a:xfrm>
          <a:prstGeom prst="wedgeEllipseCallout">
            <a:avLst>
              <a:gd name="adj1" fmla="val 63238"/>
              <a:gd name="adj2" fmla="val 17852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almost convinced (quite contrary to opinion I started with) that species are not (it is like confessing a murder) immutable.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Arial" charset="0"/>
                <a:cs typeface="Arial" charset="0"/>
              </a:rPr>
              <a:t>[</a:t>
            </a:r>
            <a:r>
              <a:rPr lang="cs-CZ" sz="1600" dirty="0">
                <a:solidFill>
                  <a:schemeClr val="tx1"/>
                </a:solidFill>
                <a:latin typeface="Arial" charset="0"/>
                <a:cs typeface="Arial" charset="0"/>
              </a:rPr>
              <a:t>1844, Darwin</a:t>
            </a:r>
            <a:r>
              <a:rPr lang="en-GB" sz="1600" dirty="0">
                <a:solidFill>
                  <a:schemeClr val="tx1"/>
                </a:solidFill>
                <a:latin typeface="Arial" charset="0"/>
                <a:cs typeface="Arial" charset="0"/>
              </a:rPr>
              <a:t>’s letter to</a:t>
            </a:r>
            <a:r>
              <a:rPr lang="cs-CZ" sz="16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br>
              <a:rPr lang="cs-CZ" sz="16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Hooker</a:t>
            </a:r>
            <a:r>
              <a:rPr lang="en-GB" sz="1600" dirty="0">
                <a:solidFill>
                  <a:schemeClr val="tx1"/>
                </a:solidFill>
                <a:latin typeface="Arial" charset="0"/>
                <a:cs typeface="Arial" charset="0"/>
              </a:rPr>
              <a:t>]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1585" y="542075"/>
            <a:ext cx="84128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latin typeface="Arial" pitchFamily="34" charset="0"/>
                <a:cs typeface="Arial" pitchFamily="34" charset="0"/>
              </a:rPr>
              <a:t>1842: pencil-writ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t</a:t>
            </a:r>
            <a:r>
              <a:rPr lang="en-GB" sz="2000" dirty="0" err="1">
                <a:latin typeface="Arial" pitchFamily="34" charset="0"/>
                <a:cs typeface="Arial" pitchFamily="34" charset="0"/>
              </a:rPr>
              <a:t>en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35-page outline of the theory of natural selection</a:t>
            </a:r>
            <a:br>
              <a:rPr lang="en-GB" sz="2000" dirty="0">
                <a:latin typeface="Arial" pitchFamily="34" charset="0"/>
                <a:cs typeface="Arial" pitchFamily="34" charset="0"/>
              </a:rPr>
            </a:br>
            <a:endParaRPr lang="en-GB" sz="2000" dirty="0"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latin typeface="Arial" pitchFamily="34" charset="0"/>
                <a:cs typeface="Arial" pitchFamily="34" charset="0"/>
              </a:rPr>
              <a:t>1844: extension to 230 pages ...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asks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his wife Emma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publish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ing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after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      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his death</a:t>
            </a:r>
            <a:br>
              <a:rPr lang="en-GB" sz="2000" dirty="0">
                <a:latin typeface="Arial" pitchFamily="34" charset="0"/>
                <a:cs typeface="Arial" pitchFamily="34" charset="0"/>
              </a:rPr>
            </a:br>
            <a:endParaRPr lang="en-GB" sz="2000" dirty="0"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latin typeface="Arial" pitchFamily="34" charset="0"/>
                <a:cs typeface="Arial" pitchFamily="34" charset="0"/>
              </a:rPr>
              <a:t>11</a:t>
            </a:r>
            <a:r>
              <a:rPr lang="en-GB" sz="20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January 1844: letter to J. Hooker with the theory outline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hambers_rober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167" y="2102045"/>
            <a:ext cx="3048291" cy="355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63475" y="555831"/>
            <a:ext cx="3586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Robert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Chambers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(1802–1871)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90538" y="1501569"/>
            <a:ext cx="5798382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1844: </a:t>
            </a:r>
            <a:r>
              <a:rPr lang="cs-CZ" sz="2000" i="1" dirty="0" err="1">
                <a:latin typeface="Arial" charset="0"/>
                <a:cs typeface="Arial" charset="0"/>
              </a:rPr>
              <a:t>Vestiges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H</a:t>
            </a:r>
            <a:r>
              <a:rPr lang="cs-CZ" sz="2000" i="1" dirty="0" err="1">
                <a:latin typeface="Arial" charset="0"/>
                <a:cs typeface="Arial" charset="0"/>
              </a:rPr>
              <a:t>istory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Creation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12 </a:t>
            </a:r>
            <a:r>
              <a:rPr lang="en-GB" sz="2000" dirty="0">
                <a:latin typeface="Arial" charset="0"/>
                <a:cs typeface="Arial" charset="0"/>
              </a:rPr>
              <a:t>editions</a:t>
            </a:r>
            <a:r>
              <a:rPr lang="cs-CZ" sz="2000" dirty="0">
                <a:latin typeface="Arial" charset="0"/>
                <a:cs typeface="Arial" charset="0"/>
              </a:rPr>
              <a:t>, </a:t>
            </a:r>
            <a:r>
              <a:rPr lang="en-GB" sz="2000" dirty="0">
                <a:latin typeface="Arial" charset="0"/>
                <a:cs typeface="Arial" charset="0"/>
              </a:rPr>
              <a:t>in total</a:t>
            </a:r>
            <a:r>
              <a:rPr lang="cs-CZ" sz="2000" dirty="0">
                <a:latin typeface="Arial" charset="0"/>
                <a:cs typeface="Arial" charset="0"/>
              </a:rPr>
              <a:t> 100,000 </a:t>
            </a:r>
            <a:r>
              <a:rPr lang="en-GB" sz="2000" dirty="0">
                <a:latin typeface="Arial" charset="0"/>
                <a:cs typeface="Arial" charset="0"/>
              </a:rPr>
              <a:t>copies</a:t>
            </a: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aut</a:t>
            </a:r>
            <a:r>
              <a:rPr lang="en-GB" sz="2000" dirty="0">
                <a:latin typeface="Arial" charset="0"/>
                <a:cs typeface="Arial" charset="0"/>
              </a:rPr>
              <a:t>h</a:t>
            </a:r>
            <a:r>
              <a:rPr lang="cs-CZ" sz="2000" dirty="0" err="1">
                <a:latin typeface="Arial" charset="0"/>
                <a:cs typeface="Arial" charset="0"/>
              </a:rPr>
              <a:t>ors</a:t>
            </a:r>
            <a:r>
              <a:rPr lang="en-GB" sz="2000" dirty="0">
                <a:latin typeface="Arial" charset="0"/>
                <a:cs typeface="Arial" charset="0"/>
              </a:rPr>
              <a:t>hip discovered as late as in</a:t>
            </a:r>
            <a:r>
              <a:rPr lang="cs-CZ" sz="2000" dirty="0">
                <a:latin typeface="Arial" charset="0"/>
                <a:cs typeface="Arial" charset="0"/>
              </a:rPr>
              <a:t> 1884</a:t>
            </a:r>
          </a:p>
        </p:txBody>
      </p:sp>
      <p:pic>
        <p:nvPicPr>
          <p:cNvPr id="133122" name="Picture 2" descr="http://assets.cambridge.org/97811080/01670/cover/9781108001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4239" y="2896140"/>
            <a:ext cx="2399171" cy="3705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lej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788" y="708025"/>
            <a:ext cx="17811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arna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438" y="3995738"/>
            <a:ext cx="729773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2" name="Picture 6" descr="020-vilejs_stvolnaty_2"/>
          <p:cNvPicPr>
            <a:picLocks noChangeAspect="1" noChangeArrowheads="1"/>
          </p:cNvPicPr>
          <p:nvPr/>
        </p:nvPicPr>
        <p:blipFill>
          <a:blip r:embed="rId4" cstate="print"/>
          <a:srcRect l="22324"/>
          <a:stretch>
            <a:fillRect/>
          </a:stretch>
        </p:blipFill>
        <p:spPr bwMode="auto">
          <a:xfrm>
            <a:off x="5934075" y="250825"/>
            <a:ext cx="288925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3" name="Picture 7" descr="svijonoz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688" y="309563"/>
            <a:ext cx="310991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4" name="Picture 5" descr="barnacles"/>
          <p:cNvPicPr>
            <a:picLocks noChangeAspect="1" noChangeArrowheads="1"/>
          </p:cNvPicPr>
          <p:nvPr/>
        </p:nvPicPr>
        <p:blipFill>
          <a:blip r:embed="rId6" cstate="print"/>
          <a:srcRect t="5775" b="5032"/>
          <a:stretch>
            <a:fillRect/>
          </a:stretch>
        </p:blipFill>
        <p:spPr bwMode="auto">
          <a:xfrm>
            <a:off x="200025" y="3122613"/>
            <a:ext cx="235108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4078288" y="219075"/>
            <a:ext cx="1082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1846 …</a:t>
            </a:r>
          </a:p>
        </p:txBody>
      </p:sp>
      <p:sp>
        <p:nvSpPr>
          <p:cNvPr id="43016" name="TextovéPole 7"/>
          <p:cNvSpPr txBox="1">
            <a:spLocks noChangeArrowheads="1"/>
          </p:cNvSpPr>
          <p:nvPr/>
        </p:nvSpPr>
        <p:spPr bwMode="auto">
          <a:xfrm>
            <a:off x="5707063" y="3425825"/>
            <a:ext cx="185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3017" name="TextovéPole 8"/>
          <p:cNvSpPr txBox="1">
            <a:spLocks noChangeArrowheads="1"/>
          </p:cNvSpPr>
          <p:nvPr/>
        </p:nvSpPr>
        <p:spPr bwMode="auto">
          <a:xfrm>
            <a:off x="6786230" y="3310450"/>
            <a:ext cx="11849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dirty="0" err="1">
                <a:latin typeface="Arial" charset="0"/>
                <a:cs typeface="Arial" charset="0"/>
              </a:rPr>
              <a:t>barnacles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90538" y="285840"/>
            <a:ext cx="80836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1854: 2 </a:t>
            </a:r>
            <a:r>
              <a:rPr lang="en-GB" sz="2000" dirty="0">
                <a:latin typeface="Arial" charset="0"/>
                <a:cs typeface="Arial" charset="0"/>
              </a:rPr>
              <a:t>books on extant barnacles and </a:t>
            </a:r>
            <a:r>
              <a:rPr lang="cs-CZ" sz="2000" dirty="0">
                <a:latin typeface="Arial" charset="0"/>
                <a:cs typeface="Arial" charset="0"/>
              </a:rPr>
              <a:t>2 </a:t>
            </a:r>
            <a:r>
              <a:rPr lang="en-GB" sz="2000" dirty="0">
                <a:latin typeface="Arial" charset="0"/>
                <a:cs typeface="Arial" charset="0"/>
              </a:rPr>
              <a:t>books on extinct barnacles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1856: Darwin </a:t>
            </a:r>
            <a:r>
              <a:rPr lang="en-GB" sz="2000" dirty="0">
                <a:latin typeface="Arial" charset="0"/>
                <a:cs typeface="Arial" charset="0"/>
              </a:rPr>
              <a:t>starts to work on a book on natural selection</a:t>
            </a:r>
            <a:r>
              <a:rPr lang="cs-CZ" sz="2000" dirty="0">
                <a:latin typeface="Arial" charset="0"/>
                <a:cs typeface="Arial" charset="0"/>
              </a:rPr>
              <a:t>,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</a:t>
            </a:r>
            <a:r>
              <a:rPr lang="en-GB" sz="2000" dirty="0">
                <a:latin typeface="Arial" charset="0"/>
                <a:cs typeface="Arial" charset="0"/>
              </a:rPr>
              <a:t>planned extent</a:t>
            </a:r>
            <a:r>
              <a:rPr lang="cs-CZ" sz="2000" dirty="0">
                <a:latin typeface="Arial" charset="0"/>
                <a:cs typeface="Arial" charset="0"/>
              </a:rPr>
              <a:t> 1000 </a:t>
            </a:r>
            <a:r>
              <a:rPr lang="en-GB" sz="2000" dirty="0">
                <a:latin typeface="Arial" charset="0"/>
                <a:cs typeface="Arial" charset="0"/>
              </a:rPr>
              <a:t>pages</a:t>
            </a:r>
            <a:r>
              <a:rPr lang="cs-CZ" sz="2000" dirty="0">
                <a:latin typeface="Arial" charset="0"/>
                <a:cs typeface="Arial" charset="0"/>
              </a:rPr>
              <a:t> ...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5</a:t>
            </a:r>
            <a:r>
              <a:rPr lang="en-GB" sz="2000" dirty="0" err="1">
                <a:latin typeface="Arial" charset="0"/>
                <a:cs typeface="Arial" charset="0"/>
              </a:rPr>
              <a:t>th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en-GB" sz="2000" dirty="0">
                <a:latin typeface="Arial" charset="0"/>
                <a:cs typeface="Arial" charset="0"/>
              </a:rPr>
              <a:t>August</a:t>
            </a:r>
            <a:r>
              <a:rPr lang="cs-CZ" sz="2000" dirty="0">
                <a:latin typeface="Arial" charset="0"/>
                <a:cs typeface="Arial" charset="0"/>
              </a:rPr>
              <a:t> 1857: </a:t>
            </a:r>
            <a:r>
              <a:rPr lang="en-GB" sz="2000" dirty="0">
                <a:latin typeface="Arial" charset="0"/>
                <a:cs typeface="Arial" charset="0"/>
              </a:rPr>
              <a:t>theory outline to</a:t>
            </a:r>
            <a:r>
              <a:rPr lang="cs-CZ" sz="2000" dirty="0">
                <a:latin typeface="Arial" charset="0"/>
                <a:cs typeface="Arial" charset="0"/>
              </a:rPr>
              <a:t> A. </a:t>
            </a:r>
            <a:r>
              <a:rPr lang="cs-CZ" sz="2000" dirty="0" err="1">
                <a:latin typeface="Arial" charset="0"/>
                <a:cs typeface="Arial" charset="0"/>
              </a:rPr>
              <a:t>Gray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1858: </a:t>
            </a:r>
            <a:r>
              <a:rPr lang="en-GB" sz="2000" dirty="0">
                <a:latin typeface="Arial" charset="0"/>
                <a:cs typeface="Arial" charset="0"/>
              </a:rPr>
              <a:t>letter from</a:t>
            </a:r>
            <a:r>
              <a:rPr lang="cs-CZ" sz="2000" dirty="0">
                <a:latin typeface="Arial" charset="0"/>
                <a:cs typeface="Arial" charset="0"/>
              </a:rPr>
              <a:t> A.R. </a:t>
            </a:r>
            <a:r>
              <a:rPr lang="cs-CZ" sz="2000" dirty="0" err="1">
                <a:latin typeface="Arial" charset="0"/>
                <a:cs typeface="Arial" charset="0"/>
              </a:rPr>
              <a:t>Wallace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T</a:t>
            </a:r>
            <a:r>
              <a:rPr lang="cs-CZ" sz="2000" i="1" dirty="0" err="1">
                <a:latin typeface="Arial" charset="0"/>
                <a:cs typeface="Arial" charset="0"/>
              </a:rPr>
              <a:t>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V</a:t>
            </a:r>
            <a:r>
              <a:rPr lang="cs-CZ" sz="2000" i="1" dirty="0" err="1">
                <a:latin typeface="Arial" charset="0"/>
                <a:cs typeface="Arial" charset="0"/>
              </a:rPr>
              <a:t>arieties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r>
              <a:rPr lang="en-GB" sz="2000" i="1" dirty="0">
                <a:latin typeface="Arial" charset="0"/>
                <a:cs typeface="Arial" charset="0"/>
              </a:rPr>
              <a:t>D</a:t>
            </a:r>
            <a:r>
              <a:rPr lang="cs-CZ" sz="2000" i="1" dirty="0" err="1">
                <a:latin typeface="Arial" charset="0"/>
                <a:cs typeface="Arial" charset="0"/>
              </a:rPr>
              <a:t>epart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</a:t>
            </a:r>
            <a:r>
              <a:rPr lang="en-GB" sz="2000" i="1" dirty="0">
                <a:latin typeface="Arial" charset="0"/>
                <a:cs typeface="Arial" charset="0"/>
              </a:rPr>
              <a:t>I</a:t>
            </a:r>
            <a:r>
              <a:rPr lang="cs-CZ" sz="2000" i="1" dirty="0" err="1">
                <a:latin typeface="Arial" charset="0"/>
                <a:cs typeface="Arial" charset="0"/>
              </a:rPr>
              <a:t>ndefinitely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from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O</a:t>
            </a:r>
            <a:r>
              <a:rPr lang="cs-CZ" sz="2000" i="1" dirty="0" err="1">
                <a:latin typeface="Arial" charset="0"/>
                <a:cs typeface="Arial" charset="0"/>
              </a:rPr>
              <a:t>riginal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T</a:t>
            </a:r>
            <a:r>
              <a:rPr lang="cs-CZ" sz="2000" i="1" dirty="0" err="1">
                <a:latin typeface="Arial" charset="0"/>
                <a:cs typeface="Arial" charset="0"/>
              </a:rPr>
              <a:t>ype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60424" name="Picture 8" descr="wallace_yo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513" y="3806825"/>
            <a:ext cx="1995487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4041" name="Picture 2" descr="Darwin-1854"/>
          <p:cNvPicPr>
            <a:picLocks noChangeAspect="1" noChangeArrowheads="1"/>
          </p:cNvPicPr>
          <p:nvPr/>
        </p:nvPicPr>
        <p:blipFill>
          <a:blip r:embed="rId4" cstate="print"/>
          <a:srcRect l="2977" t="4028" r="3363" b="8293"/>
          <a:stretch>
            <a:fillRect/>
          </a:stretch>
        </p:blipFill>
        <p:spPr bwMode="auto">
          <a:xfrm>
            <a:off x="5051425" y="3373438"/>
            <a:ext cx="2443163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194550" y="3225800"/>
            <a:ext cx="1247775" cy="1185863"/>
            <a:chOff x="4740" y="2000"/>
            <a:chExt cx="786" cy="747"/>
          </a:xfrm>
        </p:grpSpPr>
        <p:sp>
          <p:nvSpPr>
            <p:cNvPr id="44038" name="AutoShape 11"/>
            <p:cNvSpPr>
              <a:spLocks noChangeArrowheads="1"/>
            </p:cNvSpPr>
            <p:nvPr/>
          </p:nvSpPr>
          <p:spPr bwMode="auto">
            <a:xfrm>
              <a:off x="4740" y="2195"/>
              <a:ext cx="786" cy="552"/>
            </a:xfrm>
            <a:prstGeom prst="cloudCallout">
              <a:avLst>
                <a:gd name="adj1" fmla="val -66412"/>
                <a:gd name="adj2" fmla="val -942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cs-CZ" sz="2000">
                <a:latin typeface="Arial" charset="0"/>
                <a:cs typeface="Arial" charset="0"/>
              </a:endParaRPr>
            </a:p>
          </p:txBody>
        </p:sp>
        <p:sp>
          <p:nvSpPr>
            <p:cNvPr id="44039" name="Freeform 14"/>
            <p:cNvSpPr>
              <a:spLocks/>
            </p:cNvSpPr>
            <p:nvPr/>
          </p:nvSpPr>
          <p:spPr bwMode="auto">
            <a:xfrm>
              <a:off x="4984" y="2000"/>
              <a:ext cx="331" cy="399"/>
            </a:xfrm>
            <a:custGeom>
              <a:avLst/>
              <a:gdLst>
                <a:gd name="T0" fmla="*/ 61 w 331"/>
                <a:gd name="T1" fmla="*/ 42 h 399"/>
                <a:gd name="T2" fmla="*/ 331 w 331"/>
                <a:gd name="T3" fmla="*/ 30 h 399"/>
                <a:gd name="T4" fmla="*/ 247 w 331"/>
                <a:gd name="T5" fmla="*/ 399 h 399"/>
                <a:gd name="T6" fmla="*/ 31 w 331"/>
                <a:gd name="T7" fmla="*/ 399 h 399"/>
                <a:gd name="T8" fmla="*/ 61 w 331"/>
                <a:gd name="T9" fmla="*/ 42 h 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399"/>
                <a:gd name="T17" fmla="*/ 331 w 331"/>
                <a:gd name="T18" fmla="*/ 399 h 3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399">
                  <a:moveTo>
                    <a:pt x="61" y="42"/>
                  </a:moveTo>
                  <a:cubicBezTo>
                    <a:pt x="121" y="30"/>
                    <a:pt x="178" y="0"/>
                    <a:pt x="331" y="30"/>
                  </a:cubicBezTo>
                  <a:cubicBezTo>
                    <a:pt x="262" y="228"/>
                    <a:pt x="247" y="399"/>
                    <a:pt x="247" y="399"/>
                  </a:cubicBezTo>
                  <a:cubicBezTo>
                    <a:pt x="124" y="378"/>
                    <a:pt x="31" y="399"/>
                    <a:pt x="31" y="399"/>
                  </a:cubicBezTo>
                  <a:cubicBezTo>
                    <a:pt x="0" y="340"/>
                    <a:pt x="11" y="104"/>
                    <a:pt x="61" y="42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44040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 r="51184" b="50755"/>
            <a:stretch>
              <a:fillRect/>
            </a:stretch>
          </p:blipFill>
          <p:spPr bwMode="auto">
            <a:xfrm flipH="1">
              <a:off x="4948" y="2405"/>
              <a:ext cx="30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" descr="Walla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501" y="1671292"/>
            <a:ext cx="31273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5059" name="Picture 14" descr="wallace_alfred_russ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964" y="1659766"/>
            <a:ext cx="2862262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0" name="Text Box 15"/>
          <p:cNvSpPr txBox="1">
            <a:spLocks noChangeArrowheads="1"/>
          </p:cNvSpPr>
          <p:nvPr/>
        </p:nvSpPr>
        <p:spPr bwMode="auto">
          <a:xfrm>
            <a:off x="2870200" y="274638"/>
            <a:ext cx="3387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Alfred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Russel</a:t>
            </a:r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Wallace</a:t>
            </a:r>
            <a:endParaRPr lang="cs-CZ" b="1" dirty="0">
              <a:solidFill>
                <a:srgbClr val="E1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(1823–1913)</a:t>
            </a:r>
          </a:p>
        </p:txBody>
      </p:sp>
      <p:pic>
        <p:nvPicPr>
          <p:cNvPr id="6" name="Picture 2" descr="http://www.barkinghistory.co.uk/images/p079_1_00.png"/>
          <p:cNvPicPr>
            <a:picLocks noChangeAspect="1" noChangeArrowheads="1"/>
          </p:cNvPicPr>
          <p:nvPr/>
        </p:nvPicPr>
        <p:blipFill>
          <a:blip r:embed="rId5" cstate="print"/>
          <a:srcRect l="10680" t="7681" r="11519" b="15099"/>
          <a:stretch>
            <a:fillRect/>
          </a:stretch>
        </p:blipFill>
        <p:spPr bwMode="auto">
          <a:xfrm>
            <a:off x="6122504" y="1669774"/>
            <a:ext cx="2888015" cy="39349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alfred wallace voyages">
            <a:extLst>
              <a:ext uri="{FF2B5EF4-FFF2-40B4-BE49-F238E27FC236}">
                <a16:creationId xmlns:a16="http://schemas.microsoft.com/office/drawing/2014/main" id="{07579453-9BA5-425F-B71B-8C0905E7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5" y="417514"/>
            <a:ext cx="3518958" cy="20267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alfred wallace voyages">
            <a:extLst>
              <a:ext uri="{FF2B5EF4-FFF2-40B4-BE49-F238E27FC236}">
                <a16:creationId xmlns:a16="http://schemas.microsoft.com/office/drawing/2014/main" id="{73A10C7B-F60E-46A7-93E1-4A454FF7D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46" y="3370300"/>
            <a:ext cx="6428316" cy="26459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ek obrÃ¡zku pro alfred wallace voyages">
            <a:extLst>
              <a:ext uri="{FF2B5EF4-FFF2-40B4-BE49-F238E27FC236}">
                <a16:creationId xmlns:a16="http://schemas.microsoft.com/office/drawing/2014/main" id="{0937ED91-E7F6-4718-8706-C7499F28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62" y="214314"/>
            <a:ext cx="4703430" cy="26003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Ã½sledek obrÃ¡zku pro alfred wallace voyages">
            <a:extLst>
              <a:ext uri="{FF2B5EF4-FFF2-40B4-BE49-F238E27FC236}">
                <a16:creationId xmlns:a16="http://schemas.microsoft.com/office/drawing/2014/main" id="{2C521061-6CD3-4BB3-9FC3-CFB14DAF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8" y="3071889"/>
            <a:ext cx="4384676" cy="34967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6455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y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301625"/>
            <a:ext cx="18669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3" name="Picture 3" descr="Asa_Gray_(1867)"/>
          <p:cNvPicPr>
            <a:picLocks noChangeAspect="1" noChangeArrowheads="1"/>
          </p:cNvPicPr>
          <p:nvPr/>
        </p:nvPicPr>
        <p:blipFill>
          <a:blip r:embed="rId4" cstate="print"/>
          <a:srcRect l="8337" r="9424" b="5711"/>
          <a:stretch>
            <a:fillRect/>
          </a:stretch>
        </p:blipFill>
        <p:spPr bwMode="auto">
          <a:xfrm>
            <a:off x="565150" y="3606800"/>
            <a:ext cx="23971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4" name="Picture 4" descr="hook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288925"/>
            <a:ext cx="25812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5" name="Picture 5" descr="Huxl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88" y="301625"/>
            <a:ext cx="2563812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50900" y="2754313"/>
            <a:ext cx="15113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Charles Lyell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(1797–1875)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254375" y="3455988"/>
            <a:ext cx="24685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Joseph Dalton Hooker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(1814–1879)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180138" y="3455988"/>
            <a:ext cx="24685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Thomas Henry Huxley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(1825–1895)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057525" y="5964238"/>
            <a:ext cx="237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Asa Gray </a:t>
            </a:r>
            <a:r>
              <a:rPr lang="cs-CZ" sz="1600">
                <a:latin typeface="Arial" charset="0"/>
                <a:cs typeface="Arial" charset="0"/>
              </a:rPr>
              <a:t>(1810–1888)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12" y="218225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490538" y="548499"/>
            <a:ext cx="836049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 1</a:t>
            </a:r>
            <a:r>
              <a:rPr lang="en-GB" sz="2000" baseline="30000" dirty="0" err="1">
                <a:latin typeface="Arial" charset="0"/>
                <a:cs typeface="Arial" charset="0"/>
              </a:rPr>
              <a:t>st</a:t>
            </a:r>
            <a:r>
              <a:rPr lang="en-GB" sz="2000" dirty="0">
                <a:latin typeface="Arial" charset="0"/>
                <a:cs typeface="Arial" charset="0"/>
              </a:rPr>
              <a:t> July</a:t>
            </a:r>
            <a:r>
              <a:rPr lang="cs-CZ" sz="2000" dirty="0">
                <a:latin typeface="Arial" charset="0"/>
                <a:cs typeface="Arial" charset="0"/>
              </a:rPr>
              <a:t> 1858: </a:t>
            </a:r>
            <a:r>
              <a:rPr lang="cs-CZ" sz="2000" dirty="0" err="1">
                <a:latin typeface="Arial" charset="0"/>
                <a:cs typeface="Arial" charset="0"/>
              </a:rPr>
              <a:t>Linnean</a:t>
            </a:r>
            <a:r>
              <a:rPr lang="cs-CZ" sz="2000" dirty="0">
                <a:latin typeface="Arial" charset="0"/>
                <a:cs typeface="Arial" charset="0"/>
              </a:rPr>
              <a:t> Society </a:t>
            </a:r>
            <a:r>
              <a:rPr lang="cs-CZ" sz="2000" dirty="0" err="1">
                <a:latin typeface="Arial" charset="0"/>
                <a:cs typeface="Arial" charset="0"/>
              </a:rPr>
              <a:t>of</a:t>
            </a:r>
            <a:r>
              <a:rPr lang="cs-CZ" sz="2000" dirty="0">
                <a:latin typeface="Arial" charset="0"/>
                <a:cs typeface="Arial" charset="0"/>
              </a:rPr>
              <a:t> London</a:t>
            </a:r>
            <a:br>
              <a:rPr lang="en-US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T</a:t>
            </a:r>
            <a:r>
              <a:rPr lang="cs-CZ" sz="2000" i="1" dirty="0" err="1">
                <a:latin typeface="Arial" charset="0"/>
                <a:cs typeface="Arial" charset="0"/>
              </a:rPr>
              <a:t>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pecies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r>
              <a:rPr lang="en-GB" sz="2000" i="1" dirty="0">
                <a:latin typeface="Arial" charset="0"/>
                <a:cs typeface="Arial" charset="0"/>
              </a:rPr>
              <a:t>F</a:t>
            </a:r>
            <a:r>
              <a:rPr lang="cs-CZ" sz="2000" i="1" dirty="0" err="1">
                <a:latin typeface="Arial" charset="0"/>
                <a:cs typeface="Arial" charset="0"/>
              </a:rPr>
              <a:t>orm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V</a:t>
            </a:r>
            <a:r>
              <a:rPr lang="cs-CZ" sz="2000" i="1" dirty="0" err="1">
                <a:latin typeface="Arial" charset="0"/>
                <a:cs typeface="Arial" charset="0"/>
              </a:rPr>
              <a:t>arieties</a:t>
            </a:r>
            <a:r>
              <a:rPr lang="cs-CZ" sz="2000" i="1" dirty="0">
                <a:latin typeface="Arial" charset="0"/>
                <a:cs typeface="Arial" charset="0"/>
              </a:rPr>
              <a:t>; and 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erpetuation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pPr defTabSz="360000"/>
            <a:r>
              <a:rPr lang="cs-CZ" sz="2000" i="1" dirty="0">
                <a:latin typeface="Arial" charset="0"/>
                <a:cs typeface="Arial" charset="0"/>
              </a:rPr>
              <a:t> 	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V</a:t>
            </a:r>
            <a:r>
              <a:rPr lang="cs-CZ" sz="2000" i="1" dirty="0" err="1">
                <a:latin typeface="Arial" charset="0"/>
                <a:cs typeface="Arial" charset="0"/>
              </a:rPr>
              <a:t>arieties</a:t>
            </a:r>
            <a:r>
              <a:rPr lang="cs-CZ" sz="2000" i="1" dirty="0">
                <a:latin typeface="Arial" charset="0"/>
                <a:cs typeface="Arial" charset="0"/>
              </a:rPr>
              <a:t> and </a:t>
            </a:r>
            <a:r>
              <a:rPr lang="en-GB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pecies</a:t>
            </a:r>
            <a:r>
              <a:rPr lang="cs-CZ" sz="2000" i="1" dirty="0">
                <a:latin typeface="Arial" charset="0"/>
                <a:cs typeface="Arial" charset="0"/>
              </a:rPr>
              <a:t> by </a:t>
            </a:r>
            <a:r>
              <a:rPr lang="en-GB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385" y="4281488"/>
            <a:ext cx="279717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9538" y="1958975"/>
            <a:ext cx="3554412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458377" y="455613"/>
            <a:ext cx="6033575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EVOLUTIONARY BIOLOGY</a:t>
            </a:r>
            <a:endParaRPr lang="cs-CZ" sz="2800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303934" y="1339850"/>
            <a:ext cx="860524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latin typeface="Arial" charset="0"/>
              </a:rPr>
              <a:t>= </a:t>
            </a:r>
            <a:r>
              <a:rPr lang="cs-CZ" sz="2800" dirty="0" err="1">
                <a:latin typeface="Arial" charset="0"/>
              </a:rPr>
              <a:t>scientific</a:t>
            </a:r>
            <a:r>
              <a:rPr lang="cs-CZ" sz="2800" dirty="0">
                <a:latin typeface="Arial" charset="0"/>
              </a:rPr>
              <a:t> </a:t>
            </a:r>
            <a:r>
              <a:rPr lang="en-GB" sz="2800" dirty="0">
                <a:latin typeface="Arial" charset="0"/>
              </a:rPr>
              <a:t>field</a:t>
            </a:r>
            <a:r>
              <a:rPr lang="cs-CZ" sz="2800" dirty="0">
                <a:latin typeface="Arial" charset="0"/>
              </a:rPr>
              <a:t> </a:t>
            </a:r>
            <a:r>
              <a:rPr lang="en-GB" sz="2800" dirty="0">
                <a:latin typeface="Arial" charset="0"/>
              </a:rPr>
              <a:t>studying principles of</a:t>
            </a:r>
            <a:endParaRPr lang="cs-CZ" sz="2800" dirty="0">
              <a:latin typeface="Arial" charset="0"/>
            </a:endParaRPr>
          </a:p>
          <a:p>
            <a:pPr algn="ctr"/>
            <a:r>
              <a:rPr lang="cs-CZ" sz="2800" dirty="0" err="1">
                <a:solidFill>
                  <a:srgbClr val="E10000"/>
                </a:solidFill>
                <a:latin typeface="Arial" charset="0"/>
              </a:rPr>
              <a:t>biologic</a:t>
            </a:r>
            <a:r>
              <a:rPr lang="en-GB" sz="2800" dirty="0">
                <a:solidFill>
                  <a:srgbClr val="E10000"/>
                </a:solidFill>
                <a:latin typeface="Arial" charset="0"/>
              </a:rPr>
              <a:t>al</a:t>
            </a:r>
            <a:r>
              <a:rPr lang="cs-CZ" sz="28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800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sz="2800" dirty="0" err="1">
                <a:solidFill>
                  <a:srgbClr val="E10000"/>
                </a:solidFill>
                <a:latin typeface="Arial" charset="0"/>
              </a:rPr>
              <a:t>tion</a:t>
            </a:r>
            <a:endParaRPr lang="cs-CZ" sz="2800" dirty="0">
              <a:solidFill>
                <a:srgbClr val="E10000"/>
              </a:solidFill>
              <a:latin typeface="Arial" charset="0"/>
            </a:endParaRPr>
          </a:p>
          <a:p>
            <a:pPr algn="ctr"/>
            <a:endParaRPr lang="cs-CZ" sz="2800" dirty="0">
              <a:latin typeface="Arial" charset="0"/>
            </a:endParaRPr>
          </a:p>
          <a:p>
            <a:pPr algn="ctr"/>
            <a:r>
              <a:rPr lang="en-GB" sz="2800" u="sng" dirty="0">
                <a:solidFill>
                  <a:srgbClr val="E10000"/>
                </a:solidFill>
                <a:latin typeface="Arial" charset="0"/>
              </a:rPr>
              <a:t>proper</a:t>
            </a:r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ti</a:t>
            </a:r>
            <a:r>
              <a:rPr lang="en-GB" sz="2800" u="sng" dirty="0" err="1">
                <a:solidFill>
                  <a:srgbClr val="E10000"/>
                </a:solidFill>
                <a:latin typeface="Arial" charset="0"/>
              </a:rPr>
              <a:t>es</a:t>
            </a:r>
            <a:r>
              <a:rPr lang="cs-CZ" sz="2800" dirty="0">
                <a:latin typeface="Arial" charset="0"/>
              </a:rPr>
              <a:t> a</a:t>
            </a:r>
            <a:r>
              <a:rPr lang="en-GB" sz="2800" dirty="0" err="1">
                <a:latin typeface="Arial" charset="0"/>
              </a:rPr>
              <a:t>nd</a:t>
            </a:r>
            <a:r>
              <a:rPr lang="cs-CZ" sz="2800" dirty="0">
                <a:latin typeface="Arial" charset="0"/>
              </a:rPr>
              <a:t> </a:t>
            </a:r>
            <a:r>
              <a:rPr lang="cs-CZ" sz="2800" u="sng" dirty="0" err="1">
                <a:solidFill>
                  <a:srgbClr val="E10000"/>
                </a:solidFill>
                <a:latin typeface="Arial" charset="0"/>
              </a:rPr>
              <a:t>mechanism</a:t>
            </a:r>
            <a:r>
              <a:rPr lang="en-GB" sz="2800" u="sng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sz="2800" dirty="0">
                <a:latin typeface="Arial" charset="0"/>
              </a:rPr>
              <a:t> </a:t>
            </a:r>
            <a:r>
              <a:rPr lang="en-GB" sz="2800" dirty="0">
                <a:latin typeface="Arial" charset="0"/>
              </a:rPr>
              <a:t>of evolutionary process</a:t>
            </a:r>
            <a:endParaRPr lang="cs-CZ" dirty="0">
              <a:latin typeface="Arial" charset="0"/>
            </a:endParaRPr>
          </a:p>
          <a:p>
            <a:pPr algn="ctr"/>
            <a:endParaRPr lang="cs-CZ" dirty="0">
              <a:latin typeface="Arial" charset="0"/>
            </a:endParaRP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90538" y="507093"/>
            <a:ext cx="8636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24. listopadu 1859 </a:t>
            </a:r>
          </a:p>
          <a:p>
            <a:pPr defTabSz="360000"/>
            <a:r>
              <a:rPr lang="en-US" sz="2000" i="1" dirty="0">
                <a:latin typeface="Arial" charset="0"/>
                <a:cs typeface="Arial" charset="0"/>
              </a:rPr>
              <a:t>On the Origin of Species </a:t>
            </a:r>
            <a:r>
              <a:rPr lang="cs-CZ" sz="2000" i="1" dirty="0">
                <a:latin typeface="Arial" charset="0"/>
                <a:cs typeface="Arial" charset="0"/>
              </a:rPr>
              <a:t>by </a:t>
            </a:r>
            <a:r>
              <a:rPr lang="en-US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i="1" dirty="0">
                <a:latin typeface="Arial" charset="0"/>
                <a:cs typeface="Arial" charset="0"/>
              </a:rPr>
              <a:t>, </a:t>
            </a:r>
            <a:r>
              <a:rPr lang="cs-CZ" sz="2000" i="1" dirty="0" err="1">
                <a:latin typeface="Arial" charset="0"/>
                <a:cs typeface="Arial" charset="0"/>
              </a:rPr>
              <a:t>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 </a:t>
            </a:r>
            <a:br>
              <a:rPr lang="en-GB" sz="2000" i="1" dirty="0">
                <a:latin typeface="Arial" charset="0"/>
                <a:cs typeface="Arial" charset="0"/>
              </a:rPr>
            </a:br>
            <a:r>
              <a:rPr lang="en-GB" sz="2000" i="1" dirty="0">
                <a:latin typeface="Arial" charset="0"/>
                <a:cs typeface="Arial" charset="0"/>
              </a:rPr>
              <a:t>     </a:t>
            </a:r>
            <a:r>
              <a:rPr lang="en-US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reservation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F</a:t>
            </a:r>
            <a:r>
              <a:rPr lang="cs-CZ" sz="2000" i="1" dirty="0" err="1">
                <a:latin typeface="Arial" charset="0"/>
                <a:cs typeface="Arial" charset="0"/>
              </a:rPr>
              <a:t>avoured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R</a:t>
            </a:r>
            <a:r>
              <a:rPr lang="cs-CZ" sz="2000" i="1" dirty="0" err="1">
                <a:latin typeface="Arial" charset="0"/>
                <a:cs typeface="Arial" charset="0"/>
              </a:rPr>
              <a:t>aces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truggle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L</a:t>
            </a:r>
            <a:r>
              <a:rPr lang="cs-CZ" sz="2000" i="1" dirty="0" err="1">
                <a:latin typeface="Arial" charset="0"/>
                <a:cs typeface="Arial" charset="0"/>
              </a:rPr>
              <a:t>ife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48131" name="Picture 3" descr="1859_Origin_F373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5" y="1982788"/>
            <a:ext cx="1136650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Title page"/>
          <p:cNvPicPr>
            <a:picLocks noChangeAspect="1" noChangeArrowheads="1"/>
          </p:cNvPicPr>
          <p:nvPr/>
        </p:nvPicPr>
        <p:blipFill>
          <a:blip r:embed="rId4" cstate="print"/>
          <a:srcRect r="3958" b="7562"/>
          <a:stretch>
            <a:fillRect/>
          </a:stretch>
        </p:blipFill>
        <p:spPr bwMode="auto">
          <a:xfrm>
            <a:off x="1303338" y="2382838"/>
            <a:ext cx="26162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Darwin_diverge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688" y="2387600"/>
            <a:ext cx="5078412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Darwin_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7213" y="200025"/>
            <a:ext cx="2736850" cy="3681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60" name="Picture 4" descr="Cartoon1"/>
          <p:cNvPicPr>
            <a:picLocks noChangeAspect="1" noChangeArrowheads="1"/>
          </p:cNvPicPr>
          <p:nvPr/>
        </p:nvPicPr>
        <p:blipFill>
          <a:blip r:embed="rId3" cstate="print"/>
          <a:srcRect l="15929" r="24100" b="12776"/>
          <a:stretch>
            <a:fillRect/>
          </a:stretch>
        </p:blipFill>
        <p:spPr bwMode="auto">
          <a:xfrm>
            <a:off x="346075" y="239713"/>
            <a:ext cx="2341563" cy="38385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63" name="Picture 7" descr="Darwin_as_monkey_on_La_Petite_Lu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1113" y="176213"/>
            <a:ext cx="2552700" cy="40592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69" name="Picture 13" descr="Darwin_sexual_caricat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075" y="3240088"/>
            <a:ext cx="2808288" cy="3429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72" name="Picture 16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0775" y="3641725"/>
            <a:ext cx="2767013" cy="30384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73" name="Picture 17" descr="Monkeyana"/>
          <p:cNvPicPr>
            <a:picLocks noChangeAspect="1" noChangeArrowheads="1"/>
          </p:cNvPicPr>
          <p:nvPr/>
        </p:nvPicPr>
        <p:blipFill>
          <a:blip r:embed="rId7" cstate="print"/>
          <a:srcRect b="13080"/>
          <a:stretch>
            <a:fillRect/>
          </a:stretch>
        </p:blipFill>
        <p:spPr bwMode="auto">
          <a:xfrm>
            <a:off x="3298825" y="3182938"/>
            <a:ext cx="2744788" cy="354647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jesus-vs-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228600"/>
            <a:ext cx="6907212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03" name="Picture 7" descr="Annie_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625" y="3489325"/>
            <a:ext cx="230981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w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851" y="890587"/>
            <a:ext cx="1868714" cy="225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752640" y="360708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52229" name="Picture 10" descr="1838-1840_FossilMammalia_F9"/>
          <p:cNvPicPr>
            <a:picLocks noChangeAspect="1" noChangeArrowheads="1"/>
          </p:cNvPicPr>
          <p:nvPr/>
        </p:nvPicPr>
        <p:blipFill>
          <a:blip r:embed="rId4" cstate="print"/>
          <a:srcRect b="3997"/>
          <a:stretch>
            <a:fillRect/>
          </a:stretch>
        </p:blipFill>
        <p:spPr bwMode="auto">
          <a:xfrm>
            <a:off x="2754653" y="155195"/>
            <a:ext cx="2708321" cy="340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0" descr="owen-vanityfair3"/>
          <p:cNvPicPr>
            <a:picLocks noChangeAspect="1" noChangeArrowheads="1"/>
          </p:cNvPicPr>
          <p:nvPr/>
        </p:nvPicPr>
        <p:blipFill>
          <a:blip r:embed="rId5" cstate="print"/>
          <a:srcRect r="11673"/>
          <a:stretch>
            <a:fillRect/>
          </a:stretch>
        </p:blipFill>
        <p:spPr bwMode="auto">
          <a:xfrm>
            <a:off x="883338" y="3595447"/>
            <a:ext cx="140493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11" descr="Wilberforce"/>
          <p:cNvPicPr>
            <a:picLocks noChangeAspect="1" noChangeArrowheads="1"/>
          </p:cNvPicPr>
          <p:nvPr/>
        </p:nvPicPr>
        <p:blipFill>
          <a:blip r:embed="rId6" cstate="print"/>
          <a:srcRect l="12213" r="13028"/>
          <a:stretch>
            <a:fillRect/>
          </a:stretch>
        </p:blipFill>
        <p:spPr bwMode="auto">
          <a:xfrm>
            <a:off x="3550407" y="3653080"/>
            <a:ext cx="15160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125957" y="745090"/>
            <a:ext cx="2422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Samuel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Wilberforce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(1805–1873)</a:t>
            </a:r>
          </a:p>
        </p:txBody>
      </p:sp>
      <p:pic>
        <p:nvPicPr>
          <p:cNvPr id="10" name="Picture 9" descr="File:Samuel Wilberforce by George Richmon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6856" y="1644650"/>
            <a:ext cx="339407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490538" y="300383"/>
            <a:ext cx="7446526" cy="582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1868: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V</a:t>
            </a:r>
            <a:r>
              <a:rPr lang="cs-CZ" sz="2000" i="1" dirty="0" err="1">
                <a:latin typeface="Arial" charset="0"/>
                <a:cs typeface="Arial" charset="0"/>
              </a:rPr>
              <a:t>ariation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A</a:t>
            </a:r>
            <a:r>
              <a:rPr lang="cs-CZ" sz="2000" i="1" dirty="0" err="1">
                <a:latin typeface="Arial" charset="0"/>
                <a:cs typeface="Arial" charset="0"/>
              </a:rPr>
              <a:t>nimals</a:t>
            </a:r>
            <a:r>
              <a:rPr lang="cs-CZ" sz="2000" i="1" dirty="0">
                <a:latin typeface="Arial" charset="0"/>
                <a:cs typeface="Arial" charset="0"/>
              </a:rPr>
              <a:t> and </a:t>
            </a:r>
            <a:r>
              <a:rPr lang="en-GB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lants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under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D</a:t>
            </a:r>
            <a:r>
              <a:rPr lang="cs-CZ" sz="2000" i="1" dirty="0" err="1">
                <a:latin typeface="Arial" charset="0"/>
                <a:cs typeface="Arial" charset="0"/>
              </a:rPr>
              <a:t>omestication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1871: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D</a:t>
            </a:r>
            <a:r>
              <a:rPr lang="cs-CZ" sz="2000" i="1" dirty="0" err="1">
                <a:latin typeface="Arial" charset="0"/>
                <a:cs typeface="Arial" charset="0"/>
              </a:rPr>
              <a:t>escent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an</a:t>
            </a:r>
            <a:r>
              <a:rPr lang="cs-CZ" sz="2000" i="1" dirty="0">
                <a:latin typeface="Arial" charset="0"/>
                <a:cs typeface="Arial" charset="0"/>
              </a:rPr>
              <a:t>, and </a:t>
            </a:r>
            <a:r>
              <a:rPr lang="en-GB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en-GB" sz="2000" i="1" dirty="0">
                <a:latin typeface="Arial" charset="0"/>
                <a:cs typeface="Arial" charset="0"/>
              </a:rPr>
              <a:t>R</a:t>
            </a:r>
            <a:r>
              <a:rPr lang="cs-CZ" sz="2000" i="1" dirty="0" err="1">
                <a:latin typeface="Arial" charset="0"/>
                <a:cs typeface="Arial" charset="0"/>
              </a:rPr>
              <a:t>elation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           </a:t>
            </a:r>
            <a:r>
              <a:rPr lang="en-GB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>
                <a:latin typeface="Arial" charset="0"/>
                <a:cs typeface="Arial" charset="0"/>
              </a:rPr>
              <a:t>ex</a:t>
            </a:r>
            <a:endParaRPr lang="en-GB" sz="2000" i="1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br>
              <a:rPr lang="cs-CZ" sz="2000" dirty="0">
                <a:latin typeface="Arial" charset="0"/>
                <a:cs typeface="Arial" charset="0"/>
              </a:rPr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2000" dirty="0">
                <a:latin typeface="Arial" charset="0"/>
                <a:cs typeface="Arial" charset="0"/>
              </a:rPr>
              <a:t>1872: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E</a:t>
            </a:r>
            <a:r>
              <a:rPr lang="cs-CZ" sz="2000" i="1" dirty="0" err="1">
                <a:latin typeface="Arial" charset="0"/>
                <a:cs typeface="Arial" charset="0"/>
              </a:rPr>
              <a:t>xpression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E</a:t>
            </a:r>
            <a:r>
              <a:rPr lang="cs-CZ" sz="2000" i="1" dirty="0" err="1">
                <a:latin typeface="Arial" charset="0"/>
                <a:cs typeface="Arial" charset="0"/>
              </a:rPr>
              <a:t>motions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en-GB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an</a:t>
            </a:r>
            <a:r>
              <a:rPr lang="cs-CZ" sz="2000" i="1" dirty="0">
                <a:latin typeface="Arial" charset="0"/>
                <a:cs typeface="Arial" charset="0"/>
              </a:rPr>
              <a:t> and </a:t>
            </a:r>
            <a:r>
              <a:rPr lang="en-GB" sz="2000" i="1" dirty="0">
                <a:latin typeface="Arial" charset="0"/>
                <a:cs typeface="Arial" charset="0"/>
              </a:rPr>
              <a:t>A</a:t>
            </a:r>
            <a:r>
              <a:rPr lang="cs-CZ" sz="2000" i="1" dirty="0" err="1">
                <a:latin typeface="Arial" charset="0"/>
                <a:cs typeface="Arial" charset="0"/>
              </a:rPr>
              <a:t>nimals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 l="3763" t="4361" r="1971" b="3362"/>
          <a:stretch>
            <a:fillRect/>
          </a:stretch>
        </p:blipFill>
        <p:spPr bwMode="auto">
          <a:xfrm>
            <a:off x="7189788" y="796925"/>
            <a:ext cx="1792287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 t="2481"/>
          <a:stretch>
            <a:fillRect/>
          </a:stretch>
        </p:blipFill>
        <p:spPr bwMode="auto">
          <a:xfrm>
            <a:off x="3273425" y="2198688"/>
            <a:ext cx="2071688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1" descr="1872_Expression_F1142_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3781425"/>
            <a:ext cx="181133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3" descr="1871_Descent_F937"/>
          <p:cNvPicPr>
            <a:picLocks noChangeAspect="1" noChangeArrowheads="1"/>
          </p:cNvPicPr>
          <p:nvPr/>
        </p:nvPicPr>
        <p:blipFill>
          <a:blip r:embed="rId6" cstate="print"/>
          <a:srcRect t="3696" b="1778"/>
          <a:stretch>
            <a:fillRect/>
          </a:stretch>
        </p:blipFill>
        <p:spPr bwMode="auto">
          <a:xfrm>
            <a:off x="2276475" y="2197100"/>
            <a:ext cx="738188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5" descr="o-puvodu-clove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0567" y="3723585"/>
            <a:ext cx="121285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6" descr="o-pohlavnim-vyber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9455" y="1843985"/>
            <a:ext cx="12160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7" descr="Darwin-187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00" y="3698875"/>
            <a:ext cx="12128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8" descr="Darwin-18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413" y="2025650"/>
            <a:ext cx="128587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1441450" y="2028825"/>
            <a:ext cx="52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1868</a:t>
            </a:r>
          </a:p>
        </p:txBody>
      </p:sp>
      <p:sp>
        <p:nvSpPr>
          <p:cNvPr id="54284" name="Text Box 20"/>
          <p:cNvSpPr txBox="1">
            <a:spLocks noChangeArrowheads="1"/>
          </p:cNvSpPr>
          <p:nvPr/>
        </p:nvSpPr>
        <p:spPr bwMode="auto">
          <a:xfrm>
            <a:off x="1409700" y="3687763"/>
            <a:ext cx="520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1871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File:Darwins Funeral - The Graphic 188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0" y="1023938"/>
            <a:ext cx="43989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299" name="Picture 11" descr="Funeral1"/>
          <p:cNvPicPr>
            <a:picLocks noChangeAspect="1" noChangeArrowheads="1"/>
          </p:cNvPicPr>
          <p:nvPr/>
        </p:nvPicPr>
        <p:blipFill>
          <a:blip r:embed="rId5" cstate="print"/>
          <a:srcRect l="3670" t="5382" r="4561" b="5949"/>
          <a:stretch>
            <a:fillRect/>
          </a:stretch>
        </p:blipFill>
        <p:spPr bwMode="auto">
          <a:xfrm>
            <a:off x="193676" y="4300452"/>
            <a:ext cx="31226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0" name="Picture 13" descr="Westminster_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8950" y="174625"/>
            <a:ext cx="30861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14"/>
          <p:cNvSpPr txBox="1">
            <a:spLocks noChangeArrowheads="1"/>
          </p:cNvSpPr>
          <p:nvPr/>
        </p:nvSpPr>
        <p:spPr bwMode="auto">
          <a:xfrm>
            <a:off x="319088" y="352425"/>
            <a:ext cx="37259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+ 19</a:t>
            </a:r>
            <a:r>
              <a:rPr lang="en-GB" sz="2000" baseline="30000" dirty="0" err="1">
                <a:latin typeface="Arial" charset="0"/>
                <a:cs typeface="Arial" charset="0"/>
              </a:rPr>
              <a:t>th</a:t>
            </a:r>
            <a:r>
              <a:rPr lang="en-GB" sz="2000" dirty="0">
                <a:latin typeface="Arial" charset="0"/>
                <a:cs typeface="Arial" charset="0"/>
              </a:rPr>
              <a:t> April</a:t>
            </a:r>
            <a:r>
              <a:rPr lang="cs-CZ" sz="2000" dirty="0">
                <a:latin typeface="Arial" charset="0"/>
                <a:cs typeface="Arial" charset="0"/>
              </a:rPr>
              <a:t> 1882, Down House </a:t>
            </a:r>
          </a:p>
        </p:txBody>
      </p:sp>
      <p:sp>
        <p:nvSpPr>
          <p:cNvPr id="55302" name="AutoShape 15"/>
          <p:cNvSpPr>
            <a:spLocks noChangeArrowheads="1"/>
          </p:cNvSpPr>
          <p:nvPr/>
        </p:nvSpPr>
        <p:spPr bwMode="auto">
          <a:xfrm>
            <a:off x="8148638" y="2874963"/>
            <a:ext cx="865187" cy="309562"/>
          </a:xfrm>
          <a:prstGeom prst="wedgeRectCallout">
            <a:avLst>
              <a:gd name="adj1" fmla="val -51653"/>
              <a:gd name="adj2" fmla="val 9153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Newton</a:t>
            </a:r>
          </a:p>
        </p:txBody>
      </p:sp>
      <p:sp>
        <p:nvSpPr>
          <p:cNvPr id="55303" name="AutoShape 16"/>
          <p:cNvSpPr>
            <a:spLocks noChangeArrowheads="1"/>
          </p:cNvSpPr>
          <p:nvPr/>
        </p:nvSpPr>
        <p:spPr bwMode="auto">
          <a:xfrm>
            <a:off x="7810500" y="2366963"/>
            <a:ext cx="865188" cy="309562"/>
          </a:xfrm>
          <a:prstGeom prst="wedgeRectCallout">
            <a:avLst>
              <a:gd name="adj1" fmla="val -41009"/>
              <a:gd name="adj2" fmla="val 22076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Maxwell</a:t>
            </a:r>
          </a:p>
        </p:txBody>
      </p:sp>
      <p:sp>
        <p:nvSpPr>
          <p:cNvPr id="55304" name="AutoShape 17"/>
          <p:cNvSpPr>
            <a:spLocks noChangeArrowheads="1"/>
          </p:cNvSpPr>
          <p:nvPr/>
        </p:nvSpPr>
        <p:spPr bwMode="auto">
          <a:xfrm>
            <a:off x="8062913" y="3995738"/>
            <a:ext cx="865187" cy="309562"/>
          </a:xfrm>
          <a:prstGeom prst="wedgeRectCallout">
            <a:avLst>
              <a:gd name="adj1" fmla="val -64495"/>
              <a:gd name="adj2" fmla="val -17513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Faraday</a:t>
            </a:r>
          </a:p>
        </p:txBody>
      </p:sp>
      <p:sp>
        <p:nvSpPr>
          <p:cNvPr id="55305" name="AutoShape 18"/>
          <p:cNvSpPr>
            <a:spLocks noChangeArrowheads="1"/>
          </p:cNvSpPr>
          <p:nvPr/>
        </p:nvSpPr>
        <p:spPr bwMode="auto">
          <a:xfrm>
            <a:off x="6846888" y="2749550"/>
            <a:ext cx="955675" cy="309563"/>
          </a:xfrm>
          <a:prstGeom prst="wedgeRectCallout">
            <a:avLst>
              <a:gd name="adj1" fmla="val 23088"/>
              <a:gd name="adj2" fmla="val 1038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Herschel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6" name="AutoShape 19"/>
          <p:cNvSpPr>
            <a:spLocks noChangeArrowheads="1"/>
          </p:cNvSpPr>
          <p:nvPr/>
        </p:nvSpPr>
        <p:spPr bwMode="auto">
          <a:xfrm>
            <a:off x="5722938" y="3219450"/>
            <a:ext cx="865187" cy="309563"/>
          </a:xfrm>
          <a:prstGeom prst="wedgeRectCallout">
            <a:avLst>
              <a:gd name="adj1" fmla="val 128718"/>
              <a:gd name="adj2" fmla="val 2333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Darwin</a:t>
            </a:r>
          </a:p>
        </p:txBody>
      </p:sp>
      <p:pic>
        <p:nvPicPr>
          <p:cNvPr id="5530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1493" y="4063207"/>
            <a:ext cx="30940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8" name="Picture 4" descr="Darwin_tom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81269" y="4473575"/>
            <a:ext cx="306863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818736" y="541407"/>
            <a:ext cx="4741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Darwin</a:t>
            </a:r>
            <a:r>
              <a:rPr lang="en-GB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’s</a:t>
            </a:r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t</a:t>
            </a:r>
            <a:r>
              <a:rPr lang="en-GB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</a:t>
            </a:r>
            <a:r>
              <a:rPr lang="cs-CZ" b="1" dirty="0" err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eor</a:t>
            </a:r>
            <a:r>
              <a:rPr lang="en-GB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y</a:t>
            </a:r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= DARWINISM:</a:t>
            </a: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490538" y="1632778"/>
            <a:ext cx="6320961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</a:t>
            </a:r>
            <a:r>
              <a:rPr lang="en-GB" sz="2000" dirty="0">
                <a:latin typeface="Arial" charset="0"/>
              </a:rPr>
              <a:t>Descent of all species from a common ancestor</a:t>
            </a:r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</a:t>
            </a:r>
            <a:r>
              <a:rPr lang="en-GB" sz="2000" dirty="0">
                <a:latin typeface="Arial" charset="0"/>
              </a:rPr>
              <a:t>o a</a:t>
            </a:r>
            <a:r>
              <a:rPr lang="cs-CZ" sz="2000" dirty="0" err="1">
                <a:latin typeface="Arial" charset="0"/>
              </a:rPr>
              <a:t>ction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of</a:t>
            </a:r>
            <a:r>
              <a:rPr lang="cs-CZ" sz="2000" dirty="0">
                <a:latin typeface="Arial" charset="0"/>
              </a:rPr>
              <a:t> a</a:t>
            </a:r>
            <a:r>
              <a:rPr lang="en-GB" sz="2000" dirty="0">
                <a:latin typeface="Arial" charset="0"/>
              </a:rPr>
              <a:t> supernatural being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(</a:t>
            </a:r>
            <a:r>
              <a:rPr lang="cs-CZ" sz="2000" dirty="0" err="1">
                <a:latin typeface="Arial" charset="0"/>
              </a:rPr>
              <a:t>materialistic</a:t>
            </a:r>
            <a:r>
              <a:rPr lang="en-GB" sz="2000" dirty="0">
                <a:latin typeface="Arial" charset="0"/>
              </a:rPr>
              <a:t> explanation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</a:t>
            </a:r>
            <a:r>
              <a:rPr lang="en-GB" sz="2000" dirty="0">
                <a:latin typeface="Arial" charset="0"/>
              </a:rPr>
              <a:t>o abiogenesis</a:t>
            </a:r>
            <a:r>
              <a:rPr lang="cs-CZ" sz="2000" dirty="0">
                <a:latin typeface="Arial" charset="0"/>
              </a:rPr>
              <a:t>, </a:t>
            </a:r>
            <a:r>
              <a:rPr lang="en-GB" sz="2000" dirty="0">
                <a:latin typeface="Arial" charset="0"/>
              </a:rPr>
              <a:t>species emerge from other species</a:t>
            </a:r>
            <a:endParaRPr lang="cs-CZ" sz="2000" dirty="0">
              <a:latin typeface="Arial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divergence </a:t>
            </a:r>
            <a:r>
              <a:rPr lang="en-GB" sz="2000" dirty="0">
                <a:latin typeface="Arial" charset="0"/>
              </a:rPr>
              <a:t>by accumulating small changes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(</a:t>
            </a:r>
            <a:r>
              <a:rPr lang="en-GB" sz="2000" dirty="0">
                <a:latin typeface="Arial" charset="0"/>
              </a:rPr>
              <a:t>no </a:t>
            </a:r>
            <a:r>
              <a:rPr lang="en-GB" sz="2000" dirty="0" err="1">
                <a:latin typeface="Arial" charset="0"/>
              </a:rPr>
              <a:t>saltations</a:t>
            </a:r>
            <a:r>
              <a:rPr lang="cs-CZ" sz="2000" dirty="0">
                <a:latin typeface="Arial" charset="0"/>
              </a:rPr>
              <a:t>, n</a:t>
            </a:r>
            <a:r>
              <a:rPr lang="en-GB" sz="2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c</a:t>
            </a:r>
            <a:r>
              <a:rPr lang="cs-CZ" sz="2000" dirty="0" err="1">
                <a:latin typeface="Arial" charset="0"/>
              </a:rPr>
              <a:t>atastro</a:t>
            </a:r>
            <a:r>
              <a:rPr lang="en-GB" sz="2000" dirty="0" err="1">
                <a:latin typeface="Arial" charset="0"/>
              </a:rPr>
              <a:t>ph</a:t>
            </a:r>
            <a:r>
              <a:rPr lang="cs-CZ" sz="2000" dirty="0" err="1">
                <a:latin typeface="Arial" charset="0"/>
              </a:rPr>
              <a:t>ism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56326" name="Picture 18" descr="nový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8970" y="259496"/>
            <a:ext cx="17907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90538" y="4151105"/>
            <a:ext cx="3483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T</a:t>
            </a:r>
            <a:r>
              <a:rPr lang="en-GB" sz="2000" dirty="0">
                <a:latin typeface="Arial" charset="0"/>
              </a:rPr>
              <a:t>h</a:t>
            </a:r>
            <a:r>
              <a:rPr lang="cs-CZ" sz="2000" dirty="0" err="1">
                <a:latin typeface="Arial" charset="0"/>
              </a:rPr>
              <a:t>eor</a:t>
            </a:r>
            <a:r>
              <a:rPr lang="en-GB" sz="2000" dirty="0">
                <a:latin typeface="Arial" charset="0"/>
              </a:rPr>
              <a:t>y of natural selection</a:t>
            </a:r>
            <a:endParaRPr lang="cs-CZ" sz="2000" dirty="0">
              <a:latin typeface="Arial" charset="0"/>
            </a:endParaRPr>
          </a:p>
        </p:txBody>
      </p:sp>
      <p:pic>
        <p:nvPicPr>
          <p:cNvPr id="14" name="Picture 11" descr="darwin's_note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632" y="3663970"/>
            <a:ext cx="2642290" cy="25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90538" y="0"/>
            <a:ext cx="8653462" cy="3191201"/>
            <a:chOff x="490538" y="0"/>
            <a:chExt cx="8653462" cy="3191201"/>
          </a:xfrm>
        </p:grpSpPr>
        <p:pic>
          <p:nvPicPr>
            <p:cNvPr id="3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t="4427" r="41507" b="40926"/>
            <a:stretch>
              <a:fillRect/>
            </a:stretch>
          </p:blipFill>
          <p:spPr bwMode="auto">
            <a:xfrm>
              <a:off x="490538" y="436584"/>
              <a:ext cx="4250427" cy="247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927324" y="307008"/>
              <a:ext cx="166423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transformism</a:t>
              </a:r>
              <a:endPara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l="58599" t="4427" r="-3558" b="40926"/>
            <a:stretch>
              <a:fillRect/>
            </a:stretch>
          </p:blipFill>
          <p:spPr bwMode="auto">
            <a:xfrm>
              <a:off x="4929809" y="0"/>
              <a:ext cx="4214191" cy="319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5433064" y="2377660"/>
              <a:ext cx="13837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cs-CZ" sz="2000" dirty="0" err="1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arwinism</a:t>
              </a:r>
              <a:endPara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16200000">
            <a:off x="2935543" y="1763969"/>
            <a:ext cx="3548723" cy="621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10800000">
            <a:off x="1027872" y="1111112"/>
            <a:ext cx="70485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ový popisek 14"/>
          <p:cNvSpPr/>
          <p:nvPr/>
        </p:nvSpPr>
        <p:spPr bwMode="auto">
          <a:xfrm>
            <a:off x="5834268" y="765312"/>
            <a:ext cx="2842591" cy="874645"/>
          </a:xfrm>
          <a:prstGeom prst="wedgeRectCallout">
            <a:avLst>
              <a:gd name="adj1" fmla="val -13490"/>
              <a:gd name="adj2" fmla="val 977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popula</a:t>
            </a:r>
            <a:r>
              <a: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tion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“ </a:t>
            </a: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has changed because all individuals have changed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en-GB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 </a:t>
            </a:r>
            <a:r>
              <a:rPr kumimoji="0" lang="cs-CZ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selec</a:t>
            </a:r>
            <a:r>
              <a:rPr kumimoji="0" lang="en-GB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tion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076120" y="5554730"/>
            <a:ext cx="2842591" cy="874645"/>
          </a:xfrm>
          <a:prstGeom prst="wedgeRectCallout">
            <a:avLst>
              <a:gd name="adj1" fmla="val 2943"/>
              <a:gd name="adj2" fmla="val -12159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</a:t>
            </a:r>
            <a:r>
              <a:rPr kumimoji="0" lang="cs-CZ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popula</a:t>
            </a:r>
            <a:r>
              <a:rPr kumimoji="0" lang="en-GB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tion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“ </a:t>
            </a:r>
            <a:r>
              <a:rPr kumimoji="0" lang="en-GB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of smaller individuals because big ones have been selected out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18530" y="42738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Lamarck</a:t>
            </a:r>
            <a:r>
              <a:rPr lang="cs-CZ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18530" y="5827644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Darwin: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9"/>
          <p:cNvSpPr txBox="1">
            <a:spLocks noChangeArrowheads="1"/>
          </p:cNvSpPr>
          <p:nvPr/>
        </p:nvSpPr>
        <p:spPr bwMode="auto">
          <a:xfrm>
            <a:off x="490538" y="1162810"/>
            <a:ext cx="4116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Probl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m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 of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Darwin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eor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490538" y="1767854"/>
            <a:ext cx="4206601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Arial" charset="0"/>
              </a:rPr>
              <a:t>time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Thomson, lord Kelvin</a:t>
            </a:r>
            <a:br>
              <a:rPr lang="cs-CZ" sz="2000" dirty="0">
                <a:solidFill>
                  <a:srgbClr val="000099"/>
                </a:solidFill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</a:t>
            </a:r>
            <a:r>
              <a:rPr lang="en-GB" sz="2000" dirty="0">
                <a:latin typeface="Arial" charset="0"/>
              </a:rPr>
              <a:t>age of Earth</a:t>
            </a:r>
            <a:r>
              <a:rPr lang="cs-CZ" sz="2000" dirty="0">
                <a:latin typeface="Arial" charset="0"/>
              </a:rPr>
              <a:t> max. 200 </a:t>
            </a:r>
            <a:r>
              <a:rPr lang="en-GB" sz="2000" dirty="0">
                <a:latin typeface="Arial" charset="0"/>
              </a:rPr>
              <a:t>My</a:t>
            </a:r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 charset="0"/>
              </a:rPr>
              <a:t>C</a:t>
            </a:r>
            <a:r>
              <a:rPr lang="cs-CZ" sz="2000" dirty="0" err="1">
                <a:latin typeface="Arial" charset="0"/>
              </a:rPr>
              <a:t>ambri</a:t>
            </a:r>
            <a:r>
              <a:rPr lang="en-GB" sz="2000" dirty="0">
                <a:latin typeface="Arial" charset="0"/>
              </a:rPr>
              <a:t>an fossils</a:t>
            </a:r>
            <a:endParaRPr lang="cs-CZ" sz="2000" dirty="0">
              <a:latin typeface="Arial" charset="0"/>
            </a:endParaRPr>
          </a:p>
        </p:txBody>
      </p:sp>
      <p:pic>
        <p:nvPicPr>
          <p:cNvPr id="57350" name="Picture 2" descr="stromatol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" y="3444875"/>
            <a:ext cx="201612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525" y="4943475"/>
            <a:ext cx="21621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5697538"/>
            <a:ext cx="2455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5275" y="3554413"/>
            <a:ext cx="16891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8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6465888" y="4137025"/>
            <a:ext cx="2414587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0" descr="Opabin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61138" y="2482850"/>
            <a:ext cx="2582862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1" descr="Wiwaxi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0138" y="2149475"/>
            <a:ext cx="18796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ovéPole 12"/>
          <p:cNvSpPr txBox="1">
            <a:spLocks noChangeArrowheads="1"/>
          </p:cNvSpPr>
          <p:nvPr/>
        </p:nvSpPr>
        <p:spPr bwMode="auto">
          <a:xfrm>
            <a:off x="536575" y="5337175"/>
            <a:ext cx="11993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dirty="0">
                <a:latin typeface="Arial" charset="0"/>
                <a:cs typeface="Arial" charset="0"/>
              </a:rPr>
              <a:t>stromatolit</a:t>
            </a:r>
            <a:r>
              <a:rPr lang="en-GB" sz="1400" dirty="0" err="1">
                <a:latin typeface="Arial" charset="0"/>
                <a:cs typeface="Arial" charset="0"/>
              </a:rPr>
              <a:t>es</a:t>
            </a:r>
            <a:endParaRPr lang="cs-CZ" sz="1400" dirty="0">
              <a:latin typeface="Arial" charset="0"/>
              <a:cs typeface="Arial" charset="0"/>
            </a:endParaRPr>
          </a:p>
        </p:txBody>
      </p:sp>
      <p:sp>
        <p:nvSpPr>
          <p:cNvPr id="57358" name="TextovéPole 13"/>
          <p:cNvSpPr txBox="1">
            <a:spLocks noChangeArrowheads="1"/>
          </p:cNvSpPr>
          <p:nvPr/>
        </p:nvSpPr>
        <p:spPr bwMode="auto">
          <a:xfrm>
            <a:off x="3810000" y="6315075"/>
            <a:ext cx="27703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Arial" charset="0"/>
                <a:cs typeface="Arial" charset="0"/>
              </a:rPr>
              <a:t>P</a:t>
            </a:r>
            <a:r>
              <a:rPr lang="cs-CZ" sz="1400" dirty="0">
                <a:latin typeface="Arial" charset="0"/>
                <a:cs typeface="Arial" charset="0"/>
              </a:rPr>
              <a:t>re</a:t>
            </a:r>
            <a:r>
              <a:rPr lang="en-GB" sz="1400" dirty="0">
                <a:latin typeface="Arial" charset="0"/>
                <a:cs typeface="Arial" charset="0"/>
              </a:rPr>
              <a:t>c</a:t>
            </a:r>
            <a:r>
              <a:rPr lang="cs-CZ" sz="1400" dirty="0" err="1">
                <a:latin typeface="Arial" charset="0"/>
                <a:cs typeface="Arial" charset="0"/>
              </a:rPr>
              <a:t>ambri</a:t>
            </a:r>
            <a:r>
              <a:rPr lang="en-GB" sz="1400" dirty="0">
                <a:latin typeface="Arial" charset="0"/>
                <a:cs typeface="Arial" charset="0"/>
              </a:rPr>
              <a:t>an</a:t>
            </a:r>
            <a:r>
              <a:rPr lang="cs-CZ" sz="1400" dirty="0">
                <a:latin typeface="Arial" charset="0"/>
                <a:cs typeface="Arial" charset="0"/>
              </a:rPr>
              <a:t> (</a:t>
            </a:r>
            <a:r>
              <a:rPr lang="cs-CZ" sz="1400" dirty="0" err="1">
                <a:latin typeface="Arial" charset="0"/>
                <a:cs typeface="Arial" charset="0"/>
              </a:rPr>
              <a:t>Edia</a:t>
            </a:r>
            <a:r>
              <a:rPr lang="en-GB" sz="1400" dirty="0">
                <a:latin typeface="Arial" charset="0"/>
                <a:cs typeface="Arial" charset="0"/>
              </a:rPr>
              <a:t>c</a:t>
            </a:r>
            <a:r>
              <a:rPr lang="cs-CZ" sz="1400" dirty="0">
                <a:latin typeface="Arial" charset="0"/>
                <a:cs typeface="Arial" charset="0"/>
              </a:rPr>
              <a:t>ar</a:t>
            </a:r>
            <a:r>
              <a:rPr lang="en-GB" sz="1400" dirty="0">
                <a:latin typeface="Arial" charset="0"/>
                <a:cs typeface="Arial" charset="0"/>
              </a:rPr>
              <a:t>an</a:t>
            </a:r>
            <a:r>
              <a:rPr lang="cs-CZ" sz="1400" dirty="0">
                <a:latin typeface="Arial" charset="0"/>
                <a:cs typeface="Arial" charset="0"/>
              </a:rPr>
              <a:t> fauna)</a:t>
            </a:r>
          </a:p>
        </p:txBody>
      </p:sp>
      <p:cxnSp>
        <p:nvCxnSpPr>
          <p:cNvPr id="57359" name="Přímá spojovací šipka 15"/>
          <p:cNvCxnSpPr>
            <a:cxnSpLocks noChangeShapeType="1"/>
          </p:cNvCxnSpPr>
          <p:nvPr/>
        </p:nvCxnSpPr>
        <p:spPr bwMode="auto">
          <a:xfrm>
            <a:off x="3369917" y="2752656"/>
            <a:ext cx="1708979" cy="398048"/>
          </a:xfrm>
          <a:prstGeom prst="straightConnector1">
            <a:avLst/>
          </a:prstGeom>
          <a:noFill/>
          <a:ln w="38100" algn="ctr">
            <a:solidFill>
              <a:srgbClr val="E10000"/>
            </a:solidFill>
            <a:round/>
            <a:headEnd/>
            <a:tailEnd type="arrow" w="med" len="med"/>
          </a:ln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8468" y="325920"/>
            <a:ext cx="82958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3. 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sz="2800" b="1" dirty="0" err="1">
                <a:solidFill>
                  <a:srgbClr val="E10000"/>
                </a:solidFill>
                <a:latin typeface="Arial" charset="0"/>
              </a:rPr>
              <a:t>tionary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 theory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at the turn of the century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167340" y="350385"/>
            <a:ext cx="7286354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PROPERTIES OF</a:t>
            </a:r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BIOLOGIC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AL</a:t>
            </a:r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EVOLU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TION</a:t>
            </a:r>
            <a:endParaRPr lang="cs-CZ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90538" y="1192598"/>
            <a:ext cx="7354899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living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syst</a:t>
            </a:r>
            <a:r>
              <a:rPr lang="en-GB" sz="2000" dirty="0">
                <a:latin typeface="Arial" charset="0"/>
              </a:rPr>
              <a:t>ems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reproduc</a:t>
            </a:r>
            <a:r>
              <a:rPr lang="en-GB" sz="2000" dirty="0" err="1">
                <a:latin typeface="Arial" charset="0"/>
              </a:rPr>
              <a:t>tion</a:t>
            </a:r>
            <a:r>
              <a:rPr lang="cs-CZ" sz="2000" dirty="0">
                <a:latin typeface="Arial" charset="0"/>
              </a:rPr>
              <a:t>, </a:t>
            </a:r>
            <a:r>
              <a:rPr lang="en-GB" sz="2000" dirty="0">
                <a:latin typeface="Arial" charset="0"/>
              </a:rPr>
              <a:t>variability</a:t>
            </a:r>
            <a:r>
              <a:rPr lang="cs-CZ" sz="2000" dirty="0">
                <a:latin typeface="Arial" charset="0"/>
              </a:rPr>
              <a:t>, </a:t>
            </a:r>
            <a:r>
              <a:rPr lang="en-GB" sz="2000" dirty="0">
                <a:latin typeface="Arial" charset="0"/>
              </a:rPr>
              <a:t>inheritance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t</a:t>
            </a:r>
            <a:r>
              <a:rPr lang="en-GB" sz="2000" dirty="0">
                <a:latin typeface="Arial" charset="0"/>
              </a:rPr>
              <a:t>h</a:t>
            </a:r>
            <a:r>
              <a:rPr lang="cs-CZ" sz="2000" dirty="0" err="1">
                <a:latin typeface="Arial" charset="0"/>
              </a:rPr>
              <a:t>ermodynamic</a:t>
            </a:r>
            <a:r>
              <a:rPr lang="cs-CZ" sz="2000" dirty="0">
                <a:latin typeface="Arial" charset="0"/>
              </a:rPr>
              <a:t> o</a:t>
            </a:r>
            <a:r>
              <a:rPr lang="en-GB" sz="2000" dirty="0" err="1">
                <a:latin typeface="Arial" charset="0"/>
              </a:rPr>
              <a:t>penness</a:t>
            </a:r>
            <a:r>
              <a:rPr lang="cs-CZ" sz="2000" dirty="0">
                <a:latin typeface="Arial" charset="0"/>
              </a:rPr>
              <a:t>, dis</a:t>
            </a:r>
            <a:r>
              <a:rPr lang="en-GB" sz="2000" dirty="0">
                <a:latin typeface="Arial" charset="0"/>
              </a:rPr>
              <a:t>s</a:t>
            </a:r>
            <a:r>
              <a:rPr lang="cs-CZ" sz="2000" dirty="0" err="1">
                <a:latin typeface="Arial" charset="0"/>
              </a:rPr>
              <a:t>ipatio</a:t>
            </a:r>
            <a:r>
              <a:rPr lang="en-GB" sz="2000" dirty="0">
                <a:latin typeface="Arial" charset="0"/>
              </a:rPr>
              <a:t>n</a:t>
            </a:r>
            <a:r>
              <a:rPr lang="cs-CZ" sz="2000" baseline="30000" dirty="0">
                <a:latin typeface="Arial" charset="0"/>
              </a:rPr>
              <a:t>*)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syst</a:t>
            </a:r>
            <a:r>
              <a:rPr lang="en-GB" sz="2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m</a:t>
            </a:r>
            <a:r>
              <a:rPr lang="en-GB" sz="2000" dirty="0">
                <a:latin typeface="Arial" charset="0"/>
              </a:rPr>
              <a:t>s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with memory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/>
              </a:rPr>
              <a:t>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cumulation of changes</a:t>
            </a:r>
            <a:endParaRPr lang="cs-CZ" sz="2000" dirty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unlimited heritability</a:t>
            </a:r>
            <a:endParaRPr lang="cs-CZ" sz="2000" dirty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adapta</a:t>
            </a:r>
            <a:r>
              <a:rPr lang="en-GB" sz="2000" dirty="0" err="1">
                <a:solidFill>
                  <a:srgbClr val="E10000"/>
                </a:solidFill>
                <a:latin typeface="Arial" charset="0"/>
              </a:rPr>
              <a:t>tion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, 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purposeful arrangement</a:t>
            </a:r>
            <a:endParaRPr lang="cs-CZ" sz="2000" dirty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c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ladogene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sis</a:t>
            </a:r>
            <a:endParaRPr lang="cs-CZ" sz="2000" dirty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				</a:t>
            </a:r>
            <a:r>
              <a:rPr lang="cs-CZ" sz="1800" baseline="30000" dirty="0">
                <a:latin typeface="Arial" charset="0"/>
              </a:rPr>
              <a:t>*)</a:t>
            </a:r>
            <a:r>
              <a:rPr lang="cs-CZ" sz="1800" dirty="0">
                <a:latin typeface="Arial" charset="0"/>
              </a:rPr>
              <a:t> = </a:t>
            </a:r>
            <a:r>
              <a:rPr lang="en-GB" sz="1800" dirty="0">
                <a:latin typeface="Arial" charset="0"/>
              </a:rPr>
              <a:t>irreversible change of energy</a:t>
            </a:r>
            <a:endParaRPr lang="cs-CZ" sz="2000" dirty="0">
              <a:latin typeface="Arial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683376" y="1552961"/>
            <a:ext cx="2084387" cy="1771650"/>
            <a:chOff x="6683376" y="1552961"/>
            <a:chExt cx="2084387" cy="1771650"/>
          </a:xfrm>
        </p:grpSpPr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H="1" flipV="1">
              <a:off x="7716838" y="2591186"/>
              <a:ext cx="1588" cy="7334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9" name="Freeform 9"/>
            <p:cNvSpPr>
              <a:spLocks noChangeAspect="1"/>
            </p:cNvSpPr>
            <p:nvPr/>
          </p:nvSpPr>
          <p:spPr bwMode="auto">
            <a:xfrm>
              <a:off x="7112001" y="1995873"/>
              <a:ext cx="1211262" cy="608013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0" name="Freeform 10"/>
            <p:cNvSpPr>
              <a:spLocks noChangeAspect="1"/>
            </p:cNvSpPr>
            <p:nvPr/>
          </p:nvSpPr>
          <p:spPr bwMode="auto">
            <a:xfrm>
              <a:off x="6683376" y="1565661"/>
              <a:ext cx="917575" cy="463550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1" name="Freeform 11"/>
            <p:cNvSpPr>
              <a:spLocks noChangeAspect="1"/>
            </p:cNvSpPr>
            <p:nvPr/>
          </p:nvSpPr>
          <p:spPr bwMode="auto">
            <a:xfrm>
              <a:off x="7850188" y="1552961"/>
              <a:ext cx="917575" cy="458787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cxnSp>
        <p:nvCxnSpPr>
          <p:cNvPr id="3" name="Přímá spojnice se šipkou 2"/>
          <p:cNvCxnSpPr/>
          <p:nvPr/>
        </p:nvCxnSpPr>
        <p:spPr bwMode="auto">
          <a:xfrm flipV="1">
            <a:off x="2306595" y="2899719"/>
            <a:ext cx="5206313" cy="4248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F3EB463-C525-4E9F-BC2D-8B89041B5495}"/>
              </a:ext>
            </a:extLst>
          </p:cNvPr>
          <p:cNvGrpSpPr/>
          <p:nvPr/>
        </p:nvGrpSpPr>
        <p:grpSpPr>
          <a:xfrm>
            <a:off x="155952" y="4226011"/>
            <a:ext cx="9161482" cy="1569660"/>
            <a:chOff x="155952" y="4226011"/>
            <a:chExt cx="9161482" cy="1569660"/>
          </a:xfrm>
        </p:grpSpPr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490538" y="4662128"/>
              <a:ext cx="859722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  <a:latin typeface="Arial" charset="0"/>
                </a:rPr>
                <a:t>teleolog</a:t>
              </a:r>
              <a:r>
                <a:rPr lang="en-GB" sz="2000" dirty="0">
                  <a:solidFill>
                    <a:srgbClr val="E80000"/>
                  </a:solidFill>
                  <a:latin typeface="Arial" charset="0"/>
                </a:rPr>
                <a:t>y</a:t>
              </a:r>
              <a:r>
                <a:rPr lang="cs-CZ" sz="2000" dirty="0">
                  <a:solidFill>
                    <a:srgbClr val="E80000"/>
                  </a:solidFill>
                  <a:latin typeface="Arial" charset="0"/>
                </a:rPr>
                <a:t>:</a:t>
              </a:r>
              <a:r>
                <a:rPr lang="cs-CZ" sz="2000" dirty="0">
                  <a:latin typeface="Arial" charset="0"/>
                </a:rPr>
                <a:t> </a:t>
              </a:r>
              <a:r>
                <a:rPr lang="en-GB" sz="2000" dirty="0">
                  <a:latin typeface="Arial" charset="0"/>
                </a:rPr>
                <a:t>everything has its purpose</a:t>
              </a:r>
              <a:endParaRPr lang="cs-CZ" sz="2000" dirty="0">
                <a:latin typeface="Arial" charset="0"/>
                <a:sym typeface="Symbol" pitchFamily="18" charset="2"/>
              </a:endParaRPr>
            </a:p>
            <a:p>
              <a:r>
                <a:rPr lang="cs-CZ" sz="2000" dirty="0" err="1">
                  <a:solidFill>
                    <a:srgbClr val="E80000"/>
                  </a:solidFill>
                  <a:latin typeface="Arial" charset="0"/>
                  <a:sym typeface="Symbol" pitchFamily="18" charset="2"/>
                </a:rPr>
                <a:t>finalism</a:t>
              </a:r>
              <a:r>
                <a:rPr lang="cs-CZ" sz="2000" dirty="0">
                  <a:solidFill>
                    <a:srgbClr val="E80000"/>
                  </a:solidFill>
                  <a:latin typeface="Arial" charset="0"/>
                  <a:sym typeface="Symbol" pitchFamily="18" charset="2"/>
                </a:rPr>
                <a:t>:</a:t>
              </a:r>
              <a:r>
                <a:rPr lang="cs-CZ" sz="2000" dirty="0">
                  <a:latin typeface="Arial" charset="0"/>
                  <a:sym typeface="Symbol" pitchFamily="18" charset="2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the doctrine that final causes determine the course of all events </a:t>
              </a:r>
              <a:r>
                <a:rPr lang="cs-CZ" sz="2000" dirty="0">
                  <a:latin typeface="Arial" charset="0"/>
                  <a:sym typeface="Symbol" pitchFamily="18" charset="2"/>
                </a:rPr>
                <a:t>- </a:t>
              </a:r>
            </a:p>
            <a:p>
              <a:pPr defTabSz="360000"/>
              <a:r>
                <a:rPr lang="cs-CZ" sz="2000" dirty="0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	</a:t>
              </a:r>
              <a:r>
                <a:rPr lang="cs-CZ" sz="2000" dirty="0" err="1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Teilhard</a:t>
              </a:r>
              <a:r>
                <a:rPr lang="cs-CZ" sz="2000" dirty="0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 de </a:t>
              </a:r>
              <a:r>
                <a:rPr lang="cs-CZ" sz="2000" dirty="0" err="1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Chardin</a:t>
              </a:r>
              <a:r>
                <a:rPr lang="cs-CZ" sz="2000" dirty="0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:</a:t>
              </a:r>
              <a:r>
                <a:rPr lang="cs-CZ" sz="2000" dirty="0">
                  <a:latin typeface="Arial" charset="0"/>
                  <a:sym typeface="Symbol" pitchFamily="18" charset="2"/>
                </a:rPr>
                <a:t> „</a:t>
              </a:r>
              <a:r>
                <a:rPr lang="en-GB" sz="2000" dirty="0">
                  <a:latin typeface="Arial" charset="0"/>
                  <a:sym typeface="Symbol" pitchFamily="18" charset="2"/>
                </a:rPr>
                <a:t>O</a:t>
              </a:r>
              <a:r>
                <a:rPr lang="cs-CZ" sz="2000" dirty="0" err="1">
                  <a:latin typeface="Arial" charset="0"/>
                  <a:sym typeface="Symbol" pitchFamily="18" charset="2"/>
                </a:rPr>
                <a:t>mega</a:t>
              </a:r>
              <a:r>
                <a:rPr lang="en-GB" sz="2000" dirty="0">
                  <a:latin typeface="Arial" charset="0"/>
                  <a:sym typeface="Symbol" pitchFamily="18" charset="2"/>
                </a:rPr>
                <a:t> Point</a:t>
              </a:r>
              <a:r>
                <a:rPr lang="cs-CZ" sz="2000" dirty="0">
                  <a:latin typeface="Arial" charset="0"/>
                  <a:sym typeface="Symbol" pitchFamily="18" charset="2"/>
                </a:rPr>
                <a:t>“</a:t>
              </a:r>
              <a:endParaRPr lang="cs-CZ" sz="2000" dirty="0">
                <a:latin typeface="Arial" charset="0"/>
              </a:endParaRP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67DA6E36-31D7-4C5D-B461-988BD4F53A73}"/>
                </a:ext>
              </a:extLst>
            </p:cNvPr>
            <p:cNvSpPr txBox="1"/>
            <p:nvPr/>
          </p:nvSpPr>
          <p:spPr>
            <a:xfrm>
              <a:off x="155952" y="4226011"/>
              <a:ext cx="916148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>
                  <a:latin typeface="Arial Narrow" pitchFamily="34" charset="0"/>
                  <a:cs typeface="Arial" pitchFamily="34" charset="0"/>
                </a:rPr>
                <a:t>[</a:t>
              </a:r>
              <a:r>
                <a:rPr lang="cs-CZ" sz="9600" dirty="0"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en-US" sz="9600" dirty="0">
                  <a:latin typeface="Arial Narrow" pitchFamily="34" charset="0"/>
                  <a:cs typeface="Arial" pitchFamily="34" charset="0"/>
                </a:rPr>
                <a:t>                             ]</a:t>
              </a:r>
              <a:endParaRPr lang="cs-CZ" sz="9600" dirty="0"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490538" y="1052237"/>
            <a:ext cx="297709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Arial" charset="0"/>
              </a:rPr>
              <a:t>origin of complex organs</a:t>
            </a: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538" y="387558"/>
            <a:ext cx="4116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Probl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m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 of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Darwin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eor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pic>
        <p:nvPicPr>
          <p:cNvPr id="9218" name="Picture 2" descr="http://trypophobia.net/wp-content/uploads/2012/01/honeyco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2321" y="493840"/>
            <a:ext cx="2812775" cy="20366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0" name="Picture 4" descr="http://images.fineartamerica.com/images-medium-large/squid-eye-jennifer-b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1600200"/>
            <a:ext cx="2790893" cy="18605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www.redlakefalls.k12.mn.us/2011-2012%20web%20pics/Hughes/EagleEye2.jpg"/>
          <p:cNvPicPr>
            <a:picLocks noChangeAspect="1" noChangeArrowheads="1"/>
          </p:cNvPicPr>
          <p:nvPr/>
        </p:nvPicPr>
        <p:blipFill>
          <a:blip r:embed="rId5" cstate="print"/>
          <a:srcRect l="4219" t="6087" r="3824" b="4696"/>
          <a:stretch>
            <a:fillRect/>
          </a:stretch>
        </p:blipFill>
        <p:spPr bwMode="auto">
          <a:xfrm>
            <a:off x="3365064" y="1052237"/>
            <a:ext cx="2813762" cy="204746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490538" y="1052237"/>
            <a:ext cx="5242141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Arial" charset="0"/>
              </a:rPr>
              <a:t>ignorance of the </a:t>
            </a:r>
            <a:r>
              <a:rPr lang="en-GB" sz="2000" dirty="0" err="1">
                <a:latin typeface="Arial" charset="0"/>
              </a:rPr>
              <a:t>th</a:t>
            </a:r>
            <a:r>
              <a:rPr lang="cs-CZ" sz="2000" dirty="0" err="1">
                <a:latin typeface="Arial" charset="0"/>
              </a:rPr>
              <a:t>eor</a:t>
            </a:r>
            <a:r>
              <a:rPr lang="en-GB" sz="2000" dirty="0">
                <a:latin typeface="Arial" charset="0"/>
              </a:rPr>
              <a:t>y of heredity</a:t>
            </a:r>
            <a:r>
              <a:rPr lang="cs-CZ" sz="2000" dirty="0">
                <a:latin typeface="Arial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blending heredity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>
                <a:latin typeface="Arial" charset="0"/>
                <a:sym typeface="Symbol"/>
              </a:rPr>
              <a:t></a:t>
            </a:r>
            <a:r>
              <a:rPr lang="cs-CZ" sz="2000" dirty="0">
                <a:latin typeface="Arial" charset="0"/>
              </a:rPr>
              <a:t> 1867 </a:t>
            </a:r>
            <a:r>
              <a:rPr lang="cs-CZ" sz="2000" dirty="0" err="1">
                <a:latin typeface="Arial" charset="0"/>
              </a:rPr>
              <a:t>Fleeming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Jenkin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pangene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sis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gemmul</a:t>
            </a:r>
            <a:r>
              <a:rPr lang="en-GB" sz="2000" dirty="0" err="1">
                <a:latin typeface="Arial" charset="0"/>
              </a:rPr>
              <a:t>es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538" y="387558"/>
            <a:ext cx="4116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Probl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m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 of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Darwin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eor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pic>
        <p:nvPicPr>
          <p:cNvPr id="21" name="Picture 8" descr="Fleeming Jenkin.jpg">
            <a:extLst>
              <a:ext uri="{FF2B5EF4-FFF2-40B4-BE49-F238E27FC236}">
                <a16:creationId xmlns:a16="http://schemas.microsoft.com/office/drawing/2014/main" id="{31D5AD88-ACEA-418D-829C-EB89231F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456" t="756" r="4101" b="12363"/>
          <a:stretch>
            <a:fillRect/>
          </a:stretch>
        </p:blipFill>
        <p:spPr bwMode="auto">
          <a:xfrm>
            <a:off x="6127006" y="209663"/>
            <a:ext cx="2673626" cy="3498202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DA56422-B0AA-4270-A076-4077FCCBEA5E}"/>
              </a:ext>
            </a:extLst>
          </p:cNvPr>
          <p:cNvGrpSpPr/>
          <p:nvPr/>
        </p:nvGrpSpPr>
        <p:grpSpPr>
          <a:xfrm>
            <a:off x="604881" y="2896847"/>
            <a:ext cx="8082038" cy="3751490"/>
            <a:chOff x="932685" y="3265734"/>
            <a:chExt cx="8082038" cy="3751490"/>
          </a:xfrm>
        </p:grpSpPr>
        <p:pic>
          <p:nvPicPr>
            <p:cNvPr id="23" name="Picture 4" descr="VÃ½sledek obrÃ¡zku pro blending inheritance">
              <a:extLst>
                <a:ext uri="{FF2B5EF4-FFF2-40B4-BE49-F238E27FC236}">
                  <a16:creationId xmlns:a16="http://schemas.microsoft.com/office/drawing/2014/main" id="{7D55A558-D194-4F2D-B890-02A1192C1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85" y="3265734"/>
              <a:ext cx="3119835" cy="149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VÃ½sledek obrÃ¡zku pro blending inheritance">
              <a:extLst>
                <a:ext uri="{FF2B5EF4-FFF2-40B4-BE49-F238E27FC236}">
                  <a16:creationId xmlns:a16="http://schemas.microsoft.com/office/drawing/2014/main" id="{ECB917BE-BA90-44A3-A110-FD5C54E2AF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10" t="29755" b="13544"/>
            <a:stretch/>
          </p:blipFill>
          <p:spPr bwMode="auto">
            <a:xfrm>
              <a:off x="4195147" y="4162226"/>
              <a:ext cx="4819576" cy="2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710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6" descr="evol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2230438"/>
            <a:ext cx="45148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5" name="Picture 19" descr="mar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25" y="4044951"/>
            <a:ext cx="2676525" cy="25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0"/>
          <p:cNvSpPr txBox="1">
            <a:spLocks noChangeArrowheads="1"/>
          </p:cNvSpPr>
          <p:nvPr/>
        </p:nvSpPr>
        <p:spPr bwMode="auto">
          <a:xfrm>
            <a:off x="490538" y="379068"/>
            <a:ext cx="5827236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Herbert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Spencer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(1820–1903):  soci</a:t>
            </a:r>
            <a:r>
              <a:rPr lang="en-GB" sz="2000" dirty="0">
                <a:latin typeface="Arial" charset="0"/>
                <a:cs typeface="Arial" charset="0"/>
              </a:rPr>
              <a:t>al D</a:t>
            </a:r>
            <a:r>
              <a:rPr lang="cs-CZ" sz="2000" dirty="0" err="1">
                <a:latin typeface="Arial" charset="0"/>
                <a:cs typeface="Arial" charset="0"/>
              </a:rPr>
              <a:t>arwinism</a:t>
            </a: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Marx, Engels: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latin typeface="Arial" charset="0"/>
                <a:cs typeface="Arial" charset="0"/>
              </a:rPr>
              <a:t>marxism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 err="1">
                <a:latin typeface="Arial" charset="0"/>
                <a:cs typeface="Arial" charset="0"/>
              </a:rPr>
              <a:t>evolu</a:t>
            </a:r>
            <a:r>
              <a:rPr lang="en-GB" sz="2000" dirty="0" err="1">
                <a:latin typeface="Arial" charset="0"/>
                <a:cs typeface="Arial" charset="0"/>
              </a:rPr>
              <a:t>tion</a:t>
            </a:r>
            <a:r>
              <a:rPr lang="en-GB" sz="2000" dirty="0">
                <a:latin typeface="Arial" charset="0"/>
                <a:cs typeface="Arial" charset="0"/>
              </a:rPr>
              <a:t> as a progressive process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150" y="449263"/>
            <a:ext cx="180181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397" name="TextovéPole 8"/>
          <p:cNvSpPr txBox="1">
            <a:spLocks noChangeArrowheads="1"/>
          </p:cNvSpPr>
          <p:nvPr/>
        </p:nvSpPr>
        <p:spPr bwMode="auto">
          <a:xfrm>
            <a:off x="7132638" y="3065463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H. Spencer</a:t>
            </a:r>
          </a:p>
        </p:txBody>
      </p:sp>
      <p:sp>
        <p:nvSpPr>
          <p:cNvPr id="59399" name="TextovéPole 10"/>
          <p:cNvSpPr txBox="1">
            <a:spLocks noChangeArrowheads="1"/>
          </p:cNvSpPr>
          <p:nvPr/>
        </p:nvSpPr>
        <p:spPr bwMode="auto">
          <a:xfrm>
            <a:off x="5708650" y="6213475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K. Marx</a:t>
            </a:r>
          </a:p>
        </p:txBody>
      </p:sp>
      <p:pic>
        <p:nvPicPr>
          <p:cNvPr id="5940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3675" y="3622675"/>
            <a:ext cx="183197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5975" y="3621088"/>
            <a:ext cx="1830388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403" name="TextovéPole 12"/>
          <p:cNvSpPr txBox="1">
            <a:spLocks noChangeArrowheads="1"/>
          </p:cNvSpPr>
          <p:nvPr/>
        </p:nvSpPr>
        <p:spPr bwMode="auto">
          <a:xfrm>
            <a:off x="7577138" y="6208713"/>
            <a:ext cx="113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F. Engels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4"/>
          <p:cNvSpPr txBox="1">
            <a:spLocks noChangeArrowheads="1"/>
          </p:cNvSpPr>
          <p:nvPr/>
        </p:nvSpPr>
        <p:spPr bwMode="auto">
          <a:xfrm>
            <a:off x="2134153" y="236756"/>
            <a:ext cx="5147563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Alternativ</a:t>
            </a:r>
            <a:r>
              <a:rPr lang="en-GB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</a:t>
            </a:r>
            <a:r>
              <a:rPr lang="cs-CZ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t</a:t>
            </a:r>
            <a:r>
              <a:rPr lang="en-GB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</a:t>
            </a:r>
            <a:r>
              <a:rPr lang="cs-CZ" sz="2800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eorie</a:t>
            </a:r>
            <a:r>
              <a:rPr lang="en-GB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</a:t>
            </a:r>
            <a:endParaRPr lang="cs-CZ" sz="2800" b="1" cap="all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0419" name="Text Box 15"/>
          <p:cNvSpPr txBox="1">
            <a:spLocks noChangeArrowheads="1"/>
          </p:cNvSpPr>
          <p:nvPr/>
        </p:nvSpPr>
        <p:spPr bwMode="auto">
          <a:xfrm>
            <a:off x="490538" y="1235282"/>
            <a:ext cx="26965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1. Ort</a:t>
            </a:r>
            <a:r>
              <a:rPr lang="en-GB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b="1" dirty="0" err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ogene</a:t>
            </a:r>
            <a:r>
              <a:rPr lang="en-GB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sis</a:t>
            </a:r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sp>
        <p:nvSpPr>
          <p:cNvPr id="60420" name="Text Box 17"/>
          <p:cNvSpPr txBox="1">
            <a:spLocks noChangeArrowheads="1"/>
          </p:cNvSpPr>
          <p:nvPr/>
        </p:nvSpPr>
        <p:spPr bwMode="auto">
          <a:xfrm>
            <a:off x="2710691" y="4812541"/>
            <a:ext cx="2390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>
                <a:latin typeface="Arial" charset="0"/>
              </a:rPr>
              <a:t>Megaceros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giganteus</a:t>
            </a:r>
            <a:endParaRPr lang="cs-CZ" sz="1800" i="1" dirty="0">
              <a:latin typeface="Arial" charset="0"/>
            </a:endParaRPr>
          </a:p>
        </p:txBody>
      </p:sp>
      <p:pic>
        <p:nvPicPr>
          <p:cNvPr id="60423" name="Picture 20" descr="megacero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796" y="1023730"/>
            <a:ext cx="3303983" cy="467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0424" name="Picture 21" descr="cervus_megace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66" y="1960701"/>
            <a:ext cx="3858108" cy="274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0425" name="Text Box 22"/>
          <p:cNvSpPr txBox="1">
            <a:spLocks noChangeArrowheads="1"/>
          </p:cNvSpPr>
          <p:nvPr/>
        </p:nvSpPr>
        <p:spPr bwMode="auto">
          <a:xfrm>
            <a:off x="808590" y="5571711"/>
            <a:ext cx="10550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latin typeface="Arial" charset="0"/>
              </a:rPr>
              <a:t>finalism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9"/>
          <p:cNvSpPr txBox="1">
            <a:spLocks noChangeArrowheads="1"/>
          </p:cNvSpPr>
          <p:nvPr/>
        </p:nvSpPr>
        <p:spPr bwMode="auto">
          <a:xfrm>
            <a:off x="490538" y="1173853"/>
            <a:ext cx="4436279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Paul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Kammerer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Arthur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Koestler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lysenkism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Trofim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Děnisovič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Lysenko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0538" y="2668865"/>
            <a:ext cx="24018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charset="0"/>
              </a:rPr>
              <a:t>August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Weismann</a:t>
            </a:r>
            <a:r>
              <a:rPr lang="cs-CZ" sz="2000" dirty="0">
                <a:latin typeface="Arial" charset="0"/>
              </a:rPr>
              <a:t>: </a:t>
            </a:r>
            <a:br>
              <a:rPr lang="cs-CZ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soma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dirty="0" err="1">
                <a:latin typeface="Arial" charset="0"/>
              </a:rPr>
              <a:t>germen</a:t>
            </a:r>
            <a:endParaRPr lang="cs-CZ" sz="2000" dirty="0">
              <a:latin typeface="Arial" charset="0"/>
            </a:endParaRPr>
          </a:p>
        </p:txBody>
      </p:sp>
      <p:pic>
        <p:nvPicPr>
          <p:cNvPr id="35851" name="Picture 11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3617843"/>
            <a:ext cx="5240895" cy="255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13"/>
          <p:cNvSpPr txBox="1">
            <a:spLocks noChangeArrowheads="1"/>
          </p:cNvSpPr>
          <p:nvPr/>
        </p:nvSpPr>
        <p:spPr bwMode="auto">
          <a:xfrm>
            <a:off x="490538" y="372856"/>
            <a:ext cx="2991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b="1" dirty="0" err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Neolamarckism</a:t>
            </a:r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61447" name="Picture 14" descr="Lysenko_in_field_with_whe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5333" y="421861"/>
            <a:ext cx="20351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55" name="Picture 15" descr="August_Weisma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980" y="3560554"/>
            <a:ext cx="2025994" cy="304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49" name="TextovéPole 10"/>
          <p:cNvSpPr txBox="1">
            <a:spLocks noChangeArrowheads="1"/>
          </p:cNvSpPr>
          <p:nvPr/>
        </p:nvSpPr>
        <p:spPr bwMode="auto">
          <a:xfrm>
            <a:off x="5233988" y="2420938"/>
            <a:ext cx="1573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T. D. Lysenko</a:t>
            </a:r>
          </a:p>
        </p:txBody>
      </p:sp>
      <p:sp>
        <p:nvSpPr>
          <p:cNvPr id="59402" name="TextovéPole 11"/>
          <p:cNvSpPr txBox="1">
            <a:spLocks noChangeArrowheads="1"/>
          </p:cNvSpPr>
          <p:nvPr/>
        </p:nvSpPr>
        <p:spPr bwMode="auto">
          <a:xfrm>
            <a:off x="5487919" y="6244431"/>
            <a:ext cx="1552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Weismann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utoUpdateAnimBg="0"/>
      <p:bldP spid="5940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 descr="3"/>
          <p:cNvPicPr>
            <a:picLocks noChangeAspect="1" noChangeArrowheads="1"/>
          </p:cNvPicPr>
          <p:nvPr/>
        </p:nvPicPr>
        <p:blipFill>
          <a:blip r:embed="rId3" cstate="print"/>
          <a:srcRect r="50136"/>
          <a:stretch>
            <a:fillRect/>
          </a:stretch>
        </p:blipFill>
        <p:spPr bwMode="auto">
          <a:xfrm>
            <a:off x="5789853" y="933311"/>
            <a:ext cx="2874654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10"/>
          <p:cNvSpPr txBox="1">
            <a:spLocks noChangeArrowheads="1"/>
          </p:cNvSpPr>
          <p:nvPr/>
        </p:nvSpPr>
        <p:spPr bwMode="auto">
          <a:xfrm>
            <a:off x="490538" y="1010548"/>
            <a:ext cx="5336717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chemeClr val="tx2"/>
                </a:solidFill>
                <a:latin typeface="Arial" charset="0"/>
              </a:rPr>
              <a:t> 1900: </a:t>
            </a:r>
            <a:r>
              <a:rPr lang="en-GB" sz="2000" dirty="0">
                <a:solidFill>
                  <a:schemeClr val="tx2"/>
                </a:solidFill>
                <a:latin typeface="Arial" charset="0"/>
              </a:rPr>
              <a:t>rediscovery of</a:t>
            </a:r>
            <a:r>
              <a:rPr lang="cs-CZ" sz="2000" dirty="0">
                <a:solidFill>
                  <a:schemeClr val="tx2"/>
                </a:solidFill>
                <a:latin typeface="Arial" charset="0"/>
              </a:rPr>
              <a:t> Mendel</a:t>
            </a:r>
            <a:r>
              <a:rPr lang="en-GB" sz="2000" dirty="0">
                <a:solidFill>
                  <a:schemeClr val="tx2"/>
                </a:solidFill>
                <a:latin typeface="Arial" charset="0"/>
              </a:rPr>
              <a:t>’s laws</a:t>
            </a:r>
            <a:endParaRPr lang="cs-CZ" sz="2000" dirty="0">
              <a:solidFill>
                <a:srgbClr val="0066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Hugo de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Vries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: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the term mutation</a:t>
            </a:r>
            <a:br>
              <a:rPr lang="cs-CZ" sz="2000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</a:t>
            </a:r>
            <a:r>
              <a:rPr lang="en-GB" sz="2000" dirty="0">
                <a:latin typeface="Arial" charset="0"/>
              </a:rPr>
              <a:t>evening primrose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i="1" dirty="0" err="1">
                <a:latin typeface="Arial" charset="0"/>
              </a:rPr>
              <a:t>Oenothera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lamarckiana</a:t>
            </a:r>
            <a:r>
              <a:rPr lang="cs-CZ" sz="2000" dirty="0">
                <a:latin typeface="Arial" charset="0"/>
              </a:rPr>
              <a:t>)</a:t>
            </a:r>
            <a:endParaRPr lang="cs-CZ" sz="2000" i="1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Bateson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Thomas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Hunt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Morgan</a:t>
            </a:r>
          </a:p>
          <a:p>
            <a:pPr>
              <a:spcAft>
                <a:spcPts val="1200"/>
              </a:spcAft>
            </a:pPr>
            <a:br>
              <a:rPr lang="cs-CZ" sz="2000" u="sng" dirty="0">
                <a:latin typeface="Arial" charset="0"/>
              </a:rPr>
            </a:br>
            <a:r>
              <a:rPr lang="cs-CZ" sz="2000" u="sng" dirty="0">
                <a:latin typeface="Arial" charset="0"/>
              </a:rPr>
              <a:t>dis</a:t>
            </a:r>
            <a:r>
              <a:rPr lang="en-GB" sz="2000" u="sng" dirty="0">
                <a:latin typeface="Arial" charset="0"/>
              </a:rPr>
              <a:t>c</a:t>
            </a:r>
            <a:r>
              <a:rPr lang="cs-CZ" sz="2000" u="sng" dirty="0">
                <a:latin typeface="Arial" charset="0"/>
              </a:rPr>
              <a:t>r</a:t>
            </a:r>
            <a:r>
              <a:rPr lang="en-GB" sz="2000" u="sng" dirty="0" err="1">
                <a:latin typeface="Arial" charset="0"/>
              </a:rPr>
              <a:t>ete</a:t>
            </a:r>
            <a:r>
              <a:rPr lang="en-GB" sz="2000" u="sng" dirty="0">
                <a:latin typeface="Arial" charset="0"/>
              </a:rPr>
              <a:t> variation</a:t>
            </a:r>
            <a:r>
              <a:rPr lang="cs-CZ" sz="2000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br>
              <a:rPr lang="en-US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ma</a:t>
            </a:r>
            <a:r>
              <a:rPr lang="en-GB" sz="2000" dirty="0">
                <a:latin typeface="Arial" charset="0"/>
              </a:rPr>
              <a:t>c</a:t>
            </a:r>
            <a:r>
              <a:rPr lang="cs-CZ" sz="2000" dirty="0" err="1">
                <a:latin typeface="Arial" charset="0"/>
              </a:rPr>
              <a:t>romuta</a:t>
            </a:r>
            <a:r>
              <a:rPr lang="en-GB" sz="2000" dirty="0" err="1">
                <a:latin typeface="Arial" charset="0"/>
              </a:rPr>
              <a:t>tion</a:t>
            </a:r>
            <a:r>
              <a:rPr lang="cs-CZ" sz="2000" dirty="0">
                <a:latin typeface="Arial" charset="0"/>
              </a:rPr>
              <a:t>s: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Goldschmidt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(1940) - „</a:t>
            </a:r>
            <a:r>
              <a:rPr lang="en-GB" sz="2000" dirty="0">
                <a:latin typeface="Arial" charset="0"/>
              </a:rPr>
              <a:t>hopeful monsters</a:t>
            </a:r>
            <a:r>
              <a:rPr lang="cs-CZ" sz="2000" dirty="0">
                <a:latin typeface="Arial" charset="0"/>
              </a:rPr>
              <a:t>“</a:t>
            </a:r>
          </a:p>
        </p:txBody>
      </p:sp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490538" y="354289"/>
            <a:ext cx="2525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cs-CZ" b="1" dirty="0" err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Muta</a:t>
            </a:r>
            <a:r>
              <a:rPr lang="en-GB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cs-CZ" b="1" dirty="0" err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ionism</a:t>
            </a:r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168962" name="Picture 2" descr="http://luirig.altervista.org/cpm/albums/vries/Oenothera-lamarckiana-X-hookeri-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2336" y="2721889"/>
            <a:ext cx="1921035" cy="281401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55" y="3598318"/>
            <a:ext cx="2990850" cy="1495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90538" y="723694"/>
            <a:ext cx="363432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  <a:sym typeface="Symbol" pitchFamily="18" charset="2"/>
              </a:rPr>
              <a:t> </a:t>
            </a:r>
            <a:r>
              <a:rPr lang="cs-CZ" dirty="0" err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b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iometri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cians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 </a:t>
            </a:r>
            <a:br>
              <a:rPr lang="cs-CZ" sz="2000" b="1" dirty="0">
                <a:latin typeface="Arial" charset="0"/>
              </a:rPr>
            </a:br>
            <a:endParaRPr lang="cs-CZ" sz="2000" b="1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b="1" dirty="0"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Francis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Galton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Karl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Pearson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c</a:t>
            </a:r>
            <a:r>
              <a:rPr lang="cs-CZ" sz="2000" u="sng" dirty="0" err="1">
                <a:latin typeface="Arial" charset="0"/>
              </a:rPr>
              <a:t>ontinu</a:t>
            </a:r>
            <a:r>
              <a:rPr lang="en-GB" sz="2000" u="sng" dirty="0">
                <a:latin typeface="Arial" charset="0"/>
              </a:rPr>
              <a:t>a</a:t>
            </a:r>
            <a:r>
              <a:rPr lang="cs-CZ" sz="2000" u="sng" dirty="0">
                <a:latin typeface="Arial" charset="0"/>
              </a:rPr>
              <a:t>l</a:t>
            </a:r>
            <a:r>
              <a:rPr lang="en-GB" sz="2000" u="sng" dirty="0">
                <a:latin typeface="Arial" charset="0"/>
              </a:rPr>
              <a:t> variation</a:t>
            </a:r>
            <a:endParaRPr lang="cs-CZ" sz="2000" u="sng" dirty="0">
              <a:latin typeface="Arial" charset="0"/>
            </a:endParaRPr>
          </a:p>
        </p:txBody>
      </p:sp>
      <p:pic>
        <p:nvPicPr>
          <p:cNvPr id="7" name="Picture 9" descr="3"/>
          <p:cNvPicPr>
            <a:picLocks noChangeAspect="1" noChangeArrowheads="1"/>
          </p:cNvPicPr>
          <p:nvPr/>
        </p:nvPicPr>
        <p:blipFill>
          <a:blip r:embed="rId3" cstate="print"/>
          <a:srcRect l="50023"/>
          <a:stretch>
            <a:fillRect/>
          </a:stretch>
        </p:blipFill>
        <p:spPr bwMode="auto">
          <a:xfrm>
            <a:off x="5128587" y="820486"/>
            <a:ext cx="2881168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4" cstate="print"/>
          <a:srcRect l="1118"/>
          <a:stretch>
            <a:fillRect/>
          </a:stretch>
        </p:blipFill>
        <p:spPr bwMode="auto">
          <a:xfrm>
            <a:off x="752629" y="3170710"/>
            <a:ext cx="3955778" cy="1981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0049" y="1542429"/>
            <a:ext cx="655796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061265" y="4464533"/>
            <a:ext cx="49736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Ronald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Aylmer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Fisher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(1890-1962)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John B. S.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Haldane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(1892-1964)</a:t>
            </a:r>
          </a:p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Wright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(1889-1988)</a:t>
            </a:r>
          </a:p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Serge</a:t>
            </a:r>
            <a:r>
              <a:rPr lang="en-GB" dirty="0">
                <a:solidFill>
                  <a:srgbClr val="000099"/>
                </a:solidFill>
                <a:latin typeface="Arial" charset="0"/>
              </a:rPr>
              <a:t>y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000099"/>
                </a:solidFill>
                <a:latin typeface="Arial" charset="0"/>
              </a:rPr>
              <a:t>Ch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etverikov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(1880-1958)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607" y="435251"/>
            <a:ext cx="3780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4. 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Modern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ynt</a:t>
            </a:r>
            <a:r>
              <a:rPr lang="en-GB" sz="2800" b="1" dirty="0" err="1">
                <a:solidFill>
                  <a:srgbClr val="E10000"/>
                </a:solidFill>
                <a:latin typeface="Arial" charset="0"/>
              </a:rPr>
              <a:t>hesis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33608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1918: </a:t>
            </a:r>
            <a:r>
              <a:rPr lang="en-GB" sz="1800" dirty="0">
                <a:latin typeface="Arial" charset="0"/>
              </a:rPr>
              <a:t>results of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biometri</a:t>
            </a:r>
            <a:r>
              <a:rPr lang="en-GB" sz="1800" dirty="0" err="1">
                <a:latin typeface="Arial" charset="0"/>
              </a:rPr>
              <a:t>cians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</a:t>
            </a:r>
            <a:r>
              <a:rPr lang="en-GB" sz="1800" dirty="0">
                <a:latin typeface="Arial" charset="0"/>
              </a:rPr>
              <a:t>in agreement with</a:t>
            </a:r>
            <a:r>
              <a:rPr lang="cs-CZ" sz="1800" dirty="0">
                <a:latin typeface="Arial" charset="0"/>
              </a:rPr>
              <a:t> Mendel</a:t>
            </a:r>
            <a:r>
              <a:rPr lang="en-GB" sz="1800" dirty="0">
                <a:latin typeface="Arial" charset="0"/>
              </a:rPr>
              <a:t>ism</a:t>
            </a:r>
            <a:endParaRPr lang="cs-CZ" sz="1800" i="1" dirty="0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245" y="853866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693956" y="343647"/>
            <a:ext cx="6095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PROPERTIES OF</a:t>
            </a:r>
            <a:r>
              <a:rPr lang="cs-CZ" sz="2000" b="1" dirty="0">
                <a:solidFill>
                  <a:srgbClr val="E80000"/>
                </a:solidFill>
                <a:latin typeface="Arial Black" pitchFamily="34" charset="0"/>
              </a:rPr>
              <a:t> BIOLOGIC</a:t>
            </a:r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AL</a:t>
            </a:r>
            <a:r>
              <a:rPr lang="cs-CZ" sz="2000" b="1" dirty="0">
                <a:solidFill>
                  <a:srgbClr val="E80000"/>
                </a:solidFill>
                <a:latin typeface="Arial Black" pitchFamily="34" charset="0"/>
              </a:rPr>
              <a:t> EVOLU</a:t>
            </a:r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TION</a:t>
            </a:r>
            <a:endParaRPr lang="cs-CZ" sz="2000" b="1" dirty="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864210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random</a:t>
            </a:r>
            <a:r>
              <a:rPr lang="cs-CZ" sz="2000" dirty="0">
                <a:latin typeface="Arial" charset="0"/>
              </a:rPr>
              <a:t> (</a:t>
            </a:r>
            <a:r>
              <a:rPr lang="en-GB" sz="2000" dirty="0">
                <a:latin typeface="Arial" charset="0"/>
              </a:rPr>
              <a:t>both </a:t>
            </a:r>
            <a:r>
              <a:rPr lang="cs-CZ" sz="2000" u="sng" dirty="0" err="1">
                <a:latin typeface="Arial" charset="0"/>
              </a:rPr>
              <a:t>deterministic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and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err="1">
                <a:latin typeface="Arial" charset="0"/>
              </a:rPr>
              <a:t>stochastic</a:t>
            </a:r>
            <a:r>
              <a:rPr lang="en-GB" sz="2000" dirty="0">
                <a:latin typeface="Arial" charset="0"/>
              </a:rPr>
              <a:t> processes and mechanisms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op</a:t>
            </a:r>
            <a:r>
              <a:rPr lang="en-GB" sz="2000" u="sng" dirty="0">
                <a:latin typeface="Arial" charset="0"/>
              </a:rPr>
              <a:t>p</a:t>
            </a:r>
            <a:r>
              <a:rPr lang="cs-CZ" sz="2000" u="sng" dirty="0" err="1">
                <a:latin typeface="Arial" charset="0"/>
              </a:rPr>
              <a:t>ortunistic</a:t>
            </a:r>
            <a:r>
              <a:rPr lang="cs-CZ" sz="2000" dirty="0">
                <a:latin typeface="Arial" charset="0"/>
              </a:rPr>
              <a:t>, </a:t>
            </a:r>
            <a:r>
              <a:rPr lang="en-GB" sz="2000" dirty="0" err="1">
                <a:latin typeface="Arial" charset="0"/>
              </a:rPr>
              <a:t>ie</a:t>
            </a:r>
            <a:r>
              <a:rPr lang="cs-CZ" sz="2000" dirty="0">
                <a:latin typeface="Arial" charset="0"/>
              </a:rPr>
              <a:t>. </a:t>
            </a:r>
            <a:r>
              <a:rPr lang="en-GB" sz="2000" dirty="0">
                <a:latin typeface="Arial" charset="0"/>
              </a:rPr>
              <a:t>doesn’t find</a:t>
            </a:r>
            <a:r>
              <a:rPr lang="cs-CZ" sz="2000" dirty="0">
                <a:latin typeface="Arial" charset="0"/>
              </a:rPr>
              <a:t> glob</a:t>
            </a:r>
            <a:r>
              <a:rPr lang="en-GB" sz="2000" dirty="0">
                <a:latin typeface="Arial" charset="0"/>
              </a:rPr>
              <a:t>al</a:t>
            </a:r>
            <a:r>
              <a:rPr lang="cs-CZ" sz="2000" dirty="0">
                <a:latin typeface="Arial" charset="0"/>
              </a:rPr>
              <a:t> optima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736850" y="5289550"/>
            <a:ext cx="42001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10000"/>
                </a:solidFill>
                <a:latin typeface="Arial" charset="0"/>
              </a:rPr>
              <a:t>principles of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popula</a:t>
            </a:r>
            <a:r>
              <a:rPr lang="en-GB" sz="2000" b="1" dirty="0" err="1">
                <a:solidFill>
                  <a:srgbClr val="E10000"/>
                </a:solidFill>
                <a:latin typeface="Arial" charset="0"/>
              </a:rPr>
              <a:t>tion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geneti</a:t>
            </a:r>
            <a:r>
              <a:rPr lang="en-GB" sz="2000" b="1" dirty="0" err="1">
                <a:solidFill>
                  <a:srgbClr val="E10000"/>
                </a:solidFill>
                <a:latin typeface="Arial" charset="0"/>
              </a:rPr>
              <a:t>cs</a:t>
            </a:r>
            <a:endParaRPr lang="cs-CZ" sz="2000" b="1" dirty="0">
              <a:solidFill>
                <a:srgbClr val="E10000"/>
              </a:solidFill>
              <a:latin typeface="Arial" charset="0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3352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1918: </a:t>
            </a:r>
            <a:r>
              <a:rPr lang="en-GB" sz="1800" dirty="0">
                <a:latin typeface="Arial" charset="0"/>
              </a:rPr>
              <a:t>results of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biometri</a:t>
            </a:r>
            <a:r>
              <a:rPr lang="en-GB" sz="1800" dirty="0" err="1">
                <a:latin typeface="Arial" charset="0"/>
              </a:rPr>
              <a:t>cians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</a:t>
            </a:r>
            <a:r>
              <a:rPr lang="en-GB" sz="1800" dirty="0">
                <a:latin typeface="Arial" charset="0"/>
              </a:rPr>
              <a:t>in agreement with</a:t>
            </a:r>
            <a:r>
              <a:rPr lang="cs-CZ" sz="1800" dirty="0">
                <a:latin typeface="Arial" charset="0"/>
              </a:rPr>
              <a:t> Mendel</a:t>
            </a:r>
            <a:r>
              <a:rPr lang="en-GB" sz="1800" dirty="0">
                <a:latin typeface="Arial" charset="0"/>
              </a:rPr>
              <a:t>ism</a:t>
            </a:r>
            <a:br>
              <a:rPr lang="cs-CZ" sz="1800" dirty="0">
                <a:latin typeface="Arial" charset="0"/>
              </a:rPr>
            </a:br>
            <a:endParaRPr lang="cs-CZ" sz="1800" dirty="0">
              <a:latin typeface="Arial" charset="0"/>
            </a:endParaRPr>
          </a:p>
          <a:p>
            <a:r>
              <a:rPr lang="cs-CZ" sz="1800" dirty="0">
                <a:latin typeface="Arial" charset="0"/>
              </a:rPr>
              <a:t>1930: </a:t>
            </a:r>
            <a:r>
              <a:rPr lang="cs-CZ" sz="1800" i="1" dirty="0" err="1">
                <a:latin typeface="Arial" charset="0"/>
              </a:rPr>
              <a:t>The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Genetical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Theory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br>
              <a:rPr lang="cs-CZ" sz="1800" i="1" dirty="0">
                <a:latin typeface="Arial" charset="0"/>
              </a:rPr>
            </a:br>
            <a:r>
              <a:rPr lang="cs-CZ" sz="1800" i="1" dirty="0">
                <a:latin typeface="Arial" charset="0"/>
              </a:rPr>
              <a:t>  Natural </a:t>
            </a:r>
            <a:r>
              <a:rPr lang="cs-CZ" sz="1800" i="1" dirty="0" err="1">
                <a:latin typeface="Arial" charset="0"/>
              </a:rPr>
              <a:t>Selection</a:t>
            </a:r>
            <a:endParaRPr lang="cs-CZ" sz="1800" i="1" dirty="0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344863" y="4525963"/>
            <a:ext cx="3416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1932: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The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Causes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Evolution</a:t>
            </a:r>
            <a:endParaRPr lang="cs-CZ" sz="1800" dirty="0">
              <a:latin typeface="Arial" charset="0"/>
            </a:endParaRP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4537075" y="2365375"/>
            <a:ext cx="533400" cy="2008188"/>
          </a:xfrm>
          <a:prstGeom prst="downArrow">
            <a:avLst>
              <a:gd name="adj1" fmla="val 50000"/>
              <a:gd name="adj2" fmla="val 87289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329238" y="2846388"/>
            <a:ext cx="31470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1931: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Evolution</a:t>
            </a:r>
            <a:r>
              <a:rPr lang="cs-CZ" sz="1800" i="1" dirty="0">
                <a:latin typeface="Arial" charset="0"/>
              </a:rPr>
              <a:t> in </a:t>
            </a:r>
            <a:r>
              <a:rPr lang="cs-CZ" sz="1800" i="1" dirty="0" err="1">
                <a:latin typeface="Arial" charset="0"/>
              </a:rPr>
              <a:t>Mendelian</a:t>
            </a:r>
            <a:br>
              <a:rPr lang="cs-CZ" sz="1800" i="1" dirty="0">
                <a:latin typeface="Arial" charset="0"/>
              </a:rPr>
            </a:br>
            <a:r>
              <a:rPr lang="cs-CZ" sz="1800" i="1" dirty="0" err="1">
                <a:latin typeface="Arial" charset="0"/>
              </a:rPr>
              <a:t>Populations</a:t>
            </a:r>
            <a:endParaRPr lang="cs-CZ" sz="1800" dirty="0">
              <a:latin typeface="Arial" charset="0"/>
            </a:endParaRP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 rot="-1886797">
            <a:off x="6310313" y="2044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2132595" y="5743669"/>
            <a:ext cx="534236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</a:t>
            </a:r>
            <a:r>
              <a:rPr lang="en-GB" b="1" dirty="0">
                <a:solidFill>
                  <a:srgbClr val="E10000"/>
                </a:solidFill>
                <a:latin typeface="Arial" charset="0"/>
                <a:sym typeface="Symbol" pitchFamily="18" charset="2"/>
              </a:rPr>
              <a:t> in a narrow sense</a:t>
            </a:r>
            <a:endParaRPr lang="cs-CZ" b="1" dirty="0">
              <a:solidFill>
                <a:srgbClr val="E100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6" grpId="0"/>
      <p:bldP spid="39950" grpId="0" animBg="1"/>
      <p:bldP spid="39947" grpId="0"/>
      <p:bldP spid="3995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5"/>
          <p:cNvSpPr txBox="1">
            <a:spLocks noChangeArrowheads="1"/>
          </p:cNvSpPr>
          <p:nvPr/>
        </p:nvSpPr>
        <p:spPr bwMode="auto">
          <a:xfrm>
            <a:off x="382588" y="357188"/>
            <a:ext cx="52277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Theodosius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Dobzhansky</a:t>
            </a:r>
            <a:r>
              <a:rPr lang="cs-CZ" sz="2000" dirty="0">
                <a:latin typeface="Arial" charset="0"/>
              </a:rPr>
              <a:t> (1900-1975)</a:t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1937 – </a:t>
            </a:r>
            <a:r>
              <a:rPr lang="cs-CZ" sz="2000" i="1" dirty="0" err="1">
                <a:latin typeface="Arial" charset="0"/>
              </a:rPr>
              <a:t>Genetics</a:t>
            </a:r>
            <a:r>
              <a:rPr lang="cs-CZ" sz="2000" i="1" dirty="0">
                <a:latin typeface="Arial" charset="0"/>
              </a:rPr>
              <a:t> and </a:t>
            </a:r>
            <a:r>
              <a:rPr lang="cs-CZ" sz="2000" i="1" dirty="0" err="1">
                <a:latin typeface="Arial" charset="0"/>
              </a:rPr>
              <a:t>the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Origin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of</a:t>
            </a:r>
            <a:r>
              <a:rPr lang="cs-CZ" sz="2000" i="1" dirty="0">
                <a:latin typeface="Arial" charset="0"/>
              </a:rPr>
              <a:t> Species 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Edmund B. Ford</a:t>
            </a:r>
            <a:r>
              <a:rPr lang="cs-CZ" sz="2000" dirty="0">
                <a:latin typeface="Arial" charset="0"/>
              </a:rPr>
              <a:t> (1901-1988)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1964 – </a:t>
            </a:r>
            <a:r>
              <a:rPr lang="cs-CZ" sz="2000" i="1" dirty="0" err="1">
                <a:latin typeface="Arial" charset="0"/>
              </a:rPr>
              <a:t>Ecological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Genetics</a:t>
            </a: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Julian S. Huxley</a:t>
            </a:r>
            <a:r>
              <a:rPr lang="cs-CZ" sz="2000" dirty="0">
                <a:latin typeface="Arial" charset="0"/>
              </a:rPr>
              <a:t> (1887-1975)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1942 – </a:t>
            </a:r>
            <a:r>
              <a:rPr lang="cs-CZ" sz="2000" i="1" dirty="0" err="1">
                <a:latin typeface="Arial" charset="0"/>
              </a:rPr>
              <a:t>Evolution</a:t>
            </a:r>
            <a:r>
              <a:rPr lang="cs-CZ" sz="2000" i="1" dirty="0">
                <a:latin typeface="Arial" charset="0"/>
              </a:rPr>
              <a:t>: </a:t>
            </a:r>
            <a:r>
              <a:rPr lang="cs-CZ" sz="2000" i="1" dirty="0" err="1">
                <a:latin typeface="Arial" charset="0"/>
              </a:rPr>
              <a:t>The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Modern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Synthesis</a:t>
            </a:r>
            <a:endParaRPr lang="cs-CZ" sz="2000" dirty="0">
              <a:latin typeface="Arial" charset="0"/>
            </a:endParaRPr>
          </a:p>
        </p:txBody>
      </p:sp>
      <p:sp>
        <p:nvSpPr>
          <p:cNvPr id="65539" name="Text Box 16"/>
          <p:cNvSpPr txBox="1">
            <a:spLocks noChangeArrowheads="1"/>
          </p:cNvSpPr>
          <p:nvPr/>
        </p:nvSpPr>
        <p:spPr bwMode="auto">
          <a:xfrm>
            <a:off x="382588" y="1377950"/>
            <a:ext cx="269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sp>
        <p:nvSpPr>
          <p:cNvPr id="65540" name="Text Box 17"/>
          <p:cNvSpPr txBox="1">
            <a:spLocks noChangeArrowheads="1"/>
          </p:cNvSpPr>
          <p:nvPr/>
        </p:nvSpPr>
        <p:spPr bwMode="auto">
          <a:xfrm>
            <a:off x="382588" y="2443163"/>
            <a:ext cx="269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pic>
        <p:nvPicPr>
          <p:cNvPr id="65541" name="Picture 22" descr="Theodosius_Dobzhan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0428" y="148743"/>
            <a:ext cx="18764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361950" y="3371850"/>
            <a:ext cx="46418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Ernst Mayr</a:t>
            </a:r>
            <a:r>
              <a:rPr lang="cs-CZ" sz="2000">
                <a:latin typeface="Arial" charset="0"/>
              </a:rPr>
              <a:t> (1904-2005)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Gaylord Simson</a:t>
            </a:r>
            <a:r>
              <a:rPr lang="cs-CZ" sz="2000">
                <a:latin typeface="Arial" charset="0"/>
              </a:rPr>
              <a:t> (1902-1984)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Ledyard Stebbins</a:t>
            </a:r>
            <a:r>
              <a:rPr lang="cs-CZ" sz="2000">
                <a:latin typeface="Arial" charset="0"/>
              </a:rPr>
              <a:t> (1906-2000)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3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Ã½sledek obrÃ¡zku pro 1949 Genetics, Paleontology, and Evolution image">
            <a:extLst>
              <a:ext uri="{FF2B5EF4-FFF2-40B4-BE49-F238E27FC236}">
                <a16:creationId xmlns:a16="http://schemas.microsoft.com/office/drawing/2014/main" id="{C8678879-C8D5-4E6F-BDBB-A185010CE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892" y="1598755"/>
            <a:ext cx="3311568" cy="51294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VÃ½sledek obrÃ¡zku pro 1949 Genetics, Paleontology, and Evolution image">
            <a:extLst>
              <a:ext uri="{FF2B5EF4-FFF2-40B4-BE49-F238E27FC236}">
                <a16:creationId xmlns:a16="http://schemas.microsoft.com/office/drawing/2014/main" id="{2FC5390E-F903-4BC0-A374-12F29B643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0" y="2841602"/>
            <a:ext cx="5121416" cy="38410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4">
            <a:extLst>
              <a:ext uri="{FF2B5EF4-FFF2-40B4-BE49-F238E27FC236}">
                <a16:creationId xmlns:a16="http://schemas.microsoft.com/office/drawing/2014/main" id="{7D9C5ED4-049D-495B-9625-FEF18A8FE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87480"/>
            <a:ext cx="5280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 1947 </a:t>
            </a:r>
            <a:r>
              <a:rPr lang="cs-CZ" sz="2000" dirty="0" err="1">
                <a:latin typeface="Arial" charset="0"/>
              </a:rPr>
              <a:t>Princeton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1949 </a:t>
            </a:r>
            <a:r>
              <a:rPr lang="cs-CZ" sz="2000" i="1" dirty="0" err="1">
                <a:latin typeface="Arial" charset="0"/>
              </a:rPr>
              <a:t>Genetics</a:t>
            </a:r>
            <a:r>
              <a:rPr lang="cs-CZ" sz="2000" i="1" dirty="0">
                <a:latin typeface="Arial" charset="0"/>
              </a:rPr>
              <a:t>, Paleontology, and </a:t>
            </a:r>
            <a:r>
              <a:rPr lang="cs-CZ" sz="2000" i="1" dirty="0" err="1">
                <a:latin typeface="Arial" charset="0"/>
              </a:rPr>
              <a:t>Evolution</a:t>
            </a:r>
            <a:r>
              <a:rPr lang="cs-CZ" sz="2000" i="1" dirty="0">
                <a:latin typeface="Arial" charset="0"/>
              </a:rPr>
              <a:t> 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F0F12C09-ECAC-4724-B937-BE62EAF5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21" y="1098692"/>
            <a:ext cx="6697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Synt</a:t>
            </a:r>
            <a:r>
              <a:rPr lang="en-GB" sz="2000" b="1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etic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t</a:t>
            </a:r>
            <a:r>
              <a:rPr lang="en-GB" sz="2000" b="1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eor</a:t>
            </a:r>
            <a:r>
              <a:rPr lang="en-GB" sz="2000" b="1" dirty="0">
                <a:solidFill>
                  <a:srgbClr val="E10000"/>
                </a:solidFill>
                <a:latin typeface="Arial" charset="0"/>
              </a:rPr>
              <a:t>y of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sz="2000" b="1" dirty="0" err="1">
                <a:solidFill>
                  <a:srgbClr val="E10000"/>
                </a:solidFill>
                <a:latin typeface="Arial" charset="0"/>
              </a:rPr>
              <a:t>tion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= 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Modern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sz="2000" b="1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ynt</a:t>
            </a:r>
            <a:r>
              <a:rPr lang="en-GB" sz="2000" b="1" dirty="0" err="1">
                <a:solidFill>
                  <a:srgbClr val="E10000"/>
                </a:solidFill>
                <a:latin typeface="Arial" charset="0"/>
              </a:rPr>
              <a:t>hesis</a:t>
            </a:r>
            <a:endParaRPr lang="cs-CZ" sz="2000" b="1" dirty="0">
              <a:solidFill>
                <a:srgbClr val="E10000"/>
              </a:solidFill>
              <a:latin typeface="Arial" charset="0"/>
            </a:endParaRP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29E8D1B9-39FF-4DA1-B107-6D72EC155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701292"/>
            <a:ext cx="4341445" cy="40011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</a:t>
            </a:r>
            <a:r>
              <a:rPr lang="en-GB" sz="2000" b="1" dirty="0">
                <a:solidFill>
                  <a:srgbClr val="E10000"/>
                </a:solidFill>
                <a:latin typeface="Arial" charset="0"/>
                <a:sym typeface="Symbol" pitchFamily="18" charset="2"/>
              </a:rPr>
              <a:t> in a broad sense</a:t>
            </a:r>
            <a:endParaRPr lang="cs-CZ" sz="2000" b="1" dirty="0">
              <a:solidFill>
                <a:srgbClr val="E1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0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9"/>
          <p:cNvSpPr txBox="1">
            <a:spLocks noChangeArrowheads="1"/>
          </p:cNvSpPr>
          <p:nvPr/>
        </p:nvSpPr>
        <p:spPr bwMode="auto">
          <a:xfrm>
            <a:off x="2257563" y="389628"/>
            <a:ext cx="50145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10000"/>
                </a:solidFill>
                <a:latin typeface="Arial" charset="0"/>
              </a:rPr>
              <a:t>Some principles of N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eodarwinism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sp>
        <p:nvSpPr>
          <p:cNvPr id="66563" name="Text Box 10"/>
          <p:cNvSpPr txBox="1">
            <a:spLocks noChangeArrowheads="1"/>
          </p:cNvSpPr>
          <p:nvPr/>
        </p:nvSpPr>
        <p:spPr bwMode="auto">
          <a:xfrm>
            <a:off x="361950" y="1293813"/>
            <a:ext cx="8892178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latin typeface="Arial" charset="0"/>
              </a:rPr>
              <a:t>ph</a:t>
            </a:r>
            <a:r>
              <a:rPr lang="cs-CZ" sz="1800" dirty="0" err="1">
                <a:latin typeface="Arial" charset="0"/>
              </a:rPr>
              <a:t>enotyp</a:t>
            </a:r>
            <a:r>
              <a:rPr lang="en-GB" sz="1800" dirty="0" err="1">
                <a:latin typeface="Arial" charset="0"/>
              </a:rPr>
              <a:t>ic</a:t>
            </a:r>
            <a:r>
              <a:rPr lang="en-GB" sz="1800" dirty="0">
                <a:latin typeface="Arial" charset="0"/>
              </a:rPr>
              <a:t> differences</a:t>
            </a:r>
            <a:r>
              <a:rPr lang="cs-CZ" sz="1800" dirty="0">
                <a:latin typeface="Arial" charset="0"/>
              </a:rPr>
              <a:t> are </a:t>
            </a:r>
            <a:r>
              <a:rPr lang="en-GB" sz="1800" dirty="0">
                <a:latin typeface="Arial" charset="0"/>
              </a:rPr>
              <a:t>caused by differences in genotype and partly by</a:t>
            </a:r>
            <a:br>
              <a:rPr lang="en-GB" sz="1800" dirty="0">
                <a:latin typeface="Arial" charset="0"/>
              </a:rPr>
            </a:br>
            <a:r>
              <a:rPr lang="en-GB" sz="1800" dirty="0">
                <a:latin typeface="Arial" charset="0"/>
              </a:rPr>
              <a:t>  environmental influences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Arial" charset="0"/>
              </a:rPr>
              <a:t>environment can change the mutation rate but not give rise to adaptive mutations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Arial" charset="0"/>
              </a:rPr>
              <a:t>heredity </a:t>
            </a:r>
            <a:r>
              <a:rPr lang="cs-CZ" sz="1800" dirty="0" err="1">
                <a:latin typeface="Arial" charset="0"/>
              </a:rPr>
              <a:t>is</a:t>
            </a:r>
            <a:r>
              <a:rPr lang="cs-CZ" sz="1800" dirty="0">
                <a:latin typeface="Arial" charset="0"/>
              </a:rPr>
              <a:t> </a:t>
            </a:r>
            <a:r>
              <a:rPr lang="en-GB" sz="1800" dirty="0">
                <a:latin typeface="Arial" charset="0"/>
              </a:rPr>
              <a:t>based on genes which maintain their identity from generation to generation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 err="1">
                <a:latin typeface="Arial" charset="0"/>
              </a:rPr>
              <a:t>evolu</a:t>
            </a:r>
            <a:r>
              <a:rPr lang="en-GB" sz="1800" dirty="0" err="1">
                <a:latin typeface="Arial" charset="0"/>
              </a:rPr>
              <a:t>tionary</a:t>
            </a:r>
            <a:r>
              <a:rPr lang="en-GB" sz="1800" dirty="0">
                <a:latin typeface="Arial" charset="0"/>
              </a:rPr>
              <a:t> changes take place in populations as changes of gene frequencies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Arial" charset="0"/>
              </a:rPr>
              <a:t>there is no gene flow among species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Arial" charset="0"/>
              </a:rPr>
              <a:t>not even macromutation can cause the origin of a new species</a:t>
            </a:r>
            <a:r>
              <a:rPr lang="cs-CZ" sz="1800" dirty="0">
                <a:latin typeface="Arial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n</a:t>
            </a:r>
            <a:r>
              <a:rPr lang="en-GB" sz="1800" dirty="0" err="1">
                <a:latin typeface="Arial" charset="0"/>
              </a:rPr>
              <a:t>ew</a:t>
            </a:r>
            <a:r>
              <a:rPr lang="en-GB" sz="1800" dirty="0">
                <a:latin typeface="Arial" charset="0"/>
              </a:rPr>
              <a:t> species generally emerge by genetic divergence of geographically isolated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</a:t>
            </a:r>
            <a:r>
              <a:rPr lang="cs-CZ" sz="1800" dirty="0" err="1">
                <a:latin typeface="Arial" charset="0"/>
              </a:rPr>
              <a:t>popula</a:t>
            </a:r>
            <a:r>
              <a:rPr lang="en-GB" sz="1800" dirty="0" err="1">
                <a:latin typeface="Arial" charset="0"/>
              </a:rPr>
              <a:t>tions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Arial" charset="0"/>
              </a:rPr>
              <a:t>differences, processes and </a:t>
            </a:r>
            <a:r>
              <a:rPr lang="cs-CZ" sz="1800" dirty="0" err="1">
                <a:latin typeface="Arial" charset="0"/>
              </a:rPr>
              <a:t>mechanism</a:t>
            </a:r>
            <a:r>
              <a:rPr lang="en-GB" sz="1800" dirty="0">
                <a:latin typeface="Arial" charset="0"/>
              </a:rPr>
              <a:t>s on the </a:t>
            </a:r>
            <a:r>
              <a:rPr lang="en-GB" sz="1800" dirty="0" err="1">
                <a:latin typeface="Arial" charset="0"/>
              </a:rPr>
              <a:t>supraspecific</a:t>
            </a:r>
            <a:r>
              <a:rPr lang="en-GB" sz="1800" dirty="0">
                <a:latin typeface="Arial" charset="0"/>
              </a:rPr>
              <a:t> level</a:t>
            </a:r>
            <a:r>
              <a:rPr lang="cs-CZ" sz="1800" dirty="0">
                <a:latin typeface="Arial" charset="0"/>
              </a:rPr>
              <a:t> (</a:t>
            </a:r>
            <a:r>
              <a:rPr lang="cs-CZ" sz="1800" dirty="0" err="1">
                <a:latin typeface="Arial" charset="0"/>
              </a:rPr>
              <a:t>ma</a:t>
            </a:r>
            <a:r>
              <a:rPr lang="en-GB" sz="1800" dirty="0">
                <a:latin typeface="Arial" charset="0"/>
              </a:rPr>
              <a:t>c</a:t>
            </a:r>
            <a:r>
              <a:rPr lang="cs-CZ" sz="1800" dirty="0" err="1">
                <a:latin typeface="Arial" charset="0"/>
              </a:rPr>
              <a:t>roevolu</a:t>
            </a:r>
            <a:r>
              <a:rPr lang="en-GB" sz="1800" dirty="0" err="1">
                <a:latin typeface="Arial" charset="0"/>
              </a:rPr>
              <a:t>tion</a:t>
            </a:r>
            <a:r>
              <a:rPr lang="cs-CZ" sz="1800" dirty="0">
                <a:latin typeface="Arial" charset="0"/>
              </a:rPr>
              <a:t>) 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</a:t>
            </a:r>
            <a:r>
              <a:rPr lang="en-GB" sz="1800" dirty="0">
                <a:latin typeface="Arial" charset="0"/>
              </a:rPr>
              <a:t>can be explained </a:t>
            </a:r>
            <a:r>
              <a:rPr lang="cs-CZ" sz="1800" dirty="0" err="1">
                <a:latin typeface="Arial" charset="0"/>
              </a:rPr>
              <a:t>with</a:t>
            </a:r>
            <a:r>
              <a:rPr lang="cs-CZ" sz="1800" dirty="0">
                <a:latin typeface="Arial" charset="0"/>
              </a:rPr>
              <a:t> </a:t>
            </a:r>
            <a:r>
              <a:rPr lang="en-GB" sz="1800" dirty="0">
                <a:latin typeface="Arial" charset="0"/>
              </a:rPr>
              <a:t>the same principles as </a:t>
            </a:r>
            <a:r>
              <a:rPr lang="cs-CZ" sz="1800" dirty="0" err="1">
                <a:latin typeface="Arial" charset="0"/>
              </a:rPr>
              <a:t>those</a:t>
            </a:r>
            <a:r>
              <a:rPr lang="cs-CZ" sz="1800" dirty="0">
                <a:latin typeface="Arial" charset="0"/>
              </a:rPr>
              <a:t> </a:t>
            </a:r>
            <a:r>
              <a:rPr lang="en-GB" sz="1800" dirty="0">
                <a:latin typeface="Arial" charset="0"/>
              </a:rPr>
              <a:t>on the infraspecific level</a:t>
            </a:r>
            <a:br>
              <a:rPr lang="en-GB" sz="1800" dirty="0">
                <a:latin typeface="Arial" charset="0"/>
              </a:rPr>
            </a:br>
            <a:r>
              <a:rPr lang="en-GB" sz="1800" dirty="0">
                <a:latin typeface="Arial" charset="0"/>
              </a:rPr>
              <a:t>  (</a:t>
            </a:r>
            <a:r>
              <a:rPr lang="cs-CZ" sz="1800" dirty="0">
                <a:latin typeface="Arial" charset="0"/>
              </a:rPr>
              <a:t>mi</a:t>
            </a:r>
            <a:r>
              <a:rPr lang="en-GB" sz="1800" dirty="0">
                <a:latin typeface="Arial" charset="0"/>
              </a:rPr>
              <a:t>c</a:t>
            </a:r>
            <a:r>
              <a:rPr lang="cs-CZ" sz="1800" dirty="0" err="1">
                <a:latin typeface="Arial" charset="0"/>
              </a:rPr>
              <a:t>roevolu</a:t>
            </a:r>
            <a:r>
              <a:rPr lang="en-GB" sz="1800" dirty="0" err="1">
                <a:latin typeface="Arial" charset="0"/>
              </a:rPr>
              <a:t>tion</a:t>
            </a:r>
            <a:r>
              <a:rPr lang="en-GB" sz="1800" dirty="0">
                <a:latin typeface="Arial" charset="0"/>
              </a:rPr>
              <a:t>)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 err="1">
                <a:latin typeface="Arial" charset="0"/>
              </a:rPr>
              <a:t>fos</a:t>
            </a:r>
            <a:r>
              <a:rPr lang="en-GB" sz="1800" dirty="0">
                <a:latin typeface="Arial" charset="0"/>
              </a:rPr>
              <a:t>s</a:t>
            </a:r>
            <a:r>
              <a:rPr lang="cs-CZ" sz="1800" dirty="0" err="1">
                <a:latin typeface="Arial" charset="0"/>
              </a:rPr>
              <a:t>il</a:t>
            </a:r>
            <a:r>
              <a:rPr lang="en-GB" sz="1800" dirty="0">
                <a:latin typeface="Arial" charset="0"/>
              </a:rPr>
              <a:t> evidence is in agreement with principles of e</a:t>
            </a:r>
            <a:r>
              <a:rPr lang="cs-CZ" sz="1800" dirty="0">
                <a:latin typeface="Arial" charset="0"/>
              </a:rPr>
              <a:t>volu</a:t>
            </a:r>
            <a:r>
              <a:rPr lang="en-GB" sz="1800" dirty="0" err="1">
                <a:latin typeface="Arial" charset="0"/>
              </a:rPr>
              <a:t>tionary</a:t>
            </a:r>
            <a:r>
              <a:rPr lang="en-GB" sz="1800" dirty="0">
                <a:latin typeface="Arial" charset="0"/>
              </a:rPr>
              <a:t> changes</a:t>
            </a:r>
            <a:r>
              <a:rPr lang="cs-CZ" sz="1800" dirty="0">
                <a:latin typeface="Arial" charset="0"/>
              </a:rPr>
              <a:t>, n</a:t>
            </a:r>
            <a:r>
              <a:rPr lang="en-GB" sz="1800" dirty="0">
                <a:latin typeface="Arial" charset="0"/>
              </a:rPr>
              <a:t>o other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</a:t>
            </a:r>
            <a:r>
              <a:rPr lang="cs-CZ" sz="1800" dirty="0" err="1">
                <a:latin typeface="Arial" charset="0"/>
              </a:rPr>
              <a:t>mechanism</a:t>
            </a:r>
            <a:r>
              <a:rPr lang="en-GB" sz="1800" dirty="0">
                <a:latin typeface="Arial" charset="0"/>
              </a:rPr>
              <a:t>s are necessary</a:t>
            </a:r>
            <a:r>
              <a:rPr lang="cs-CZ" sz="1800" dirty="0">
                <a:latin typeface="Arial" charset="0"/>
              </a:rPr>
              <a:t> (</a:t>
            </a:r>
            <a:r>
              <a:rPr lang="cs-CZ" sz="1800" dirty="0" err="1">
                <a:latin typeface="Arial" charset="0"/>
              </a:rPr>
              <a:t>lamarckism</a:t>
            </a:r>
            <a:r>
              <a:rPr lang="cs-CZ" sz="1800" dirty="0">
                <a:latin typeface="Arial" charset="0"/>
              </a:rPr>
              <a:t>, ort</a:t>
            </a:r>
            <a:r>
              <a:rPr lang="en-GB" sz="1800" dirty="0">
                <a:latin typeface="Arial" charset="0"/>
              </a:rPr>
              <a:t>h</a:t>
            </a:r>
            <a:r>
              <a:rPr lang="cs-CZ" sz="1800" dirty="0" err="1">
                <a:latin typeface="Arial" charset="0"/>
              </a:rPr>
              <a:t>ogene</a:t>
            </a:r>
            <a:r>
              <a:rPr lang="en-GB" sz="1800" dirty="0">
                <a:latin typeface="Arial" charset="0"/>
              </a:rPr>
              <a:t>sis</a:t>
            </a:r>
            <a:r>
              <a:rPr lang="cs-CZ" sz="1800" dirty="0">
                <a:latin typeface="Arial" charset="0"/>
              </a:rPr>
              <a:t>, </a:t>
            </a:r>
            <a:r>
              <a:rPr lang="cs-CZ" sz="1800" dirty="0" err="1">
                <a:latin typeface="Arial" charset="0"/>
              </a:rPr>
              <a:t>vitalism</a:t>
            </a:r>
            <a:r>
              <a:rPr lang="cs-CZ" sz="1800" dirty="0">
                <a:latin typeface="Arial" charset="0"/>
              </a:rPr>
              <a:t>, </a:t>
            </a:r>
            <a:r>
              <a:rPr lang="cs-CZ" sz="1800" dirty="0" err="1">
                <a:latin typeface="Arial" charset="0"/>
              </a:rPr>
              <a:t>muta</a:t>
            </a:r>
            <a:r>
              <a:rPr lang="en-GB" sz="1800" dirty="0">
                <a:latin typeface="Arial" charset="0"/>
              </a:rPr>
              <a:t>t</a:t>
            </a:r>
            <a:r>
              <a:rPr lang="cs-CZ" sz="1800" dirty="0" err="1">
                <a:latin typeface="Arial" charset="0"/>
              </a:rPr>
              <a:t>ionism</a:t>
            </a:r>
            <a:r>
              <a:rPr lang="cs-CZ" sz="1800" dirty="0">
                <a:latin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4"/>
          <p:cNvSpPr txBox="1">
            <a:spLocks noChangeArrowheads="1"/>
          </p:cNvSpPr>
          <p:nvPr/>
        </p:nvSpPr>
        <p:spPr bwMode="auto">
          <a:xfrm>
            <a:off x="1764740" y="316286"/>
            <a:ext cx="6170407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CAN</a:t>
            </a:r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EVOLU</a:t>
            </a:r>
            <a:r>
              <a:rPr lang="en-GB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TION BE PROVEN</a:t>
            </a:r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7769AE44-9043-4AD2-B213-010A0C230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465108"/>
            <a:ext cx="7670498" cy="8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we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can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see</a:t>
            </a:r>
            <a:r>
              <a:rPr lang="en-US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sz="2000" dirty="0" err="1">
                <a:solidFill>
                  <a:srgbClr val="E10000"/>
                </a:solidFill>
                <a:latin typeface="Arial" charset="0"/>
              </a:rPr>
              <a:t>tion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sz="1800" i="1" dirty="0" err="1">
                <a:latin typeface="Arial" charset="0"/>
              </a:rPr>
              <a:t>Primula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verticillata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>
                <a:latin typeface="Arial" charset="0"/>
                <a:sym typeface="Symbol" pitchFamily="18" charset="2"/>
              </a:rPr>
              <a:t>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floribunda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kewensis</a:t>
            </a:r>
            <a:endParaRPr lang="cs-CZ" sz="1800" i="1" dirty="0">
              <a:latin typeface="Arial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                                      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Galleopsis</a:t>
            </a:r>
            <a:r>
              <a:rPr lang="cs-CZ" sz="1800" i="1" dirty="0">
                <a:latin typeface="Arial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pubescens</a:t>
            </a:r>
            <a:r>
              <a:rPr lang="cs-CZ" sz="1800" dirty="0">
                <a:latin typeface="Arial" charset="0"/>
                <a:sym typeface="Symbol" pitchFamily="18" charset="2"/>
              </a:rPr>
              <a:t> 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speciosa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tetralit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9" name="Picture 2" descr="http://www.evolution-textbook.org/content/free/figures/03_EVOW_Art/10_EVOW_CH03.jpg">
            <a:extLst>
              <a:ext uri="{FF2B5EF4-FFF2-40B4-BE49-F238E27FC236}">
                <a16:creationId xmlns:a16="http://schemas.microsoft.com/office/drawing/2014/main" id="{6D92ADCB-12F1-44BC-9B98-9A6E815A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487" t="6669" r="2769" b="28839"/>
          <a:stretch>
            <a:fillRect/>
          </a:stretch>
        </p:blipFill>
        <p:spPr bwMode="auto">
          <a:xfrm>
            <a:off x="490538" y="2718487"/>
            <a:ext cx="8093289" cy="3109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13660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10000"/>
                </a:solidFill>
                <a:latin typeface="Arial" charset="0"/>
              </a:rPr>
              <a:t>transient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form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?</a:t>
            </a:r>
          </a:p>
        </p:txBody>
      </p:sp>
      <p:pic>
        <p:nvPicPr>
          <p:cNvPr id="4" name="Picture 2" descr="http://www.evolution-textbook.org/content/free/figures/03_EVOW_Art/18_EVOW_CH03.jpg">
            <a:extLst>
              <a:ext uri="{FF2B5EF4-FFF2-40B4-BE49-F238E27FC236}">
                <a16:creationId xmlns:a16="http://schemas.microsoft.com/office/drawing/2014/main" id="{6062F574-6320-4787-83F3-E9F6F99A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3441"/>
          <a:stretch>
            <a:fillRect/>
          </a:stretch>
        </p:blipFill>
        <p:spPr bwMode="auto">
          <a:xfrm>
            <a:off x="408780" y="1266590"/>
            <a:ext cx="3580664" cy="5371182"/>
          </a:xfrm>
          <a:prstGeom prst="rect">
            <a:avLst/>
          </a:prstGeom>
          <a:noFill/>
        </p:spPr>
      </p:pic>
      <p:pic>
        <p:nvPicPr>
          <p:cNvPr id="5" name="Picture 4" descr="VÃ½sledek obrÃ¡zku pro tiktaalik amphibian evolution image">
            <a:extLst>
              <a:ext uri="{FF2B5EF4-FFF2-40B4-BE49-F238E27FC236}">
                <a16:creationId xmlns:a16="http://schemas.microsoft.com/office/drawing/2014/main" id="{327AD97F-2ECE-4EEF-80A8-64D46ECE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91" y="156630"/>
            <a:ext cx="5167223" cy="372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7B7FAB7-9762-4923-B32E-ED3ED6E5AF2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567731" y="4150855"/>
            <a:ext cx="3937595" cy="2486917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3560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tion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a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nd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geogra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phy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5892" name="Picture 4" descr="http://www.molluscs.at/images/regions-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645" y="170335"/>
            <a:ext cx="4953000" cy="26765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5890" name="Picture 2" descr="http://evolution-textbook.org/content/free/figures/03_EVOW_Art/06_EVOW_CH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934641"/>
            <a:ext cx="5377067" cy="3634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34003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189327" y="290341"/>
            <a:ext cx="1949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10000"/>
                </a:solidFill>
                <a:latin typeface="Arial" charset="0"/>
              </a:rPr>
              <a:t>c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onvergence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3" name="Picture 32" descr="Pa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580" y="1791981"/>
            <a:ext cx="2538521" cy="23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4" name="Picture 2" descr="http://ethansaustin.files.wordpress.com/2012/10/convergent-evolu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471351"/>
            <a:ext cx="3256598" cy="4089829"/>
          </a:xfrm>
          <a:prstGeom prst="rect">
            <a:avLst/>
          </a:prstGeom>
          <a:noFill/>
        </p:spPr>
      </p:pic>
      <p:pic>
        <p:nvPicPr>
          <p:cNvPr id="166916" name="Picture 4" descr="http://www.zo.utexas.edu/courses/THOC/EyeEvolu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65" y="379707"/>
            <a:ext cx="3684475" cy="1700006"/>
          </a:xfrm>
          <a:prstGeom prst="rect">
            <a:avLst/>
          </a:prstGeom>
          <a:noFill/>
        </p:spPr>
      </p:pic>
      <p:pic>
        <p:nvPicPr>
          <p:cNvPr id="166920" name="Picture 8" descr="http://www.pbs.org/wgbh/evolution/library/01/4/images/l_014_01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7239" y="4343833"/>
            <a:ext cx="4526058" cy="2317341"/>
          </a:xfrm>
          <a:prstGeom prst="rect">
            <a:avLst/>
          </a:prstGeom>
          <a:noFill/>
        </p:spPr>
      </p:pic>
      <p:pic>
        <p:nvPicPr>
          <p:cNvPr id="166922" name="Picture 10" descr="https://upload.wikimedia.org/wikipedia/commons/3/38/Homolog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5349" y="346974"/>
            <a:ext cx="2381250" cy="3705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33351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5734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embryonal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development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dirty="0">
                <a:latin typeface="Arial" charset="0"/>
              </a:rPr>
              <a:t>gill </a:t>
            </a:r>
            <a:r>
              <a:rPr lang="cs-CZ" dirty="0" err="1">
                <a:latin typeface="Arial" charset="0"/>
              </a:rPr>
              <a:t>slits</a:t>
            </a:r>
            <a:r>
              <a:rPr lang="cs-CZ" dirty="0">
                <a:latin typeface="Arial" charset="0"/>
              </a:rPr>
              <a:t>, lanugo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4098" name="Picture 2" descr="VÃ½sledek obrÃ¡zku pro lanugo">
            <a:extLst>
              <a:ext uri="{FF2B5EF4-FFF2-40B4-BE49-F238E27FC236}">
                <a16:creationId xmlns:a16="http://schemas.microsoft.com/office/drawing/2014/main" id="{5AC666DB-7BCB-4EA4-A420-2B8B575F0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3" y="3840230"/>
            <a:ext cx="3681045" cy="27632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ek obrÃ¡zku pro lanugo">
            <a:extLst>
              <a:ext uri="{FF2B5EF4-FFF2-40B4-BE49-F238E27FC236}">
                <a16:creationId xmlns:a16="http://schemas.microsoft.com/office/drawing/2014/main" id="{9402A115-1382-4A65-A1DE-4C571FA3C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 bwMode="auto">
          <a:xfrm>
            <a:off x="4845348" y="4004633"/>
            <a:ext cx="3714750" cy="24247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ek obrÃ¡zku pro embryo gills">
            <a:extLst>
              <a:ext uri="{FF2B5EF4-FFF2-40B4-BE49-F238E27FC236}">
                <a16:creationId xmlns:a16="http://schemas.microsoft.com/office/drawing/2014/main" id="{355BDA46-36C6-4AF5-BE66-E4EE1A41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41" y="992036"/>
            <a:ext cx="4157384" cy="22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Ã½sledek obrÃ¡zku pro embryo gills">
            <a:extLst>
              <a:ext uri="{FF2B5EF4-FFF2-40B4-BE49-F238E27FC236}">
                <a16:creationId xmlns:a16="http://schemas.microsoft.com/office/drawing/2014/main" id="{A1098DAA-3B65-4FA4-A2E9-B801DB8F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213" y="1160954"/>
            <a:ext cx="34861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90538" y="462949"/>
            <a:ext cx="3679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hierarchic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al arrangement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8" name="Picture 2" descr="http://www.evolution-textbook.org/content/free/figures/03_EVOW_Art/05_EVOW_CH03.jpg"/>
          <p:cNvPicPr>
            <a:picLocks noChangeAspect="1" noChangeArrowheads="1"/>
          </p:cNvPicPr>
          <p:nvPr/>
        </p:nvPicPr>
        <p:blipFill>
          <a:blip r:embed="rId3" cstate="print"/>
          <a:srcRect b="26844"/>
          <a:stretch>
            <a:fillRect/>
          </a:stretch>
        </p:blipFill>
        <p:spPr bwMode="auto">
          <a:xfrm>
            <a:off x="4709764" y="306430"/>
            <a:ext cx="4110001" cy="3517643"/>
          </a:xfrm>
          <a:prstGeom prst="rect">
            <a:avLst/>
          </a:prstGeom>
          <a:noFill/>
        </p:spPr>
      </p:pic>
      <p:pic>
        <p:nvPicPr>
          <p:cNvPr id="157698" name="Picture 2" descr="http://www.ib.bioninja.com.au/_Media/phylogeny_tree_med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21" y="3274283"/>
            <a:ext cx="5938997" cy="3155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4538</TotalTime>
  <Words>2513</Words>
  <Application>Microsoft Office PowerPoint</Application>
  <PresentationFormat>Předvádění na obrazovce (4:3)</PresentationFormat>
  <Paragraphs>495</Paragraphs>
  <Slides>110</Slides>
  <Notes>71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110</vt:i4>
      </vt:variant>
    </vt:vector>
  </HeadingPairs>
  <TitlesOfParts>
    <vt:vector size="117" baseType="lpstr">
      <vt:lpstr>Arial</vt:lpstr>
      <vt:lpstr>Arial Black</vt:lpstr>
      <vt:lpstr>Arial Narrow</vt:lpstr>
      <vt:lpstr>Garamond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289</cp:revision>
  <dcterms:created xsi:type="dcterms:W3CDTF">2002-02-28T16:27:36Z</dcterms:created>
  <dcterms:modified xsi:type="dcterms:W3CDTF">2018-09-19T18:29:17Z</dcterms:modified>
</cp:coreProperties>
</file>