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710" y="102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9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2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9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8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9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28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2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6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6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GENETICKÝCH</a:t>
            </a:r>
          </a:p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SYSTÉMŮ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3177" y="217488"/>
            <a:ext cx="841239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sex = meióza, </a:t>
            </a:r>
            <a:r>
              <a:rPr lang="cs-CZ" sz="2400" b="0" u="sng" dirty="0">
                <a:solidFill>
                  <a:srgbClr val="F00000"/>
                </a:solidFill>
              </a:rPr>
              <a:t>rekombinace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201683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err="1">
                <a:sym typeface="Symbol" pitchFamily="-105" charset="2"/>
              </a:rPr>
              <a:t>amfimixis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2579552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„sex“ u </a:t>
            </a:r>
            <a:r>
              <a:rPr lang="cs-CZ" sz="2400" b="0" dirty="0" err="1"/>
              <a:t>prokaryot</a:t>
            </a:r>
            <a:r>
              <a:rPr lang="cs-CZ" sz="2400" b="0" dirty="0"/>
              <a:t>:</a:t>
            </a:r>
            <a:br>
              <a:rPr lang="cs-CZ" sz="2400" b="0" dirty="0"/>
            </a:br>
            <a:br>
              <a:rPr lang="cs-CZ" b="0" dirty="0"/>
            </a:br>
            <a:r>
              <a:rPr lang="cs-CZ" b="0" dirty="0"/>
              <a:t>	konjugace 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	transformace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	transdukce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dirty="0"/>
              <a:t>konjugace u </a:t>
            </a:r>
            <a:r>
              <a:rPr lang="cs-CZ" sz="1800" b="0" i="1" dirty="0" err="1"/>
              <a:t>E.coli</a:t>
            </a:r>
            <a:r>
              <a:rPr lang="cs-CZ" sz="1800" b="0" dirty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143643" y="942702"/>
            <a:ext cx="1811282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haploidní stadium se nedělí</a:t>
            </a: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fakultativní sex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většina života v haploidní fázi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sex v závěru životního cyklu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811282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sex vyvolán hladověním (nedostatek N</a:t>
            </a:r>
            <a:r>
              <a:rPr lang="cs-CZ" sz="1600" b="0" baseline="-25000" dirty="0">
                <a:sym typeface="Symbol" pitchFamily="-105" charset="2"/>
              </a:rPr>
              <a:t>2</a:t>
            </a:r>
            <a:r>
              <a:rPr lang="cs-CZ" sz="1600" b="0" dirty="0">
                <a:sym typeface="Symbol" pitchFamily="-105" charset="2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8445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fylogenetická pozice asexuálních taxonů:</a:t>
            </a:r>
          </a:p>
          <a:p>
            <a:pPr defTabSz="360000"/>
            <a:endParaRPr lang="cs-CZ" b="0" dirty="0"/>
          </a:p>
          <a:p>
            <a:pPr defTabSz="360000">
              <a:spcAft>
                <a:spcPts val="600"/>
              </a:spcAft>
            </a:pPr>
            <a:r>
              <a:rPr lang="cs-CZ" b="0" dirty="0"/>
              <a:t>většinou mladé linie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taxony roztroušené</a:t>
            </a:r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297214" y="4172605"/>
            <a:ext cx="3605048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většina asexuálních linií vznikla recentně ze sexuálních; např. </a:t>
            </a:r>
            <a:r>
              <a:rPr lang="cs-CZ" sz="1800" b="0" i="1" dirty="0" err="1">
                <a:sym typeface="Symbol" pitchFamily="-105" charset="2"/>
              </a:rPr>
              <a:t>Taraxacum</a:t>
            </a:r>
            <a:r>
              <a:rPr lang="cs-CZ" sz="1800" b="0" i="1" dirty="0">
                <a:sym typeface="Symbol" pitchFamily="-105" charset="2"/>
              </a:rPr>
              <a:t> </a:t>
            </a:r>
            <a:r>
              <a:rPr lang="cs-CZ" sz="1800" b="0" i="1" dirty="0" err="1">
                <a:sym typeface="Symbol" pitchFamily="-105" charset="2"/>
              </a:rPr>
              <a:t>officinale</a:t>
            </a:r>
            <a:r>
              <a:rPr lang="cs-CZ" sz="1800" b="0" dirty="0">
                <a:sym typeface="Symbol" pitchFamily="-105" charset="2"/>
              </a:rPr>
              <a:t>: </a:t>
            </a:r>
            <a:r>
              <a:rPr lang="cs-CZ" sz="1800" b="0">
                <a:sym typeface="Symbol" pitchFamily="-105" charset="2"/>
              </a:rPr>
              <a:t>nefunkční pestíky, </a:t>
            </a:r>
            <a:r>
              <a:rPr lang="cs-CZ" sz="1800" b="0" dirty="0">
                <a:sym typeface="Symbol" pitchFamily="-105" charset="2"/>
              </a:rPr>
              <a:t>barevné květy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/>
              <a:t>T. </a:t>
            </a:r>
            <a:r>
              <a:rPr lang="cs-CZ" sz="1600" b="0" i="1" dirty="0" err="1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235455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výjimky: </a:t>
            </a:r>
          </a:p>
          <a:p>
            <a:pPr defTabSz="360000">
              <a:spcAft>
                <a:spcPts val="1000"/>
              </a:spcAft>
            </a:pPr>
            <a:r>
              <a:rPr lang="cs-CZ" b="0" dirty="0" err="1"/>
              <a:t>viřníci</a:t>
            </a:r>
            <a:r>
              <a:rPr lang="cs-CZ" b="0" dirty="0"/>
              <a:t> – </a:t>
            </a:r>
            <a:r>
              <a:rPr lang="cs-CZ" b="0" dirty="0" err="1"/>
              <a:t>pijavenky</a:t>
            </a:r>
            <a:r>
              <a:rPr lang="cs-CZ" b="0" dirty="0"/>
              <a:t> kladu </a:t>
            </a:r>
            <a:r>
              <a:rPr lang="cs-CZ" b="0" dirty="0" err="1"/>
              <a:t>Bdelloidea</a:t>
            </a:r>
            <a:r>
              <a:rPr lang="cs-CZ" b="0" dirty="0"/>
              <a:t>:</a:t>
            </a:r>
            <a:br>
              <a:rPr lang="cs-CZ" b="0" dirty="0"/>
            </a:br>
            <a:r>
              <a:rPr lang="cs-CZ" b="0" dirty="0"/>
              <a:t>	fosilie v jantaru 35-40 mil.</a:t>
            </a:r>
            <a:br>
              <a:rPr lang="cs-CZ" b="0" dirty="0"/>
            </a:br>
            <a:r>
              <a:rPr lang="cs-CZ" b="0" dirty="0"/>
              <a:t>	existence </a:t>
            </a:r>
            <a:r>
              <a:rPr lang="cs-CZ" b="0" dirty="0">
                <a:sym typeface="Symbol"/>
              </a:rPr>
              <a:t></a:t>
            </a:r>
            <a:r>
              <a:rPr lang="cs-CZ" b="0" dirty="0"/>
              <a:t>100 mil.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lasturnatky (</a:t>
            </a:r>
            <a:r>
              <a:rPr lang="cs-CZ" b="0" dirty="0" err="1"/>
              <a:t>Ostracoda</a:t>
            </a:r>
            <a:r>
              <a:rPr lang="cs-CZ" b="0" dirty="0"/>
              <a:t>):</a:t>
            </a:r>
            <a:br>
              <a:rPr lang="cs-CZ" b="0" dirty="0"/>
            </a:br>
            <a:r>
              <a:rPr lang="cs-CZ" b="0" dirty="0"/>
              <a:t>	asexuální </a:t>
            </a:r>
            <a:r>
              <a:rPr lang="cs-CZ" b="0" dirty="0">
                <a:sym typeface="Symbol"/>
              </a:rPr>
              <a:t>100 mil. let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 v současnosti nalezeni samci</a:t>
            </a:r>
            <a:endParaRPr lang="cs-CZ" b="0" dirty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Macrotrachela</a:t>
            </a:r>
            <a:r>
              <a:rPr lang="cs-CZ" sz="1600" b="0" i="1" dirty="0"/>
              <a:t> </a:t>
            </a:r>
            <a:r>
              <a:rPr lang="cs-CZ" sz="1600" b="0" i="1" dirty="0" err="1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4960884"/>
            <a:ext cx="881116" cy="511176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vajíčka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Darwinula</a:t>
            </a:r>
            <a:r>
              <a:rPr lang="cs-CZ" sz="1600" b="0" i="1" dirty="0"/>
              <a:t> </a:t>
            </a:r>
            <a:r>
              <a:rPr lang="cs-CZ" sz="1600" b="0" i="1" dirty="0" err="1"/>
              <a:t>stevensoni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7927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/>
              <a:t>čas a energie k nalezení partnera (může být problém ho najít), další </a:t>
            </a:r>
            <a:br>
              <a:rPr lang="cs-CZ" b="0" dirty="0"/>
            </a:br>
            <a:r>
              <a:rPr lang="cs-CZ" b="0" dirty="0"/>
              <a:t>	úsilí před kopulací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zvýšené riziko predace nebo </a:t>
            </a:r>
            <a:r>
              <a:rPr lang="cs-CZ" b="0" dirty="0" err="1"/>
              <a:t>parazitace</a:t>
            </a:r>
            <a:r>
              <a:rPr lang="cs-CZ" b="0" dirty="0"/>
              <a:t>, přenos pohlavních chorob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náchylnost k extinkci při nízkých </a:t>
            </a:r>
            <a:r>
              <a:rPr lang="cs-CZ" b="0" i="1" dirty="0"/>
              <a:t>N</a:t>
            </a:r>
            <a:r>
              <a:rPr lang="cs-CZ" b="0" i="1" baseline="-25000" dirty="0"/>
              <a:t>e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nižší schopnost kolonizace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složitý meiotický molekulární aparát </a:t>
            </a:r>
            <a:br>
              <a:rPr lang="cs-CZ" b="0" dirty="0"/>
            </a:br>
            <a:r>
              <a:rPr lang="cs-CZ" b="0" dirty="0"/>
              <a:t>	meióza: 10-100 h </a:t>
            </a:r>
            <a:r>
              <a:rPr lang="cs-CZ" b="0" dirty="0">
                <a:sym typeface="Symbol" pitchFamily="-105" charset="2"/>
              </a:rPr>
              <a:t> </a:t>
            </a:r>
            <a:r>
              <a:rPr lang="cs-CZ" b="0" dirty="0"/>
              <a:t>mitóza: 15 min – 4 h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dopady pohlavního výběru na samce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populace</a:t>
            </a:r>
            <a:br>
              <a:rPr lang="cs-CZ" b="0" dirty="0"/>
            </a:br>
            <a:r>
              <a:rPr lang="cs-CZ" b="0" dirty="0"/>
              <a:t>	např. </a:t>
            </a:r>
            <a:r>
              <a:rPr lang="cs-CZ" b="0" dirty="0" err="1"/>
              <a:t>soayská</a:t>
            </a:r>
            <a:r>
              <a:rPr lang="cs-CZ" b="0" dirty="0"/>
              <a:t> ovce (St. </a:t>
            </a:r>
            <a:r>
              <a:rPr lang="cs-CZ" b="0" dirty="0" err="1"/>
              <a:t>Kilda</a:t>
            </a:r>
            <a:r>
              <a:rPr lang="cs-CZ" b="0" dirty="0"/>
              <a:t>): samci umírají během první zimy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ym typeface="Symbol"/>
              </a:rPr>
              <a:t> samice a kastrovaní samci několik let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3697" y="217488"/>
            <a:ext cx="525336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Nevýhody pohlavního rozmnožování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6907853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rozpad výhodných kombinací alel rekombinací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sz="1800" b="0" dirty="0"/>
              <a:t>Př.: </a:t>
            </a:r>
            <a:r>
              <a:rPr lang="cs-CZ" sz="1800" b="0" i="1" dirty="0"/>
              <a:t>A</a:t>
            </a:r>
            <a:r>
              <a:rPr lang="cs-CZ" sz="1800" b="0" baseline="-25000" dirty="0"/>
              <a:t>1</a:t>
            </a:r>
            <a:r>
              <a:rPr lang="cs-CZ" sz="1800" b="0" dirty="0"/>
              <a:t> (dominantní) = velké drápy, </a:t>
            </a:r>
            <a:r>
              <a:rPr lang="cs-CZ" sz="1800" b="0" i="1" dirty="0"/>
              <a:t>A</a:t>
            </a:r>
            <a:r>
              <a:rPr lang="cs-CZ" sz="1800" b="0" baseline="-25000" dirty="0"/>
              <a:t>2</a:t>
            </a:r>
            <a:r>
              <a:rPr lang="cs-CZ" sz="1800" b="0" dirty="0"/>
              <a:t> (recesivní) = malé drápy</a:t>
            </a:r>
            <a:br>
              <a:rPr lang="cs-CZ" sz="1800" b="0" dirty="0"/>
            </a:br>
            <a:r>
              <a:rPr lang="cs-CZ" sz="1800" b="0" dirty="0"/>
              <a:t>	</a:t>
            </a:r>
            <a:r>
              <a:rPr lang="cs-CZ" sz="1800" b="0" i="1" dirty="0"/>
              <a:t>B</a:t>
            </a:r>
            <a:r>
              <a:rPr lang="cs-CZ" sz="1800" b="0" baseline="-25000" dirty="0"/>
              <a:t>1</a:t>
            </a:r>
            <a:r>
              <a:rPr lang="cs-CZ" sz="1800" b="0" dirty="0"/>
              <a:t> (dominantní) = agresivní, </a:t>
            </a:r>
            <a:r>
              <a:rPr lang="cs-CZ" sz="1800" b="0" i="1" dirty="0"/>
              <a:t>B</a:t>
            </a:r>
            <a:r>
              <a:rPr lang="cs-CZ" sz="1800" b="0" baseline="-25000" dirty="0"/>
              <a:t>2</a:t>
            </a:r>
            <a:r>
              <a:rPr lang="cs-CZ" sz="1800" b="0" dirty="0"/>
              <a:t> (recesivní) = neagresivní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231227" y="3273519"/>
            <a:ext cx="1515953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84427" y="1712733"/>
            <a:ext cx="1515953" cy="657352"/>
          </a:xfrm>
          <a:prstGeom prst="wedgeRectCallout">
            <a:avLst>
              <a:gd name="adj1" fmla="val -116622"/>
              <a:gd name="adj2" fmla="val 5233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nevýhodné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73006" y="4266747"/>
            <a:ext cx="1515953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0281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akce sobeckých elementů (konflikt genů)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populace </a:t>
            </a:r>
            <a:br>
              <a:rPr lang="cs-CZ" b="0" dirty="0"/>
            </a:br>
            <a:r>
              <a:rPr lang="cs-CZ" b="0" dirty="0"/>
              <a:t>	(B chromozomy, </a:t>
            </a:r>
            <a:r>
              <a:rPr lang="cs-CZ" b="0" dirty="0" err="1"/>
              <a:t>transpozony</a:t>
            </a:r>
            <a:r>
              <a:rPr lang="cs-CZ" b="0" dirty="0"/>
              <a:t>)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sexuální samice nevýhoda, </a:t>
            </a:r>
            <a:br>
              <a:rPr lang="cs-CZ" b="0" dirty="0"/>
            </a:br>
            <a:r>
              <a:rPr lang="cs-CZ" b="0" dirty="0"/>
              <a:t>	že potomci nesou jen 1/2 jejích genů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253944" y="1637915"/>
            <a:ext cx="5288695" cy="4894399"/>
            <a:chOff x="5290273" y="217488"/>
            <a:chExt cx="3430600" cy="3174834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/>
                  <a:t>2</a:t>
                </a:r>
                <a:r>
                  <a:rPr lang="cs-CZ" sz="1800" b="0" i="1" dirty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/>
                    <a:t>2</a:t>
                  </a:r>
                  <a:r>
                    <a:rPr lang="cs-CZ" sz="1800" b="0" i="1" dirty="0"/>
                    <a:t>N</a:t>
                  </a:r>
                  <a:endParaRPr lang="cs-CZ" sz="1800" b="0" dirty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/>
                    <a:t>2</a:t>
                  </a:r>
                  <a:r>
                    <a:rPr lang="cs-CZ" sz="1800" b="0" i="1" dirty="0"/>
                    <a:t>N</a:t>
                  </a:r>
                  <a:endParaRPr lang="cs-CZ" sz="1800" b="0" dirty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/>
                  <a:t>2</a:t>
                </a:r>
                <a:r>
                  <a:rPr lang="cs-CZ" sz="1800" b="0" i="1" dirty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626922" y="2664803"/>
              <a:ext cx="1580057" cy="55562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asexuální samice</a:t>
              </a:r>
              <a:endParaRPr lang="cs-CZ" sz="2400" b="0" dirty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673525" y="2836697"/>
              <a:ext cx="1047348" cy="555625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potomstvo</a:t>
              </a:r>
              <a:endParaRPr lang="cs-CZ" sz="2400" b="0" dirty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290273" y="1152847"/>
              <a:ext cx="1448992" cy="555625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sexuální samice</a:t>
              </a:r>
              <a:endParaRPr lang="cs-CZ" sz="2400" b="0" dirty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haploidní gamety</a:t>
              </a:r>
              <a:endParaRPr lang="cs-CZ" sz="2400" b="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490538" y="2140914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frekvence</a:t>
              </a:r>
              <a:endParaRPr lang="cs-CZ" sz="1800" b="0"/>
            </a:p>
            <a:p>
              <a:pPr algn="ctr"/>
              <a:r>
                <a:rPr lang="en-US" sz="1800" b="0"/>
                <a:t>asexu</a:t>
              </a:r>
              <a:r>
                <a:rPr lang="cs-CZ" sz="18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84321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003399"/>
                </a:solidFill>
              </a:rPr>
              <a:t>J. </a:t>
            </a:r>
            <a:r>
              <a:rPr lang="cs-CZ" b="0" dirty="0" err="1">
                <a:solidFill>
                  <a:srgbClr val="003399"/>
                </a:solidFill>
              </a:rPr>
              <a:t>Maynard</a:t>
            </a:r>
            <a:r>
              <a:rPr lang="cs-CZ" b="0" dirty="0">
                <a:solidFill>
                  <a:srgbClr val="003399"/>
                </a:solidFill>
              </a:rPr>
              <a:t> </a:t>
            </a:r>
            <a:r>
              <a:rPr lang="cs-CZ" b="0" dirty="0" err="1">
                <a:solidFill>
                  <a:srgbClr val="003399"/>
                </a:solidFill>
              </a:rPr>
              <a:t>Smith</a:t>
            </a:r>
            <a:r>
              <a:rPr lang="cs-CZ" b="0" dirty="0"/>
              <a:t>: </a:t>
            </a:r>
            <a:r>
              <a:rPr lang="cs-CZ" sz="2400" b="0" dirty="0">
                <a:solidFill>
                  <a:srgbClr val="F00000"/>
                </a:solidFill>
              </a:rPr>
              <a:t>Jaký je osud sexuální a asexuální populace?</a:t>
            </a:r>
            <a:br>
              <a:rPr lang="cs-CZ" sz="2400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r>
              <a:rPr lang="cs-CZ" b="0" dirty="0"/>
              <a:t>předpoklady: způsob rozmnožování nemá vliv</a:t>
            </a:r>
            <a:br>
              <a:rPr lang="cs-CZ" b="0" dirty="0"/>
            </a:br>
            <a:r>
              <a:rPr lang="cs-CZ" b="0" dirty="0"/>
              <a:t>  1. na počet potomstva (např. samčí péče o potomstvo)  </a:t>
            </a:r>
            <a:br>
              <a:rPr lang="cs-CZ" b="0" dirty="0"/>
            </a:br>
            <a:r>
              <a:rPr lang="cs-CZ" b="0" dirty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274208" y="1933904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jestliže v populaci převažují sexuální jedinci, pak v každé generaci se počet asexuálních samic přibližně zdvojnásobí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758825" y="5337175"/>
            <a:ext cx="8145178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 dvojnásobná penalizace za pohlaví (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cost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of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sex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), </a:t>
            </a:r>
            <a:br>
              <a:rPr lang="cs-CZ" sz="2400" b="0" dirty="0">
                <a:solidFill>
                  <a:srgbClr val="F00000"/>
                </a:solidFill>
                <a:sym typeface="Symbol" pitchFamily="-105" charset="2"/>
              </a:rPr>
            </a:b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tj. 50% selektivní nevýhoda sexuality (neplatí pro izogamii!</a:t>
            </a:r>
          </a:p>
          <a:p>
            <a:r>
              <a:rPr lang="cs-CZ" sz="2400" b="0" dirty="0">
                <a:solidFill>
                  <a:srgbClr val="F00000"/>
                </a:solidFill>
                <a:sym typeface="Symbol"/>
              </a:rPr>
              <a:t> spíš </a:t>
            </a:r>
            <a:r>
              <a:rPr lang="cs-CZ" sz="2400" b="0" i="1" dirty="0" err="1">
                <a:solidFill>
                  <a:srgbClr val="F00000"/>
                </a:solidFill>
                <a:sym typeface="Symbol"/>
              </a:rPr>
              <a:t>cost</a:t>
            </a:r>
            <a:r>
              <a:rPr lang="cs-CZ" sz="2400" b="0" i="1" dirty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/>
              </a:rPr>
              <a:t>of</a:t>
            </a:r>
            <a:r>
              <a:rPr lang="cs-CZ" sz="2400" b="0" i="1" dirty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/>
              </a:rPr>
              <a:t>males</a:t>
            </a:r>
            <a:r>
              <a:rPr lang="cs-CZ" sz="2400" b="0" dirty="0">
                <a:solidFill>
                  <a:srgbClr val="F00000"/>
                </a:solidFill>
                <a:sym typeface="Symbol"/>
              </a:rPr>
              <a:t>)</a:t>
            </a:r>
            <a:endParaRPr lang="cs-CZ" sz="2400" b="0" dirty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630109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816621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ad 2) vliv prostředí</a:t>
            </a:r>
          </a:p>
          <a:p>
            <a:pPr defTabSz="360000"/>
            <a:r>
              <a:rPr lang="cs-CZ" b="0" dirty="0"/>
              <a:t>experiment s potemníkem hnědým (</a:t>
            </a:r>
            <a:r>
              <a:rPr lang="cs-CZ" b="0" i="1" dirty="0" err="1"/>
              <a:t>Tribolium</a:t>
            </a:r>
            <a:r>
              <a:rPr lang="cs-CZ" b="0" i="1" dirty="0"/>
              <a:t> </a:t>
            </a:r>
            <a:r>
              <a:rPr lang="cs-CZ" b="0" i="1" dirty="0" err="1"/>
              <a:t>castaneum</a:t>
            </a:r>
            <a:r>
              <a:rPr lang="cs-CZ" b="0" dirty="0"/>
              <a:t>): </a:t>
            </a:r>
            <a:r>
              <a:rPr lang="cs-CZ" b="0" dirty="0" err="1"/>
              <a:t>kompetice</a:t>
            </a:r>
            <a:r>
              <a:rPr lang="cs-CZ" b="0" dirty="0"/>
              <a:t>, </a:t>
            </a:r>
            <a:br>
              <a:rPr lang="cs-CZ" b="0" dirty="0"/>
            </a:br>
            <a:r>
              <a:rPr lang="cs-CZ" b="0" dirty="0"/>
              <a:t>	insekticid, reprodukční výhoda 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zpočátku převaha asexuálů, 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rychleji při vyšších koncentracích insekticidu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potomci sexuálních jedinců mají vyšší fitness   </a:t>
            </a:r>
            <a:r>
              <a:rPr lang="cs-CZ" b="0" dirty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80929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2608263" y="217488"/>
            <a:ext cx="3995902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 GENOMU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8032968" cy="31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Velikost genomu a cytoplazmatický poměr (C-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>
                <a:latin typeface="Arial" charset="0"/>
              </a:rPr>
              <a:t>):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>
                <a:latin typeface="Arial" charset="0"/>
              </a:rPr>
              <a:t> = množství DNA v haploidním genomu (</a:t>
            </a:r>
            <a:r>
              <a:rPr lang="cs-CZ" sz="2000" b="0" dirty="0" err="1">
                <a:latin typeface="Arial" charset="0"/>
              </a:rPr>
              <a:t>pg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bp</a:t>
            </a:r>
            <a:r>
              <a:rPr lang="cs-CZ" sz="2000" b="0" dirty="0">
                <a:latin typeface="Arial" charset="0"/>
              </a:rPr>
              <a:t>)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</a:rPr>
              <a:t>Prokaryota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6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5</a:t>
            </a:r>
            <a:r>
              <a:rPr lang="cs-CZ" sz="2000" b="0" dirty="0">
                <a:latin typeface="Arial" charset="0"/>
                <a:sym typeface="Symbol" pitchFamily="18" charset="2"/>
              </a:rPr>
              <a:t> – 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7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(20-násobné rozpětí)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nejmenší: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Mycoplasma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genitalium</a:t>
            </a:r>
            <a:r>
              <a:rPr lang="cs-CZ" sz="2000" b="0" dirty="0">
                <a:latin typeface="Arial" charset="0"/>
                <a:sym typeface="Symbol" pitchFamily="18" charset="2"/>
              </a:rPr>
              <a:t> 525 genů, nejmenší funkční uměle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syntetizovaný genom </a:t>
            </a:r>
            <a:r>
              <a:rPr lang="cs-CZ" sz="2000" b="0" dirty="0">
                <a:latin typeface="Arial" charset="0"/>
                <a:sym typeface="Symbol"/>
              </a:rPr>
              <a:t> 473 genů (odvozený od </a:t>
            </a:r>
            <a:r>
              <a:rPr lang="cs-CZ" sz="2000" b="0" i="1" dirty="0">
                <a:latin typeface="Arial" charset="0"/>
                <a:sym typeface="Symbol"/>
              </a:rPr>
              <a:t>M. </a:t>
            </a:r>
            <a:r>
              <a:rPr lang="cs-CZ" sz="2000" b="0" i="1" dirty="0" err="1">
                <a:latin typeface="Arial" charset="0"/>
                <a:sym typeface="Symbol"/>
              </a:rPr>
              <a:t>mycoides</a:t>
            </a:r>
            <a:r>
              <a:rPr lang="cs-CZ" sz="2000" b="0" dirty="0">
                <a:latin typeface="Arial" charset="0"/>
                <a:sym typeface="Symbol"/>
              </a:rPr>
              <a:t>)</a:t>
            </a: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největší: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někt</a:t>
            </a:r>
            <a:r>
              <a:rPr lang="cs-CZ" sz="2000" b="0" dirty="0">
                <a:latin typeface="Arial" charset="0"/>
                <a:sym typeface="Symbol" pitchFamily="18" charset="2"/>
              </a:rPr>
              <a:t>. G+ bakterie, sinice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53835" y="5092843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0841" y="217488"/>
            <a:ext cx="49103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Výhody pohlavního rozmnožování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err="1">
                <a:solidFill>
                  <a:srgbClr val="F00000"/>
                </a:solidFill>
              </a:rPr>
              <a:t>Fisherův</a:t>
            </a:r>
            <a:r>
              <a:rPr lang="cs-CZ" sz="2400" b="0" dirty="0">
                <a:solidFill>
                  <a:srgbClr val="F00000"/>
                </a:solidFill>
              </a:rPr>
              <a:t>-Mullerův argument:</a:t>
            </a:r>
            <a:endParaRPr lang="cs-CZ" sz="2400" dirty="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čas</a:t>
            </a:r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výhodné alely </a:t>
            </a:r>
            <a:r>
              <a:rPr lang="cs-CZ" sz="1600" b="0" i="1" dirty="0">
                <a:sym typeface="Symbol" pitchFamily="-105" charset="2"/>
              </a:rPr>
              <a:t>A</a:t>
            </a:r>
            <a:r>
              <a:rPr lang="cs-CZ" sz="1600" b="0" dirty="0">
                <a:sym typeface="Symbol" pitchFamily="-105" charset="2"/>
              </a:rPr>
              <a:t>, </a:t>
            </a:r>
            <a:r>
              <a:rPr lang="cs-CZ" sz="1600" b="0" i="1" dirty="0">
                <a:sym typeface="Symbol" pitchFamily="-105" charset="2"/>
              </a:rPr>
              <a:t>B</a:t>
            </a:r>
            <a:r>
              <a:rPr lang="cs-CZ" sz="1600" b="0" dirty="0">
                <a:sym typeface="Symbol" pitchFamily="-105" charset="2"/>
              </a:rPr>
              <a:t> a </a:t>
            </a:r>
            <a:r>
              <a:rPr lang="cs-CZ" sz="1600" b="0" i="1" dirty="0">
                <a:sym typeface="Symbol" pitchFamily="-105" charset="2"/>
              </a:rPr>
              <a:t>C</a:t>
            </a:r>
            <a:r>
              <a:rPr lang="cs-CZ" sz="1600" b="0" dirty="0">
                <a:sym typeface="Symbol" pitchFamily="-105" charset="2"/>
              </a:rPr>
              <a:t> vznikají u 3 různých jedinců</a:t>
            </a: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315725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jedinci </a:t>
            </a:r>
            <a:r>
              <a:rPr lang="cs-CZ" sz="1600" b="0" i="1" dirty="0">
                <a:sym typeface="Symbol" pitchFamily="-105" charset="2"/>
              </a:rPr>
              <a:t>AB </a:t>
            </a:r>
            <a:r>
              <a:rPr lang="cs-CZ" sz="1600" b="0" dirty="0">
                <a:sym typeface="Symbol" pitchFamily="-105" charset="2"/>
              </a:rPr>
              <a:t>vznikají jen tehdy, pokud dojde k mutaci </a:t>
            </a:r>
            <a:r>
              <a:rPr lang="cs-CZ" sz="1600" b="0" i="1" dirty="0">
                <a:sym typeface="Symbol" pitchFamily="-105" charset="2"/>
              </a:rPr>
              <a:t>B</a:t>
            </a:r>
            <a:r>
              <a:rPr lang="cs-CZ" sz="1600" b="0" dirty="0">
                <a:sym typeface="Symbol" pitchFamily="-105" charset="2"/>
              </a:rPr>
              <a:t> u jedince </a:t>
            </a:r>
            <a:r>
              <a:rPr lang="cs-CZ" sz="1600" b="0" i="1" dirty="0">
                <a:sym typeface="Symbol" pitchFamily="-105" charset="2"/>
              </a:rPr>
              <a:t>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2746648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rekombinace spojuje různé výhodné alely, které se mohou v populaci vyskytnout současně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>
                <a:solidFill>
                  <a:srgbClr val="F00000"/>
                </a:solidFill>
              </a:rPr>
              <a:t>Účinky rekombinace: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olidFill>
                  <a:srgbClr val="F00000"/>
                </a:solidFill>
              </a:rPr>
              <a:t>	</a:t>
            </a:r>
            <a:r>
              <a:rPr lang="cs-CZ" b="0" dirty="0"/>
              <a:t>1 </a:t>
            </a:r>
            <a:r>
              <a:rPr lang="cs-CZ" b="0" dirty="0" err="1"/>
              <a:t>lokus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 max. 2 varianty gamet (heterozygot)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	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4 varianty: gamety </a:t>
            </a:r>
            <a:r>
              <a:rPr lang="cs-CZ" b="0" i="1" dirty="0"/>
              <a:t>AB/ab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endParaRPr lang="cs-CZ" b="0" i="1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	10 </a:t>
            </a:r>
            <a:r>
              <a:rPr lang="cs-CZ" b="0" dirty="0" err="1"/>
              <a:t>lokusů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2</a:t>
            </a:r>
            <a:r>
              <a:rPr lang="en-US" b="0" baseline="30000" dirty="0"/>
              <a:t>10</a:t>
            </a:r>
            <a:r>
              <a:rPr lang="cs-CZ" b="0" dirty="0"/>
              <a:t> = 1024 různých gamet a 2</a:t>
            </a:r>
            <a:r>
              <a:rPr lang="cs-CZ" b="0" i="1" baseline="30000" dirty="0"/>
              <a:t>n</a:t>
            </a:r>
            <a:r>
              <a:rPr lang="cs-CZ" b="0" baseline="30000" dirty="0"/>
              <a:t>-1</a:t>
            </a:r>
            <a:r>
              <a:rPr lang="cs-CZ" b="0" dirty="0"/>
              <a:t>(2</a:t>
            </a:r>
            <a:r>
              <a:rPr lang="cs-CZ" b="0" i="1" baseline="30000" dirty="0"/>
              <a:t>n</a:t>
            </a:r>
            <a:r>
              <a:rPr lang="cs-CZ" b="0" dirty="0"/>
              <a:t>+1) = 524 800 	diploidních genotypů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populační genetiky </a:t>
            </a:r>
            <a:r>
              <a:rPr lang="cs-CZ" b="0" i="1" dirty="0"/>
              <a:t>jediným</a:t>
            </a:r>
            <a:r>
              <a:rPr lang="cs-CZ" b="0" dirty="0"/>
              <a:t> důsledkem sexu je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olidFill>
                  <a:srgbClr val="DC0000"/>
                </a:solidFill>
              </a:rPr>
              <a:t>vazebná rovnováha</a:t>
            </a:r>
            <a:r>
              <a:rPr lang="cs-CZ" b="0" dirty="0"/>
              <a:t> – jakmile je jí dosaženo, sex ztrácí smysl</a:t>
            </a:r>
          </a:p>
          <a:p>
            <a:pPr defTabSz="360000">
              <a:spcAft>
                <a:spcPts val="1800"/>
              </a:spcAft>
            </a:pPr>
            <a:r>
              <a:rPr lang="cs-CZ" b="0" dirty="0">
                <a:sym typeface="Symbol" pitchFamily="-105" charset="2"/>
              </a:rPr>
              <a:t>každý model vysvětlující výhody sexu musí obsahovat mechanismus,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který eliminuje některé kombinace genů (vzniká vazebná nerovnováha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= LD), a vysvětlit, proč geny způsobující LD podporovány selekcí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2276" y="5120071"/>
            <a:ext cx="7733207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dirty="0"/>
              <a:t>Pohlavní rozmnožování zvyšuje variabilitu a tím i evoluční rychlost,</a:t>
            </a:r>
          </a:p>
          <a:p>
            <a:pPr algn="ctr"/>
            <a:r>
              <a:rPr lang="cs-CZ" b="0" dirty="0"/>
              <a:t>ale tato výhoda většinou v dlouhodobé perspektivě, </a:t>
            </a:r>
          </a:p>
          <a:p>
            <a:pPr algn="ctr"/>
            <a:r>
              <a:rPr lang="cs-CZ" b="0" dirty="0"/>
              <a:t>asexualita krátkodobě výhodnější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602777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3550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/>
              <a:t>Př.: kvasinky (</a:t>
            </a:r>
            <a:r>
              <a:rPr lang="cs-CZ" b="0" i="1" dirty="0" err="1"/>
              <a:t>Saccharomyces</a:t>
            </a:r>
            <a:r>
              <a:rPr lang="cs-CZ" b="0" i="1" dirty="0"/>
              <a:t> </a:t>
            </a:r>
            <a:r>
              <a:rPr lang="cs-CZ" b="0" i="1" dirty="0" err="1"/>
              <a:t>cerevisiae</a:t>
            </a:r>
            <a:r>
              <a:rPr lang="cs-CZ" b="0" dirty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	příznivé prostředí: dostatek glukózy, optimální teplota </a:t>
            </a:r>
            <a:r>
              <a:rPr lang="cs-CZ" b="0" dirty="0">
                <a:sym typeface="Symbol"/>
              </a:rPr>
              <a:t> žádný rozdíl</a:t>
            </a:r>
            <a:br>
              <a:rPr lang="cs-CZ" b="0" dirty="0"/>
            </a:br>
            <a:r>
              <a:rPr lang="cs-CZ" b="0" dirty="0"/>
              <a:t>	nepříznivé prostředí: nedostatek glukózy, vysoká teplota </a:t>
            </a:r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>
            <a:off x="1420703" y="1480533"/>
            <a:ext cx="2825476" cy="1094499"/>
          </a:xfrm>
          <a:prstGeom prst="wedgeRectCallout">
            <a:avLst>
              <a:gd name="adj1" fmla="val 38727"/>
              <a:gd name="adj2" fmla="val 9743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 nepříznivém prostředí  rostly sexuální linie rychleji než asexuální</a:t>
            </a: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102773" y="1455682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07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Jediným způsobem, jak uniknout škodlivým mutacím jsou buď</a:t>
            </a:r>
            <a:br>
              <a:rPr lang="cs-CZ" b="0" dirty="0"/>
            </a:br>
            <a:r>
              <a:rPr lang="cs-CZ" b="0" dirty="0"/>
              <a:t> </a:t>
            </a:r>
          </a:p>
          <a:p>
            <a:pPr defTabSz="360000"/>
            <a:r>
              <a:rPr lang="cs-CZ" b="0" dirty="0"/>
              <a:t>	zpětné mutace, nebo</a:t>
            </a:r>
          </a:p>
          <a:p>
            <a:pPr defTabSz="360000"/>
            <a:r>
              <a:rPr lang="cs-CZ" b="0" dirty="0"/>
              <a:t>	mutace, které ruší vliv mutace předchozí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5862" y="217488"/>
            <a:ext cx="5103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1. Eliminace škodlivých mutací I.</a:t>
            </a:r>
            <a:br>
              <a:rPr lang="cs-CZ" sz="2400" b="0" dirty="0">
                <a:solidFill>
                  <a:srgbClr val="F00000"/>
                </a:solidFill>
              </a:rPr>
            </a:br>
            <a:r>
              <a:rPr lang="cs-CZ" sz="2400" b="0" dirty="0" err="1">
                <a:solidFill>
                  <a:srgbClr val="F00000"/>
                </a:solidFill>
              </a:rPr>
              <a:t>Mullerova</a:t>
            </a:r>
            <a:r>
              <a:rPr lang="cs-CZ" sz="2400" b="0" dirty="0">
                <a:solidFill>
                  <a:srgbClr val="F00000"/>
                </a:solidFill>
              </a:rPr>
              <a:t> rohatka (</a:t>
            </a:r>
            <a:r>
              <a:rPr lang="cs-CZ" sz="2400" b="0" i="1" dirty="0" err="1">
                <a:solidFill>
                  <a:srgbClr val="F00000"/>
                </a:solidFill>
              </a:rPr>
              <a:t>Muller</a:t>
            </a:r>
            <a:r>
              <a:rPr lang="en-US" sz="2400" b="0" i="1" dirty="0">
                <a:solidFill>
                  <a:srgbClr val="F00000"/>
                </a:solidFill>
              </a:rPr>
              <a:t>’s ratchet</a:t>
            </a:r>
            <a:r>
              <a:rPr lang="cs-CZ" sz="2400" b="0" dirty="0">
                <a:solidFill>
                  <a:srgbClr val="F00000"/>
                </a:solidFill>
              </a:rPr>
              <a:t>)</a:t>
            </a:r>
            <a:r>
              <a:rPr lang="cs-CZ" sz="2400" b="0" i="1" dirty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519736" y="3247697"/>
            <a:ext cx="1301477" cy="536024"/>
          </a:xfrm>
          <a:prstGeom prst="wedgeRectCallout">
            <a:avLst>
              <a:gd name="adj1" fmla="val -45260"/>
              <a:gd name="adj2" fmla="val 1052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západka</a:t>
            </a: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700744" y="4866288"/>
            <a:ext cx="1301477" cy="698935"/>
          </a:xfrm>
          <a:prstGeom prst="wedgeRectCallout">
            <a:avLst>
              <a:gd name="adj1" fmla="val 79106"/>
              <a:gd name="adj2" fmla="val -2555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ozubené kolo</a:t>
            </a: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1215750" y="2885089"/>
            <a:ext cx="1301477" cy="536024"/>
          </a:xfrm>
          <a:prstGeom prst="wedgeRectCallout">
            <a:avLst>
              <a:gd name="adj1" fmla="val 29037"/>
              <a:gd name="adj2" fmla="val 8174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rohatka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0261" y="27429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8" y="217488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b="0" dirty="0"/>
              <a:t>akumulace škodlivých mutací</a:t>
            </a:r>
          </a:p>
          <a:p>
            <a:pPr>
              <a:spcAft>
                <a:spcPts val="1200"/>
              </a:spcAft>
            </a:pPr>
            <a:r>
              <a:rPr lang="cs-CZ" b="0" dirty="0"/>
              <a:t>malá velikost populace </a:t>
            </a:r>
            <a:r>
              <a:rPr lang="cs-CZ" b="0" dirty="0">
                <a:sym typeface="Symbol" pitchFamily="-105" charset="2"/>
              </a:rPr>
              <a:t> role driftu (stochastický proces)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při sexu možnost vyhnout se „západce“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šíření genů odpovědných za sex s tím, jak roste frekvence genotypů 	bez škodlivých mutací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nejlépe mírně škodlivé mutace</a:t>
            </a:r>
            <a:endParaRPr lang="cs-CZ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466899" y="5914696"/>
            <a:ext cx="1261239" cy="486104"/>
          </a:xfrm>
          <a:prstGeom prst="wedgeRectCallout">
            <a:avLst>
              <a:gd name="adj1" fmla="val 29189"/>
              <a:gd name="adj2" fmla="val -14418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sym typeface="Symbol" pitchFamily="-105" charset="2"/>
              </a:rPr>
              <a:t>„západka“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660636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err="1">
                <a:solidFill>
                  <a:schemeClr val="accent2"/>
                </a:solidFill>
              </a:rPr>
              <a:t>Andersson</a:t>
            </a:r>
            <a:r>
              <a:rPr lang="cs-CZ" sz="1800" b="0" dirty="0">
                <a:solidFill>
                  <a:schemeClr val="accent2"/>
                </a:solidFill>
              </a:rPr>
              <a:t> a </a:t>
            </a:r>
            <a:r>
              <a:rPr lang="cs-CZ" sz="1800" b="0" dirty="0" err="1">
                <a:solidFill>
                  <a:schemeClr val="accent2"/>
                </a:solidFill>
              </a:rPr>
              <a:t>Hughes</a:t>
            </a:r>
            <a:r>
              <a:rPr lang="cs-CZ" sz="1800" b="0" dirty="0">
                <a:solidFill>
                  <a:schemeClr val="accent2"/>
                </a:solidFill>
              </a:rPr>
              <a:t> </a:t>
            </a:r>
            <a:r>
              <a:rPr lang="cs-CZ" sz="1800" b="0" dirty="0"/>
              <a:t>(1996) - </a:t>
            </a:r>
            <a:r>
              <a:rPr lang="cs-CZ" sz="1800" b="0" i="1" dirty="0" err="1"/>
              <a:t>Salmonella</a:t>
            </a:r>
            <a:r>
              <a:rPr lang="cs-CZ" sz="1800" b="0" i="1" dirty="0"/>
              <a:t> </a:t>
            </a:r>
            <a:r>
              <a:rPr lang="cs-CZ" sz="1800" b="0" i="1" dirty="0" err="1"/>
              <a:t>typhimurium</a:t>
            </a:r>
            <a:endParaRPr lang="cs-CZ" sz="1800" b="0" i="1" dirty="0"/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444 experimentálních kultur, každá z 1 jedince </a:t>
            </a:r>
            <a:r>
              <a:rPr lang="cs-CZ" sz="1800" b="0" dirty="0">
                <a:sym typeface="Symbol" pitchFamily="-105" charset="2"/>
              </a:rPr>
              <a:t> růst přes noc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opakování </a:t>
            </a:r>
            <a:r>
              <a:rPr lang="cs-CZ" sz="1800" b="0" dirty="0">
                <a:sym typeface="Symbol" pitchFamily="-105" charset="2"/>
              </a:rPr>
              <a:t> opakovaný drift, celkem 1700 generací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srovnání s volně žijícím kmenem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>
                <a:sym typeface="Symbol" pitchFamily="-105" charset="2"/>
              </a:rPr>
              <a:t>5 kultur (1%) se signifikantně sníženou fitness,</a:t>
            </a:r>
            <a:r>
              <a:rPr lang="cs-CZ" sz="1800" b="0" dirty="0">
                <a:sym typeface="Symbol" pitchFamily="-105" charset="2"/>
              </a:rPr>
              <a:t> 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	</a:t>
            </a:r>
            <a:r>
              <a:rPr lang="cs-CZ" sz="1800" b="0" u="sng" dirty="0">
                <a:sym typeface="Symbol" pitchFamily="-105" charset="2"/>
              </a:rPr>
              <a:t>žádná s vyšší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504042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>
                <a:solidFill>
                  <a:schemeClr val="accent2"/>
                </a:solidFill>
              </a:rPr>
              <a:t>Lambert a Moran </a:t>
            </a:r>
            <a:r>
              <a:rPr lang="cs-CZ" sz="1800" b="0" dirty="0"/>
              <a:t>(1998) - srovnání fitness bakterií v buňkách hmyzu </a:t>
            </a:r>
            <a:br>
              <a:rPr lang="cs-CZ" sz="1800" b="0" dirty="0"/>
            </a:br>
            <a:r>
              <a:rPr lang="cs-CZ" sz="1800" b="0" dirty="0"/>
              <a:t>	s volně žijícími druhy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9 druhů bakterií žijících pouze v buňkách hmyzu</a:t>
            </a:r>
            <a:endParaRPr lang="cs-CZ" sz="1800" b="0" dirty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každý druh má volně žijícího blízkého příbuzného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termální stabilita </a:t>
            </a:r>
            <a:r>
              <a:rPr lang="cs-CZ" sz="1800" b="0" dirty="0" err="1"/>
              <a:t>rRNA</a:t>
            </a:r>
            <a:r>
              <a:rPr lang="cs-CZ" sz="1800" b="0" dirty="0"/>
              <a:t> genů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akumulovali </a:t>
            </a:r>
            <a:r>
              <a:rPr lang="cs-CZ" sz="1800" b="0" dirty="0" err="1"/>
              <a:t>endosymbionti</a:t>
            </a:r>
            <a:r>
              <a:rPr lang="cs-CZ" sz="1800" b="0" dirty="0"/>
              <a:t> škodlivé mutace?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/>
              <a:t>ve všech případech </a:t>
            </a:r>
            <a:r>
              <a:rPr lang="cs-CZ" sz="1800" b="0" u="sng" dirty="0" err="1"/>
              <a:t>rRNA</a:t>
            </a:r>
            <a:r>
              <a:rPr lang="cs-CZ" sz="1800" b="0" u="sng" dirty="0"/>
              <a:t> </a:t>
            </a:r>
            <a:r>
              <a:rPr lang="cs-CZ" sz="1800" b="0" u="sng" dirty="0" err="1"/>
              <a:t>endosymbiontů</a:t>
            </a:r>
            <a:r>
              <a:rPr lang="cs-CZ" sz="1800" b="0" u="sng" dirty="0"/>
              <a:t> o 15 až 25% </a:t>
            </a:r>
            <a:r>
              <a:rPr lang="cs-CZ" sz="1800" b="0" i="1" u="sng" dirty="0"/>
              <a:t>méně</a:t>
            </a:r>
            <a:r>
              <a:rPr lang="cs-CZ" sz="1800" b="0" u="sng" dirty="0"/>
              <a:t> stabilní</a:t>
            </a:r>
            <a:endParaRPr lang="cs-CZ" sz="1800" b="0" u="sng" dirty="0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759670" y="1491069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486030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>
                <a:solidFill>
                  <a:srgbClr val="003399"/>
                </a:solidFill>
              </a:rPr>
              <a:t>Alexey</a:t>
            </a:r>
            <a:r>
              <a:rPr lang="cs-CZ" b="0" dirty="0">
                <a:solidFill>
                  <a:srgbClr val="003399"/>
                </a:solidFill>
              </a:rPr>
              <a:t> 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/>
              <a:t>	synergicky </a:t>
            </a:r>
            <a:r>
              <a:rPr lang="cs-CZ" b="0" dirty="0">
                <a:sym typeface="Symbol"/>
              </a:rPr>
              <a:t> </a:t>
            </a:r>
            <a:r>
              <a:rPr lang="cs-CZ" b="0" dirty="0" err="1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/>
              <a:t>„</a:t>
            </a:r>
            <a:r>
              <a:rPr lang="cs-CZ" b="0" i="1" dirty="0" err="1"/>
              <a:t>truncation</a:t>
            </a:r>
            <a:r>
              <a:rPr lang="cs-CZ" b="0" i="1" dirty="0"/>
              <a:t> </a:t>
            </a:r>
            <a:r>
              <a:rPr lang="cs-CZ" b="0" i="1" dirty="0" err="1"/>
              <a:t>selection</a:t>
            </a:r>
            <a:r>
              <a:rPr lang="cs-CZ" b="0" dirty="0"/>
              <a:t>“ (deterministický </a:t>
            </a:r>
            <a:br>
              <a:rPr lang="cs-CZ" b="0" dirty="0"/>
            </a:br>
            <a:r>
              <a:rPr lang="cs-CZ" b="0" dirty="0"/>
              <a:t>	proces)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protože u </a:t>
            </a:r>
            <a:r>
              <a:rPr lang="cs-CZ" b="0" dirty="0" err="1"/>
              <a:t>sexuálů</a:t>
            </a:r>
            <a:r>
              <a:rPr lang="cs-CZ" b="0" dirty="0"/>
              <a:t> je podíl škodlivých </a:t>
            </a:r>
            <a:br>
              <a:rPr lang="cs-CZ" b="0" dirty="0"/>
            </a:br>
            <a:r>
              <a:rPr lang="cs-CZ" b="0" dirty="0"/>
              <a:t>	mutací přesahujících hodnotu </a:t>
            </a:r>
            <a:r>
              <a:rPr lang="cs-CZ" b="0" i="1" dirty="0"/>
              <a:t>T</a:t>
            </a:r>
            <a:r>
              <a:rPr lang="cs-CZ" b="0" dirty="0"/>
              <a:t> vyšší </a:t>
            </a:r>
            <a:br>
              <a:rPr lang="cs-CZ" b="0" dirty="0"/>
            </a:br>
            <a:r>
              <a:rPr lang="cs-CZ" b="0" dirty="0"/>
              <a:t>	než u asexuálů, je u nich eliminace </a:t>
            </a:r>
            <a:br>
              <a:rPr lang="cs-CZ" b="0" dirty="0"/>
            </a:br>
            <a:r>
              <a:rPr lang="cs-CZ" b="0" dirty="0"/>
              <a:t>	těchto mutací rychlejší (</a:t>
            </a:r>
            <a:r>
              <a:rPr lang="cs-CZ" b="0" dirty="0" err="1"/>
              <a:t>rekominace</a:t>
            </a:r>
            <a:br>
              <a:rPr lang="cs-CZ" b="0" dirty="0"/>
            </a:br>
            <a:r>
              <a:rPr lang="cs-CZ" b="0" dirty="0"/>
              <a:t>	je dostává dohromady)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otázka, zda frekvence škodlivých mutací </a:t>
            </a:r>
            <a:br>
              <a:rPr lang="cs-CZ" b="0" dirty="0"/>
            </a:br>
            <a:r>
              <a:rPr lang="cs-CZ" b="0" dirty="0"/>
              <a:t>	dostatečně vysoká (alespoň</a:t>
            </a:r>
            <a:br>
              <a:rPr lang="cs-CZ" b="0" dirty="0"/>
            </a:br>
            <a:r>
              <a:rPr lang="cs-CZ" b="0" dirty="0"/>
              <a:t>	1/generaci/genom)</a:t>
            </a:r>
          </a:p>
          <a:p>
            <a:pPr defTabSz="360000">
              <a:spcAft>
                <a:spcPts val="1200"/>
              </a:spcAft>
            </a:pPr>
            <a:r>
              <a:rPr lang="cs-CZ" b="0" u="sng" dirty="0"/>
              <a:t>model prokázán u </a:t>
            </a:r>
            <a:r>
              <a:rPr lang="cs-CZ" b="0" i="1" u="sng" dirty="0"/>
              <a:t>E. </a:t>
            </a:r>
            <a:r>
              <a:rPr lang="cs-CZ" b="0" i="1" u="sng" dirty="0" err="1"/>
              <a:t>coli</a:t>
            </a:r>
            <a:r>
              <a:rPr lang="cs-CZ" b="0" u="sng" dirty="0"/>
              <a:t> a </a:t>
            </a:r>
            <a:r>
              <a:rPr lang="cs-CZ" b="0" i="1" u="sng" dirty="0"/>
              <a:t>S. </a:t>
            </a:r>
            <a:r>
              <a:rPr lang="cs-CZ" b="0" i="1" u="sng" dirty="0" err="1"/>
              <a:t>cerevisiae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2. Eliminace škodlivých mutací II.</a:t>
            </a:r>
            <a:br>
              <a:rPr lang="cs-CZ" sz="2400" b="0" dirty="0">
                <a:solidFill>
                  <a:srgbClr val="F00000"/>
                </a:solidFill>
              </a:rPr>
            </a:br>
            <a:r>
              <a:rPr lang="cs-CZ" sz="2400" b="0" dirty="0" err="1">
                <a:solidFill>
                  <a:srgbClr val="F00000"/>
                </a:solidFill>
              </a:rPr>
              <a:t>Kondrashovův</a:t>
            </a:r>
            <a:r>
              <a:rPr lang="cs-CZ" sz="2400" b="0" dirty="0">
                <a:solidFill>
                  <a:srgbClr val="F00000"/>
                </a:solidFill>
              </a:rPr>
              <a:t> model</a:t>
            </a:r>
            <a:r>
              <a:rPr lang="cs-CZ" sz="2400" b="0" i="1" dirty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5504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/>
              <a:t>biotop rozdělený na lokální místa, do kterých náhodně „distribuováni“ </a:t>
            </a:r>
            <a:br>
              <a:rPr lang="cs-CZ" b="0" dirty="0"/>
            </a:br>
            <a:r>
              <a:rPr lang="cs-CZ" b="0" dirty="0"/>
              <a:t>	potomci </a:t>
            </a:r>
            <a:r>
              <a:rPr lang="cs-CZ" b="0" dirty="0">
                <a:sym typeface="Symbol" pitchFamily="-105" charset="2"/>
              </a:rPr>
              <a:t> jen nejlépe adaptovaní přežijí, rodič nemůže předpokládat,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který z nich to bude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analogie s koupí losu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2717" y="217488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3. </a:t>
            </a:r>
            <a:r>
              <a:rPr lang="cs-CZ" sz="2400" b="0" dirty="0" err="1">
                <a:solidFill>
                  <a:srgbClr val="F00000"/>
                </a:solidFill>
              </a:rPr>
              <a:t>Nepredikovatelnost</a:t>
            </a:r>
            <a:r>
              <a:rPr lang="cs-CZ" sz="2400" b="0" dirty="0">
                <a:solidFill>
                  <a:srgbClr val="F00000"/>
                </a:solidFill>
              </a:rPr>
              <a:t> prostředí – model loterie</a:t>
            </a:r>
            <a:br>
              <a:rPr lang="cs-CZ" sz="2400" b="0" dirty="0">
                <a:solidFill>
                  <a:srgbClr val="F00000"/>
                </a:solidFill>
              </a:rPr>
            </a:br>
            <a:r>
              <a:rPr lang="cs-CZ" sz="2400" b="0" dirty="0">
                <a:solidFill>
                  <a:srgbClr val="F00000"/>
                </a:solidFill>
              </a:rPr>
              <a:t>(</a:t>
            </a:r>
            <a:r>
              <a:rPr lang="cs-CZ" sz="2400" b="0" i="1" dirty="0" err="1">
                <a:solidFill>
                  <a:srgbClr val="F00000"/>
                </a:solidFill>
              </a:rPr>
              <a:t>lotery</a:t>
            </a:r>
            <a:r>
              <a:rPr lang="cs-CZ" sz="2400" b="0" i="1" dirty="0">
                <a:solidFill>
                  <a:srgbClr val="F00000"/>
                </a:solidFill>
              </a:rPr>
              <a:t> model</a:t>
            </a:r>
            <a:r>
              <a:rPr lang="cs-CZ" sz="2400" b="0" dirty="0">
                <a:solidFill>
                  <a:srgbClr val="F00000"/>
                </a:solidFill>
              </a:rPr>
              <a:t>, </a:t>
            </a:r>
            <a:r>
              <a:rPr lang="cs-CZ" sz="2400" b="0" i="1" dirty="0" err="1">
                <a:solidFill>
                  <a:srgbClr val="F00000"/>
                </a:solidFill>
              </a:rPr>
              <a:t>elm</a:t>
            </a:r>
            <a:r>
              <a:rPr lang="cs-CZ" sz="2400" b="0" i="1" dirty="0">
                <a:solidFill>
                  <a:srgbClr val="F00000"/>
                </a:solidFill>
              </a:rPr>
              <a:t>-</a:t>
            </a:r>
            <a:r>
              <a:rPr lang="cs-CZ" sz="2400" b="0" i="1" dirty="0" err="1">
                <a:solidFill>
                  <a:srgbClr val="F00000"/>
                </a:solidFill>
              </a:rPr>
              <a:t>oyster</a:t>
            </a:r>
            <a:r>
              <a:rPr lang="cs-CZ" sz="2400" b="0" i="1" dirty="0">
                <a:solidFill>
                  <a:srgbClr val="F00000"/>
                </a:solidFill>
              </a:rPr>
              <a:t> model</a:t>
            </a:r>
            <a:r>
              <a:rPr lang="cs-CZ" sz="2400" b="0" dirty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464967" y="21748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Př. mšice (</a:t>
            </a:r>
            <a:r>
              <a:rPr lang="cs-CZ" b="0" i="1" dirty="0" err="1"/>
              <a:t>Aphis</a:t>
            </a:r>
            <a:r>
              <a:rPr lang="cs-CZ" b="0" dirty="0"/>
              <a:t>):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Př. hrotnatka velká (</a:t>
            </a:r>
            <a:r>
              <a:rPr lang="cs-CZ" b="0" i="1" dirty="0" err="1"/>
              <a:t>Daphnia</a:t>
            </a:r>
            <a:r>
              <a:rPr lang="cs-CZ" b="0" i="1" dirty="0"/>
              <a:t> </a:t>
            </a:r>
            <a:r>
              <a:rPr lang="cs-CZ" b="0" i="1" dirty="0" err="1"/>
              <a:t>magna</a:t>
            </a:r>
            <a:r>
              <a:rPr lang="cs-CZ" b="0" dirty="0"/>
              <a:t>):</a:t>
            </a:r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nový predátor, nedostatek potravy, vysychání jezera </a:t>
            </a:r>
            <a:r>
              <a:rPr lang="cs-CZ" sz="1800" b="0" dirty="0">
                <a:sym typeface="Symbol"/>
              </a:rPr>
              <a:t> přechod na pohlavní rozmnožování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5795304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8,810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(80 000-násobné rozpětí!)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12817" y="3072852"/>
            <a:ext cx="697979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Problém: modely 3 a 4 platí pouze pro organismy </a:t>
            </a:r>
          </a:p>
          <a:p>
            <a:pPr algn="ctr"/>
            <a:r>
              <a:rPr lang="cs-CZ" sz="2400" b="0" dirty="0">
                <a:solidFill>
                  <a:srgbClr val="F00000"/>
                </a:solidFill>
              </a:rPr>
              <a:t>s vysokou fertilitou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5552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/>
              <a:t>předpoklad, že v heterogenním i homogenním biotopu se genotypy</a:t>
            </a:r>
            <a:br>
              <a:rPr lang="cs-CZ" b="0" dirty="0"/>
            </a:br>
            <a:r>
              <a:rPr lang="cs-CZ" b="0" dirty="0"/>
              <a:t>	mohou lišit ve využití omezených zdrojů</a:t>
            </a:r>
          </a:p>
          <a:p>
            <a:pPr defTabSz="360000">
              <a:spcAft>
                <a:spcPts val="1200"/>
              </a:spcAft>
            </a:pPr>
            <a:r>
              <a:rPr lang="cs-CZ" b="0" dirty="0" err="1"/>
              <a:t>kompetice</a:t>
            </a:r>
            <a:r>
              <a:rPr lang="cs-CZ" b="0" dirty="0"/>
              <a:t> mezi sourozenci </a:t>
            </a:r>
            <a:r>
              <a:rPr lang="cs-CZ" b="0" dirty="0">
                <a:sym typeface="Symbol" pitchFamily="-105" charset="2"/>
              </a:rPr>
              <a:t> na lokalitě se může udržet více potomků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sexuálních rodičů, protože asexuální potomstvo </a:t>
            </a:r>
            <a:r>
              <a:rPr lang="cs-CZ" b="0" dirty="0" err="1">
                <a:sym typeface="Symbol" pitchFamily="-105" charset="2"/>
              </a:rPr>
              <a:t>kompetuje</a:t>
            </a:r>
            <a:r>
              <a:rPr lang="cs-CZ" b="0" dirty="0">
                <a:sym typeface="Symbol" pitchFamily="-105" charset="2"/>
              </a:rPr>
              <a:t> intenzivněji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9420" y="217488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4. </a:t>
            </a:r>
            <a:r>
              <a:rPr lang="cs-CZ" sz="2400" b="0" dirty="0" err="1">
                <a:solidFill>
                  <a:srgbClr val="F00000"/>
                </a:solidFill>
              </a:rPr>
              <a:t>Nepredikovatelnost</a:t>
            </a:r>
            <a:r>
              <a:rPr lang="cs-CZ" sz="2400" b="0" dirty="0">
                <a:solidFill>
                  <a:srgbClr val="F00000"/>
                </a:solidFill>
              </a:rPr>
              <a:t> prostředí – model vlastního pokoje</a:t>
            </a:r>
            <a:br>
              <a:rPr lang="cs-CZ" sz="2400" b="0" dirty="0">
                <a:solidFill>
                  <a:srgbClr val="F00000"/>
                </a:solidFill>
              </a:rPr>
            </a:br>
            <a:r>
              <a:rPr lang="cs-CZ" sz="2400" b="0" dirty="0">
                <a:solidFill>
                  <a:srgbClr val="F00000"/>
                </a:solidFill>
              </a:rPr>
              <a:t>(</a:t>
            </a:r>
            <a:r>
              <a:rPr lang="cs-CZ" sz="2400" b="0" i="1" dirty="0" err="1">
                <a:solidFill>
                  <a:srgbClr val="F00000"/>
                </a:solidFill>
              </a:rPr>
              <a:t>elbow</a:t>
            </a:r>
            <a:r>
              <a:rPr lang="cs-CZ" sz="2400" b="0" i="1" dirty="0">
                <a:solidFill>
                  <a:srgbClr val="F00000"/>
                </a:solidFill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</a:rPr>
              <a:t>room</a:t>
            </a:r>
            <a:r>
              <a:rPr lang="cs-CZ" sz="2400" b="0" i="1" dirty="0">
                <a:solidFill>
                  <a:srgbClr val="F00000"/>
                </a:solidFill>
              </a:rPr>
              <a:t> model</a:t>
            </a:r>
            <a:r>
              <a:rPr lang="cs-CZ" sz="2400" b="0" dirty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1420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>
                <a:solidFill>
                  <a:srgbClr val="F00000"/>
                </a:solidFill>
              </a:rPr>
              <a:t>Fluktuace prostředí:</a:t>
            </a:r>
            <a:br>
              <a:rPr lang="cs-CZ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sama o sobě nepodporuje sex </a:t>
            </a:r>
            <a:r>
              <a:rPr lang="cs-CZ" b="0" dirty="0">
                <a:sym typeface="Symbol" pitchFamily="-105" charset="2"/>
              </a:rPr>
              <a:t> nutná </a:t>
            </a:r>
            <a:r>
              <a:rPr lang="cs-CZ" b="0" u="sng" dirty="0">
                <a:sym typeface="Symbol" pitchFamily="-105" charset="2"/>
              </a:rPr>
              <a:t>fluktuace </a:t>
            </a:r>
            <a:r>
              <a:rPr lang="cs-CZ" b="0" u="sng" dirty="0" err="1">
                <a:sym typeface="Symbol" pitchFamily="-105" charset="2"/>
              </a:rPr>
              <a:t>epistáze</a:t>
            </a:r>
            <a:endParaRPr lang="cs-CZ" b="0" u="sng" dirty="0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např. 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>
                <a:sym typeface="Symbol" pitchFamily="-105" charset="2"/>
              </a:rPr>
              <a:t>: střídání asociace studený-vlhký a teplý-suchý 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studený-suchý a teplý-vlhký</a:t>
            </a:r>
          </a:p>
          <a:p>
            <a:pPr defTabSz="360000"/>
            <a:r>
              <a:rPr lang="cs-CZ" b="0" dirty="0">
                <a:sym typeface="Symbol" pitchFamily="-105" charset="2"/>
              </a:rPr>
              <a:t>tento model může fungovat např. v interakci parazit-hostitel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616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3399"/>
                </a:solidFill>
              </a:rPr>
              <a:t>William D. </a:t>
            </a:r>
            <a:r>
              <a:rPr lang="cs-CZ" b="0" dirty="0" err="1">
                <a:solidFill>
                  <a:srgbClr val="003399"/>
                </a:solidFill>
              </a:rPr>
              <a:t>Hamilton</a:t>
            </a:r>
            <a:endParaRPr lang="cs-CZ" b="0" dirty="0">
              <a:solidFill>
                <a:srgbClr val="003399"/>
              </a:solidFill>
            </a:endParaRPr>
          </a:p>
          <a:p>
            <a:r>
              <a:rPr lang="cs-CZ" b="0" dirty="0"/>
              <a:t>základem hypotéza Červené královny (</a:t>
            </a:r>
            <a:r>
              <a:rPr lang="cs-CZ" b="0" dirty="0" err="1">
                <a:solidFill>
                  <a:srgbClr val="003399"/>
                </a:solidFill>
              </a:rPr>
              <a:t>Leigh</a:t>
            </a:r>
            <a:r>
              <a:rPr lang="cs-CZ" b="0" dirty="0">
                <a:solidFill>
                  <a:srgbClr val="003399"/>
                </a:solidFill>
              </a:rPr>
              <a:t> Van Valen</a:t>
            </a:r>
            <a:r>
              <a:rPr lang="cs-CZ" b="0" dirty="0"/>
              <a:t>)</a:t>
            </a:r>
            <a:endParaRPr lang="cs-CZ" b="0" dirty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42837" y="21748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5. Hypotéza Červené královny</a:t>
            </a:r>
            <a:endParaRPr lang="cs-CZ" sz="24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770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fluktuace </a:t>
            </a:r>
            <a:r>
              <a:rPr lang="cs-CZ" b="0" dirty="0" err="1">
                <a:sym typeface="Symbol" pitchFamily="-105" charset="2"/>
              </a:rPr>
              <a:t>epistáze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cykly fitness a cykly genových frekvencí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koevoluce parazita a hostitele  závody ve zbrojení (</a:t>
            </a:r>
            <a:r>
              <a:rPr lang="cs-CZ" b="0" i="1" dirty="0" err="1">
                <a:sym typeface="Symbol" pitchFamily="-105" charset="2"/>
              </a:rPr>
              <a:t>arms</a:t>
            </a:r>
            <a:r>
              <a:rPr lang="cs-CZ" b="0" i="1" dirty="0">
                <a:sym typeface="Symbol" pitchFamily="-105" charset="2"/>
              </a:rPr>
              <a:t> </a:t>
            </a:r>
            <a:r>
              <a:rPr lang="cs-CZ" b="0" i="1" dirty="0" err="1">
                <a:sym typeface="Symbol" pitchFamily="-105" charset="2"/>
              </a:rPr>
              <a:t>races</a:t>
            </a:r>
            <a:r>
              <a:rPr lang="cs-CZ" b="0" dirty="0">
                <a:sym typeface="Symbol" pitchFamily="-105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0" dirty="0" err="1">
                <a:sym typeface="Symbol" pitchFamily="-105" charset="2"/>
              </a:rPr>
              <a:t>multilokusový</a:t>
            </a:r>
            <a:r>
              <a:rPr lang="cs-CZ" b="0" dirty="0">
                <a:sym typeface="Symbol" pitchFamily="-105" charset="2"/>
              </a:rPr>
              <a:t> vztah „</a:t>
            </a:r>
            <a:r>
              <a:rPr lang="cs-CZ" b="0" i="1" dirty="0">
                <a:sym typeface="Symbol" pitchFamily="-105" charset="2"/>
              </a:rPr>
              <a:t>gene-</a:t>
            </a:r>
            <a:r>
              <a:rPr lang="cs-CZ" b="0" i="1" dirty="0" err="1">
                <a:sym typeface="Symbol" pitchFamily="-105" charset="2"/>
              </a:rPr>
              <a:t>for</a:t>
            </a:r>
            <a:r>
              <a:rPr lang="cs-CZ" b="0" i="1" dirty="0">
                <a:sym typeface="Symbol" pitchFamily="-105" charset="2"/>
              </a:rPr>
              <a:t>-gene</a:t>
            </a:r>
            <a:r>
              <a:rPr lang="cs-CZ" b="0" dirty="0">
                <a:sym typeface="Symbol" pitchFamily="-105" charset="2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oscilace genových frekvencí vyšší u asexuálních jedinců</a:t>
            </a: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346690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asexuální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110329" y="2582561"/>
            <a:ext cx="1296670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sexuální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111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předpoklad modelu: u heterogonních organismů (střídání sexuálního </a:t>
            </a:r>
            <a:br>
              <a:rPr lang="cs-CZ" b="0" dirty="0"/>
            </a:br>
            <a:r>
              <a:rPr lang="cs-CZ" b="0" dirty="0"/>
              <a:t>	a asexuálního rozmnožování) a organismů s fakultativní sexualitou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olidFill>
                  <a:srgbClr val="DC0000"/>
                </a:solidFill>
              </a:rPr>
              <a:t>pohlavní rozmnožování častější při zvýšení </a:t>
            </a:r>
            <a:r>
              <a:rPr lang="cs-CZ" b="0" dirty="0" err="1">
                <a:solidFill>
                  <a:srgbClr val="DC0000"/>
                </a:solidFill>
              </a:rPr>
              <a:t>parazitace</a:t>
            </a:r>
            <a:endParaRPr lang="cs-CZ" b="0" dirty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extinkce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7165744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err="1">
                <a:solidFill>
                  <a:srgbClr val="0033CC"/>
                </a:solidFill>
              </a:rPr>
              <a:t>Curtis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 err="1">
                <a:solidFill>
                  <a:srgbClr val="0033CC"/>
                </a:solidFill>
              </a:rPr>
              <a:t>Lively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 sladkovodní plž </a:t>
            </a:r>
            <a:r>
              <a:rPr lang="en-US" b="0" dirty="0"/>
              <a:t>p</a:t>
            </a:r>
            <a:r>
              <a:rPr lang="cs-CZ" b="0" dirty="0"/>
              <a:t>í</a:t>
            </a:r>
            <a:r>
              <a:rPr lang="en-US" b="0" dirty="0"/>
              <a:t>se</a:t>
            </a:r>
            <a:r>
              <a:rPr lang="cs-CZ" b="0" dirty="0"/>
              <a:t>č</a:t>
            </a:r>
            <a:r>
              <a:rPr lang="en-US" b="0" dirty="0"/>
              <a:t>n</a:t>
            </a:r>
            <a:r>
              <a:rPr lang="cs-CZ" b="0" dirty="0"/>
              <a:t>í</a:t>
            </a:r>
            <a:r>
              <a:rPr lang="en-US" b="0" dirty="0"/>
              <a:t>k </a:t>
            </a:r>
            <a:r>
              <a:rPr lang="cs-CZ" b="0" dirty="0"/>
              <a:t>novozélandský </a:t>
            </a:r>
            <a:br>
              <a:rPr lang="cs-CZ" b="0" dirty="0"/>
            </a:br>
            <a:r>
              <a:rPr lang="cs-CZ" b="0" dirty="0"/>
              <a:t>	(</a:t>
            </a:r>
            <a:r>
              <a:rPr lang="cs-CZ" b="0" i="1" dirty="0" err="1"/>
              <a:t>Potamopyrgus</a:t>
            </a:r>
            <a:r>
              <a:rPr lang="cs-CZ" b="0" i="1" dirty="0"/>
              <a:t> </a:t>
            </a:r>
            <a:r>
              <a:rPr lang="cs-CZ" b="0" i="1" dirty="0" err="1"/>
              <a:t>antipodarum</a:t>
            </a:r>
            <a:r>
              <a:rPr lang="cs-CZ" b="0" dirty="0"/>
              <a:t>) 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jezera a vodní toky na Novém Zélandu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sexuální i asexuální samice</a:t>
            </a:r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7872668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cs-CZ" b="0" dirty="0">
                <a:sym typeface="Symbol" pitchFamily="-105" charset="2"/>
              </a:rPr>
              <a:t>12 parazitických druhů </a:t>
            </a:r>
            <a:r>
              <a:rPr lang="en-US" b="0" dirty="0" err="1">
                <a:sym typeface="Symbol" pitchFamily="-105" charset="2"/>
              </a:rPr>
              <a:t>motolic</a:t>
            </a:r>
            <a:r>
              <a:rPr lang="cs-CZ" b="0" dirty="0">
                <a:sym typeface="Symbol" pitchFamily="-105" charset="2"/>
              </a:rPr>
              <a:t> (kastrace hostitele  silná selekce)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66 jezer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počet samců jako ukazatel pohlavního rozmnožování</a:t>
            </a:r>
            <a:endParaRPr lang="cs-CZ" b="0" dirty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/>
              <a:t>Lake</a:t>
            </a:r>
            <a:r>
              <a:rPr lang="cs-CZ" sz="1600" b="0" dirty="0"/>
              <a:t> </a:t>
            </a:r>
            <a:r>
              <a:rPr lang="cs-CZ" sz="1600" b="0" dirty="0" err="1"/>
              <a:t>Alexandria</a:t>
            </a:r>
            <a:r>
              <a:rPr lang="cs-CZ" sz="1600" b="0" dirty="0"/>
              <a:t>, </a:t>
            </a:r>
            <a:r>
              <a:rPr lang="cs-CZ" sz="1600" b="0" dirty="0" err="1"/>
              <a:t>South</a:t>
            </a:r>
            <a:r>
              <a:rPr lang="cs-CZ" sz="1600" b="0" dirty="0"/>
              <a:t> Island, New </a:t>
            </a:r>
            <a:r>
              <a:rPr lang="cs-CZ" sz="1600" b="0" dirty="0" err="1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/>
              <a:t>Potamopyrgus</a:t>
            </a:r>
            <a:r>
              <a:rPr lang="cs-CZ" sz="1600" b="0" i="1" dirty="0"/>
              <a:t> </a:t>
            </a:r>
            <a:r>
              <a:rPr lang="cs-CZ" sz="1600" b="0" i="1" dirty="0" err="1"/>
              <a:t>antipodarum</a:t>
            </a:r>
            <a:endParaRPr lang="cs-CZ" sz="1600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05987" y="1460938"/>
            <a:ext cx="6009516" cy="4882197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873766" y="1439919"/>
            <a:ext cx="1912884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korelace s počtem parazitů</a:t>
            </a:r>
            <a:endParaRPr lang="cs-CZ" sz="1800" dirty="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/>
              <a:t>Lively</a:t>
            </a:r>
            <a:r>
              <a:rPr lang="cs-CZ" b="0" dirty="0"/>
              <a:t> </a:t>
            </a:r>
            <a:r>
              <a:rPr lang="cs-CZ" b="0" dirty="0" err="1"/>
              <a:t>et</a:t>
            </a:r>
            <a:r>
              <a:rPr lang="cs-CZ" b="0" dirty="0"/>
              <a:t> </a:t>
            </a:r>
            <a:r>
              <a:rPr lang="cs-CZ" b="0" dirty="0" err="1"/>
              <a:t>al</a:t>
            </a:r>
            <a:r>
              <a:rPr lang="cs-CZ" b="0" dirty="0"/>
              <a:t>.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3914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frekvenčně závislá selekce</a:t>
            </a:r>
            <a:br>
              <a:rPr lang="cs-CZ" b="0" dirty="0"/>
            </a:b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podmínka platnosti </a:t>
            </a:r>
            <a:r>
              <a:rPr lang="cs-CZ" b="0" dirty="0" err="1"/>
              <a:t>Fisherova</a:t>
            </a:r>
            <a:r>
              <a:rPr lang="cs-CZ" b="0" dirty="0"/>
              <a:t> argumentu: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1. stejná 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2. stejné náklady na obě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508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ad 1) Místní rozmnožovací </a:t>
            </a:r>
            <a:r>
              <a:rPr lang="cs-CZ" sz="2400" b="0" dirty="0" err="1">
                <a:solidFill>
                  <a:srgbClr val="F00000"/>
                </a:solidFill>
              </a:rPr>
              <a:t>kompetice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0" dirty="0"/>
              <a:t>roztoči </a:t>
            </a:r>
            <a:r>
              <a:rPr lang="cs-CZ" b="0" i="1" dirty="0" err="1"/>
              <a:t>Adactylidium</a:t>
            </a:r>
            <a:r>
              <a:rPr lang="cs-CZ" b="0" dirty="0"/>
              <a:t>, </a:t>
            </a:r>
            <a:r>
              <a:rPr lang="cs-CZ" b="0" i="1" dirty="0" err="1"/>
              <a:t>Pyemotes</a:t>
            </a:r>
            <a:r>
              <a:rPr lang="cs-CZ" b="0" i="1" dirty="0"/>
              <a:t> </a:t>
            </a:r>
            <a:r>
              <a:rPr lang="cs-CZ" b="0" i="1" dirty="0" err="1"/>
              <a:t>ventricosus</a:t>
            </a:r>
            <a:r>
              <a:rPr lang="cs-CZ" b="0" dirty="0"/>
              <a:t>, </a:t>
            </a:r>
            <a:r>
              <a:rPr lang="cs-CZ" b="0" i="1" dirty="0" err="1"/>
              <a:t>Acarophenax</a:t>
            </a:r>
            <a:r>
              <a:rPr lang="cs-CZ" b="0" i="1" dirty="0"/>
              <a:t> </a:t>
            </a:r>
            <a:r>
              <a:rPr lang="cs-CZ" b="0" i="1" dirty="0" err="1"/>
              <a:t>tribolii</a:t>
            </a:r>
            <a:endParaRPr lang="cs-CZ" b="0" i="1" dirty="0"/>
          </a:p>
          <a:p>
            <a:pPr>
              <a:spcAft>
                <a:spcPts val="1200"/>
              </a:spcAft>
            </a:pPr>
            <a:r>
              <a:rPr lang="cs-CZ" b="0" dirty="0"/>
              <a:t>parazitické vosy (např. </a:t>
            </a:r>
            <a:r>
              <a:rPr lang="cs-CZ" b="0" i="1" dirty="0" err="1"/>
              <a:t>Nasonia</a:t>
            </a:r>
            <a:r>
              <a:rPr lang="cs-CZ" b="0" i="1" dirty="0"/>
              <a:t> </a:t>
            </a:r>
            <a:r>
              <a:rPr lang="cs-CZ" b="0" i="1" dirty="0" err="1"/>
              <a:t>vitripennis</a:t>
            </a:r>
            <a:r>
              <a:rPr lang="cs-CZ" b="0" dirty="0"/>
              <a:t>)</a:t>
            </a:r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br>
              <a:rPr lang="cs-CZ" sz="1600" b="0" i="1" dirty="0"/>
            </a:br>
            <a:r>
              <a:rPr lang="cs-CZ" sz="1600" b="0" i="1" dirty="0" err="1"/>
              <a:t>ventricosus</a:t>
            </a:r>
            <a:r>
              <a:rPr lang="cs-CZ" sz="1600" b="0" i="1" dirty="0"/>
              <a:t> </a:t>
            </a:r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Acarophenax</a:t>
            </a:r>
            <a:r>
              <a:rPr lang="cs-CZ" sz="1600" b="0" i="1" dirty="0"/>
              <a:t> </a:t>
            </a:r>
            <a:r>
              <a:rPr lang="cs-CZ" sz="1600" b="0" i="1" dirty="0" err="1"/>
              <a:t>tribolii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čím méně vajíček 2. matky než 1. matky, tím větší zastoupení synů 2. matky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b="0" dirty="0" err="1">
                <a:sym typeface="Symbol" pitchFamily="-105" charset="2"/>
              </a:rPr>
              <a:t>teoretick</a:t>
            </a:r>
            <a:r>
              <a:rPr lang="cs-CZ" b="0" dirty="0">
                <a:sym typeface="Symbol" pitchFamily="-105" charset="2"/>
              </a:rPr>
              <a:t>á predikce: s rostoucím počtem kladoucích samic roste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procento synů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cs-CZ" sz="2400" b="0" dirty="0">
                <a:solidFill>
                  <a:srgbClr val="F00000"/>
                </a:solidFill>
              </a:rPr>
              <a:t>ad 2) </a:t>
            </a:r>
            <a:r>
              <a:rPr lang="cs-CZ" sz="2400" b="0" dirty="0" err="1">
                <a:solidFill>
                  <a:srgbClr val="F00000"/>
                </a:solidFill>
              </a:rPr>
              <a:t>Triversova</a:t>
            </a:r>
            <a:r>
              <a:rPr lang="cs-CZ" sz="2400" b="0" dirty="0">
                <a:solidFill>
                  <a:srgbClr val="F00000"/>
                </a:solidFill>
              </a:rPr>
              <a:t>-</a:t>
            </a:r>
            <a:r>
              <a:rPr lang="cs-CZ" sz="2400" b="0" dirty="0" err="1">
                <a:solidFill>
                  <a:srgbClr val="F00000"/>
                </a:solidFill>
              </a:rPr>
              <a:t>Willardova</a:t>
            </a:r>
            <a:r>
              <a:rPr lang="cs-CZ" sz="2400" b="0" dirty="0">
                <a:solidFill>
                  <a:srgbClr val="F00000"/>
                </a:solidFill>
              </a:rPr>
              <a:t> hypotéza:</a:t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 </a:t>
            </a:r>
            <a:r>
              <a:rPr lang="cs-CZ" b="0" dirty="0">
                <a:solidFill>
                  <a:srgbClr val="003399"/>
                </a:solidFill>
              </a:rPr>
              <a:t>Robert L. </a:t>
            </a:r>
            <a:r>
              <a:rPr lang="cs-CZ" b="0" dirty="0" err="1">
                <a:solidFill>
                  <a:srgbClr val="003399"/>
                </a:solidFill>
              </a:rPr>
              <a:t>Trivers</a:t>
            </a:r>
            <a:r>
              <a:rPr lang="cs-CZ" b="0" dirty="0">
                <a:solidFill>
                  <a:srgbClr val="003399"/>
                </a:solidFill>
              </a:rPr>
              <a:t>, Dan </a:t>
            </a:r>
            <a:r>
              <a:rPr lang="cs-CZ" b="0" dirty="0" err="1">
                <a:solidFill>
                  <a:srgbClr val="003399"/>
                </a:solidFill>
              </a:rPr>
              <a:t>Willard</a:t>
            </a: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 investice do pohlaví, které zajistí vyšší fitness </a:t>
            </a:r>
            <a:br>
              <a:rPr lang="cs-CZ" b="0" dirty="0"/>
            </a:br>
            <a:r>
              <a:rPr lang="cs-CZ" b="0" dirty="0"/>
              <a:t>	v další generaci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 dominantní matka </a:t>
            </a:r>
            <a:r>
              <a:rPr lang="cs-CZ" b="0" dirty="0">
                <a:sym typeface="Symbol" pitchFamily="-105" charset="2"/>
              </a:rPr>
              <a:t> investice do synů a naopak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 posun poměru pohlaví nebo rozdílné rodičovské investice</a:t>
            </a:r>
          </a:p>
          <a:p>
            <a:pPr defTabSz="360000"/>
            <a:r>
              <a:rPr lang="cs-CZ" b="0" dirty="0"/>
              <a:t> Př.: jelenovití</a:t>
            </a:r>
            <a:endParaRPr lang="cs-CZ" b="0" i="1" dirty="0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162097" y="2963863"/>
            <a:ext cx="2123089" cy="898525"/>
          </a:xfrm>
          <a:prstGeom prst="wedgeRectCallout">
            <a:avLst>
              <a:gd name="adj1" fmla="val 70356"/>
              <a:gd name="adj2" fmla="val 140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17723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žádný vztah velikosti genomu ke složitosti organismu nebo počtu genů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velké rozdíly i u příbuzných organismů: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Paramecium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caudatum</a:t>
            </a:r>
            <a:r>
              <a:rPr lang="cs-CZ" sz="2000" b="0" dirty="0">
                <a:latin typeface="Arial" charset="0"/>
                <a:sym typeface="Symbol" pitchFamily="18" charset="2"/>
              </a:rPr>
              <a:t> (8 600 000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  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P.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aurelia</a:t>
            </a:r>
            <a:r>
              <a:rPr lang="cs-CZ" sz="2000" b="0" dirty="0">
                <a:latin typeface="Arial" charset="0"/>
                <a:sym typeface="Symbol" pitchFamily="18" charset="2"/>
              </a:rPr>
              <a:t> (190 000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člověk: ca. 610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9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( 6,5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pg</a:t>
            </a:r>
            <a:r>
              <a:rPr lang="cs-CZ" sz="2000" b="0" dirty="0">
                <a:latin typeface="Arial" charset="0"/>
                <a:sym typeface="Symbol" pitchFamily="18" charset="2"/>
              </a:rPr>
              <a:t>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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proteus</a:t>
            </a:r>
            <a:r>
              <a:rPr lang="cs-CZ" sz="2000" b="0" dirty="0">
                <a:latin typeface="Arial" charset="0"/>
                <a:sym typeface="Symbol" pitchFamily="18" charset="2"/>
              </a:rPr>
              <a:t>: 2,910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 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Polychaos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(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dubia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:</a:t>
            </a:r>
            <a:r>
              <a:rPr lang="cs-CZ" sz="2000" b="0" dirty="0">
                <a:latin typeface="Arial" charset="0"/>
                <a:sym typeface="Symbol" pitchFamily="18" charset="2"/>
              </a:rPr>
              <a:t> 6,710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paradox 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enigma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)</a:t>
            </a:r>
            <a:endParaRPr lang="cs-CZ" b="0" dirty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36735" y="4333103"/>
            <a:ext cx="1780043" cy="1121399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bahn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ík</a:t>
            </a:r>
            <a:r>
              <a:rPr kumimoji="0" 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východoafrický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větší než člověk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702596"/>
            <a:ext cx="1750827" cy="659219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skoro 200 větší než člověk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blízce příbuzné druhy!</a:t>
                </a:r>
                <a:endParaRPr kumimoji="0" 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477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F00000"/>
                </a:solidFill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</a:rPr>
              <a:t>value</a:t>
            </a:r>
            <a:r>
              <a:rPr lang="cs-CZ" sz="2400" b="0" i="1" dirty="0">
                <a:solidFill>
                  <a:srgbClr val="F00000"/>
                </a:solidFill>
              </a:rPr>
              <a:t> paradox:</a:t>
            </a:r>
            <a:br>
              <a:rPr lang="cs-CZ" sz="2400" b="0" i="1" dirty="0">
                <a:solidFill>
                  <a:srgbClr val="F00000"/>
                </a:solidFill>
              </a:rPr>
            </a:br>
            <a:br>
              <a:rPr lang="cs-CZ" sz="2400" b="0" dirty="0"/>
            </a:br>
            <a:r>
              <a:rPr lang="cs-CZ" b="0" dirty="0">
                <a:sym typeface="Symbol" pitchFamily="18" charset="2"/>
              </a:rPr>
              <a:t>velké genomy obsahují velké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	množství nekódující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02807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velké genomy </a:t>
            </a:r>
            <a:r>
              <a:rPr lang="cs-CZ" b="0" dirty="0">
                <a:sym typeface="Symbol"/>
              </a:rPr>
              <a:t> 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velké buňky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cs-CZ" b="0" dirty="0">
                <a:sym typeface="Symbol"/>
              </a:rPr>
              <a:t> vliv na: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/>
              </a:rPr>
              <a:t>	rychlost dělení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účinnost metabolismu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rychlost výměny iontů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   a proteinů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velikost těla</a:t>
            </a:r>
            <a:endParaRPr lang="cs-CZ" b="0" dirty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1264317" y="2390985"/>
            <a:ext cx="1750827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čím větší genom, tím větší buňka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3954162" y="1458097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561959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F00000"/>
                </a:solidFill>
              </a:rPr>
              <a:t>G-</a:t>
            </a:r>
            <a:r>
              <a:rPr lang="cs-CZ" sz="2400" b="0" i="1" dirty="0" err="1">
                <a:solidFill>
                  <a:srgbClr val="F00000"/>
                </a:solidFill>
              </a:rPr>
              <a:t>value</a:t>
            </a:r>
            <a:r>
              <a:rPr lang="cs-CZ" sz="2400" b="0" i="1" dirty="0">
                <a:solidFill>
                  <a:srgbClr val="F00000"/>
                </a:solidFill>
              </a:rPr>
              <a:t> paradox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navzdory rozmanitosti složitosti organismů, mnohobuněční mají tendenci</a:t>
            </a:r>
            <a:br>
              <a:rPr lang="cs-CZ" b="0" dirty="0"/>
            </a:br>
            <a:r>
              <a:rPr lang="cs-CZ" b="0" dirty="0"/>
              <a:t>	mít podobný počet protein kódujících genů (</a:t>
            </a:r>
            <a:r>
              <a:rPr lang="cs-CZ" b="0" i="1" dirty="0"/>
              <a:t>G-</a:t>
            </a:r>
            <a:r>
              <a:rPr lang="cs-CZ" b="0" i="1" dirty="0" err="1"/>
              <a:t>value</a:t>
            </a:r>
            <a:r>
              <a:rPr lang="cs-CZ" b="0" dirty="0"/>
              <a:t>)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Nezáleží na celkovém počtu genů, ale na složitosti genových regulačních </a:t>
            </a:r>
            <a:br>
              <a:rPr lang="cs-CZ" b="0" dirty="0"/>
            </a:br>
            <a:r>
              <a:rPr lang="cs-CZ" b="0" dirty="0"/>
              <a:t>	sítí – organismy s podobným počtem genů můžou mít velmi odlišnou </a:t>
            </a:r>
            <a:br>
              <a:rPr lang="cs-CZ" b="0" dirty="0"/>
            </a:br>
            <a:r>
              <a:rPr lang="cs-CZ" b="0" dirty="0"/>
              <a:t>	strukturu genových regulačních sítí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3645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>
                <a:solidFill>
                  <a:srgbClr val="F00000"/>
                </a:solidFill>
                <a:latin typeface="Arial" charset="0"/>
              </a:rPr>
              <a:t>Kolik kódujících genů obsahuje genom člověka?</a:t>
            </a: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před 2001 (hrubá verze sekvence lidského genomu) odhady od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50 000 po </a:t>
            </a:r>
            <a:r>
              <a:rPr lang="en-US" sz="2000" b="0" dirty="0">
                <a:latin typeface="Arial" charset="0"/>
              </a:rPr>
              <a:t>&gt;</a:t>
            </a:r>
            <a:r>
              <a:rPr lang="cs-CZ" sz="2000" b="0" dirty="0">
                <a:latin typeface="Arial" charset="0"/>
              </a:rPr>
              <a:t> 140 000 (max. 212 278)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Int</a:t>
            </a:r>
            <a:r>
              <a:rPr lang="cs-CZ" sz="2000" b="0" dirty="0">
                <a:latin typeface="Arial" charset="0"/>
              </a:rPr>
              <a:t>. </a:t>
            </a:r>
            <a:r>
              <a:rPr lang="cs-CZ" sz="2000" b="0" dirty="0" err="1">
                <a:latin typeface="Arial" charset="0"/>
              </a:rPr>
              <a:t>Human</a:t>
            </a:r>
            <a:r>
              <a:rPr lang="cs-CZ" sz="2000" b="0" dirty="0">
                <a:latin typeface="Arial" charset="0"/>
              </a:rPr>
              <a:t> Genome </a:t>
            </a:r>
            <a:r>
              <a:rPr lang="cs-CZ" sz="2000" b="0" dirty="0" err="1">
                <a:latin typeface="Arial" charset="0"/>
              </a:rPr>
              <a:t>Sequencing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Consortium</a:t>
            </a:r>
            <a:r>
              <a:rPr lang="cs-CZ" sz="2000" b="0" dirty="0">
                <a:latin typeface="Arial" charset="0"/>
              </a:rPr>
              <a:t> (IHGSC) 2001: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30 000–40 000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IHGSC 2004: 20 000–25 000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květen 2012: 21 065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leden 2013: 20 848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únor 2014: 20 805 kódujících genů</a:t>
            </a:r>
            <a:endParaRPr lang="en-US" sz="2000" b="0" dirty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Ensembl – listopad 2018: 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20 </a:t>
            </a:r>
            <a:r>
              <a:rPr lang="en-US" sz="2000" b="0" dirty="0">
                <a:solidFill>
                  <a:srgbClr val="E60000"/>
                </a:solidFill>
                <a:latin typeface="Arial" charset="0"/>
              </a:rPr>
              <a:t>4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18 kódujících genů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sekvence celého genomu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67073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DNA:</a:t>
            </a:r>
          </a:p>
          <a:p>
            <a:pPr marL="457200" indent="-457200" eaLnBrk="0" hangingPunct="0"/>
            <a:endParaRPr lang="cs-CZ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Vysoce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satelitní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Středně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</a:t>
            </a:r>
            <a:r>
              <a:rPr lang="cs-CZ" sz="2000" b="0" dirty="0" err="1">
                <a:latin typeface="Arial" charset="0"/>
              </a:rPr>
              <a:t>minisatelity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mikrosatelity</a:t>
            </a:r>
            <a:endParaRPr lang="cs-CZ" sz="2000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 err="1">
                <a:latin typeface="Arial" charset="0"/>
              </a:rPr>
              <a:t>Transpozabilní</a:t>
            </a:r>
            <a:r>
              <a:rPr lang="cs-CZ" sz="2000" b="0" dirty="0">
                <a:latin typeface="Arial" charset="0"/>
              </a:rPr>
              <a:t> elementy, </a:t>
            </a:r>
            <a:r>
              <a:rPr lang="cs-CZ" sz="2000" b="0" dirty="0" err="1">
                <a:latin typeface="Arial" charset="0"/>
              </a:rPr>
              <a:t>retroelementy</a:t>
            </a:r>
            <a:r>
              <a:rPr lang="cs-CZ" sz="2000" b="0" dirty="0">
                <a:latin typeface="Arial" charset="0"/>
              </a:rPr>
              <a:t>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2513341"/>
            <a:ext cx="823360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Proč existuje </a:t>
            </a:r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DNA?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Cavalier</a:t>
            </a:r>
            <a:r>
              <a:rPr lang="cs-CZ" sz="2000" b="0" dirty="0">
                <a:latin typeface="Arial" charset="0"/>
              </a:rPr>
              <a:t>-</a:t>
            </a:r>
            <a:r>
              <a:rPr lang="cs-CZ" sz="2000" b="0" dirty="0" err="1">
                <a:latin typeface="Arial" charset="0"/>
              </a:rPr>
              <a:t>Smith</a:t>
            </a:r>
            <a:r>
              <a:rPr lang="cs-CZ" sz="2000" b="0" dirty="0">
                <a:latin typeface="Arial" charset="0"/>
              </a:rPr>
              <a:t> (1978): nějaká funkce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Doolittle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Sapienza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Orgel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Crick</a:t>
            </a:r>
            <a:r>
              <a:rPr lang="cs-CZ" sz="2000" b="0" dirty="0">
                <a:latin typeface="Arial" charset="0"/>
              </a:rPr>
              <a:t> (1980):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DNA je „sobecká“</a:t>
            </a:r>
          </a:p>
          <a:p>
            <a:pPr defTabSz="360000" eaLnBrk="0" hangingPunct="0"/>
            <a:br>
              <a:rPr lang="cs-CZ" sz="2000" b="0" dirty="0">
                <a:solidFill>
                  <a:srgbClr val="E80000"/>
                </a:solidFill>
                <a:latin typeface="Arial" charset="0"/>
              </a:rPr>
            </a:br>
            <a:r>
              <a:rPr lang="cs-CZ" sz="2000" b="0" dirty="0" err="1">
                <a:latin typeface="Arial" charset="0"/>
              </a:rPr>
              <a:t>Susumu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Ohno</a:t>
            </a:r>
            <a:r>
              <a:rPr lang="cs-CZ" sz="2000" b="0" dirty="0">
                <a:latin typeface="Arial" charset="0"/>
              </a:rPr>
              <a:t> (1972): pojem 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„</a:t>
            </a:r>
            <a:r>
              <a:rPr lang="cs-CZ" sz="2000" b="0" i="1" dirty="0" err="1">
                <a:solidFill>
                  <a:srgbClr val="F00000"/>
                </a:solidFill>
                <a:latin typeface="Arial" charset="0"/>
              </a:rPr>
              <a:t>junk</a:t>
            </a:r>
            <a:r>
              <a:rPr lang="cs-CZ" sz="2000" b="0" i="1" dirty="0">
                <a:solidFill>
                  <a:srgbClr val="F00000"/>
                </a:solidFill>
                <a:latin typeface="Arial" charset="0"/>
              </a:rPr>
              <a:t> DNA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“ </a:t>
            </a:r>
            <a:br>
              <a:rPr lang="en-US" sz="2000" b="0" dirty="0">
                <a:solidFill>
                  <a:srgbClr val="E80000"/>
                </a:solidFill>
                <a:latin typeface="Arial" charset="0"/>
              </a:rPr>
            </a:br>
            <a:endParaRPr lang="cs-CZ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r>
              <a:rPr lang="cs-CZ" sz="2000" b="0" dirty="0">
                <a:latin typeface="Arial" charset="0"/>
              </a:rPr>
              <a:t>význam pojmu „</a:t>
            </a:r>
            <a:r>
              <a:rPr lang="cs-CZ" sz="2000" b="0" i="1" dirty="0" err="1">
                <a:latin typeface="Arial" charset="0"/>
              </a:rPr>
              <a:t>junk</a:t>
            </a:r>
            <a:r>
              <a:rPr lang="cs-CZ" sz="2000" b="0" dirty="0">
                <a:latin typeface="Arial" charset="0"/>
              </a:rPr>
              <a:t>“ = „harampádí“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(např. garáž plná harampádí),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ne „odpad“ („</a:t>
            </a:r>
            <a:r>
              <a:rPr lang="cs-CZ" sz="2000" b="0" i="1" dirty="0" err="1">
                <a:latin typeface="Arial" charset="0"/>
              </a:rPr>
              <a:t>garbage</a:t>
            </a:r>
            <a:r>
              <a:rPr lang="cs-CZ" sz="2000" b="0" dirty="0">
                <a:latin typeface="Arial" charset="0"/>
              </a:rPr>
              <a:t>“) </a:t>
            </a:r>
            <a:r>
              <a:rPr lang="en-US" sz="2000" b="0" dirty="0">
                <a:latin typeface="Arial" charset="0"/>
                <a:sym typeface="Symbol" pitchFamily="18" charset="2"/>
              </a:rPr>
              <a:t></a:t>
            </a:r>
            <a:r>
              <a:rPr lang="cs-CZ" sz="2000" b="0" dirty="0">
                <a:latin typeface="Arial" charset="0"/>
                <a:sym typeface="Symbol" pitchFamily="18" charset="2"/>
              </a:rPr>
              <a:t> v budoucnu může nabýt funkci</a:t>
            </a:r>
            <a:endParaRPr lang="cs-CZ" sz="2000" b="0" dirty="0">
              <a:latin typeface="Arial" charset="0"/>
            </a:endParaRPr>
          </a:p>
        </p:txBody>
      </p:sp>
      <p:pic>
        <p:nvPicPr>
          <p:cNvPr id="29700" name="Picture 5" descr="http://www.nap.edu/books/0309084768/xhtml/images/p20005c54g234001.jpg"/>
          <p:cNvPicPr>
            <a:picLocks noChangeAspect="1" noChangeArrowheads="1"/>
          </p:cNvPicPr>
          <p:nvPr/>
        </p:nvPicPr>
        <p:blipFill rotWithShape="1">
          <a:blip r:embed="rId3" cstate="print"/>
          <a:srcRect b="13927"/>
          <a:stretch/>
        </p:blipFill>
        <p:spPr bwMode="auto">
          <a:xfrm>
            <a:off x="5221339" y="4375018"/>
            <a:ext cx="1146457" cy="14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46" name="Picture 2" descr="Výsledek obrázku pro evolutionary tinkering image"/>
          <p:cNvPicPr>
            <a:picLocks noChangeAspect="1" noChangeArrowheads="1"/>
          </p:cNvPicPr>
          <p:nvPr/>
        </p:nvPicPr>
        <p:blipFill>
          <a:blip r:embed="rId4" cstate="print"/>
          <a:srcRect r="24866"/>
          <a:stretch>
            <a:fillRect/>
          </a:stretch>
        </p:blipFill>
        <p:spPr bwMode="auto">
          <a:xfrm>
            <a:off x="6367796" y="4375018"/>
            <a:ext cx="2776204" cy="13090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1165</Words>
  <Application>Microsoft Office PowerPoint</Application>
  <PresentationFormat>Předvádění na obrazovce (4:3)</PresentationFormat>
  <Paragraphs>422</Paragraphs>
  <Slides>39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Arial Black</vt:lpstr>
      <vt:lpstr>Symbol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226</cp:revision>
  <dcterms:created xsi:type="dcterms:W3CDTF">2002-05-03T10:21:15Z</dcterms:created>
  <dcterms:modified xsi:type="dcterms:W3CDTF">2018-11-21T09:55:51Z</dcterms:modified>
</cp:coreProperties>
</file>