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52" r:id="rId2"/>
    <p:sldId id="453" r:id="rId3"/>
    <p:sldId id="454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398" r:id="rId40"/>
    <p:sldId id="434" r:id="rId41"/>
    <p:sldId id="435" r:id="rId42"/>
    <p:sldId id="436" r:id="rId43"/>
    <p:sldId id="437" r:id="rId44"/>
    <p:sldId id="438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4814C-91DF-4A70-B8D1-C86410E3700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77207C-539D-476A-980D-DBA3B0490985}">
      <dgm:prSet phldrT="[Text]" custT="1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sz="1800" b="1" dirty="0" smtClean="0"/>
            <a:t>Shluková analýza</a:t>
          </a:r>
          <a:endParaRPr lang="cs-CZ" sz="1800" b="1" dirty="0"/>
        </a:p>
      </dgm:t>
    </dgm:pt>
    <dgm:pt modelId="{63569092-CCF7-4CE5-8CBE-460128921D18}" type="parTrans" cxnId="{0A56DDF1-43F6-4707-B8F5-8907694D7BA7}">
      <dgm:prSet/>
      <dgm:spPr/>
      <dgm:t>
        <a:bodyPr/>
        <a:lstStyle/>
        <a:p>
          <a:endParaRPr lang="cs-CZ"/>
        </a:p>
      </dgm:t>
    </dgm:pt>
    <dgm:pt modelId="{777C9FC7-7A35-4A29-9D62-FCD5374B39B7}" type="sibTrans" cxnId="{0A56DDF1-43F6-4707-B8F5-8907694D7BA7}">
      <dgm:prSet/>
      <dgm:spPr/>
      <dgm:t>
        <a:bodyPr/>
        <a:lstStyle/>
        <a:p>
          <a:endParaRPr lang="cs-CZ"/>
        </a:p>
      </dgm:t>
    </dgm:pt>
    <dgm:pt modelId="{8B47E82F-940D-470B-8F05-3B42CEC48423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89BAFEE6-2DAE-4A12-A051-58047EC5DBC2}" type="parTrans" cxnId="{69940D10-7B61-43FE-AE48-DFD7D6CBA880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F6B1368F-C1A8-4134-A0BB-F9616824F189}" type="sibTrans" cxnId="{69940D10-7B61-43FE-AE48-DFD7D6CBA880}">
      <dgm:prSet/>
      <dgm:spPr/>
      <dgm:t>
        <a:bodyPr/>
        <a:lstStyle/>
        <a:p>
          <a:endParaRPr lang="cs-CZ"/>
        </a:p>
      </dgm:t>
    </dgm:pt>
    <dgm:pt modelId="{F5CDD86D-451F-4758-B486-51063663AE75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7B037FAF-CCB2-42F0-AD7D-0C8BF8E3C21E}" type="parTrans" cxnId="{7194DD74-D7E0-42BA-BDF0-DB3EDEF61FBC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730399F-C099-48CA-8374-C9C6C5C8089B}" type="sibTrans" cxnId="{7194DD74-D7E0-42BA-BDF0-DB3EDEF61FBC}">
      <dgm:prSet/>
      <dgm:spPr/>
      <dgm:t>
        <a:bodyPr/>
        <a:lstStyle/>
        <a:p>
          <a:endParaRPr lang="cs-CZ"/>
        </a:p>
      </dgm:t>
    </dgm:pt>
    <dgm:pt modelId="{D07FFD2C-E9D6-494E-87E6-727A4AEC7DDB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ED8263E3-32CC-4251-A6FE-07B188A3AE5E}" type="parTrans" cxnId="{A6F632C2-1FE0-4912-9F9F-39910598445A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34F7267-92DD-440E-BCCD-D92090AD6974}" type="sibTrans" cxnId="{A6F632C2-1FE0-4912-9F9F-39910598445A}">
      <dgm:prSet/>
      <dgm:spPr/>
      <dgm:t>
        <a:bodyPr/>
        <a:lstStyle/>
        <a:p>
          <a:endParaRPr lang="cs-CZ"/>
        </a:p>
      </dgm:t>
    </dgm:pt>
    <dgm:pt modelId="{C09B9ECB-2A65-49C5-B448-E4F4527BC0AA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BDED9212-3969-497E-B006-A45052993394}" type="parTrans" cxnId="{887C26BA-4BDC-4199-8B4F-4FCD551F21D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6C7C0E1D-BADB-4E43-A2FA-151C4D6E28A5}" type="sibTrans" cxnId="{887C26BA-4BDC-4199-8B4F-4FCD551F21DE}">
      <dgm:prSet/>
      <dgm:spPr/>
      <dgm:t>
        <a:bodyPr/>
        <a:lstStyle/>
        <a:p>
          <a:endParaRPr lang="cs-CZ"/>
        </a:p>
      </dgm:t>
    </dgm:pt>
    <dgm:pt modelId="{76D70F1B-1F7E-450C-9424-F2D966171A31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156856BB-CED8-44B5-8ED6-D0213A6053ED}" type="parTrans" cxnId="{197A3467-6F8B-4F77-8719-4E0E29A1091D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8BA8081C-A399-484D-A151-21FA8D158771}" type="sibTrans" cxnId="{197A3467-6F8B-4F77-8719-4E0E29A1091D}">
      <dgm:prSet/>
      <dgm:spPr/>
      <dgm:t>
        <a:bodyPr/>
        <a:lstStyle/>
        <a:p>
          <a:endParaRPr lang="cs-CZ"/>
        </a:p>
      </dgm:t>
    </dgm:pt>
    <dgm:pt modelId="{68D34270-9454-4490-8B75-530345E93368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0970D093-A92D-44DD-B656-3E2E5D6E84AB}" type="parTrans" cxnId="{D6ED238B-FC21-4E8C-8E55-0B3A5E76202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00B0229C-7E9D-4847-8A62-FD04E30A231C}" type="sibTrans" cxnId="{D6ED238B-FC21-4E8C-8E55-0B3A5E76202E}">
      <dgm:prSet/>
      <dgm:spPr/>
      <dgm:t>
        <a:bodyPr/>
        <a:lstStyle/>
        <a:p>
          <a:endParaRPr lang="cs-CZ"/>
        </a:p>
      </dgm:t>
    </dgm:pt>
    <dgm:pt modelId="{139C1893-B71F-47C5-AA2B-13B63862F895}" type="pres">
      <dgm:prSet presAssocID="{D4A4814C-91DF-4A70-B8D1-C86410E37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A11424-DD72-45B7-A92A-72C963A2E6DB}" type="pres">
      <dgm:prSet presAssocID="{0777207C-539D-476A-980D-DBA3B0490985}" presName="hierRoot1" presStyleCnt="0"/>
      <dgm:spPr/>
    </dgm:pt>
    <dgm:pt modelId="{7EBFB53E-4E48-40D6-8C5E-2D6022A85054}" type="pres">
      <dgm:prSet presAssocID="{0777207C-539D-476A-980D-DBA3B0490985}" presName="composite" presStyleCnt="0"/>
      <dgm:spPr/>
    </dgm:pt>
    <dgm:pt modelId="{E52E55DD-74DA-4F1C-BB3C-CE38C8CAAD62}" type="pres">
      <dgm:prSet presAssocID="{0777207C-539D-476A-980D-DBA3B0490985}" presName="background" presStyleLbl="node0" presStyleIdx="0" presStyleCnt="1"/>
      <dgm:spPr>
        <a:solidFill>
          <a:srgbClr val="4F81BD"/>
        </a:solidFill>
        <a:effectLst/>
      </dgm:spPr>
    </dgm:pt>
    <dgm:pt modelId="{D3B2BE82-F767-4CD4-A544-BC47403914D5}" type="pres">
      <dgm:prSet presAssocID="{0777207C-539D-476A-980D-DBA3B04909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AE645B-4CBC-48D7-94C6-98E302D9AFD4}" type="pres">
      <dgm:prSet presAssocID="{0777207C-539D-476A-980D-DBA3B0490985}" presName="hierChild2" presStyleCnt="0"/>
      <dgm:spPr/>
    </dgm:pt>
    <dgm:pt modelId="{639B413A-A832-4D07-AEEB-B780E2FFDDED}" type="pres">
      <dgm:prSet presAssocID="{89BAFEE6-2DAE-4A12-A051-58047EC5DBC2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6A6623-AC36-4BCB-9634-BB5F7CAEE18F}" type="pres">
      <dgm:prSet presAssocID="{8B47E82F-940D-470B-8F05-3B42CEC48423}" presName="hierRoot2" presStyleCnt="0"/>
      <dgm:spPr/>
    </dgm:pt>
    <dgm:pt modelId="{DE3E59F2-79E1-45E1-8CE1-ABC40C54D0FE}" type="pres">
      <dgm:prSet presAssocID="{8B47E82F-940D-470B-8F05-3B42CEC48423}" presName="composite2" presStyleCnt="0"/>
      <dgm:spPr/>
    </dgm:pt>
    <dgm:pt modelId="{22D4EC75-DCCC-4563-ABFA-AEC796496B1C}" type="pres">
      <dgm:prSet presAssocID="{8B47E82F-940D-470B-8F05-3B42CEC48423}" presName="background2" presStyleLbl="node2" presStyleIdx="0" presStyleCnt="2"/>
      <dgm:spPr>
        <a:solidFill>
          <a:srgbClr val="4F81BD"/>
        </a:solidFill>
        <a:effectLst/>
      </dgm:spPr>
    </dgm:pt>
    <dgm:pt modelId="{7C660152-2F46-4E10-9ADE-EF875AF7B53C}" type="pres">
      <dgm:prSet presAssocID="{8B47E82F-940D-470B-8F05-3B42CEC484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0D4EE3-253E-405D-89A5-EE2A58A96D7B}" type="pres">
      <dgm:prSet presAssocID="{8B47E82F-940D-470B-8F05-3B42CEC48423}" presName="hierChild3" presStyleCnt="0"/>
      <dgm:spPr/>
    </dgm:pt>
    <dgm:pt modelId="{1D68131E-75CC-45DC-A8FC-D08276994DEA}" type="pres">
      <dgm:prSet presAssocID="{7B037FAF-CCB2-42F0-AD7D-0C8BF8E3C21E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226BEA4-E96E-4E4B-9BE8-A654764A2EBC}" type="pres">
      <dgm:prSet presAssocID="{F5CDD86D-451F-4758-B486-51063663AE75}" presName="hierRoot3" presStyleCnt="0"/>
      <dgm:spPr/>
    </dgm:pt>
    <dgm:pt modelId="{31E570F0-18F5-4CD7-B39B-CBB30E2DE010}" type="pres">
      <dgm:prSet presAssocID="{F5CDD86D-451F-4758-B486-51063663AE75}" presName="composite3" presStyleCnt="0"/>
      <dgm:spPr/>
    </dgm:pt>
    <dgm:pt modelId="{4FB73EAA-037B-4B39-A393-286D0E269004}" type="pres">
      <dgm:prSet presAssocID="{F5CDD86D-451F-4758-B486-51063663AE75}" presName="background3" presStyleLbl="node3" presStyleIdx="0" presStyleCnt="4"/>
      <dgm:spPr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</dgm:spPr>
    </dgm:pt>
    <dgm:pt modelId="{402C1795-482A-4336-A81B-08C4516E2472}" type="pres">
      <dgm:prSet presAssocID="{F5CDD86D-451F-4758-B486-51063663AE75}" presName="text3" presStyleLbl="fgAcc3" presStyleIdx="0" presStyleCnt="4" custLinFactNeighborX="3175" custLinFactNeighborY="13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0C7FB7-5C52-4F77-BAD0-7938F47311D7}" type="pres">
      <dgm:prSet presAssocID="{F5CDD86D-451F-4758-B486-51063663AE75}" presName="hierChild4" presStyleCnt="0"/>
      <dgm:spPr/>
    </dgm:pt>
    <dgm:pt modelId="{CBA6ED83-FA43-48A3-849F-E3D6F43FEFB5}" type="pres">
      <dgm:prSet presAssocID="{ED8263E3-32CC-4251-A6FE-07B188A3AE5E}" presName="Name17" presStyleLbl="parChTrans1D3" presStyleIdx="1" presStyleCnt="4"/>
      <dgm:spPr/>
      <dgm:t>
        <a:bodyPr/>
        <a:lstStyle/>
        <a:p>
          <a:endParaRPr lang="en-GB"/>
        </a:p>
      </dgm:t>
    </dgm:pt>
    <dgm:pt modelId="{BCBB2254-BA6F-4A63-BF29-D981BB3A034F}" type="pres">
      <dgm:prSet presAssocID="{D07FFD2C-E9D6-494E-87E6-727A4AEC7DDB}" presName="hierRoot3" presStyleCnt="0"/>
      <dgm:spPr/>
    </dgm:pt>
    <dgm:pt modelId="{1C716E90-5E15-4BE9-9921-C1CEDA5B169C}" type="pres">
      <dgm:prSet presAssocID="{D07FFD2C-E9D6-494E-87E6-727A4AEC7DDB}" presName="composite3" presStyleCnt="0"/>
      <dgm:spPr/>
    </dgm:pt>
    <dgm:pt modelId="{412674B2-6338-4DD8-BF6C-C1BDD026A385}" type="pres">
      <dgm:prSet presAssocID="{D07FFD2C-E9D6-494E-87E6-727A4AEC7DDB}" presName="background3" presStyleLbl="node3" presStyleIdx="1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567B74A-E69A-43B0-AC14-45210695F121}" type="pres">
      <dgm:prSet presAssocID="{D07FFD2C-E9D6-494E-87E6-727A4AEC7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820D87-DA92-450D-8B5A-23A826975DDE}" type="pres">
      <dgm:prSet presAssocID="{D07FFD2C-E9D6-494E-87E6-727A4AEC7DDB}" presName="hierChild4" presStyleCnt="0"/>
      <dgm:spPr/>
    </dgm:pt>
    <dgm:pt modelId="{53F92C40-41B7-4A94-B90C-177EF379DA78}" type="pres">
      <dgm:prSet presAssocID="{BDED9212-3969-497E-B006-A45052993394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42900A0-A2D5-4BEF-88CB-A3E571126AD7}" type="pres">
      <dgm:prSet presAssocID="{C09B9ECB-2A65-49C5-B448-E4F4527BC0AA}" presName="hierRoot2" presStyleCnt="0"/>
      <dgm:spPr/>
    </dgm:pt>
    <dgm:pt modelId="{2C44974F-F46D-4742-89D4-65C49D69E0C1}" type="pres">
      <dgm:prSet presAssocID="{C09B9ECB-2A65-49C5-B448-E4F4527BC0AA}" presName="composite2" presStyleCnt="0"/>
      <dgm:spPr/>
    </dgm:pt>
    <dgm:pt modelId="{3DB05545-815F-4D89-8A54-0340AA0698AC}" type="pres">
      <dgm:prSet presAssocID="{C09B9ECB-2A65-49C5-B448-E4F4527BC0AA}" presName="background2" presStyleLbl="node2" presStyleIdx="1" presStyleCnt="2"/>
      <dgm:spPr>
        <a:solidFill>
          <a:srgbClr val="4F81BD"/>
        </a:solidFill>
        <a:effectLst/>
      </dgm:spPr>
    </dgm:pt>
    <dgm:pt modelId="{9B68EB0D-8AFD-4973-86A5-7AF7BE7E66B1}" type="pres">
      <dgm:prSet presAssocID="{C09B9ECB-2A65-49C5-B448-E4F4527BC0A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62E5CB-44F0-4A95-AB7A-5BCB4592C490}" type="pres">
      <dgm:prSet presAssocID="{C09B9ECB-2A65-49C5-B448-E4F4527BC0AA}" presName="hierChild3" presStyleCnt="0"/>
      <dgm:spPr/>
    </dgm:pt>
    <dgm:pt modelId="{59C58647-A434-47F6-9500-AB781F6DA238}" type="pres">
      <dgm:prSet presAssocID="{156856BB-CED8-44B5-8ED6-D0213A6053ED}" presName="Name17" presStyleLbl="parChTrans1D3" presStyleIdx="2" presStyleCnt="4"/>
      <dgm:spPr/>
      <dgm:t>
        <a:bodyPr/>
        <a:lstStyle/>
        <a:p>
          <a:endParaRPr lang="en-GB"/>
        </a:p>
      </dgm:t>
    </dgm:pt>
    <dgm:pt modelId="{127A5AA8-037F-457B-AD86-1EFD3B397863}" type="pres">
      <dgm:prSet presAssocID="{76D70F1B-1F7E-450C-9424-F2D966171A31}" presName="hierRoot3" presStyleCnt="0"/>
      <dgm:spPr/>
    </dgm:pt>
    <dgm:pt modelId="{B4F8CBA3-3CB4-4E38-835D-E595B70C9C6D}" type="pres">
      <dgm:prSet presAssocID="{76D70F1B-1F7E-450C-9424-F2D966171A31}" presName="composite3" presStyleCnt="0"/>
      <dgm:spPr/>
    </dgm:pt>
    <dgm:pt modelId="{4494E72C-F4A2-432C-A0E1-6B80C6FEC2BC}" type="pres">
      <dgm:prSet presAssocID="{76D70F1B-1F7E-450C-9424-F2D966171A31}" presName="background3" presStyleLbl="node3" presStyleIdx="2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0BA7913D-829E-42BB-AB16-3DE406ED094D}" type="pres">
      <dgm:prSet presAssocID="{76D70F1B-1F7E-450C-9424-F2D966171A3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B867D-3F4B-4C3B-A650-F4F70885200A}" type="pres">
      <dgm:prSet presAssocID="{76D70F1B-1F7E-450C-9424-F2D966171A31}" presName="hierChild4" presStyleCnt="0"/>
      <dgm:spPr/>
    </dgm:pt>
    <dgm:pt modelId="{FD964FEC-277E-4093-951F-1A1418BC0C7F}" type="pres">
      <dgm:prSet presAssocID="{0970D093-A92D-44DD-B656-3E2E5D6E84AB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C9B1E4E-BEBD-4E3E-873C-81B1545F1F35}" type="pres">
      <dgm:prSet presAssocID="{68D34270-9454-4490-8B75-530345E93368}" presName="hierRoot3" presStyleCnt="0"/>
      <dgm:spPr/>
    </dgm:pt>
    <dgm:pt modelId="{30FDC5F9-C648-4B28-8D38-1410DD0EE457}" type="pres">
      <dgm:prSet presAssocID="{68D34270-9454-4490-8B75-530345E93368}" presName="composite3" presStyleCnt="0"/>
      <dgm:spPr/>
    </dgm:pt>
    <dgm:pt modelId="{D5431432-E6CE-47BC-97B8-19073F049CB9}" type="pres">
      <dgm:prSet presAssocID="{68D34270-9454-4490-8B75-530345E93368}" presName="background3" presStyleLbl="node3" presStyleIdx="3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4DA14B6-63D1-4D31-9065-6CD2231874F7}" type="pres">
      <dgm:prSet presAssocID="{68D34270-9454-4490-8B75-530345E9336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B11C45-463A-4D91-B940-E7F10AC01E94}" type="pres">
      <dgm:prSet presAssocID="{68D34270-9454-4490-8B75-530345E93368}" presName="hierChild4" presStyleCnt="0"/>
      <dgm:spPr/>
    </dgm:pt>
  </dgm:ptLst>
  <dgm:cxnLst>
    <dgm:cxn modelId="{A6F632C2-1FE0-4912-9F9F-39910598445A}" srcId="{8B47E82F-940D-470B-8F05-3B42CEC48423}" destId="{D07FFD2C-E9D6-494E-87E6-727A4AEC7DDB}" srcOrd="1" destOrd="0" parTransId="{ED8263E3-32CC-4251-A6FE-07B188A3AE5E}" sibTransId="{334F7267-92DD-440E-BCCD-D92090AD6974}"/>
    <dgm:cxn modelId="{7194DD74-D7E0-42BA-BDF0-DB3EDEF61FBC}" srcId="{8B47E82F-940D-470B-8F05-3B42CEC48423}" destId="{F5CDD86D-451F-4758-B486-51063663AE75}" srcOrd="0" destOrd="0" parTransId="{7B037FAF-CCB2-42F0-AD7D-0C8BF8E3C21E}" sibTransId="{3730399F-C099-48CA-8374-C9C6C5C8089B}"/>
    <dgm:cxn modelId="{0A56DDF1-43F6-4707-B8F5-8907694D7BA7}" srcId="{D4A4814C-91DF-4A70-B8D1-C86410E37001}" destId="{0777207C-539D-476A-980D-DBA3B0490985}" srcOrd="0" destOrd="0" parTransId="{63569092-CCF7-4CE5-8CBE-460128921D18}" sibTransId="{777C9FC7-7A35-4A29-9D62-FCD5374B39B7}"/>
    <dgm:cxn modelId="{EFFF327D-C29A-4986-9AB6-F50A8A356EAC}" type="presOf" srcId="{ED8263E3-32CC-4251-A6FE-07B188A3AE5E}" destId="{CBA6ED83-FA43-48A3-849F-E3D6F43FEFB5}" srcOrd="0" destOrd="0" presId="urn:microsoft.com/office/officeart/2005/8/layout/hierarchy1"/>
    <dgm:cxn modelId="{EDD350DC-A2F0-4A9A-AD0F-F02EE06F3E2A}" type="presOf" srcId="{D4A4814C-91DF-4A70-B8D1-C86410E37001}" destId="{139C1893-B71F-47C5-AA2B-13B63862F895}" srcOrd="0" destOrd="0" presId="urn:microsoft.com/office/officeart/2005/8/layout/hierarchy1"/>
    <dgm:cxn modelId="{3425D2CB-1636-4147-8604-554D33A632F6}" type="presOf" srcId="{76D70F1B-1F7E-450C-9424-F2D966171A31}" destId="{0BA7913D-829E-42BB-AB16-3DE406ED094D}" srcOrd="0" destOrd="0" presId="urn:microsoft.com/office/officeart/2005/8/layout/hierarchy1"/>
    <dgm:cxn modelId="{69940D10-7B61-43FE-AE48-DFD7D6CBA880}" srcId="{0777207C-539D-476A-980D-DBA3B0490985}" destId="{8B47E82F-940D-470B-8F05-3B42CEC48423}" srcOrd="0" destOrd="0" parTransId="{89BAFEE6-2DAE-4A12-A051-58047EC5DBC2}" sibTransId="{F6B1368F-C1A8-4134-A0BB-F9616824F189}"/>
    <dgm:cxn modelId="{0B0199AE-C33E-4C12-9C83-8EC486B9B6D2}" type="presOf" srcId="{89BAFEE6-2DAE-4A12-A051-58047EC5DBC2}" destId="{639B413A-A832-4D07-AEEB-B780E2FFDDED}" srcOrd="0" destOrd="0" presId="urn:microsoft.com/office/officeart/2005/8/layout/hierarchy1"/>
    <dgm:cxn modelId="{0F93DFC4-6F04-41C5-9CB1-9D266187E3F9}" type="presOf" srcId="{D07FFD2C-E9D6-494E-87E6-727A4AEC7DDB}" destId="{F567B74A-E69A-43B0-AC14-45210695F121}" srcOrd="0" destOrd="0" presId="urn:microsoft.com/office/officeart/2005/8/layout/hierarchy1"/>
    <dgm:cxn modelId="{1562DE6D-809F-4DCF-BD5F-A0D4F5A14656}" type="presOf" srcId="{F5CDD86D-451F-4758-B486-51063663AE75}" destId="{402C1795-482A-4336-A81B-08C4516E2472}" srcOrd="0" destOrd="0" presId="urn:microsoft.com/office/officeart/2005/8/layout/hierarchy1"/>
    <dgm:cxn modelId="{90A8B2CA-E502-4D50-9D3C-A4F74C4B352E}" type="presOf" srcId="{156856BB-CED8-44B5-8ED6-D0213A6053ED}" destId="{59C58647-A434-47F6-9500-AB781F6DA238}" srcOrd="0" destOrd="0" presId="urn:microsoft.com/office/officeart/2005/8/layout/hierarchy1"/>
    <dgm:cxn modelId="{CEF1785A-665D-46F9-90C8-6DE8288B9B20}" type="presOf" srcId="{0777207C-539D-476A-980D-DBA3B0490985}" destId="{D3B2BE82-F767-4CD4-A544-BC47403914D5}" srcOrd="0" destOrd="0" presId="urn:microsoft.com/office/officeart/2005/8/layout/hierarchy1"/>
    <dgm:cxn modelId="{66C88ADB-0832-4A6F-84E4-6F9470CD7C34}" type="presOf" srcId="{7B037FAF-CCB2-42F0-AD7D-0C8BF8E3C21E}" destId="{1D68131E-75CC-45DC-A8FC-D08276994DEA}" srcOrd="0" destOrd="0" presId="urn:microsoft.com/office/officeart/2005/8/layout/hierarchy1"/>
    <dgm:cxn modelId="{BDD3F1E4-1A50-465A-813D-4289DF9454D2}" type="presOf" srcId="{0970D093-A92D-44DD-B656-3E2E5D6E84AB}" destId="{FD964FEC-277E-4093-951F-1A1418BC0C7F}" srcOrd="0" destOrd="0" presId="urn:microsoft.com/office/officeart/2005/8/layout/hierarchy1"/>
    <dgm:cxn modelId="{197A3467-6F8B-4F77-8719-4E0E29A1091D}" srcId="{C09B9ECB-2A65-49C5-B448-E4F4527BC0AA}" destId="{76D70F1B-1F7E-450C-9424-F2D966171A31}" srcOrd="0" destOrd="0" parTransId="{156856BB-CED8-44B5-8ED6-D0213A6053ED}" sibTransId="{8BA8081C-A399-484D-A151-21FA8D158771}"/>
    <dgm:cxn modelId="{47754E66-1778-4DC4-A306-56DE3F11E10E}" type="presOf" srcId="{8B47E82F-940D-470B-8F05-3B42CEC48423}" destId="{7C660152-2F46-4E10-9ADE-EF875AF7B53C}" srcOrd="0" destOrd="0" presId="urn:microsoft.com/office/officeart/2005/8/layout/hierarchy1"/>
    <dgm:cxn modelId="{F0DEC667-8582-4F0F-9BCF-C35DBD3159C7}" type="presOf" srcId="{BDED9212-3969-497E-B006-A45052993394}" destId="{53F92C40-41B7-4A94-B90C-177EF379DA78}" srcOrd="0" destOrd="0" presId="urn:microsoft.com/office/officeart/2005/8/layout/hierarchy1"/>
    <dgm:cxn modelId="{1EE0E290-ABDC-4596-9065-19288D213F46}" type="presOf" srcId="{C09B9ECB-2A65-49C5-B448-E4F4527BC0AA}" destId="{9B68EB0D-8AFD-4973-86A5-7AF7BE7E66B1}" srcOrd="0" destOrd="0" presId="urn:microsoft.com/office/officeart/2005/8/layout/hierarchy1"/>
    <dgm:cxn modelId="{887C26BA-4BDC-4199-8B4F-4FCD551F21DE}" srcId="{0777207C-539D-476A-980D-DBA3B0490985}" destId="{C09B9ECB-2A65-49C5-B448-E4F4527BC0AA}" srcOrd="1" destOrd="0" parTransId="{BDED9212-3969-497E-B006-A45052993394}" sibTransId="{6C7C0E1D-BADB-4E43-A2FA-151C4D6E28A5}"/>
    <dgm:cxn modelId="{D949663D-5021-43E5-8CB2-AE938D069077}" type="presOf" srcId="{68D34270-9454-4490-8B75-530345E93368}" destId="{F4DA14B6-63D1-4D31-9065-6CD2231874F7}" srcOrd="0" destOrd="0" presId="urn:microsoft.com/office/officeart/2005/8/layout/hierarchy1"/>
    <dgm:cxn modelId="{D6ED238B-FC21-4E8C-8E55-0B3A5E76202E}" srcId="{C09B9ECB-2A65-49C5-B448-E4F4527BC0AA}" destId="{68D34270-9454-4490-8B75-530345E93368}" srcOrd="1" destOrd="0" parTransId="{0970D093-A92D-44DD-B656-3E2E5D6E84AB}" sibTransId="{00B0229C-7E9D-4847-8A62-FD04E30A231C}"/>
    <dgm:cxn modelId="{DC2EBFBE-7342-4EF5-B8BE-7AA990EF3492}" type="presParOf" srcId="{139C1893-B71F-47C5-AA2B-13B63862F895}" destId="{42A11424-DD72-45B7-A92A-72C963A2E6DB}" srcOrd="0" destOrd="0" presId="urn:microsoft.com/office/officeart/2005/8/layout/hierarchy1"/>
    <dgm:cxn modelId="{5F17D404-15B6-42B5-831A-36791B9ACEB6}" type="presParOf" srcId="{42A11424-DD72-45B7-A92A-72C963A2E6DB}" destId="{7EBFB53E-4E48-40D6-8C5E-2D6022A85054}" srcOrd="0" destOrd="0" presId="urn:microsoft.com/office/officeart/2005/8/layout/hierarchy1"/>
    <dgm:cxn modelId="{0EC440F6-D56F-46C9-9A5C-2DF2C5B1C447}" type="presParOf" srcId="{7EBFB53E-4E48-40D6-8C5E-2D6022A85054}" destId="{E52E55DD-74DA-4F1C-BB3C-CE38C8CAAD62}" srcOrd="0" destOrd="0" presId="urn:microsoft.com/office/officeart/2005/8/layout/hierarchy1"/>
    <dgm:cxn modelId="{6DA3C73C-B0DE-445D-B275-542F39380C29}" type="presParOf" srcId="{7EBFB53E-4E48-40D6-8C5E-2D6022A85054}" destId="{D3B2BE82-F767-4CD4-A544-BC47403914D5}" srcOrd="1" destOrd="0" presId="urn:microsoft.com/office/officeart/2005/8/layout/hierarchy1"/>
    <dgm:cxn modelId="{16672A84-4263-4C4C-9D1B-20F19E77843B}" type="presParOf" srcId="{42A11424-DD72-45B7-A92A-72C963A2E6DB}" destId="{24AE645B-4CBC-48D7-94C6-98E302D9AFD4}" srcOrd="1" destOrd="0" presId="urn:microsoft.com/office/officeart/2005/8/layout/hierarchy1"/>
    <dgm:cxn modelId="{586D9025-CA68-4C28-AA32-CEBF008FA271}" type="presParOf" srcId="{24AE645B-4CBC-48D7-94C6-98E302D9AFD4}" destId="{639B413A-A832-4D07-AEEB-B780E2FFDDED}" srcOrd="0" destOrd="0" presId="urn:microsoft.com/office/officeart/2005/8/layout/hierarchy1"/>
    <dgm:cxn modelId="{5EE214C5-8EAB-4224-9A21-AE9C846039AF}" type="presParOf" srcId="{24AE645B-4CBC-48D7-94C6-98E302D9AFD4}" destId="{D66A6623-AC36-4BCB-9634-BB5F7CAEE18F}" srcOrd="1" destOrd="0" presId="urn:microsoft.com/office/officeart/2005/8/layout/hierarchy1"/>
    <dgm:cxn modelId="{38CCF16D-8688-4609-9A1B-98F2DDBF6625}" type="presParOf" srcId="{D66A6623-AC36-4BCB-9634-BB5F7CAEE18F}" destId="{DE3E59F2-79E1-45E1-8CE1-ABC40C54D0FE}" srcOrd="0" destOrd="0" presId="urn:microsoft.com/office/officeart/2005/8/layout/hierarchy1"/>
    <dgm:cxn modelId="{1A12B014-95E6-4608-806C-B2D39739DF09}" type="presParOf" srcId="{DE3E59F2-79E1-45E1-8CE1-ABC40C54D0FE}" destId="{22D4EC75-DCCC-4563-ABFA-AEC796496B1C}" srcOrd="0" destOrd="0" presId="urn:microsoft.com/office/officeart/2005/8/layout/hierarchy1"/>
    <dgm:cxn modelId="{47F1FA0A-D5C2-4C12-A5CE-5D8CD0FF96D4}" type="presParOf" srcId="{DE3E59F2-79E1-45E1-8CE1-ABC40C54D0FE}" destId="{7C660152-2F46-4E10-9ADE-EF875AF7B53C}" srcOrd="1" destOrd="0" presId="urn:microsoft.com/office/officeart/2005/8/layout/hierarchy1"/>
    <dgm:cxn modelId="{1075533A-B038-4CAE-92A2-39A6B524629B}" type="presParOf" srcId="{D66A6623-AC36-4BCB-9634-BB5F7CAEE18F}" destId="{090D4EE3-253E-405D-89A5-EE2A58A96D7B}" srcOrd="1" destOrd="0" presId="urn:microsoft.com/office/officeart/2005/8/layout/hierarchy1"/>
    <dgm:cxn modelId="{DCCD44C9-D45A-455D-BBA3-377B0E68B25C}" type="presParOf" srcId="{090D4EE3-253E-405D-89A5-EE2A58A96D7B}" destId="{1D68131E-75CC-45DC-A8FC-D08276994DEA}" srcOrd="0" destOrd="0" presId="urn:microsoft.com/office/officeart/2005/8/layout/hierarchy1"/>
    <dgm:cxn modelId="{70BF2E95-5663-4D5B-9607-8580EB2CBD69}" type="presParOf" srcId="{090D4EE3-253E-405D-89A5-EE2A58A96D7B}" destId="{0226BEA4-E96E-4E4B-9BE8-A654764A2EBC}" srcOrd="1" destOrd="0" presId="urn:microsoft.com/office/officeart/2005/8/layout/hierarchy1"/>
    <dgm:cxn modelId="{49139E85-B84B-41BF-990F-0D7546E9B3E3}" type="presParOf" srcId="{0226BEA4-E96E-4E4B-9BE8-A654764A2EBC}" destId="{31E570F0-18F5-4CD7-B39B-CBB30E2DE010}" srcOrd="0" destOrd="0" presId="urn:microsoft.com/office/officeart/2005/8/layout/hierarchy1"/>
    <dgm:cxn modelId="{708C0519-C914-4D9F-9838-411D1AA7DA4E}" type="presParOf" srcId="{31E570F0-18F5-4CD7-B39B-CBB30E2DE010}" destId="{4FB73EAA-037B-4B39-A393-286D0E269004}" srcOrd="0" destOrd="0" presId="urn:microsoft.com/office/officeart/2005/8/layout/hierarchy1"/>
    <dgm:cxn modelId="{9BFBB3F1-BD90-49F8-BDC4-4B0F277F1DBC}" type="presParOf" srcId="{31E570F0-18F5-4CD7-B39B-CBB30E2DE010}" destId="{402C1795-482A-4336-A81B-08C4516E2472}" srcOrd="1" destOrd="0" presId="urn:microsoft.com/office/officeart/2005/8/layout/hierarchy1"/>
    <dgm:cxn modelId="{F3590480-D492-471F-8EAE-A036849E3783}" type="presParOf" srcId="{0226BEA4-E96E-4E4B-9BE8-A654764A2EBC}" destId="{800C7FB7-5C52-4F77-BAD0-7938F47311D7}" srcOrd="1" destOrd="0" presId="urn:microsoft.com/office/officeart/2005/8/layout/hierarchy1"/>
    <dgm:cxn modelId="{9194C49D-3B90-45DE-894E-41233AF34FB8}" type="presParOf" srcId="{090D4EE3-253E-405D-89A5-EE2A58A96D7B}" destId="{CBA6ED83-FA43-48A3-849F-E3D6F43FEFB5}" srcOrd="2" destOrd="0" presId="urn:microsoft.com/office/officeart/2005/8/layout/hierarchy1"/>
    <dgm:cxn modelId="{88AA5F65-3FD7-497C-8BB0-236EFEA04B8A}" type="presParOf" srcId="{090D4EE3-253E-405D-89A5-EE2A58A96D7B}" destId="{BCBB2254-BA6F-4A63-BF29-D981BB3A034F}" srcOrd="3" destOrd="0" presId="urn:microsoft.com/office/officeart/2005/8/layout/hierarchy1"/>
    <dgm:cxn modelId="{E3F755B3-918C-4892-A7A5-4E587A855EE7}" type="presParOf" srcId="{BCBB2254-BA6F-4A63-BF29-D981BB3A034F}" destId="{1C716E90-5E15-4BE9-9921-C1CEDA5B169C}" srcOrd="0" destOrd="0" presId="urn:microsoft.com/office/officeart/2005/8/layout/hierarchy1"/>
    <dgm:cxn modelId="{9A9C4BDE-3C86-43E2-9592-B575DE048904}" type="presParOf" srcId="{1C716E90-5E15-4BE9-9921-C1CEDA5B169C}" destId="{412674B2-6338-4DD8-BF6C-C1BDD026A385}" srcOrd="0" destOrd="0" presId="urn:microsoft.com/office/officeart/2005/8/layout/hierarchy1"/>
    <dgm:cxn modelId="{0730580C-C783-479C-8377-35B3D46498E8}" type="presParOf" srcId="{1C716E90-5E15-4BE9-9921-C1CEDA5B169C}" destId="{F567B74A-E69A-43B0-AC14-45210695F121}" srcOrd="1" destOrd="0" presId="urn:microsoft.com/office/officeart/2005/8/layout/hierarchy1"/>
    <dgm:cxn modelId="{413B5574-73BC-4417-9C9D-08ACDB24627B}" type="presParOf" srcId="{BCBB2254-BA6F-4A63-BF29-D981BB3A034F}" destId="{3F820D87-DA92-450D-8B5A-23A826975DDE}" srcOrd="1" destOrd="0" presId="urn:microsoft.com/office/officeart/2005/8/layout/hierarchy1"/>
    <dgm:cxn modelId="{6B706AE7-F097-47AD-8BA5-063F29FE41A2}" type="presParOf" srcId="{24AE645B-4CBC-48D7-94C6-98E302D9AFD4}" destId="{53F92C40-41B7-4A94-B90C-177EF379DA78}" srcOrd="2" destOrd="0" presId="urn:microsoft.com/office/officeart/2005/8/layout/hierarchy1"/>
    <dgm:cxn modelId="{5BD901AD-4E6F-4219-9CE7-69C0CD98EE41}" type="presParOf" srcId="{24AE645B-4CBC-48D7-94C6-98E302D9AFD4}" destId="{742900A0-A2D5-4BEF-88CB-A3E571126AD7}" srcOrd="3" destOrd="0" presId="urn:microsoft.com/office/officeart/2005/8/layout/hierarchy1"/>
    <dgm:cxn modelId="{C9A3246F-AF15-4C76-9188-0742635DD544}" type="presParOf" srcId="{742900A0-A2D5-4BEF-88CB-A3E571126AD7}" destId="{2C44974F-F46D-4742-89D4-65C49D69E0C1}" srcOrd="0" destOrd="0" presId="urn:microsoft.com/office/officeart/2005/8/layout/hierarchy1"/>
    <dgm:cxn modelId="{083A3BFC-9A07-42B1-A4F7-B8950FDE2001}" type="presParOf" srcId="{2C44974F-F46D-4742-89D4-65C49D69E0C1}" destId="{3DB05545-815F-4D89-8A54-0340AA0698AC}" srcOrd="0" destOrd="0" presId="urn:microsoft.com/office/officeart/2005/8/layout/hierarchy1"/>
    <dgm:cxn modelId="{7C0F1C86-2721-4C2F-B158-BACF162134D1}" type="presParOf" srcId="{2C44974F-F46D-4742-89D4-65C49D69E0C1}" destId="{9B68EB0D-8AFD-4973-86A5-7AF7BE7E66B1}" srcOrd="1" destOrd="0" presId="urn:microsoft.com/office/officeart/2005/8/layout/hierarchy1"/>
    <dgm:cxn modelId="{7E806DD5-482E-4A96-8768-86219C85A033}" type="presParOf" srcId="{742900A0-A2D5-4BEF-88CB-A3E571126AD7}" destId="{C362E5CB-44F0-4A95-AB7A-5BCB4592C490}" srcOrd="1" destOrd="0" presId="urn:microsoft.com/office/officeart/2005/8/layout/hierarchy1"/>
    <dgm:cxn modelId="{A30BEDAD-C1AB-4CBA-B84B-7364867D6800}" type="presParOf" srcId="{C362E5CB-44F0-4A95-AB7A-5BCB4592C490}" destId="{59C58647-A434-47F6-9500-AB781F6DA238}" srcOrd="0" destOrd="0" presId="urn:microsoft.com/office/officeart/2005/8/layout/hierarchy1"/>
    <dgm:cxn modelId="{26F70E3E-ADE1-4EA4-B41D-A45B652904A7}" type="presParOf" srcId="{C362E5CB-44F0-4A95-AB7A-5BCB4592C490}" destId="{127A5AA8-037F-457B-AD86-1EFD3B397863}" srcOrd="1" destOrd="0" presId="urn:microsoft.com/office/officeart/2005/8/layout/hierarchy1"/>
    <dgm:cxn modelId="{59711451-4F8B-4527-A301-E7A32191B73F}" type="presParOf" srcId="{127A5AA8-037F-457B-AD86-1EFD3B397863}" destId="{B4F8CBA3-3CB4-4E38-835D-E595B70C9C6D}" srcOrd="0" destOrd="0" presId="urn:microsoft.com/office/officeart/2005/8/layout/hierarchy1"/>
    <dgm:cxn modelId="{B6DF6E05-4EAE-44EA-A9B2-7DFA8DD7C187}" type="presParOf" srcId="{B4F8CBA3-3CB4-4E38-835D-E595B70C9C6D}" destId="{4494E72C-F4A2-432C-A0E1-6B80C6FEC2BC}" srcOrd="0" destOrd="0" presId="urn:microsoft.com/office/officeart/2005/8/layout/hierarchy1"/>
    <dgm:cxn modelId="{F7664294-9F6D-4CF0-8C7E-7AF71390669C}" type="presParOf" srcId="{B4F8CBA3-3CB4-4E38-835D-E595B70C9C6D}" destId="{0BA7913D-829E-42BB-AB16-3DE406ED094D}" srcOrd="1" destOrd="0" presId="urn:microsoft.com/office/officeart/2005/8/layout/hierarchy1"/>
    <dgm:cxn modelId="{D499FE62-9ACC-4AB9-B4E2-68324E6B8226}" type="presParOf" srcId="{127A5AA8-037F-457B-AD86-1EFD3B397863}" destId="{391B867D-3F4B-4C3B-A650-F4F70885200A}" srcOrd="1" destOrd="0" presId="urn:microsoft.com/office/officeart/2005/8/layout/hierarchy1"/>
    <dgm:cxn modelId="{F4B7A239-0F75-4D33-90B7-429F8A61BE2B}" type="presParOf" srcId="{C362E5CB-44F0-4A95-AB7A-5BCB4592C490}" destId="{FD964FEC-277E-4093-951F-1A1418BC0C7F}" srcOrd="2" destOrd="0" presId="urn:microsoft.com/office/officeart/2005/8/layout/hierarchy1"/>
    <dgm:cxn modelId="{75D310BD-C93C-48DD-97F5-B952D89D6836}" type="presParOf" srcId="{C362E5CB-44F0-4A95-AB7A-5BCB4592C490}" destId="{5C9B1E4E-BEBD-4E3E-873C-81B1545F1F35}" srcOrd="3" destOrd="0" presId="urn:microsoft.com/office/officeart/2005/8/layout/hierarchy1"/>
    <dgm:cxn modelId="{7B6FD971-2108-4D31-8730-B171168C498A}" type="presParOf" srcId="{5C9B1E4E-BEBD-4E3E-873C-81B1545F1F35}" destId="{30FDC5F9-C648-4B28-8D38-1410DD0EE457}" srcOrd="0" destOrd="0" presId="urn:microsoft.com/office/officeart/2005/8/layout/hierarchy1"/>
    <dgm:cxn modelId="{599E332F-D242-4EC9-BE8C-93779C834E1C}" type="presParOf" srcId="{30FDC5F9-C648-4B28-8D38-1410DD0EE457}" destId="{D5431432-E6CE-47BC-97B8-19073F049CB9}" srcOrd="0" destOrd="0" presId="urn:microsoft.com/office/officeart/2005/8/layout/hierarchy1"/>
    <dgm:cxn modelId="{43D9DFF7-CAE7-41F6-83AF-9F7EADE35E5F}" type="presParOf" srcId="{30FDC5F9-C648-4B28-8D38-1410DD0EE457}" destId="{F4DA14B6-63D1-4D31-9065-6CD2231874F7}" srcOrd="1" destOrd="0" presId="urn:microsoft.com/office/officeart/2005/8/layout/hierarchy1"/>
    <dgm:cxn modelId="{9EF1E92B-D4E6-4BC4-BBD3-B8DC5446A84A}" type="presParOf" srcId="{5C9B1E4E-BEBD-4E3E-873C-81B1545F1F35}" destId="{47B11C45-463A-4D91-B940-E7F10AC01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4814C-91DF-4A70-B8D1-C86410E3700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77207C-539D-476A-980D-DBA3B0490985}">
      <dgm:prSet phldrT="[Text]" custT="1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sz="1800" b="1" dirty="0" smtClean="0"/>
            <a:t>Shluková analýza</a:t>
          </a:r>
          <a:endParaRPr lang="cs-CZ" sz="1800" b="1" dirty="0"/>
        </a:p>
      </dgm:t>
    </dgm:pt>
    <dgm:pt modelId="{63569092-CCF7-4CE5-8CBE-460128921D18}" type="parTrans" cxnId="{0A56DDF1-43F6-4707-B8F5-8907694D7BA7}">
      <dgm:prSet/>
      <dgm:spPr/>
      <dgm:t>
        <a:bodyPr/>
        <a:lstStyle/>
        <a:p>
          <a:endParaRPr lang="cs-CZ"/>
        </a:p>
      </dgm:t>
    </dgm:pt>
    <dgm:pt modelId="{777C9FC7-7A35-4A29-9D62-FCD5374B39B7}" type="sibTrans" cxnId="{0A56DDF1-43F6-4707-B8F5-8907694D7BA7}">
      <dgm:prSet/>
      <dgm:spPr/>
      <dgm:t>
        <a:bodyPr/>
        <a:lstStyle/>
        <a:p>
          <a:endParaRPr lang="cs-CZ"/>
        </a:p>
      </dgm:t>
    </dgm:pt>
    <dgm:pt modelId="{8B47E82F-940D-470B-8F05-3B42CEC48423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smtClean="0"/>
            <a:t>Hierarchické</a:t>
          </a:r>
          <a:endParaRPr lang="cs-CZ" b="1" dirty="0"/>
        </a:p>
      </dgm:t>
    </dgm:pt>
    <dgm:pt modelId="{89BAFEE6-2DAE-4A12-A051-58047EC5DBC2}" type="parTrans" cxnId="{69940D10-7B61-43FE-AE48-DFD7D6CBA880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F6B1368F-C1A8-4134-A0BB-F9616824F189}" type="sibTrans" cxnId="{69940D10-7B61-43FE-AE48-DFD7D6CBA880}">
      <dgm:prSet/>
      <dgm:spPr/>
      <dgm:t>
        <a:bodyPr/>
        <a:lstStyle/>
        <a:p>
          <a:endParaRPr lang="cs-CZ"/>
        </a:p>
      </dgm:t>
    </dgm:pt>
    <dgm:pt modelId="{F5CDD86D-451F-4758-B486-51063663AE75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7B037FAF-CCB2-42F0-AD7D-0C8BF8E3C21E}" type="parTrans" cxnId="{7194DD74-D7E0-42BA-BDF0-DB3EDEF61FBC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730399F-C099-48CA-8374-C9C6C5C8089B}" type="sibTrans" cxnId="{7194DD74-D7E0-42BA-BDF0-DB3EDEF61FBC}">
      <dgm:prSet/>
      <dgm:spPr/>
      <dgm:t>
        <a:bodyPr/>
        <a:lstStyle/>
        <a:p>
          <a:endParaRPr lang="cs-CZ"/>
        </a:p>
      </dgm:t>
    </dgm:pt>
    <dgm:pt modelId="{D07FFD2C-E9D6-494E-87E6-727A4AEC7DDB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ED8263E3-32CC-4251-A6FE-07B188A3AE5E}" type="parTrans" cxnId="{A6F632C2-1FE0-4912-9F9F-39910598445A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34F7267-92DD-440E-BCCD-D92090AD6974}" type="sibTrans" cxnId="{A6F632C2-1FE0-4912-9F9F-39910598445A}">
      <dgm:prSet/>
      <dgm:spPr/>
      <dgm:t>
        <a:bodyPr/>
        <a:lstStyle/>
        <a:p>
          <a:endParaRPr lang="cs-CZ"/>
        </a:p>
      </dgm:t>
    </dgm:pt>
    <dgm:pt modelId="{C09B9ECB-2A65-49C5-B448-E4F4527BC0AA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err="1" smtClean="0"/>
            <a:t>Nehierarchické</a:t>
          </a:r>
          <a:endParaRPr lang="cs-CZ" b="1" dirty="0"/>
        </a:p>
      </dgm:t>
    </dgm:pt>
    <dgm:pt modelId="{BDED9212-3969-497E-B006-A45052993394}" type="parTrans" cxnId="{887C26BA-4BDC-4199-8B4F-4FCD551F21D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6C7C0E1D-BADB-4E43-A2FA-151C4D6E28A5}" type="sibTrans" cxnId="{887C26BA-4BDC-4199-8B4F-4FCD551F21DE}">
      <dgm:prSet/>
      <dgm:spPr/>
      <dgm:t>
        <a:bodyPr/>
        <a:lstStyle/>
        <a:p>
          <a:endParaRPr lang="cs-CZ"/>
        </a:p>
      </dgm:t>
    </dgm:pt>
    <dgm:pt modelId="{76D70F1B-1F7E-450C-9424-F2D966171A31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156856BB-CED8-44B5-8ED6-D0213A6053ED}" type="parTrans" cxnId="{197A3467-6F8B-4F77-8719-4E0E29A1091D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8BA8081C-A399-484D-A151-21FA8D158771}" type="sibTrans" cxnId="{197A3467-6F8B-4F77-8719-4E0E29A1091D}">
      <dgm:prSet/>
      <dgm:spPr/>
      <dgm:t>
        <a:bodyPr/>
        <a:lstStyle/>
        <a:p>
          <a:endParaRPr lang="cs-CZ"/>
        </a:p>
      </dgm:t>
    </dgm:pt>
    <dgm:pt modelId="{68D34270-9454-4490-8B75-530345E93368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0970D093-A92D-44DD-B656-3E2E5D6E84AB}" type="parTrans" cxnId="{D6ED238B-FC21-4E8C-8E55-0B3A5E76202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00B0229C-7E9D-4847-8A62-FD04E30A231C}" type="sibTrans" cxnId="{D6ED238B-FC21-4E8C-8E55-0B3A5E76202E}">
      <dgm:prSet/>
      <dgm:spPr/>
      <dgm:t>
        <a:bodyPr/>
        <a:lstStyle/>
        <a:p>
          <a:endParaRPr lang="cs-CZ"/>
        </a:p>
      </dgm:t>
    </dgm:pt>
    <dgm:pt modelId="{139C1893-B71F-47C5-AA2B-13B63862F895}" type="pres">
      <dgm:prSet presAssocID="{D4A4814C-91DF-4A70-B8D1-C86410E37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A11424-DD72-45B7-A92A-72C963A2E6DB}" type="pres">
      <dgm:prSet presAssocID="{0777207C-539D-476A-980D-DBA3B0490985}" presName="hierRoot1" presStyleCnt="0"/>
      <dgm:spPr/>
    </dgm:pt>
    <dgm:pt modelId="{7EBFB53E-4E48-40D6-8C5E-2D6022A85054}" type="pres">
      <dgm:prSet presAssocID="{0777207C-539D-476A-980D-DBA3B0490985}" presName="composite" presStyleCnt="0"/>
      <dgm:spPr/>
    </dgm:pt>
    <dgm:pt modelId="{E52E55DD-74DA-4F1C-BB3C-CE38C8CAAD62}" type="pres">
      <dgm:prSet presAssocID="{0777207C-539D-476A-980D-DBA3B0490985}" presName="background" presStyleLbl="node0" presStyleIdx="0" presStyleCnt="1"/>
      <dgm:spPr>
        <a:solidFill>
          <a:srgbClr val="4F81BD"/>
        </a:solidFill>
        <a:effectLst/>
      </dgm:spPr>
    </dgm:pt>
    <dgm:pt modelId="{D3B2BE82-F767-4CD4-A544-BC47403914D5}" type="pres">
      <dgm:prSet presAssocID="{0777207C-539D-476A-980D-DBA3B04909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AE645B-4CBC-48D7-94C6-98E302D9AFD4}" type="pres">
      <dgm:prSet presAssocID="{0777207C-539D-476A-980D-DBA3B0490985}" presName="hierChild2" presStyleCnt="0"/>
      <dgm:spPr/>
    </dgm:pt>
    <dgm:pt modelId="{639B413A-A832-4D07-AEEB-B780E2FFDDED}" type="pres">
      <dgm:prSet presAssocID="{89BAFEE6-2DAE-4A12-A051-58047EC5DBC2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6A6623-AC36-4BCB-9634-BB5F7CAEE18F}" type="pres">
      <dgm:prSet presAssocID="{8B47E82F-940D-470B-8F05-3B42CEC48423}" presName="hierRoot2" presStyleCnt="0"/>
      <dgm:spPr/>
    </dgm:pt>
    <dgm:pt modelId="{DE3E59F2-79E1-45E1-8CE1-ABC40C54D0FE}" type="pres">
      <dgm:prSet presAssocID="{8B47E82F-940D-470B-8F05-3B42CEC48423}" presName="composite2" presStyleCnt="0"/>
      <dgm:spPr/>
    </dgm:pt>
    <dgm:pt modelId="{22D4EC75-DCCC-4563-ABFA-AEC796496B1C}" type="pres">
      <dgm:prSet presAssocID="{8B47E82F-940D-470B-8F05-3B42CEC48423}" presName="background2" presStyleLbl="node2" presStyleIdx="0" presStyleCnt="2"/>
      <dgm:spPr>
        <a:solidFill>
          <a:srgbClr val="4F81BD"/>
        </a:solidFill>
        <a:effectLst/>
      </dgm:spPr>
    </dgm:pt>
    <dgm:pt modelId="{7C660152-2F46-4E10-9ADE-EF875AF7B53C}" type="pres">
      <dgm:prSet presAssocID="{8B47E82F-940D-470B-8F05-3B42CEC484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0D4EE3-253E-405D-89A5-EE2A58A96D7B}" type="pres">
      <dgm:prSet presAssocID="{8B47E82F-940D-470B-8F05-3B42CEC48423}" presName="hierChild3" presStyleCnt="0"/>
      <dgm:spPr/>
    </dgm:pt>
    <dgm:pt modelId="{1D68131E-75CC-45DC-A8FC-D08276994DEA}" type="pres">
      <dgm:prSet presAssocID="{7B037FAF-CCB2-42F0-AD7D-0C8BF8E3C21E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226BEA4-E96E-4E4B-9BE8-A654764A2EBC}" type="pres">
      <dgm:prSet presAssocID="{F5CDD86D-451F-4758-B486-51063663AE75}" presName="hierRoot3" presStyleCnt="0"/>
      <dgm:spPr/>
    </dgm:pt>
    <dgm:pt modelId="{31E570F0-18F5-4CD7-B39B-CBB30E2DE010}" type="pres">
      <dgm:prSet presAssocID="{F5CDD86D-451F-4758-B486-51063663AE75}" presName="composite3" presStyleCnt="0"/>
      <dgm:spPr/>
    </dgm:pt>
    <dgm:pt modelId="{4FB73EAA-037B-4B39-A393-286D0E269004}" type="pres">
      <dgm:prSet presAssocID="{F5CDD86D-451F-4758-B486-51063663AE75}" presName="background3" presStyleLbl="node3" presStyleIdx="0" presStyleCnt="4"/>
      <dgm:spPr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</dgm:spPr>
    </dgm:pt>
    <dgm:pt modelId="{402C1795-482A-4336-A81B-08C4516E2472}" type="pres">
      <dgm:prSet presAssocID="{F5CDD86D-451F-4758-B486-51063663AE75}" presName="text3" presStyleLbl="fgAcc3" presStyleIdx="0" presStyleCnt="4" custLinFactNeighborX="3175" custLinFactNeighborY="13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0C7FB7-5C52-4F77-BAD0-7938F47311D7}" type="pres">
      <dgm:prSet presAssocID="{F5CDD86D-451F-4758-B486-51063663AE75}" presName="hierChild4" presStyleCnt="0"/>
      <dgm:spPr/>
    </dgm:pt>
    <dgm:pt modelId="{CBA6ED83-FA43-48A3-849F-E3D6F43FEFB5}" type="pres">
      <dgm:prSet presAssocID="{ED8263E3-32CC-4251-A6FE-07B188A3AE5E}" presName="Name17" presStyleLbl="parChTrans1D3" presStyleIdx="1" presStyleCnt="4"/>
      <dgm:spPr/>
      <dgm:t>
        <a:bodyPr/>
        <a:lstStyle/>
        <a:p>
          <a:endParaRPr lang="en-GB"/>
        </a:p>
      </dgm:t>
    </dgm:pt>
    <dgm:pt modelId="{BCBB2254-BA6F-4A63-BF29-D981BB3A034F}" type="pres">
      <dgm:prSet presAssocID="{D07FFD2C-E9D6-494E-87E6-727A4AEC7DDB}" presName="hierRoot3" presStyleCnt="0"/>
      <dgm:spPr/>
    </dgm:pt>
    <dgm:pt modelId="{1C716E90-5E15-4BE9-9921-C1CEDA5B169C}" type="pres">
      <dgm:prSet presAssocID="{D07FFD2C-E9D6-494E-87E6-727A4AEC7DDB}" presName="composite3" presStyleCnt="0"/>
      <dgm:spPr/>
    </dgm:pt>
    <dgm:pt modelId="{412674B2-6338-4DD8-BF6C-C1BDD026A385}" type="pres">
      <dgm:prSet presAssocID="{D07FFD2C-E9D6-494E-87E6-727A4AEC7DDB}" presName="background3" presStyleLbl="node3" presStyleIdx="1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567B74A-E69A-43B0-AC14-45210695F121}" type="pres">
      <dgm:prSet presAssocID="{D07FFD2C-E9D6-494E-87E6-727A4AEC7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820D87-DA92-450D-8B5A-23A826975DDE}" type="pres">
      <dgm:prSet presAssocID="{D07FFD2C-E9D6-494E-87E6-727A4AEC7DDB}" presName="hierChild4" presStyleCnt="0"/>
      <dgm:spPr/>
    </dgm:pt>
    <dgm:pt modelId="{53F92C40-41B7-4A94-B90C-177EF379DA78}" type="pres">
      <dgm:prSet presAssocID="{BDED9212-3969-497E-B006-A45052993394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42900A0-A2D5-4BEF-88CB-A3E571126AD7}" type="pres">
      <dgm:prSet presAssocID="{C09B9ECB-2A65-49C5-B448-E4F4527BC0AA}" presName="hierRoot2" presStyleCnt="0"/>
      <dgm:spPr/>
    </dgm:pt>
    <dgm:pt modelId="{2C44974F-F46D-4742-89D4-65C49D69E0C1}" type="pres">
      <dgm:prSet presAssocID="{C09B9ECB-2A65-49C5-B448-E4F4527BC0AA}" presName="composite2" presStyleCnt="0"/>
      <dgm:spPr/>
    </dgm:pt>
    <dgm:pt modelId="{3DB05545-815F-4D89-8A54-0340AA0698AC}" type="pres">
      <dgm:prSet presAssocID="{C09B9ECB-2A65-49C5-B448-E4F4527BC0AA}" presName="background2" presStyleLbl="node2" presStyleIdx="1" presStyleCnt="2"/>
      <dgm:spPr>
        <a:solidFill>
          <a:srgbClr val="4F81BD"/>
        </a:solidFill>
        <a:effectLst/>
      </dgm:spPr>
    </dgm:pt>
    <dgm:pt modelId="{9B68EB0D-8AFD-4973-86A5-7AF7BE7E66B1}" type="pres">
      <dgm:prSet presAssocID="{C09B9ECB-2A65-49C5-B448-E4F4527BC0A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62E5CB-44F0-4A95-AB7A-5BCB4592C490}" type="pres">
      <dgm:prSet presAssocID="{C09B9ECB-2A65-49C5-B448-E4F4527BC0AA}" presName="hierChild3" presStyleCnt="0"/>
      <dgm:spPr/>
    </dgm:pt>
    <dgm:pt modelId="{59C58647-A434-47F6-9500-AB781F6DA238}" type="pres">
      <dgm:prSet presAssocID="{156856BB-CED8-44B5-8ED6-D0213A6053ED}" presName="Name17" presStyleLbl="parChTrans1D3" presStyleIdx="2" presStyleCnt="4"/>
      <dgm:spPr/>
      <dgm:t>
        <a:bodyPr/>
        <a:lstStyle/>
        <a:p>
          <a:endParaRPr lang="en-GB"/>
        </a:p>
      </dgm:t>
    </dgm:pt>
    <dgm:pt modelId="{127A5AA8-037F-457B-AD86-1EFD3B397863}" type="pres">
      <dgm:prSet presAssocID="{76D70F1B-1F7E-450C-9424-F2D966171A31}" presName="hierRoot3" presStyleCnt="0"/>
      <dgm:spPr/>
    </dgm:pt>
    <dgm:pt modelId="{B4F8CBA3-3CB4-4E38-835D-E595B70C9C6D}" type="pres">
      <dgm:prSet presAssocID="{76D70F1B-1F7E-450C-9424-F2D966171A31}" presName="composite3" presStyleCnt="0"/>
      <dgm:spPr/>
    </dgm:pt>
    <dgm:pt modelId="{4494E72C-F4A2-432C-A0E1-6B80C6FEC2BC}" type="pres">
      <dgm:prSet presAssocID="{76D70F1B-1F7E-450C-9424-F2D966171A31}" presName="background3" presStyleLbl="node3" presStyleIdx="2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0BA7913D-829E-42BB-AB16-3DE406ED094D}" type="pres">
      <dgm:prSet presAssocID="{76D70F1B-1F7E-450C-9424-F2D966171A3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B867D-3F4B-4C3B-A650-F4F70885200A}" type="pres">
      <dgm:prSet presAssocID="{76D70F1B-1F7E-450C-9424-F2D966171A31}" presName="hierChild4" presStyleCnt="0"/>
      <dgm:spPr/>
    </dgm:pt>
    <dgm:pt modelId="{FD964FEC-277E-4093-951F-1A1418BC0C7F}" type="pres">
      <dgm:prSet presAssocID="{0970D093-A92D-44DD-B656-3E2E5D6E84AB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C9B1E4E-BEBD-4E3E-873C-81B1545F1F35}" type="pres">
      <dgm:prSet presAssocID="{68D34270-9454-4490-8B75-530345E93368}" presName="hierRoot3" presStyleCnt="0"/>
      <dgm:spPr/>
    </dgm:pt>
    <dgm:pt modelId="{30FDC5F9-C648-4B28-8D38-1410DD0EE457}" type="pres">
      <dgm:prSet presAssocID="{68D34270-9454-4490-8B75-530345E93368}" presName="composite3" presStyleCnt="0"/>
      <dgm:spPr/>
    </dgm:pt>
    <dgm:pt modelId="{D5431432-E6CE-47BC-97B8-19073F049CB9}" type="pres">
      <dgm:prSet presAssocID="{68D34270-9454-4490-8B75-530345E93368}" presName="background3" presStyleLbl="node3" presStyleIdx="3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4DA14B6-63D1-4D31-9065-6CD2231874F7}" type="pres">
      <dgm:prSet presAssocID="{68D34270-9454-4490-8B75-530345E9336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B11C45-463A-4D91-B940-E7F10AC01E94}" type="pres">
      <dgm:prSet presAssocID="{68D34270-9454-4490-8B75-530345E93368}" presName="hierChild4" presStyleCnt="0"/>
      <dgm:spPr/>
    </dgm:pt>
  </dgm:ptLst>
  <dgm:cxnLst>
    <dgm:cxn modelId="{A6F632C2-1FE0-4912-9F9F-39910598445A}" srcId="{8B47E82F-940D-470B-8F05-3B42CEC48423}" destId="{D07FFD2C-E9D6-494E-87E6-727A4AEC7DDB}" srcOrd="1" destOrd="0" parTransId="{ED8263E3-32CC-4251-A6FE-07B188A3AE5E}" sibTransId="{334F7267-92DD-440E-BCCD-D92090AD6974}"/>
    <dgm:cxn modelId="{7194DD74-D7E0-42BA-BDF0-DB3EDEF61FBC}" srcId="{8B47E82F-940D-470B-8F05-3B42CEC48423}" destId="{F5CDD86D-451F-4758-B486-51063663AE75}" srcOrd="0" destOrd="0" parTransId="{7B037FAF-CCB2-42F0-AD7D-0C8BF8E3C21E}" sibTransId="{3730399F-C099-48CA-8374-C9C6C5C8089B}"/>
    <dgm:cxn modelId="{0A56DDF1-43F6-4707-B8F5-8907694D7BA7}" srcId="{D4A4814C-91DF-4A70-B8D1-C86410E37001}" destId="{0777207C-539D-476A-980D-DBA3B0490985}" srcOrd="0" destOrd="0" parTransId="{63569092-CCF7-4CE5-8CBE-460128921D18}" sibTransId="{777C9FC7-7A35-4A29-9D62-FCD5374B39B7}"/>
    <dgm:cxn modelId="{EFFF327D-C29A-4986-9AB6-F50A8A356EAC}" type="presOf" srcId="{ED8263E3-32CC-4251-A6FE-07B188A3AE5E}" destId="{CBA6ED83-FA43-48A3-849F-E3D6F43FEFB5}" srcOrd="0" destOrd="0" presId="urn:microsoft.com/office/officeart/2005/8/layout/hierarchy1"/>
    <dgm:cxn modelId="{EDD350DC-A2F0-4A9A-AD0F-F02EE06F3E2A}" type="presOf" srcId="{D4A4814C-91DF-4A70-B8D1-C86410E37001}" destId="{139C1893-B71F-47C5-AA2B-13B63862F895}" srcOrd="0" destOrd="0" presId="urn:microsoft.com/office/officeart/2005/8/layout/hierarchy1"/>
    <dgm:cxn modelId="{3425D2CB-1636-4147-8604-554D33A632F6}" type="presOf" srcId="{76D70F1B-1F7E-450C-9424-F2D966171A31}" destId="{0BA7913D-829E-42BB-AB16-3DE406ED094D}" srcOrd="0" destOrd="0" presId="urn:microsoft.com/office/officeart/2005/8/layout/hierarchy1"/>
    <dgm:cxn modelId="{69940D10-7B61-43FE-AE48-DFD7D6CBA880}" srcId="{0777207C-539D-476A-980D-DBA3B0490985}" destId="{8B47E82F-940D-470B-8F05-3B42CEC48423}" srcOrd="0" destOrd="0" parTransId="{89BAFEE6-2DAE-4A12-A051-58047EC5DBC2}" sibTransId="{F6B1368F-C1A8-4134-A0BB-F9616824F189}"/>
    <dgm:cxn modelId="{0B0199AE-C33E-4C12-9C83-8EC486B9B6D2}" type="presOf" srcId="{89BAFEE6-2DAE-4A12-A051-58047EC5DBC2}" destId="{639B413A-A832-4D07-AEEB-B780E2FFDDED}" srcOrd="0" destOrd="0" presId="urn:microsoft.com/office/officeart/2005/8/layout/hierarchy1"/>
    <dgm:cxn modelId="{0F93DFC4-6F04-41C5-9CB1-9D266187E3F9}" type="presOf" srcId="{D07FFD2C-E9D6-494E-87E6-727A4AEC7DDB}" destId="{F567B74A-E69A-43B0-AC14-45210695F121}" srcOrd="0" destOrd="0" presId="urn:microsoft.com/office/officeart/2005/8/layout/hierarchy1"/>
    <dgm:cxn modelId="{1562DE6D-809F-4DCF-BD5F-A0D4F5A14656}" type="presOf" srcId="{F5CDD86D-451F-4758-B486-51063663AE75}" destId="{402C1795-482A-4336-A81B-08C4516E2472}" srcOrd="0" destOrd="0" presId="urn:microsoft.com/office/officeart/2005/8/layout/hierarchy1"/>
    <dgm:cxn modelId="{90A8B2CA-E502-4D50-9D3C-A4F74C4B352E}" type="presOf" srcId="{156856BB-CED8-44B5-8ED6-D0213A6053ED}" destId="{59C58647-A434-47F6-9500-AB781F6DA238}" srcOrd="0" destOrd="0" presId="urn:microsoft.com/office/officeart/2005/8/layout/hierarchy1"/>
    <dgm:cxn modelId="{CEF1785A-665D-46F9-90C8-6DE8288B9B20}" type="presOf" srcId="{0777207C-539D-476A-980D-DBA3B0490985}" destId="{D3B2BE82-F767-4CD4-A544-BC47403914D5}" srcOrd="0" destOrd="0" presId="urn:microsoft.com/office/officeart/2005/8/layout/hierarchy1"/>
    <dgm:cxn modelId="{66C88ADB-0832-4A6F-84E4-6F9470CD7C34}" type="presOf" srcId="{7B037FAF-CCB2-42F0-AD7D-0C8BF8E3C21E}" destId="{1D68131E-75CC-45DC-A8FC-D08276994DEA}" srcOrd="0" destOrd="0" presId="urn:microsoft.com/office/officeart/2005/8/layout/hierarchy1"/>
    <dgm:cxn modelId="{BDD3F1E4-1A50-465A-813D-4289DF9454D2}" type="presOf" srcId="{0970D093-A92D-44DD-B656-3E2E5D6E84AB}" destId="{FD964FEC-277E-4093-951F-1A1418BC0C7F}" srcOrd="0" destOrd="0" presId="urn:microsoft.com/office/officeart/2005/8/layout/hierarchy1"/>
    <dgm:cxn modelId="{197A3467-6F8B-4F77-8719-4E0E29A1091D}" srcId="{C09B9ECB-2A65-49C5-B448-E4F4527BC0AA}" destId="{76D70F1B-1F7E-450C-9424-F2D966171A31}" srcOrd="0" destOrd="0" parTransId="{156856BB-CED8-44B5-8ED6-D0213A6053ED}" sibTransId="{8BA8081C-A399-484D-A151-21FA8D158771}"/>
    <dgm:cxn modelId="{47754E66-1778-4DC4-A306-56DE3F11E10E}" type="presOf" srcId="{8B47E82F-940D-470B-8F05-3B42CEC48423}" destId="{7C660152-2F46-4E10-9ADE-EF875AF7B53C}" srcOrd="0" destOrd="0" presId="urn:microsoft.com/office/officeart/2005/8/layout/hierarchy1"/>
    <dgm:cxn modelId="{F0DEC667-8582-4F0F-9BCF-C35DBD3159C7}" type="presOf" srcId="{BDED9212-3969-497E-B006-A45052993394}" destId="{53F92C40-41B7-4A94-B90C-177EF379DA78}" srcOrd="0" destOrd="0" presId="urn:microsoft.com/office/officeart/2005/8/layout/hierarchy1"/>
    <dgm:cxn modelId="{1EE0E290-ABDC-4596-9065-19288D213F46}" type="presOf" srcId="{C09B9ECB-2A65-49C5-B448-E4F4527BC0AA}" destId="{9B68EB0D-8AFD-4973-86A5-7AF7BE7E66B1}" srcOrd="0" destOrd="0" presId="urn:microsoft.com/office/officeart/2005/8/layout/hierarchy1"/>
    <dgm:cxn modelId="{887C26BA-4BDC-4199-8B4F-4FCD551F21DE}" srcId="{0777207C-539D-476A-980D-DBA3B0490985}" destId="{C09B9ECB-2A65-49C5-B448-E4F4527BC0AA}" srcOrd="1" destOrd="0" parTransId="{BDED9212-3969-497E-B006-A45052993394}" sibTransId="{6C7C0E1D-BADB-4E43-A2FA-151C4D6E28A5}"/>
    <dgm:cxn modelId="{D949663D-5021-43E5-8CB2-AE938D069077}" type="presOf" srcId="{68D34270-9454-4490-8B75-530345E93368}" destId="{F4DA14B6-63D1-4D31-9065-6CD2231874F7}" srcOrd="0" destOrd="0" presId="urn:microsoft.com/office/officeart/2005/8/layout/hierarchy1"/>
    <dgm:cxn modelId="{D6ED238B-FC21-4E8C-8E55-0B3A5E76202E}" srcId="{C09B9ECB-2A65-49C5-B448-E4F4527BC0AA}" destId="{68D34270-9454-4490-8B75-530345E93368}" srcOrd="1" destOrd="0" parTransId="{0970D093-A92D-44DD-B656-3E2E5D6E84AB}" sibTransId="{00B0229C-7E9D-4847-8A62-FD04E30A231C}"/>
    <dgm:cxn modelId="{DC2EBFBE-7342-4EF5-B8BE-7AA990EF3492}" type="presParOf" srcId="{139C1893-B71F-47C5-AA2B-13B63862F895}" destId="{42A11424-DD72-45B7-A92A-72C963A2E6DB}" srcOrd="0" destOrd="0" presId="urn:microsoft.com/office/officeart/2005/8/layout/hierarchy1"/>
    <dgm:cxn modelId="{5F17D404-15B6-42B5-831A-36791B9ACEB6}" type="presParOf" srcId="{42A11424-DD72-45B7-A92A-72C963A2E6DB}" destId="{7EBFB53E-4E48-40D6-8C5E-2D6022A85054}" srcOrd="0" destOrd="0" presId="urn:microsoft.com/office/officeart/2005/8/layout/hierarchy1"/>
    <dgm:cxn modelId="{0EC440F6-D56F-46C9-9A5C-2DF2C5B1C447}" type="presParOf" srcId="{7EBFB53E-4E48-40D6-8C5E-2D6022A85054}" destId="{E52E55DD-74DA-4F1C-BB3C-CE38C8CAAD62}" srcOrd="0" destOrd="0" presId="urn:microsoft.com/office/officeart/2005/8/layout/hierarchy1"/>
    <dgm:cxn modelId="{6DA3C73C-B0DE-445D-B275-542F39380C29}" type="presParOf" srcId="{7EBFB53E-4E48-40D6-8C5E-2D6022A85054}" destId="{D3B2BE82-F767-4CD4-A544-BC47403914D5}" srcOrd="1" destOrd="0" presId="urn:microsoft.com/office/officeart/2005/8/layout/hierarchy1"/>
    <dgm:cxn modelId="{16672A84-4263-4C4C-9D1B-20F19E77843B}" type="presParOf" srcId="{42A11424-DD72-45B7-A92A-72C963A2E6DB}" destId="{24AE645B-4CBC-48D7-94C6-98E302D9AFD4}" srcOrd="1" destOrd="0" presId="urn:microsoft.com/office/officeart/2005/8/layout/hierarchy1"/>
    <dgm:cxn modelId="{586D9025-CA68-4C28-AA32-CEBF008FA271}" type="presParOf" srcId="{24AE645B-4CBC-48D7-94C6-98E302D9AFD4}" destId="{639B413A-A832-4D07-AEEB-B780E2FFDDED}" srcOrd="0" destOrd="0" presId="urn:microsoft.com/office/officeart/2005/8/layout/hierarchy1"/>
    <dgm:cxn modelId="{5EE214C5-8EAB-4224-9A21-AE9C846039AF}" type="presParOf" srcId="{24AE645B-4CBC-48D7-94C6-98E302D9AFD4}" destId="{D66A6623-AC36-4BCB-9634-BB5F7CAEE18F}" srcOrd="1" destOrd="0" presId="urn:microsoft.com/office/officeart/2005/8/layout/hierarchy1"/>
    <dgm:cxn modelId="{38CCF16D-8688-4609-9A1B-98F2DDBF6625}" type="presParOf" srcId="{D66A6623-AC36-4BCB-9634-BB5F7CAEE18F}" destId="{DE3E59F2-79E1-45E1-8CE1-ABC40C54D0FE}" srcOrd="0" destOrd="0" presId="urn:microsoft.com/office/officeart/2005/8/layout/hierarchy1"/>
    <dgm:cxn modelId="{1A12B014-95E6-4608-806C-B2D39739DF09}" type="presParOf" srcId="{DE3E59F2-79E1-45E1-8CE1-ABC40C54D0FE}" destId="{22D4EC75-DCCC-4563-ABFA-AEC796496B1C}" srcOrd="0" destOrd="0" presId="urn:microsoft.com/office/officeart/2005/8/layout/hierarchy1"/>
    <dgm:cxn modelId="{47F1FA0A-D5C2-4C12-A5CE-5D8CD0FF96D4}" type="presParOf" srcId="{DE3E59F2-79E1-45E1-8CE1-ABC40C54D0FE}" destId="{7C660152-2F46-4E10-9ADE-EF875AF7B53C}" srcOrd="1" destOrd="0" presId="urn:microsoft.com/office/officeart/2005/8/layout/hierarchy1"/>
    <dgm:cxn modelId="{1075533A-B038-4CAE-92A2-39A6B524629B}" type="presParOf" srcId="{D66A6623-AC36-4BCB-9634-BB5F7CAEE18F}" destId="{090D4EE3-253E-405D-89A5-EE2A58A96D7B}" srcOrd="1" destOrd="0" presId="urn:microsoft.com/office/officeart/2005/8/layout/hierarchy1"/>
    <dgm:cxn modelId="{DCCD44C9-D45A-455D-BBA3-377B0E68B25C}" type="presParOf" srcId="{090D4EE3-253E-405D-89A5-EE2A58A96D7B}" destId="{1D68131E-75CC-45DC-A8FC-D08276994DEA}" srcOrd="0" destOrd="0" presId="urn:microsoft.com/office/officeart/2005/8/layout/hierarchy1"/>
    <dgm:cxn modelId="{70BF2E95-5663-4D5B-9607-8580EB2CBD69}" type="presParOf" srcId="{090D4EE3-253E-405D-89A5-EE2A58A96D7B}" destId="{0226BEA4-E96E-4E4B-9BE8-A654764A2EBC}" srcOrd="1" destOrd="0" presId="urn:microsoft.com/office/officeart/2005/8/layout/hierarchy1"/>
    <dgm:cxn modelId="{49139E85-B84B-41BF-990F-0D7546E9B3E3}" type="presParOf" srcId="{0226BEA4-E96E-4E4B-9BE8-A654764A2EBC}" destId="{31E570F0-18F5-4CD7-B39B-CBB30E2DE010}" srcOrd="0" destOrd="0" presId="urn:microsoft.com/office/officeart/2005/8/layout/hierarchy1"/>
    <dgm:cxn modelId="{708C0519-C914-4D9F-9838-411D1AA7DA4E}" type="presParOf" srcId="{31E570F0-18F5-4CD7-B39B-CBB30E2DE010}" destId="{4FB73EAA-037B-4B39-A393-286D0E269004}" srcOrd="0" destOrd="0" presId="urn:microsoft.com/office/officeart/2005/8/layout/hierarchy1"/>
    <dgm:cxn modelId="{9BFBB3F1-BD90-49F8-BDC4-4B0F277F1DBC}" type="presParOf" srcId="{31E570F0-18F5-4CD7-B39B-CBB30E2DE010}" destId="{402C1795-482A-4336-A81B-08C4516E2472}" srcOrd="1" destOrd="0" presId="urn:microsoft.com/office/officeart/2005/8/layout/hierarchy1"/>
    <dgm:cxn modelId="{F3590480-D492-471F-8EAE-A036849E3783}" type="presParOf" srcId="{0226BEA4-E96E-4E4B-9BE8-A654764A2EBC}" destId="{800C7FB7-5C52-4F77-BAD0-7938F47311D7}" srcOrd="1" destOrd="0" presId="urn:microsoft.com/office/officeart/2005/8/layout/hierarchy1"/>
    <dgm:cxn modelId="{9194C49D-3B90-45DE-894E-41233AF34FB8}" type="presParOf" srcId="{090D4EE3-253E-405D-89A5-EE2A58A96D7B}" destId="{CBA6ED83-FA43-48A3-849F-E3D6F43FEFB5}" srcOrd="2" destOrd="0" presId="urn:microsoft.com/office/officeart/2005/8/layout/hierarchy1"/>
    <dgm:cxn modelId="{88AA5F65-3FD7-497C-8BB0-236EFEA04B8A}" type="presParOf" srcId="{090D4EE3-253E-405D-89A5-EE2A58A96D7B}" destId="{BCBB2254-BA6F-4A63-BF29-D981BB3A034F}" srcOrd="3" destOrd="0" presId="urn:microsoft.com/office/officeart/2005/8/layout/hierarchy1"/>
    <dgm:cxn modelId="{E3F755B3-918C-4892-A7A5-4E587A855EE7}" type="presParOf" srcId="{BCBB2254-BA6F-4A63-BF29-D981BB3A034F}" destId="{1C716E90-5E15-4BE9-9921-C1CEDA5B169C}" srcOrd="0" destOrd="0" presId="urn:microsoft.com/office/officeart/2005/8/layout/hierarchy1"/>
    <dgm:cxn modelId="{9A9C4BDE-3C86-43E2-9592-B575DE048904}" type="presParOf" srcId="{1C716E90-5E15-4BE9-9921-C1CEDA5B169C}" destId="{412674B2-6338-4DD8-BF6C-C1BDD026A385}" srcOrd="0" destOrd="0" presId="urn:microsoft.com/office/officeart/2005/8/layout/hierarchy1"/>
    <dgm:cxn modelId="{0730580C-C783-479C-8377-35B3D46498E8}" type="presParOf" srcId="{1C716E90-5E15-4BE9-9921-C1CEDA5B169C}" destId="{F567B74A-E69A-43B0-AC14-45210695F121}" srcOrd="1" destOrd="0" presId="urn:microsoft.com/office/officeart/2005/8/layout/hierarchy1"/>
    <dgm:cxn modelId="{413B5574-73BC-4417-9C9D-08ACDB24627B}" type="presParOf" srcId="{BCBB2254-BA6F-4A63-BF29-D981BB3A034F}" destId="{3F820D87-DA92-450D-8B5A-23A826975DDE}" srcOrd="1" destOrd="0" presId="urn:microsoft.com/office/officeart/2005/8/layout/hierarchy1"/>
    <dgm:cxn modelId="{6B706AE7-F097-47AD-8BA5-063F29FE41A2}" type="presParOf" srcId="{24AE645B-4CBC-48D7-94C6-98E302D9AFD4}" destId="{53F92C40-41B7-4A94-B90C-177EF379DA78}" srcOrd="2" destOrd="0" presId="urn:microsoft.com/office/officeart/2005/8/layout/hierarchy1"/>
    <dgm:cxn modelId="{5BD901AD-4E6F-4219-9CE7-69C0CD98EE41}" type="presParOf" srcId="{24AE645B-4CBC-48D7-94C6-98E302D9AFD4}" destId="{742900A0-A2D5-4BEF-88CB-A3E571126AD7}" srcOrd="3" destOrd="0" presId="urn:microsoft.com/office/officeart/2005/8/layout/hierarchy1"/>
    <dgm:cxn modelId="{C9A3246F-AF15-4C76-9188-0742635DD544}" type="presParOf" srcId="{742900A0-A2D5-4BEF-88CB-A3E571126AD7}" destId="{2C44974F-F46D-4742-89D4-65C49D69E0C1}" srcOrd="0" destOrd="0" presId="urn:microsoft.com/office/officeart/2005/8/layout/hierarchy1"/>
    <dgm:cxn modelId="{083A3BFC-9A07-42B1-A4F7-B8950FDE2001}" type="presParOf" srcId="{2C44974F-F46D-4742-89D4-65C49D69E0C1}" destId="{3DB05545-815F-4D89-8A54-0340AA0698AC}" srcOrd="0" destOrd="0" presId="urn:microsoft.com/office/officeart/2005/8/layout/hierarchy1"/>
    <dgm:cxn modelId="{7C0F1C86-2721-4C2F-B158-BACF162134D1}" type="presParOf" srcId="{2C44974F-F46D-4742-89D4-65C49D69E0C1}" destId="{9B68EB0D-8AFD-4973-86A5-7AF7BE7E66B1}" srcOrd="1" destOrd="0" presId="urn:microsoft.com/office/officeart/2005/8/layout/hierarchy1"/>
    <dgm:cxn modelId="{7E806DD5-482E-4A96-8768-86219C85A033}" type="presParOf" srcId="{742900A0-A2D5-4BEF-88CB-A3E571126AD7}" destId="{C362E5CB-44F0-4A95-AB7A-5BCB4592C490}" srcOrd="1" destOrd="0" presId="urn:microsoft.com/office/officeart/2005/8/layout/hierarchy1"/>
    <dgm:cxn modelId="{A30BEDAD-C1AB-4CBA-B84B-7364867D6800}" type="presParOf" srcId="{C362E5CB-44F0-4A95-AB7A-5BCB4592C490}" destId="{59C58647-A434-47F6-9500-AB781F6DA238}" srcOrd="0" destOrd="0" presId="urn:microsoft.com/office/officeart/2005/8/layout/hierarchy1"/>
    <dgm:cxn modelId="{26F70E3E-ADE1-4EA4-B41D-A45B652904A7}" type="presParOf" srcId="{C362E5CB-44F0-4A95-AB7A-5BCB4592C490}" destId="{127A5AA8-037F-457B-AD86-1EFD3B397863}" srcOrd="1" destOrd="0" presId="urn:microsoft.com/office/officeart/2005/8/layout/hierarchy1"/>
    <dgm:cxn modelId="{59711451-4F8B-4527-A301-E7A32191B73F}" type="presParOf" srcId="{127A5AA8-037F-457B-AD86-1EFD3B397863}" destId="{B4F8CBA3-3CB4-4E38-835D-E595B70C9C6D}" srcOrd="0" destOrd="0" presId="urn:microsoft.com/office/officeart/2005/8/layout/hierarchy1"/>
    <dgm:cxn modelId="{B6DF6E05-4EAE-44EA-A9B2-7DFA8DD7C187}" type="presParOf" srcId="{B4F8CBA3-3CB4-4E38-835D-E595B70C9C6D}" destId="{4494E72C-F4A2-432C-A0E1-6B80C6FEC2BC}" srcOrd="0" destOrd="0" presId="urn:microsoft.com/office/officeart/2005/8/layout/hierarchy1"/>
    <dgm:cxn modelId="{F7664294-9F6D-4CF0-8C7E-7AF71390669C}" type="presParOf" srcId="{B4F8CBA3-3CB4-4E38-835D-E595B70C9C6D}" destId="{0BA7913D-829E-42BB-AB16-3DE406ED094D}" srcOrd="1" destOrd="0" presId="urn:microsoft.com/office/officeart/2005/8/layout/hierarchy1"/>
    <dgm:cxn modelId="{D499FE62-9ACC-4AB9-B4E2-68324E6B8226}" type="presParOf" srcId="{127A5AA8-037F-457B-AD86-1EFD3B397863}" destId="{391B867D-3F4B-4C3B-A650-F4F70885200A}" srcOrd="1" destOrd="0" presId="urn:microsoft.com/office/officeart/2005/8/layout/hierarchy1"/>
    <dgm:cxn modelId="{F4B7A239-0F75-4D33-90B7-429F8A61BE2B}" type="presParOf" srcId="{C362E5CB-44F0-4A95-AB7A-5BCB4592C490}" destId="{FD964FEC-277E-4093-951F-1A1418BC0C7F}" srcOrd="2" destOrd="0" presId="urn:microsoft.com/office/officeart/2005/8/layout/hierarchy1"/>
    <dgm:cxn modelId="{75D310BD-C93C-48DD-97F5-B952D89D6836}" type="presParOf" srcId="{C362E5CB-44F0-4A95-AB7A-5BCB4592C490}" destId="{5C9B1E4E-BEBD-4E3E-873C-81B1545F1F35}" srcOrd="3" destOrd="0" presId="urn:microsoft.com/office/officeart/2005/8/layout/hierarchy1"/>
    <dgm:cxn modelId="{7B6FD971-2108-4D31-8730-B171168C498A}" type="presParOf" srcId="{5C9B1E4E-BEBD-4E3E-873C-81B1545F1F35}" destId="{30FDC5F9-C648-4B28-8D38-1410DD0EE457}" srcOrd="0" destOrd="0" presId="urn:microsoft.com/office/officeart/2005/8/layout/hierarchy1"/>
    <dgm:cxn modelId="{599E332F-D242-4EC9-BE8C-93779C834E1C}" type="presParOf" srcId="{30FDC5F9-C648-4B28-8D38-1410DD0EE457}" destId="{D5431432-E6CE-47BC-97B8-19073F049CB9}" srcOrd="0" destOrd="0" presId="urn:microsoft.com/office/officeart/2005/8/layout/hierarchy1"/>
    <dgm:cxn modelId="{43D9DFF7-CAE7-41F6-83AF-9F7EADE35E5F}" type="presParOf" srcId="{30FDC5F9-C648-4B28-8D38-1410DD0EE457}" destId="{F4DA14B6-63D1-4D31-9065-6CD2231874F7}" srcOrd="1" destOrd="0" presId="urn:microsoft.com/office/officeart/2005/8/layout/hierarchy1"/>
    <dgm:cxn modelId="{9EF1E92B-D4E6-4BC4-BBD3-B8DC5446A84A}" type="presParOf" srcId="{5C9B1E4E-BEBD-4E3E-873C-81B1545F1F35}" destId="{47B11C45-463A-4D91-B940-E7F10AC01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C0CD7-E6CD-49C7-9920-8D49BE59B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2AC22A-7448-46F8-AC56-D8A8711AC7AE}">
      <dgm:prSet phldrT="[Text]"/>
      <dgm:spPr>
        <a:xfrm>
          <a:off x="1232828" y="1117477"/>
          <a:ext cx="2433705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Hierarchické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postupným skládáním objektů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7F0E9F-D7E1-4E0E-8DEE-6F7C17ED6D14}" type="parTrans" cxnId="{0DF7ABDE-6C44-4560-A847-20F2BD92D846}">
      <dgm:prSet/>
      <dgm:spPr>
        <a:xfrm>
          <a:off x="2329354" y="688211"/>
          <a:ext cx="1998435" cy="314955"/>
        </a:xfrm>
        <a:custGeom>
          <a:avLst/>
          <a:gdLst/>
          <a:ahLst/>
          <a:cxnLst/>
          <a:rect l="0" t="0" r="0" b="0"/>
          <a:pathLst>
            <a:path>
              <a:moveTo>
                <a:pt x="1998435" y="0"/>
              </a:moveTo>
              <a:lnTo>
                <a:pt x="1998435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388533CF-D8FC-4EFE-9B60-64AC11C68FCE}" type="sibTrans" cxnId="{0DF7ABDE-6C44-4560-A847-20F2BD92D846}">
      <dgm:prSet/>
      <dgm:spPr/>
      <dgm:t>
        <a:bodyPr/>
        <a:lstStyle/>
        <a:p>
          <a:endParaRPr lang="cs-CZ"/>
        </a:p>
      </dgm:t>
    </dgm:pt>
    <dgm:pt modelId="{26525172-0F5C-478D-A305-4B5BE30D19A0}">
      <dgm:prSet phldrT="[Text]"/>
      <dgm:spPr>
        <a:xfrm>
          <a:off x="5637210" y="1117477"/>
          <a:ext cx="2026194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Nehierarchické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 v jednom kroku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D6A284-CB89-41A2-BDB6-3DEE691F8B69}" type="parTrans" cxnId="{FFE20CAF-0AE3-4B46-8563-37EAB44C395A}">
      <dgm:prSet/>
      <dgm:spPr>
        <a:xfrm>
          <a:off x="4327789" y="688211"/>
          <a:ext cx="2202191" cy="31495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0273CFBA-980E-474B-9AEE-CA77CF01AE04}" type="sibTrans" cxnId="{FFE20CAF-0AE3-4B46-8563-37EAB44C395A}">
      <dgm:prSet/>
      <dgm:spPr/>
      <dgm:t>
        <a:bodyPr/>
        <a:lstStyle/>
        <a:p>
          <a:endParaRPr lang="cs-CZ"/>
        </a:p>
      </dgm:t>
    </dgm:pt>
    <dgm:pt modelId="{17C22253-835F-4E44-BC35-B730F4D34697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Divizivní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Objekty jsou rozděleny do předem nastaveného počtu shluků.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78BA67A-FE65-472E-BC0E-C0252DC32827}" type="parTrans" cxnId="{D8AF4B11-E947-409A-965F-A04607D6F827}">
      <dgm:prSet/>
      <dgm:spPr>
        <a:xfrm>
          <a:off x="5679480" y="1690834"/>
          <a:ext cx="85050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1E77FDAD-E11D-491A-9F3E-95514C7D4BF7}" type="sibTrans" cxnId="{D8AF4B11-E947-409A-965F-A04607D6F827}">
      <dgm:prSet/>
      <dgm:spPr/>
      <dgm:t>
        <a:bodyPr/>
        <a:lstStyle/>
        <a:p>
          <a:endParaRPr lang="cs-CZ"/>
        </a:p>
      </dgm:t>
    </dgm:pt>
    <dgm:pt modelId="{B8829A21-02A9-4846-8F81-78DD139637F2}">
      <dgm:prSet phldrT="[Text]"/>
      <dgm:spPr>
        <a:xfrm>
          <a:off x="6892584" y="2120100"/>
          <a:ext cx="14603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Aglomerativní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síť spojených bodů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E9767D-A3BF-46DD-9736-4DDAD8F7AFFB}" type="parTrans" cxnId="{83F1DD0E-36A2-4EB3-B40B-867A83CFE67C}">
      <dgm:prSet/>
      <dgm:spPr>
        <a:xfrm>
          <a:off x="6529981" y="1690834"/>
          <a:ext cx="97245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AD7BF0CC-345A-4681-9D60-FEAC8CAB8E0B}" type="sibTrans" cxnId="{83F1DD0E-36A2-4EB3-B40B-867A83CFE67C}">
      <dgm:prSet/>
      <dgm:spPr/>
      <dgm:t>
        <a:bodyPr/>
        <a:lstStyle/>
        <a:p>
          <a:endParaRPr lang="cs-CZ"/>
        </a:p>
      </dgm:t>
    </dgm:pt>
    <dgm:pt modelId="{1F39027C-B515-4B5F-8594-884512256DC8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/>
            <a:t>Divizivní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Objekty jsou nejprve rozděleny do dvou shluků, tyto shluky jsou dále rozděleny atd.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F1C4B0-2999-4744-8246-C23CE401B74C}" type="parTrans" cxnId="{DCDF5DB4-279E-4DF1-917F-B1C93E1AB7CD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D8E17496-2B5F-45B2-8DB2-EB210BC7408C}" type="sibTrans" cxnId="{DCDF5DB4-279E-4DF1-917F-B1C93E1AB7CD}">
      <dgm:prSet/>
      <dgm:spPr/>
      <dgm:t>
        <a:bodyPr/>
        <a:lstStyle/>
        <a:p>
          <a:endParaRPr lang="cs-CZ"/>
        </a:p>
      </dgm:t>
    </dgm:pt>
    <dgm:pt modelId="{CB384797-4360-4216-983D-84113B7347F2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rgbClr val="FF0000"/>
              </a:solidFill>
            </a:rPr>
            <a:t>Aglomerativní</a:t>
          </a:r>
          <a:r>
            <a:rPr lang="cs-CZ" dirty="0" smtClean="0">
              <a:solidFill>
                <a:srgbClr val="FF0000"/>
              </a:solidFill>
            </a:rPr>
            <a:t/>
          </a:r>
          <a:br>
            <a:rPr lang="cs-CZ" dirty="0" smtClean="0">
              <a:solidFill>
                <a:srgbClr val="FF0000"/>
              </a:solidFill>
            </a:rPr>
          </a:br>
          <a:r>
            <a:rPr lang="cs-CZ" dirty="0" smtClean="0">
              <a:solidFill>
                <a:srgbClr val="FF0000"/>
              </a:solidFill>
            </a:rPr>
            <a:t>Po spojení první dvojice objektů dochází k postupnému napojování dalších objektů.</a:t>
          </a:r>
          <a:endParaRPr lang="cs-CZ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CDFA8D16-E813-4FDB-BA4E-504AF631A84F}" type="parTrans" cxnId="{2BF2CC29-8032-493F-B346-FF7A863AFC5C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4E7388F-FA8B-4869-85ED-9FB3C12A7883}" type="sibTrans" cxnId="{2BF2CC29-8032-493F-B346-FF7A863AFC5C}">
      <dgm:prSet/>
      <dgm:spPr/>
      <dgm:t>
        <a:bodyPr/>
        <a:lstStyle/>
        <a:p>
          <a:endParaRPr lang="cs-CZ"/>
        </a:p>
      </dgm:t>
    </dgm:pt>
    <dgm:pt modelId="{F5C98BBD-5FD8-44E3-BC1A-E9B974703891}" type="pres">
      <dgm:prSet presAssocID="{E25C0CD7-E6CD-49C7-9920-8D49BE59B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BFF850-200A-4540-AA75-56BA7347C3B9}" type="pres">
      <dgm:prSet presAssocID="{B42AC22A-7448-46F8-AC56-D8A8711AC7AE}" presName="hierRoot1" presStyleCnt="0"/>
      <dgm:spPr/>
    </dgm:pt>
    <dgm:pt modelId="{68E279C2-BD37-4167-9E21-313CE7B0844A}" type="pres">
      <dgm:prSet presAssocID="{B42AC22A-7448-46F8-AC56-D8A8711AC7AE}" presName="composite" presStyleCnt="0"/>
      <dgm:spPr/>
    </dgm:pt>
    <dgm:pt modelId="{75E84AE7-17AA-4307-B309-0F623B8CB22C}" type="pres">
      <dgm:prSet presAssocID="{B42AC22A-7448-46F8-AC56-D8A8711AC7AE}" presName="background" presStyleLbl="node0" presStyleIdx="0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47E4BA18-4906-4775-AB24-585922EB91A5}" type="pres">
      <dgm:prSet presAssocID="{B42AC22A-7448-46F8-AC56-D8A8711AC7AE}" presName="text" presStyleLbl="fgAcc0" presStyleIdx="0" presStyleCnt="2" custScaleX="111126" custLinFactNeighborX="-1559" custLinFactNeighborY="-166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CC58F1AB-4096-4348-BAD2-FFA7517B040C}" type="pres">
      <dgm:prSet presAssocID="{B42AC22A-7448-46F8-AC56-D8A8711AC7AE}" presName="hierChild2" presStyleCnt="0"/>
      <dgm:spPr/>
    </dgm:pt>
    <dgm:pt modelId="{14271236-F99A-4FCC-8F23-525A1CACF229}" type="pres">
      <dgm:prSet presAssocID="{FCF1C4B0-2999-4744-8246-C23CE401B74C}" presName="Name10" presStyleLbl="parChTrans1D2" presStyleIdx="0" presStyleCnt="4"/>
      <dgm:spPr/>
      <dgm:t>
        <a:bodyPr/>
        <a:lstStyle/>
        <a:p>
          <a:endParaRPr lang="cs-CZ"/>
        </a:p>
      </dgm:t>
    </dgm:pt>
    <dgm:pt modelId="{AC9C8B2E-0C6E-4FDA-A5A6-F056A24F1A1A}" type="pres">
      <dgm:prSet presAssocID="{1F39027C-B515-4B5F-8594-884512256DC8}" presName="hierRoot2" presStyleCnt="0"/>
      <dgm:spPr/>
    </dgm:pt>
    <dgm:pt modelId="{80AC83A5-B544-46AD-A804-732A577EE2C2}" type="pres">
      <dgm:prSet presAssocID="{1F39027C-B515-4B5F-8594-884512256DC8}" presName="composite2" presStyleCnt="0"/>
      <dgm:spPr/>
    </dgm:pt>
    <dgm:pt modelId="{4796DB54-4152-4423-B13C-3F5E4408A82D}" type="pres">
      <dgm:prSet presAssocID="{1F39027C-B515-4B5F-8594-884512256DC8}" presName="background2" presStyleLbl="node2" presStyleIdx="0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55BE602E-CDC8-4C5D-ADF6-50C5A9F036F1}" type="pres">
      <dgm:prSet presAssocID="{1F39027C-B515-4B5F-8594-884512256DC8}" presName="text2" presStyleLbl="fgAcc2" presStyleIdx="0" presStyleCnt="4" custScaleX="111126" custLinFactNeighborX="-16224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DBF111-51CE-45C4-A0CF-08B83147A777}" type="pres">
      <dgm:prSet presAssocID="{1F39027C-B515-4B5F-8594-884512256DC8}" presName="hierChild3" presStyleCnt="0"/>
      <dgm:spPr/>
    </dgm:pt>
    <dgm:pt modelId="{DB23ED02-657A-4465-899D-7CE7CB5B171D}" type="pres">
      <dgm:prSet presAssocID="{CDFA8D16-E813-4FDB-BA4E-504AF631A84F}" presName="Name10" presStyleLbl="parChTrans1D2" presStyleIdx="1" presStyleCnt="4"/>
      <dgm:spPr/>
      <dgm:t>
        <a:bodyPr/>
        <a:lstStyle/>
        <a:p>
          <a:endParaRPr lang="cs-CZ"/>
        </a:p>
      </dgm:t>
    </dgm:pt>
    <dgm:pt modelId="{B9BE1F54-1CBF-44C0-8C25-F0BE8BF26EB5}" type="pres">
      <dgm:prSet presAssocID="{CB384797-4360-4216-983D-84113B7347F2}" presName="hierRoot2" presStyleCnt="0"/>
      <dgm:spPr/>
    </dgm:pt>
    <dgm:pt modelId="{1F4610A6-F38A-4B24-AF2A-818BFAAE50AB}" type="pres">
      <dgm:prSet presAssocID="{CB384797-4360-4216-983D-84113B7347F2}" presName="composite2" presStyleCnt="0"/>
      <dgm:spPr/>
    </dgm:pt>
    <dgm:pt modelId="{47367CB6-DBC3-41F3-9ED3-56886A34BC3C}" type="pres">
      <dgm:prSet presAssocID="{CB384797-4360-4216-983D-84113B7347F2}" presName="background2" presStyleLbl="node2" presStyleIdx="1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DEEFD95-82C1-40FD-B7BD-1313292F758F}" type="pres">
      <dgm:prSet presAssocID="{CB384797-4360-4216-983D-84113B7347F2}" presName="text2" presStyleLbl="fgAcc2" presStyleIdx="1" presStyleCnt="4" custScaleX="111126" custLinFactNeighborX="4037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B2D890-8597-4623-8246-B6274532B140}" type="pres">
      <dgm:prSet presAssocID="{CB384797-4360-4216-983D-84113B7347F2}" presName="hierChild3" presStyleCnt="0"/>
      <dgm:spPr/>
    </dgm:pt>
    <dgm:pt modelId="{D8F1103A-401E-44F3-90A3-5A62000208D6}" type="pres">
      <dgm:prSet presAssocID="{26525172-0F5C-478D-A305-4B5BE30D19A0}" presName="hierRoot1" presStyleCnt="0"/>
      <dgm:spPr/>
    </dgm:pt>
    <dgm:pt modelId="{E235E823-C0CD-40C1-ADC7-3B57E5AF4EA7}" type="pres">
      <dgm:prSet presAssocID="{26525172-0F5C-478D-A305-4B5BE30D19A0}" presName="composite" presStyleCnt="0"/>
      <dgm:spPr/>
    </dgm:pt>
    <dgm:pt modelId="{E873EB5D-5AEC-4E30-9CC5-B669C2710CF9}" type="pres">
      <dgm:prSet presAssocID="{26525172-0F5C-478D-A305-4B5BE30D19A0}" presName="background" presStyleLbl="node0" presStyleIdx="1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25856EC2-64DF-4D04-92BF-688F62ADEC55}" type="pres">
      <dgm:prSet presAssocID="{26525172-0F5C-478D-A305-4B5BE30D19A0}" presName="text" presStyleLbl="fgAcc0" presStyleIdx="1" presStyleCnt="2" custScaleX="111126" custLinFactNeighborX="52049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207533-D77B-4213-AC95-89DFBA3D9E7F}" type="pres">
      <dgm:prSet presAssocID="{26525172-0F5C-478D-A305-4B5BE30D19A0}" presName="hierChild2" presStyleCnt="0"/>
      <dgm:spPr/>
    </dgm:pt>
    <dgm:pt modelId="{18FF4C89-C06C-4477-8CE9-279DCAF7F926}" type="pres">
      <dgm:prSet presAssocID="{478BA67A-FE65-472E-BC0E-C0252DC32827}" presName="Name10" presStyleLbl="parChTrans1D2" presStyleIdx="2" presStyleCnt="4"/>
      <dgm:spPr/>
      <dgm:t>
        <a:bodyPr/>
        <a:lstStyle/>
        <a:p>
          <a:endParaRPr lang="cs-CZ"/>
        </a:p>
      </dgm:t>
    </dgm:pt>
    <dgm:pt modelId="{DA569EC3-428A-4B3C-95E7-C048747D7E30}" type="pres">
      <dgm:prSet presAssocID="{17C22253-835F-4E44-BC35-B730F4D34697}" presName="hierRoot2" presStyleCnt="0"/>
      <dgm:spPr/>
    </dgm:pt>
    <dgm:pt modelId="{28673B53-C96F-4A40-B361-FC3A6DA1DA95}" type="pres">
      <dgm:prSet presAssocID="{17C22253-835F-4E44-BC35-B730F4D34697}" presName="composite2" presStyleCnt="0"/>
      <dgm:spPr/>
    </dgm:pt>
    <dgm:pt modelId="{568B6CAF-8788-498A-B160-5CB05B741B97}" type="pres">
      <dgm:prSet presAssocID="{17C22253-835F-4E44-BC35-B730F4D34697}" presName="background2" presStyleLbl="node2" presStyleIdx="2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EAB187FF-581A-4CE1-B1AA-7E4517717532}" type="pres">
      <dgm:prSet presAssocID="{17C22253-835F-4E44-BC35-B730F4D34697}" presName="text2" presStyleLbl="fgAcc2" presStyleIdx="2" presStyleCnt="4" custScaleX="111126" custLinFactNeighborX="38419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74B482-7EF0-4EDB-84A8-F29EB63DA9B9}" type="pres">
      <dgm:prSet presAssocID="{17C22253-835F-4E44-BC35-B730F4D34697}" presName="hierChild3" presStyleCnt="0"/>
      <dgm:spPr/>
    </dgm:pt>
    <dgm:pt modelId="{0CBF95A8-2B98-41CD-904D-5D7B89815A45}" type="pres">
      <dgm:prSet presAssocID="{CDE9767D-A3BF-46DD-9736-4DDAD8F7AFFB}" presName="Name10" presStyleLbl="parChTrans1D2" presStyleIdx="3" presStyleCnt="4"/>
      <dgm:spPr/>
      <dgm:t>
        <a:bodyPr/>
        <a:lstStyle/>
        <a:p>
          <a:endParaRPr lang="cs-CZ"/>
        </a:p>
      </dgm:t>
    </dgm:pt>
    <dgm:pt modelId="{C537481F-8AA1-49D3-BE79-A9EE76B9CF9F}" type="pres">
      <dgm:prSet presAssocID="{B8829A21-02A9-4846-8F81-78DD139637F2}" presName="hierRoot2" presStyleCnt="0"/>
      <dgm:spPr/>
    </dgm:pt>
    <dgm:pt modelId="{9CE5971F-606C-428A-904A-F1690081DCAD}" type="pres">
      <dgm:prSet presAssocID="{B8829A21-02A9-4846-8F81-78DD139637F2}" presName="composite2" presStyleCnt="0"/>
      <dgm:spPr/>
    </dgm:pt>
    <dgm:pt modelId="{184B3EC1-A819-4AD0-B197-8FC064C0A49E}" type="pres">
      <dgm:prSet presAssocID="{B8829A21-02A9-4846-8F81-78DD139637F2}" presName="background2" presStyleLbl="node2" presStyleIdx="3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A53A1854-A706-4D39-BD78-71506F182423}" type="pres">
      <dgm:prSet presAssocID="{B8829A21-02A9-4846-8F81-78DD139637F2}" presName="text2" presStyleLbl="fgAcc2" presStyleIdx="3" presStyleCnt="4" custScaleX="111126" custLinFactNeighborX="34386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29AAB7-6BB0-45CD-97AE-6CD7E0EFA1D9}" type="pres">
      <dgm:prSet presAssocID="{B8829A21-02A9-4846-8F81-78DD139637F2}" presName="hierChild3" presStyleCnt="0"/>
      <dgm:spPr/>
    </dgm:pt>
  </dgm:ptLst>
  <dgm:cxnLst>
    <dgm:cxn modelId="{C54D1419-7CF9-489E-A0E9-71BFAC5620F9}" type="presOf" srcId="{1F39027C-B515-4B5F-8594-884512256DC8}" destId="{55BE602E-CDC8-4C5D-ADF6-50C5A9F036F1}" srcOrd="0" destOrd="0" presId="urn:microsoft.com/office/officeart/2005/8/layout/hierarchy1"/>
    <dgm:cxn modelId="{26C53957-F5C6-4889-96D1-E6E65F6E4996}" type="presOf" srcId="{478BA67A-FE65-472E-BC0E-C0252DC32827}" destId="{18FF4C89-C06C-4477-8CE9-279DCAF7F926}" srcOrd="0" destOrd="0" presId="urn:microsoft.com/office/officeart/2005/8/layout/hierarchy1"/>
    <dgm:cxn modelId="{0FEE77DB-8EA3-49DF-8462-10B20E342B8E}" type="presOf" srcId="{B8829A21-02A9-4846-8F81-78DD139637F2}" destId="{A53A1854-A706-4D39-BD78-71506F182423}" srcOrd="0" destOrd="0" presId="urn:microsoft.com/office/officeart/2005/8/layout/hierarchy1"/>
    <dgm:cxn modelId="{0DF7ABDE-6C44-4560-A847-20F2BD92D846}" srcId="{E25C0CD7-E6CD-49C7-9920-8D49BE59B1E2}" destId="{B42AC22A-7448-46F8-AC56-D8A8711AC7AE}" srcOrd="0" destOrd="0" parTransId="{8D7F0E9F-D7E1-4E0E-8DEE-6F7C17ED6D14}" sibTransId="{388533CF-D8FC-4EFE-9B60-64AC11C68FCE}"/>
    <dgm:cxn modelId="{157FD214-B096-4568-8B0B-532E1196D75E}" type="presOf" srcId="{CDE9767D-A3BF-46DD-9736-4DDAD8F7AFFB}" destId="{0CBF95A8-2B98-41CD-904D-5D7B89815A45}" srcOrd="0" destOrd="0" presId="urn:microsoft.com/office/officeart/2005/8/layout/hierarchy1"/>
    <dgm:cxn modelId="{83F1DD0E-36A2-4EB3-B40B-867A83CFE67C}" srcId="{26525172-0F5C-478D-A305-4B5BE30D19A0}" destId="{B8829A21-02A9-4846-8F81-78DD139637F2}" srcOrd="1" destOrd="0" parTransId="{CDE9767D-A3BF-46DD-9736-4DDAD8F7AFFB}" sibTransId="{AD7BF0CC-345A-4681-9D60-FEAC8CAB8E0B}"/>
    <dgm:cxn modelId="{827AAB52-9BB1-4A24-9500-78B29783D0C1}" type="presOf" srcId="{FCF1C4B0-2999-4744-8246-C23CE401B74C}" destId="{14271236-F99A-4FCC-8F23-525A1CACF229}" srcOrd="0" destOrd="0" presId="urn:microsoft.com/office/officeart/2005/8/layout/hierarchy1"/>
    <dgm:cxn modelId="{FFE20CAF-0AE3-4B46-8563-37EAB44C395A}" srcId="{E25C0CD7-E6CD-49C7-9920-8D49BE59B1E2}" destId="{26525172-0F5C-478D-A305-4B5BE30D19A0}" srcOrd="1" destOrd="0" parTransId="{A4D6A284-CB89-41A2-BDB6-3DEE691F8B69}" sibTransId="{0273CFBA-980E-474B-9AEE-CA77CF01AE04}"/>
    <dgm:cxn modelId="{D8AF4B11-E947-409A-965F-A04607D6F827}" srcId="{26525172-0F5C-478D-A305-4B5BE30D19A0}" destId="{17C22253-835F-4E44-BC35-B730F4D34697}" srcOrd="0" destOrd="0" parTransId="{478BA67A-FE65-472E-BC0E-C0252DC32827}" sibTransId="{1E77FDAD-E11D-491A-9F3E-95514C7D4BF7}"/>
    <dgm:cxn modelId="{69856A50-8DC1-4DF1-AD1C-488628517C9E}" type="presOf" srcId="{E25C0CD7-E6CD-49C7-9920-8D49BE59B1E2}" destId="{F5C98BBD-5FD8-44E3-BC1A-E9B974703891}" srcOrd="0" destOrd="0" presId="urn:microsoft.com/office/officeart/2005/8/layout/hierarchy1"/>
    <dgm:cxn modelId="{DCDF5DB4-279E-4DF1-917F-B1C93E1AB7CD}" srcId="{B42AC22A-7448-46F8-AC56-D8A8711AC7AE}" destId="{1F39027C-B515-4B5F-8594-884512256DC8}" srcOrd="0" destOrd="0" parTransId="{FCF1C4B0-2999-4744-8246-C23CE401B74C}" sibTransId="{D8E17496-2B5F-45B2-8DB2-EB210BC7408C}"/>
    <dgm:cxn modelId="{3B5925CB-C510-474E-93B3-A8F4572DECBF}" type="presOf" srcId="{26525172-0F5C-478D-A305-4B5BE30D19A0}" destId="{25856EC2-64DF-4D04-92BF-688F62ADEC55}" srcOrd="0" destOrd="0" presId="urn:microsoft.com/office/officeart/2005/8/layout/hierarchy1"/>
    <dgm:cxn modelId="{9CA9172C-1380-42F9-98D0-6624E9AC611E}" type="presOf" srcId="{17C22253-835F-4E44-BC35-B730F4D34697}" destId="{EAB187FF-581A-4CE1-B1AA-7E4517717532}" srcOrd="0" destOrd="0" presId="urn:microsoft.com/office/officeart/2005/8/layout/hierarchy1"/>
    <dgm:cxn modelId="{1BA0E6A9-D294-47E9-BD9C-A69266F8FB49}" type="presOf" srcId="{B42AC22A-7448-46F8-AC56-D8A8711AC7AE}" destId="{47E4BA18-4906-4775-AB24-585922EB91A5}" srcOrd="0" destOrd="0" presId="urn:microsoft.com/office/officeart/2005/8/layout/hierarchy1"/>
    <dgm:cxn modelId="{2BF2CC29-8032-493F-B346-FF7A863AFC5C}" srcId="{B42AC22A-7448-46F8-AC56-D8A8711AC7AE}" destId="{CB384797-4360-4216-983D-84113B7347F2}" srcOrd="1" destOrd="0" parTransId="{CDFA8D16-E813-4FDB-BA4E-504AF631A84F}" sibTransId="{14E7388F-FA8B-4869-85ED-9FB3C12A7883}"/>
    <dgm:cxn modelId="{EE0E2F8A-5E11-4C6D-953B-D399DDD53CFB}" type="presOf" srcId="{CDFA8D16-E813-4FDB-BA4E-504AF631A84F}" destId="{DB23ED02-657A-4465-899D-7CE7CB5B171D}" srcOrd="0" destOrd="0" presId="urn:microsoft.com/office/officeart/2005/8/layout/hierarchy1"/>
    <dgm:cxn modelId="{0D205F08-3FFD-45CB-B205-5543D6ED8924}" type="presOf" srcId="{CB384797-4360-4216-983D-84113B7347F2}" destId="{1DEEFD95-82C1-40FD-B7BD-1313292F758F}" srcOrd="0" destOrd="0" presId="urn:microsoft.com/office/officeart/2005/8/layout/hierarchy1"/>
    <dgm:cxn modelId="{71A760AB-8FFA-4B32-84F4-579A4C6DD2EA}" type="presParOf" srcId="{F5C98BBD-5FD8-44E3-BC1A-E9B974703891}" destId="{EABFF850-200A-4540-AA75-56BA7347C3B9}" srcOrd="0" destOrd="0" presId="urn:microsoft.com/office/officeart/2005/8/layout/hierarchy1"/>
    <dgm:cxn modelId="{5DE822D4-641B-48AD-B8DC-E26B7BAA6B01}" type="presParOf" srcId="{EABFF850-200A-4540-AA75-56BA7347C3B9}" destId="{68E279C2-BD37-4167-9E21-313CE7B0844A}" srcOrd="0" destOrd="0" presId="urn:microsoft.com/office/officeart/2005/8/layout/hierarchy1"/>
    <dgm:cxn modelId="{3A862FEB-FF40-4C04-A59B-1451A7B300FD}" type="presParOf" srcId="{68E279C2-BD37-4167-9E21-313CE7B0844A}" destId="{75E84AE7-17AA-4307-B309-0F623B8CB22C}" srcOrd="0" destOrd="0" presId="urn:microsoft.com/office/officeart/2005/8/layout/hierarchy1"/>
    <dgm:cxn modelId="{6B117269-E809-4742-AF03-FCF23EDBE54A}" type="presParOf" srcId="{68E279C2-BD37-4167-9E21-313CE7B0844A}" destId="{47E4BA18-4906-4775-AB24-585922EB91A5}" srcOrd="1" destOrd="0" presId="urn:microsoft.com/office/officeart/2005/8/layout/hierarchy1"/>
    <dgm:cxn modelId="{520D6527-E483-4FCE-BA5F-2026AA3BB38C}" type="presParOf" srcId="{EABFF850-200A-4540-AA75-56BA7347C3B9}" destId="{CC58F1AB-4096-4348-BAD2-FFA7517B040C}" srcOrd="1" destOrd="0" presId="urn:microsoft.com/office/officeart/2005/8/layout/hierarchy1"/>
    <dgm:cxn modelId="{190A60BF-E8EF-46C1-94AF-43E65D2B4217}" type="presParOf" srcId="{CC58F1AB-4096-4348-BAD2-FFA7517B040C}" destId="{14271236-F99A-4FCC-8F23-525A1CACF229}" srcOrd="0" destOrd="0" presId="urn:microsoft.com/office/officeart/2005/8/layout/hierarchy1"/>
    <dgm:cxn modelId="{D086B55E-2D8A-4A85-BE34-8E1D577A8D2A}" type="presParOf" srcId="{CC58F1AB-4096-4348-BAD2-FFA7517B040C}" destId="{AC9C8B2E-0C6E-4FDA-A5A6-F056A24F1A1A}" srcOrd="1" destOrd="0" presId="urn:microsoft.com/office/officeart/2005/8/layout/hierarchy1"/>
    <dgm:cxn modelId="{ED359056-C769-4E14-8AFD-61B630EE08CA}" type="presParOf" srcId="{AC9C8B2E-0C6E-4FDA-A5A6-F056A24F1A1A}" destId="{80AC83A5-B544-46AD-A804-732A577EE2C2}" srcOrd="0" destOrd="0" presId="urn:microsoft.com/office/officeart/2005/8/layout/hierarchy1"/>
    <dgm:cxn modelId="{18C5EFAB-237E-45C7-BD02-2885AFBD4A23}" type="presParOf" srcId="{80AC83A5-B544-46AD-A804-732A577EE2C2}" destId="{4796DB54-4152-4423-B13C-3F5E4408A82D}" srcOrd="0" destOrd="0" presId="urn:microsoft.com/office/officeart/2005/8/layout/hierarchy1"/>
    <dgm:cxn modelId="{CCCBB181-D786-4B32-AAFF-A280A03FA78A}" type="presParOf" srcId="{80AC83A5-B544-46AD-A804-732A577EE2C2}" destId="{55BE602E-CDC8-4C5D-ADF6-50C5A9F036F1}" srcOrd="1" destOrd="0" presId="urn:microsoft.com/office/officeart/2005/8/layout/hierarchy1"/>
    <dgm:cxn modelId="{72583600-B1EC-456D-8283-2150E3DE16DA}" type="presParOf" srcId="{AC9C8B2E-0C6E-4FDA-A5A6-F056A24F1A1A}" destId="{09DBF111-51CE-45C4-A0CF-08B83147A777}" srcOrd="1" destOrd="0" presId="urn:microsoft.com/office/officeart/2005/8/layout/hierarchy1"/>
    <dgm:cxn modelId="{CCBCA008-913B-4D07-A5A0-4AF172749841}" type="presParOf" srcId="{CC58F1AB-4096-4348-BAD2-FFA7517B040C}" destId="{DB23ED02-657A-4465-899D-7CE7CB5B171D}" srcOrd="2" destOrd="0" presId="urn:microsoft.com/office/officeart/2005/8/layout/hierarchy1"/>
    <dgm:cxn modelId="{A6484A3C-4D6F-4184-A9A8-F0498835B5B3}" type="presParOf" srcId="{CC58F1AB-4096-4348-BAD2-FFA7517B040C}" destId="{B9BE1F54-1CBF-44C0-8C25-F0BE8BF26EB5}" srcOrd="3" destOrd="0" presId="urn:microsoft.com/office/officeart/2005/8/layout/hierarchy1"/>
    <dgm:cxn modelId="{746CCDC7-C8ED-4C79-A473-86691A78AF86}" type="presParOf" srcId="{B9BE1F54-1CBF-44C0-8C25-F0BE8BF26EB5}" destId="{1F4610A6-F38A-4B24-AF2A-818BFAAE50AB}" srcOrd="0" destOrd="0" presId="urn:microsoft.com/office/officeart/2005/8/layout/hierarchy1"/>
    <dgm:cxn modelId="{4815E8C2-2302-4061-A6DE-B91E872AC084}" type="presParOf" srcId="{1F4610A6-F38A-4B24-AF2A-818BFAAE50AB}" destId="{47367CB6-DBC3-41F3-9ED3-56886A34BC3C}" srcOrd="0" destOrd="0" presId="urn:microsoft.com/office/officeart/2005/8/layout/hierarchy1"/>
    <dgm:cxn modelId="{D2D6D8D2-CE7C-433C-9C30-6600152D83C2}" type="presParOf" srcId="{1F4610A6-F38A-4B24-AF2A-818BFAAE50AB}" destId="{1DEEFD95-82C1-40FD-B7BD-1313292F758F}" srcOrd="1" destOrd="0" presId="urn:microsoft.com/office/officeart/2005/8/layout/hierarchy1"/>
    <dgm:cxn modelId="{51734719-3EC4-4F24-9136-203768396C02}" type="presParOf" srcId="{B9BE1F54-1CBF-44C0-8C25-F0BE8BF26EB5}" destId="{EAB2D890-8597-4623-8246-B6274532B140}" srcOrd="1" destOrd="0" presId="urn:microsoft.com/office/officeart/2005/8/layout/hierarchy1"/>
    <dgm:cxn modelId="{8C9071DB-B090-496F-966C-815396552378}" type="presParOf" srcId="{F5C98BBD-5FD8-44E3-BC1A-E9B974703891}" destId="{D8F1103A-401E-44F3-90A3-5A62000208D6}" srcOrd="1" destOrd="0" presId="urn:microsoft.com/office/officeart/2005/8/layout/hierarchy1"/>
    <dgm:cxn modelId="{7920967E-9A7E-4CCE-81E7-35E995962AF7}" type="presParOf" srcId="{D8F1103A-401E-44F3-90A3-5A62000208D6}" destId="{E235E823-C0CD-40C1-ADC7-3B57E5AF4EA7}" srcOrd="0" destOrd="0" presId="urn:microsoft.com/office/officeart/2005/8/layout/hierarchy1"/>
    <dgm:cxn modelId="{5DE2D660-2F38-4841-BCDF-0874159ED23E}" type="presParOf" srcId="{E235E823-C0CD-40C1-ADC7-3B57E5AF4EA7}" destId="{E873EB5D-5AEC-4E30-9CC5-B669C2710CF9}" srcOrd="0" destOrd="0" presId="urn:microsoft.com/office/officeart/2005/8/layout/hierarchy1"/>
    <dgm:cxn modelId="{303EBDB3-890B-462B-AF0C-7CDC82FDA9C0}" type="presParOf" srcId="{E235E823-C0CD-40C1-ADC7-3B57E5AF4EA7}" destId="{25856EC2-64DF-4D04-92BF-688F62ADEC55}" srcOrd="1" destOrd="0" presId="urn:microsoft.com/office/officeart/2005/8/layout/hierarchy1"/>
    <dgm:cxn modelId="{CA5EC860-5818-4316-A364-12C5762A7DB5}" type="presParOf" srcId="{D8F1103A-401E-44F3-90A3-5A62000208D6}" destId="{04207533-D77B-4213-AC95-89DFBA3D9E7F}" srcOrd="1" destOrd="0" presId="urn:microsoft.com/office/officeart/2005/8/layout/hierarchy1"/>
    <dgm:cxn modelId="{B04BC162-8D17-4EF7-8113-2DC534280F47}" type="presParOf" srcId="{04207533-D77B-4213-AC95-89DFBA3D9E7F}" destId="{18FF4C89-C06C-4477-8CE9-279DCAF7F926}" srcOrd="0" destOrd="0" presId="urn:microsoft.com/office/officeart/2005/8/layout/hierarchy1"/>
    <dgm:cxn modelId="{75D79BC8-3F05-46C9-A335-B6726F72DE9B}" type="presParOf" srcId="{04207533-D77B-4213-AC95-89DFBA3D9E7F}" destId="{DA569EC3-428A-4B3C-95E7-C048747D7E30}" srcOrd="1" destOrd="0" presId="urn:microsoft.com/office/officeart/2005/8/layout/hierarchy1"/>
    <dgm:cxn modelId="{BF957E0B-7CDA-4C97-8BE1-21261124CDFC}" type="presParOf" srcId="{DA569EC3-428A-4B3C-95E7-C048747D7E30}" destId="{28673B53-C96F-4A40-B361-FC3A6DA1DA95}" srcOrd="0" destOrd="0" presId="urn:microsoft.com/office/officeart/2005/8/layout/hierarchy1"/>
    <dgm:cxn modelId="{27DF47C1-C1CA-464E-890F-C9BBC1A9236B}" type="presParOf" srcId="{28673B53-C96F-4A40-B361-FC3A6DA1DA95}" destId="{568B6CAF-8788-498A-B160-5CB05B741B97}" srcOrd="0" destOrd="0" presId="urn:microsoft.com/office/officeart/2005/8/layout/hierarchy1"/>
    <dgm:cxn modelId="{0E4AEBEC-F9A6-4672-82D0-995E23CB6F4C}" type="presParOf" srcId="{28673B53-C96F-4A40-B361-FC3A6DA1DA95}" destId="{EAB187FF-581A-4CE1-B1AA-7E4517717532}" srcOrd="1" destOrd="0" presId="urn:microsoft.com/office/officeart/2005/8/layout/hierarchy1"/>
    <dgm:cxn modelId="{B1307AF6-AC54-42E4-8B07-80D6DBCD7DDC}" type="presParOf" srcId="{DA569EC3-428A-4B3C-95E7-C048747D7E30}" destId="{6874B482-7EF0-4EDB-84A8-F29EB63DA9B9}" srcOrd="1" destOrd="0" presId="urn:microsoft.com/office/officeart/2005/8/layout/hierarchy1"/>
    <dgm:cxn modelId="{759B46AF-B8AD-4E20-BF03-1A2D7FBD1DDB}" type="presParOf" srcId="{04207533-D77B-4213-AC95-89DFBA3D9E7F}" destId="{0CBF95A8-2B98-41CD-904D-5D7B89815A45}" srcOrd="2" destOrd="0" presId="urn:microsoft.com/office/officeart/2005/8/layout/hierarchy1"/>
    <dgm:cxn modelId="{6B4AAA33-E23B-4A38-ABAD-E46300B770F3}" type="presParOf" srcId="{04207533-D77B-4213-AC95-89DFBA3D9E7F}" destId="{C537481F-8AA1-49D3-BE79-A9EE76B9CF9F}" srcOrd="3" destOrd="0" presId="urn:microsoft.com/office/officeart/2005/8/layout/hierarchy1"/>
    <dgm:cxn modelId="{18497911-2FBF-4220-943A-5289F422ECF0}" type="presParOf" srcId="{C537481F-8AA1-49D3-BE79-A9EE76B9CF9F}" destId="{9CE5971F-606C-428A-904A-F1690081DCAD}" srcOrd="0" destOrd="0" presId="urn:microsoft.com/office/officeart/2005/8/layout/hierarchy1"/>
    <dgm:cxn modelId="{E9C32A9B-5A1F-4B12-B01D-E82A58061A7E}" type="presParOf" srcId="{9CE5971F-606C-428A-904A-F1690081DCAD}" destId="{184B3EC1-A819-4AD0-B197-8FC064C0A49E}" srcOrd="0" destOrd="0" presId="urn:microsoft.com/office/officeart/2005/8/layout/hierarchy1"/>
    <dgm:cxn modelId="{9A0D9989-BA6C-468B-BE18-123F1ABD8B8D}" type="presParOf" srcId="{9CE5971F-606C-428A-904A-F1690081DCAD}" destId="{A53A1854-A706-4D39-BD78-71506F182423}" srcOrd="1" destOrd="0" presId="urn:microsoft.com/office/officeart/2005/8/layout/hierarchy1"/>
    <dgm:cxn modelId="{7A2E6F3E-61BA-4FFA-B778-BF8A52327CD6}" type="presParOf" srcId="{C537481F-8AA1-49D3-BE79-A9EE76B9CF9F}" destId="{6A29AAB7-6BB0-45CD-97AE-6CD7E0EFA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4FEC-277E-4093-951F-1A1418BC0C7F}">
      <dsp:nvSpPr>
        <dsp:cNvPr id="0" name=""/>
        <dsp:cNvSpPr/>
      </dsp:nvSpPr>
      <dsp:spPr>
        <a:xfrm>
          <a:off x="6221118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58647-A434-47F6-9500-AB781F6DA238}">
      <dsp:nvSpPr>
        <dsp:cNvPr id="0" name=""/>
        <dsp:cNvSpPr/>
      </dsp:nvSpPr>
      <dsp:spPr>
        <a:xfrm>
          <a:off x="5263264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957854" y="0"/>
              </a:moveTo>
              <a:lnTo>
                <a:pt x="957854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2C40-41B7-4A94-B90C-177EF379DA78}">
      <dsp:nvSpPr>
        <dsp:cNvPr id="0" name=""/>
        <dsp:cNvSpPr/>
      </dsp:nvSpPr>
      <dsp:spPr>
        <a:xfrm>
          <a:off x="4305410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1915708" y="310649"/>
              </a:lnTo>
              <a:lnTo>
                <a:pt x="1915708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6ED83-FA43-48A3-849F-E3D6F43FEFB5}">
      <dsp:nvSpPr>
        <dsp:cNvPr id="0" name=""/>
        <dsp:cNvSpPr/>
      </dsp:nvSpPr>
      <dsp:spPr>
        <a:xfrm>
          <a:off x="2389702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8131E-75CC-45DC-A8FC-D08276994DEA}">
      <dsp:nvSpPr>
        <dsp:cNvPr id="0" name=""/>
        <dsp:cNvSpPr/>
      </dsp:nvSpPr>
      <dsp:spPr>
        <a:xfrm>
          <a:off x="1481613" y="2446924"/>
          <a:ext cx="908089" cy="456330"/>
        </a:xfrm>
        <a:custGeom>
          <a:avLst/>
          <a:gdLst/>
          <a:ahLst/>
          <a:cxnLst/>
          <a:rect l="0" t="0" r="0" b="0"/>
          <a:pathLst>
            <a:path>
              <a:moveTo>
                <a:pt x="908089" y="0"/>
              </a:moveTo>
              <a:lnTo>
                <a:pt x="908089" y="311128"/>
              </a:lnTo>
              <a:lnTo>
                <a:pt x="0" y="311128"/>
              </a:lnTo>
              <a:lnTo>
                <a:pt x="0" y="456330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B413A-A832-4D07-AEEB-B780E2FFDDED}">
      <dsp:nvSpPr>
        <dsp:cNvPr id="0" name=""/>
        <dsp:cNvSpPr/>
      </dsp:nvSpPr>
      <dsp:spPr>
        <a:xfrm>
          <a:off x="2389702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1915708" y="0"/>
              </a:moveTo>
              <a:lnTo>
                <a:pt x="1915708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55DD-74DA-4F1C-BB3C-CE38C8CAAD62}">
      <dsp:nvSpPr>
        <dsp:cNvPr id="0" name=""/>
        <dsp:cNvSpPr/>
      </dsp:nvSpPr>
      <dsp:spPr>
        <a:xfrm>
          <a:off x="3521711" y="478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2BE82-F767-4CD4-A544-BC47403914D5}">
      <dsp:nvSpPr>
        <dsp:cNvPr id="0" name=""/>
        <dsp:cNvSpPr/>
      </dsp:nvSpPr>
      <dsp:spPr>
        <a:xfrm>
          <a:off x="3695866" y="165926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Shluková analýza</a:t>
          </a:r>
          <a:endParaRPr lang="cs-CZ" sz="1800" b="1" kern="1200" dirty="0"/>
        </a:p>
      </dsp:txBody>
      <dsp:txXfrm>
        <a:off x="3725017" y="195077"/>
        <a:ext cx="1509095" cy="936995"/>
      </dsp:txXfrm>
    </dsp:sp>
    <dsp:sp modelId="{22D4EC75-DCCC-4563-ABFA-AEC796496B1C}">
      <dsp:nvSpPr>
        <dsp:cNvPr id="0" name=""/>
        <dsp:cNvSpPr/>
      </dsp:nvSpPr>
      <dsp:spPr>
        <a:xfrm>
          <a:off x="1606003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60152-2F46-4E10-9ADE-EF875AF7B53C}">
      <dsp:nvSpPr>
        <dsp:cNvPr id="0" name=""/>
        <dsp:cNvSpPr/>
      </dsp:nvSpPr>
      <dsp:spPr>
        <a:xfrm>
          <a:off x="1780158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1809309" y="1646226"/>
        <a:ext cx="1509095" cy="936995"/>
      </dsp:txXfrm>
    </dsp:sp>
    <dsp:sp modelId="{4FB73EAA-037B-4B39-A393-286D0E269004}">
      <dsp:nvSpPr>
        <dsp:cNvPr id="0" name=""/>
        <dsp:cNvSpPr/>
      </dsp:nvSpPr>
      <dsp:spPr>
        <a:xfrm>
          <a:off x="697914" y="2903255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C1795-482A-4336-A81B-08C4516E2472}">
      <dsp:nvSpPr>
        <dsp:cNvPr id="0" name=""/>
        <dsp:cNvSpPr/>
      </dsp:nvSpPr>
      <dsp:spPr>
        <a:xfrm>
          <a:off x="872069" y="3068702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901220" y="3097853"/>
        <a:ext cx="1509095" cy="936995"/>
      </dsp:txXfrm>
    </dsp:sp>
    <dsp:sp modelId="{412674B2-6338-4DD8-BF6C-C1BDD026A385}">
      <dsp:nvSpPr>
        <dsp:cNvPr id="0" name=""/>
        <dsp:cNvSpPr/>
      </dsp:nvSpPr>
      <dsp:spPr>
        <a:xfrm>
          <a:off x="2563857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7B74A-E69A-43B0-AC14-45210695F121}">
      <dsp:nvSpPr>
        <dsp:cNvPr id="0" name=""/>
        <dsp:cNvSpPr/>
      </dsp:nvSpPr>
      <dsp:spPr>
        <a:xfrm>
          <a:off x="2738012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2767163" y="3097374"/>
        <a:ext cx="1509095" cy="936995"/>
      </dsp:txXfrm>
    </dsp:sp>
    <dsp:sp modelId="{3DB05545-815F-4D89-8A54-0340AA0698AC}">
      <dsp:nvSpPr>
        <dsp:cNvPr id="0" name=""/>
        <dsp:cNvSpPr/>
      </dsp:nvSpPr>
      <dsp:spPr>
        <a:xfrm>
          <a:off x="5437419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8EB0D-8AFD-4973-86A5-7AF7BE7E66B1}">
      <dsp:nvSpPr>
        <dsp:cNvPr id="0" name=""/>
        <dsp:cNvSpPr/>
      </dsp:nvSpPr>
      <dsp:spPr>
        <a:xfrm>
          <a:off x="5611575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5640726" y="1646226"/>
        <a:ext cx="1509095" cy="936995"/>
      </dsp:txXfrm>
    </dsp:sp>
    <dsp:sp modelId="{4494E72C-F4A2-432C-A0E1-6B80C6FEC2BC}">
      <dsp:nvSpPr>
        <dsp:cNvPr id="0" name=""/>
        <dsp:cNvSpPr/>
      </dsp:nvSpPr>
      <dsp:spPr>
        <a:xfrm>
          <a:off x="4479565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7913D-829E-42BB-AB16-3DE406ED094D}">
      <dsp:nvSpPr>
        <dsp:cNvPr id="0" name=""/>
        <dsp:cNvSpPr/>
      </dsp:nvSpPr>
      <dsp:spPr>
        <a:xfrm>
          <a:off x="4653720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4682871" y="3097374"/>
        <a:ext cx="1509095" cy="936995"/>
      </dsp:txXfrm>
    </dsp:sp>
    <dsp:sp modelId="{D5431432-E6CE-47BC-97B8-19073F049CB9}">
      <dsp:nvSpPr>
        <dsp:cNvPr id="0" name=""/>
        <dsp:cNvSpPr/>
      </dsp:nvSpPr>
      <dsp:spPr>
        <a:xfrm>
          <a:off x="6395273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A14B6-63D1-4D31-9065-6CD2231874F7}">
      <dsp:nvSpPr>
        <dsp:cNvPr id="0" name=""/>
        <dsp:cNvSpPr/>
      </dsp:nvSpPr>
      <dsp:spPr>
        <a:xfrm>
          <a:off x="6569429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6598580" y="3097374"/>
        <a:ext cx="1509095" cy="93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4FEC-277E-4093-951F-1A1418BC0C7F}">
      <dsp:nvSpPr>
        <dsp:cNvPr id="0" name=""/>
        <dsp:cNvSpPr/>
      </dsp:nvSpPr>
      <dsp:spPr>
        <a:xfrm>
          <a:off x="6221118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58647-A434-47F6-9500-AB781F6DA238}">
      <dsp:nvSpPr>
        <dsp:cNvPr id="0" name=""/>
        <dsp:cNvSpPr/>
      </dsp:nvSpPr>
      <dsp:spPr>
        <a:xfrm>
          <a:off x="5263264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957854" y="0"/>
              </a:moveTo>
              <a:lnTo>
                <a:pt x="957854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2C40-41B7-4A94-B90C-177EF379DA78}">
      <dsp:nvSpPr>
        <dsp:cNvPr id="0" name=""/>
        <dsp:cNvSpPr/>
      </dsp:nvSpPr>
      <dsp:spPr>
        <a:xfrm>
          <a:off x="4305410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1915708" y="310649"/>
              </a:lnTo>
              <a:lnTo>
                <a:pt x="1915708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6ED83-FA43-48A3-849F-E3D6F43FEFB5}">
      <dsp:nvSpPr>
        <dsp:cNvPr id="0" name=""/>
        <dsp:cNvSpPr/>
      </dsp:nvSpPr>
      <dsp:spPr>
        <a:xfrm>
          <a:off x="2389702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8131E-75CC-45DC-A8FC-D08276994DEA}">
      <dsp:nvSpPr>
        <dsp:cNvPr id="0" name=""/>
        <dsp:cNvSpPr/>
      </dsp:nvSpPr>
      <dsp:spPr>
        <a:xfrm>
          <a:off x="1481613" y="2446924"/>
          <a:ext cx="908089" cy="456330"/>
        </a:xfrm>
        <a:custGeom>
          <a:avLst/>
          <a:gdLst/>
          <a:ahLst/>
          <a:cxnLst/>
          <a:rect l="0" t="0" r="0" b="0"/>
          <a:pathLst>
            <a:path>
              <a:moveTo>
                <a:pt x="908089" y="0"/>
              </a:moveTo>
              <a:lnTo>
                <a:pt x="908089" y="311128"/>
              </a:lnTo>
              <a:lnTo>
                <a:pt x="0" y="311128"/>
              </a:lnTo>
              <a:lnTo>
                <a:pt x="0" y="456330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B413A-A832-4D07-AEEB-B780E2FFDDED}">
      <dsp:nvSpPr>
        <dsp:cNvPr id="0" name=""/>
        <dsp:cNvSpPr/>
      </dsp:nvSpPr>
      <dsp:spPr>
        <a:xfrm>
          <a:off x="2389702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1915708" y="0"/>
              </a:moveTo>
              <a:lnTo>
                <a:pt x="1915708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55DD-74DA-4F1C-BB3C-CE38C8CAAD62}">
      <dsp:nvSpPr>
        <dsp:cNvPr id="0" name=""/>
        <dsp:cNvSpPr/>
      </dsp:nvSpPr>
      <dsp:spPr>
        <a:xfrm>
          <a:off x="3521711" y="478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2BE82-F767-4CD4-A544-BC47403914D5}">
      <dsp:nvSpPr>
        <dsp:cNvPr id="0" name=""/>
        <dsp:cNvSpPr/>
      </dsp:nvSpPr>
      <dsp:spPr>
        <a:xfrm>
          <a:off x="3695866" y="165926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Shluková analýza</a:t>
          </a:r>
          <a:endParaRPr lang="cs-CZ" sz="1800" b="1" kern="1200" dirty="0"/>
        </a:p>
      </dsp:txBody>
      <dsp:txXfrm>
        <a:off x="3725017" y="195077"/>
        <a:ext cx="1509095" cy="936995"/>
      </dsp:txXfrm>
    </dsp:sp>
    <dsp:sp modelId="{22D4EC75-DCCC-4563-ABFA-AEC796496B1C}">
      <dsp:nvSpPr>
        <dsp:cNvPr id="0" name=""/>
        <dsp:cNvSpPr/>
      </dsp:nvSpPr>
      <dsp:spPr>
        <a:xfrm>
          <a:off x="1606003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60152-2F46-4E10-9ADE-EF875AF7B53C}">
      <dsp:nvSpPr>
        <dsp:cNvPr id="0" name=""/>
        <dsp:cNvSpPr/>
      </dsp:nvSpPr>
      <dsp:spPr>
        <a:xfrm>
          <a:off x="1780158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Hierarchické</a:t>
          </a:r>
          <a:endParaRPr lang="cs-CZ" sz="1700" b="1" kern="1200" dirty="0"/>
        </a:p>
      </dsp:txBody>
      <dsp:txXfrm>
        <a:off x="1809309" y="1646226"/>
        <a:ext cx="1509095" cy="936995"/>
      </dsp:txXfrm>
    </dsp:sp>
    <dsp:sp modelId="{4FB73EAA-037B-4B39-A393-286D0E269004}">
      <dsp:nvSpPr>
        <dsp:cNvPr id="0" name=""/>
        <dsp:cNvSpPr/>
      </dsp:nvSpPr>
      <dsp:spPr>
        <a:xfrm>
          <a:off x="697914" y="2903255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C1795-482A-4336-A81B-08C4516E2472}">
      <dsp:nvSpPr>
        <dsp:cNvPr id="0" name=""/>
        <dsp:cNvSpPr/>
      </dsp:nvSpPr>
      <dsp:spPr>
        <a:xfrm>
          <a:off x="872069" y="3068702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>
        <a:off x="901220" y="3097853"/>
        <a:ext cx="1509095" cy="936995"/>
      </dsp:txXfrm>
    </dsp:sp>
    <dsp:sp modelId="{412674B2-6338-4DD8-BF6C-C1BDD026A385}">
      <dsp:nvSpPr>
        <dsp:cNvPr id="0" name=""/>
        <dsp:cNvSpPr/>
      </dsp:nvSpPr>
      <dsp:spPr>
        <a:xfrm>
          <a:off x="2563857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7B74A-E69A-43B0-AC14-45210695F121}">
      <dsp:nvSpPr>
        <dsp:cNvPr id="0" name=""/>
        <dsp:cNvSpPr/>
      </dsp:nvSpPr>
      <dsp:spPr>
        <a:xfrm>
          <a:off x="2738012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>
        <a:off x="2767163" y="3097374"/>
        <a:ext cx="1509095" cy="936995"/>
      </dsp:txXfrm>
    </dsp:sp>
    <dsp:sp modelId="{3DB05545-815F-4D89-8A54-0340AA0698AC}">
      <dsp:nvSpPr>
        <dsp:cNvPr id="0" name=""/>
        <dsp:cNvSpPr/>
      </dsp:nvSpPr>
      <dsp:spPr>
        <a:xfrm>
          <a:off x="5437419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8EB0D-8AFD-4973-86A5-7AF7BE7E66B1}">
      <dsp:nvSpPr>
        <dsp:cNvPr id="0" name=""/>
        <dsp:cNvSpPr/>
      </dsp:nvSpPr>
      <dsp:spPr>
        <a:xfrm>
          <a:off x="5611575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Nehierarchické</a:t>
          </a:r>
          <a:endParaRPr lang="cs-CZ" sz="1700" b="1" kern="1200" dirty="0"/>
        </a:p>
      </dsp:txBody>
      <dsp:txXfrm>
        <a:off x="5640726" y="1646226"/>
        <a:ext cx="1509095" cy="936995"/>
      </dsp:txXfrm>
    </dsp:sp>
    <dsp:sp modelId="{4494E72C-F4A2-432C-A0E1-6B80C6FEC2BC}">
      <dsp:nvSpPr>
        <dsp:cNvPr id="0" name=""/>
        <dsp:cNvSpPr/>
      </dsp:nvSpPr>
      <dsp:spPr>
        <a:xfrm>
          <a:off x="4479565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7913D-829E-42BB-AB16-3DE406ED094D}">
      <dsp:nvSpPr>
        <dsp:cNvPr id="0" name=""/>
        <dsp:cNvSpPr/>
      </dsp:nvSpPr>
      <dsp:spPr>
        <a:xfrm>
          <a:off x="4653720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>
        <a:off x="4682871" y="3097374"/>
        <a:ext cx="1509095" cy="936995"/>
      </dsp:txXfrm>
    </dsp:sp>
    <dsp:sp modelId="{D5431432-E6CE-47BC-97B8-19073F049CB9}">
      <dsp:nvSpPr>
        <dsp:cNvPr id="0" name=""/>
        <dsp:cNvSpPr/>
      </dsp:nvSpPr>
      <dsp:spPr>
        <a:xfrm>
          <a:off x="6395273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A14B6-63D1-4D31-9065-6CD2231874F7}">
      <dsp:nvSpPr>
        <dsp:cNvPr id="0" name=""/>
        <dsp:cNvSpPr/>
      </dsp:nvSpPr>
      <dsp:spPr>
        <a:xfrm>
          <a:off x="6569429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>
        <a:off x="6598580" y="3097374"/>
        <a:ext cx="1509095" cy="936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95A8-2B98-41CD-904D-5D7B89815A45}">
      <dsp:nvSpPr>
        <dsp:cNvPr id="0" name=""/>
        <dsp:cNvSpPr/>
      </dsp:nvSpPr>
      <dsp:spPr>
        <a:xfrm>
          <a:off x="6775949" y="754675"/>
          <a:ext cx="698606" cy="41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06"/>
              </a:lnTo>
              <a:lnTo>
                <a:pt x="698606" y="282506"/>
              </a:lnTo>
              <a:lnTo>
                <a:pt x="698606" y="41455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F4C89-C06C-4477-8CE9-279DCAF7F926}">
      <dsp:nvSpPr>
        <dsp:cNvPr id="0" name=""/>
        <dsp:cNvSpPr/>
      </dsp:nvSpPr>
      <dsp:spPr>
        <a:xfrm>
          <a:off x="5631286" y="754675"/>
          <a:ext cx="1144663" cy="414555"/>
        </a:xfrm>
        <a:custGeom>
          <a:avLst/>
          <a:gdLst/>
          <a:ahLst/>
          <a:cxnLst/>
          <a:rect l="0" t="0" r="0" b="0"/>
          <a:pathLst>
            <a:path>
              <a:moveTo>
                <a:pt x="1144663" y="0"/>
              </a:moveTo>
              <a:lnTo>
                <a:pt x="1144663" y="282506"/>
              </a:lnTo>
              <a:lnTo>
                <a:pt x="0" y="282506"/>
              </a:lnTo>
              <a:lnTo>
                <a:pt x="0" y="41455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ED02-657A-4465-899D-7CE7CB5B171D}">
      <dsp:nvSpPr>
        <dsp:cNvPr id="0" name=""/>
        <dsp:cNvSpPr/>
      </dsp:nvSpPr>
      <dsp:spPr>
        <a:xfrm>
          <a:off x="2210297" y="754675"/>
          <a:ext cx="1030145" cy="41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06"/>
              </a:lnTo>
              <a:lnTo>
                <a:pt x="1030145" y="282506"/>
              </a:lnTo>
              <a:lnTo>
                <a:pt x="1030145" y="41455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71236-F99A-4FCC-8F23-525A1CACF229}">
      <dsp:nvSpPr>
        <dsp:cNvPr id="0" name=""/>
        <dsp:cNvSpPr/>
      </dsp:nvSpPr>
      <dsp:spPr>
        <a:xfrm>
          <a:off x="1050880" y="754675"/>
          <a:ext cx="1159416" cy="414555"/>
        </a:xfrm>
        <a:custGeom>
          <a:avLst/>
          <a:gdLst/>
          <a:ahLst/>
          <a:cxnLst/>
          <a:rect l="0" t="0" r="0" b="0"/>
          <a:pathLst>
            <a:path>
              <a:moveTo>
                <a:pt x="1159416" y="0"/>
              </a:moveTo>
              <a:lnTo>
                <a:pt x="1159416" y="282506"/>
              </a:lnTo>
              <a:lnTo>
                <a:pt x="0" y="282506"/>
              </a:lnTo>
              <a:lnTo>
                <a:pt x="0" y="41455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84AE7-17AA-4307-B309-0F623B8CB22C}">
      <dsp:nvSpPr>
        <dsp:cNvPr id="0" name=""/>
        <dsp:cNvSpPr/>
      </dsp:nvSpPr>
      <dsp:spPr>
        <a:xfrm>
          <a:off x="1418296" y="-150459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BA18-4906-4775-AB24-585922EB91A5}">
      <dsp:nvSpPr>
        <dsp:cNvPr id="0" name=""/>
        <dsp:cNvSpPr/>
      </dsp:nvSpPr>
      <dsp:spPr>
        <a:xfrm>
          <a:off x="1576675" y="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Hierarchické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postupným skládáním objektů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03185" y="26510"/>
        <a:ext cx="1530981" cy="852115"/>
      </dsp:txXfrm>
    </dsp:sp>
    <dsp:sp modelId="{4796DB54-4152-4423-B13C-3F5E4408A82D}">
      <dsp:nvSpPr>
        <dsp:cNvPr id="0" name=""/>
        <dsp:cNvSpPr/>
      </dsp:nvSpPr>
      <dsp:spPr>
        <a:xfrm>
          <a:off x="258880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602E-CDC8-4C5D-ADF6-50C5A9F036F1}">
      <dsp:nvSpPr>
        <dsp:cNvPr id="0" name=""/>
        <dsp:cNvSpPr/>
      </dsp:nvSpPr>
      <dsp:spPr>
        <a:xfrm>
          <a:off x="417259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/>
            <a:t>Divizivní</a:t>
          </a:r>
          <a:r>
            <a:rPr lang="cs-CZ" sz="1100" kern="1200" dirty="0" smtClean="0"/>
            <a:t/>
          </a:r>
          <a:br>
            <a:rPr lang="cs-CZ" sz="1100" kern="1200" dirty="0" smtClean="0"/>
          </a:br>
          <a:r>
            <a:rPr lang="cs-CZ" sz="1100" kern="1200" dirty="0" smtClean="0"/>
            <a:t>Objekty jsou nejprve rozděleny do dvou shluků, tyto shluky jsou dále rozděleny atd.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769" y="1346200"/>
        <a:ext cx="1530981" cy="852115"/>
      </dsp:txXfrm>
    </dsp:sp>
    <dsp:sp modelId="{47367CB6-DBC3-41F3-9ED3-56886A34BC3C}">
      <dsp:nvSpPr>
        <dsp:cNvPr id="0" name=""/>
        <dsp:cNvSpPr/>
      </dsp:nvSpPr>
      <dsp:spPr>
        <a:xfrm>
          <a:off x="2448441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EFD95-82C1-40FD-B7BD-1313292F758F}">
      <dsp:nvSpPr>
        <dsp:cNvPr id="0" name=""/>
        <dsp:cNvSpPr/>
      </dsp:nvSpPr>
      <dsp:spPr>
        <a:xfrm>
          <a:off x="2606820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rgbClr val="FF0000"/>
              </a:solidFill>
            </a:rPr>
            <a:t>Aglomerativní</a:t>
          </a:r>
          <a:r>
            <a:rPr lang="cs-CZ" sz="1100" kern="1200" dirty="0" smtClean="0">
              <a:solidFill>
                <a:srgbClr val="FF0000"/>
              </a:solidFill>
            </a:rPr>
            <a:t/>
          </a:r>
          <a:br>
            <a:rPr lang="cs-CZ" sz="1100" kern="1200" dirty="0" smtClean="0">
              <a:solidFill>
                <a:srgbClr val="FF0000"/>
              </a:solidFill>
            </a:rPr>
          </a:br>
          <a:r>
            <a:rPr lang="cs-CZ" sz="1100" kern="1200" dirty="0" smtClean="0">
              <a:solidFill>
                <a:srgbClr val="FF0000"/>
              </a:solidFill>
            </a:rPr>
            <a:t>Po spojení první dvojice objektů dochází k postupnému napojování dalších objektů.</a:t>
          </a:r>
          <a:endParaRPr lang="cs-CZ" sz="11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2633330" y="1346200"/>
        <a:ext cx="1530981" cy="852115"/>
      </dsp:txXfrm>
    </dsp:sp>
    <dsp:sp modelId="{E873EB5D-5AEC-4E30-9CC5-B669C2710CF9}">
      <dsp:nvSpPr>
        <dsp:cNvPr id="0" name=""/>
        <dsp:cNvSpPr/>
      </dsp:nvSpPr>
      <dsp:spPr>
        <a:xfrm>
          <a:off x="5983948" y="-150459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6EC2-64DF-4D04-92BF-688F62ADEC55}">
      <dsp:nvSpPr>
        <dsp:cNvPr id="0" name=""/>
        <dsp:cNvSpPr/>
      </dsp:nvSpPr>
      <dsp:spPr>
        <a:xfrm>
          <a:off x="6142327" y="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Nehierarchické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 v jednom kroku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68837" y="26510"/>
        <a:ext cx="1530981" cy="852115"/>
      </dsp:txXfrm>
    </dsp:sp>
    <dsp:sp modelId="{568B6CAF-8788-498A-B160-5CB05B741B97}">
      <dsp:nvSpPr>
        <dsp:cNvPr id="0" name=""/>
        <dsp:cNvSpPr/>
      </dsp:nvSpPr>
      <dsp:spPr>
        <a:xfrm>
          <a:off x="4839285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187FF-581A-4CE1-B1AA-7E4517717532}">
      <dsp:nvSpPr>
        <dsp:cNvPr id="0" name=""/>
        <dsp:cNvSpPr/>
      </dsp:nvSpPr>
      <dsp:spPr>
        <a:xfrm>
          <a:off x="4997664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Divizivní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Objekty jsou rozděleny do předem nastaveného počtu shluků.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24174" y="1346200"/>
        <a:ext cx="1530981" cy="852115"/>
      </dsp:txXfrm>
    </dsp:sp>
    <dsp:sp modelId="{184B3EC1-A819-4AD0-B197-8FC064C0A49E}">
      <dsp:nvSpPr>
        <dsp:cNvPr id="0" name=""/>
        <dsp:cNvSpPr/>
      </dsp:nvSpPr>
      <dsp:spPr>
        <a:xfrm>
          <a:off x="6682555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1854-A706-4D39-BD78-71506F182423}">
      <dsp:nvSpPr>
        <dsp:cNvPr id="0" name=""/>
        <dsp:cNvSpPr/>
      </dsp:nvSpPr>
      <dsp:spPr>
        <a:xfrm>
          <a:off x="6840934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Aglomerativní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síť spojených bodů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67444" y="1346200"/>
        <a:ext cx="1530981" cy="85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0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3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56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93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2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8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36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988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96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04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068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AD14-32E4-42D8-84E3-DBC3AF235E9F}" type="slidenum">
              <a:rPr lang="cs-CZ"/>
              <a:pPr/>
              <a:t>33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45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17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24273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41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88921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68339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91251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931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2569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760957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4278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88486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29460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208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978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93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2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9517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639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2750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11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61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11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23.10.2018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23.10.2018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23.10.2018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23.10.2018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1643527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Vícerozměrné rozdělení dat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Koeficienty podobnosti 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a 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vzdálenosti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Asociační matice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Shlukov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á analýza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>2.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8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a </a:t>
            </a:r>
            <a:r>
              <a:rPr lang="cs-CZ" dirty="0" err="1" smtClean="0"/>
              <a:t>kovarianční</a:t>
            </a:r>
            <a:r>
              <a:rPr lang="cs-CZ" dirty="0" smtClean="0"/>
              <a:t>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Chybějící data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22815" y="1556792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Určete celkovou velikost souboru, která bude vstupovat do analýzy: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A) Je průměrná hodnota systolického tlaku rovna 120 </a:t>
            </a:r>
            <a:r>
              <a:rPr lang="cs-CZ" dirty="0" err="1" smtClean="0"/>
              <a:t>mmHg</a:t>
            </a:r>
            <a:r>
              <a:rPr lang="cs-CZ" dirty="0" smtClean="0"/>
              <a:t>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B) Lze pacienty klasifikovat do skupin na základě systolického tlaku, tepové frekvence a saturace krve kyslíkem?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708787" y="3330925"/>
          <a:ext cx="7488831" cy="1956195"/>
        </p:xfrm>
        <a:graphic>
          <a:graphicData uri="http://schemas.openxmlformats.org/drawingml/2006/table">
            <a:tbl>
              <a:tblPr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val="122093131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88086505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3839998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4548064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49883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6156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51154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81020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6197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1860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61021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3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Chybějící data - řešení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107504" y="1494308"/>
            <a:ext cx="8857697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558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u="sng" dirty="0" smtClean="0"/>
              <a:t>„</a:t>
            </a:r>
            <a:r>
              <a:rPr lang="cs-CZ" b="1" u="sng" dirty="0" err="1" smtClean="0"/>
              <a:t>Complete</a:t>
            </a:r>
            <a:r>
              <a:rPr lang="cs-CZ" b="1" u="sng" dirty="0" smtClean="0"/>
              <a:t> case </a:t>
            </a:r>
            <a:r>
              <a:rPr lang="cs-CZ" b="1" u="sng" dirty="0" err="1" smtClean="0"/>
              <a:t>analysis</a:t>
            </a:r>
            <a:r>
              <a:rPr lang="cs-CZ" b="1" u="sng" dirty="0" smtClean="0"/>
              <a:t>“</a:t>
            </a:r>
            <a:r>
              <a:rPr lang="cs-CZ" b="1" dirty="0" smtClean="0"/>
              <a:t> </a:t>
            </a:r>
            <a:r>
              <a:rPr lang="cs-CZ" dirty="0" smtClean="0"/>
              <a:t>– do analýzy zahrnujeme pouze pacienty, kteří mají kompletně vyplněná data → můžeme přijít o velké množství dat a tedy i jejich reprezentativnost.</a:t>
            </a:r>
          </a:p>
          <a:p>
            <a:pPr marL="342900" indent="-255588" eaLnBrk="0" hangingPunct="0"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u="sng" dirty="0" smtClean="0"/>
              <a:t>Imputace chybějících hodnot</a:t>
            </a:r>
            <a:r>
              <a:rPr lang="cs-CZ" b="1" dirty="0" smtClean="0"/>
              <a:t> </a:t>
            </a:r>
            <a:r>
              <a:rPr lang="cs-CZ" dirty="0" smtClean="0"/>
              <a:t>– pomocí statistických přístupů odhadneme chybějící data → vnášíme do dat chybu, ale zachováváme jejich reprezentativnost. </a:t>
            </a:r>
          </a:p>
          <a:p>
            <a:pPr marL="35718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Např. balíček „</a:t>
            </a:r>
            <a:r>
              <a:rPr lang="cs-CZ" dirty="0" err="1" smtClean="0"/>
              <a:t>mice</a:t>
            </a:r>
            <a:r>
              <a:rPr lang="cs-CZ" dirty="0" smtClean="0"/>
              <a:t>“ (</a:t>
            </a:r>
            <a:r>
              <a:rPr lang="en-GB" dirty="0" smtClean="0"/>
              <a:t>Multivariate Imputation by Chained Equations</a:t>
            </a:r>
            <a:r>
              <a:rPr lang="cs-CZ" dirty="0" smtClean="0"/>
              <a:t>)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8130" name="Picture 2" descr="Výsledek obrázku pro 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432048" cy="3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395536" y="3897343"/>
          <a:ext cx="3960440" cy="1722120"/>
        </p:xfrm>
        <a:graphic>
          <a:graphicData uri="http://schemas.openxmlformats.org/drawingml/2006/table">
            <a:tbl>
              <a:tblPr bandRow="1"/>
              <a:tblGrid>
                <a:gridCol w="638780">
                  <a:extLst>
                    <a:ext uri="{9D8B030D-6E8A-4147-A177-3AD203B41FA5}">
                      <a16:colId xmlns:a16="http://schemas.microsoft.com/office/drawing/2014/main" val="1220931316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1880865052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3938399981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4245480644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49883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615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51154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8102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61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dbl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200" b="0" i="0" u="none" strike="dbl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dbl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dbl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dbl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186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61021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dbl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Xx_007</a:t>
                      </a:r>
                      <a:endParaRPr kumimoji="0" lang="en-GB" sz="1200" b="0" i="0" u="none" strike="dbl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dbl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dbl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GB" sz="1200" b="0" i="0" u="none" strike="dbl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92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4644008" y="3897343"/>
          <a:ext cx="3960440" cy="1722120"/>
        </p:xfrm>
        <a:graphic>
          <a:graphicData uri="http://schemas.openxmlformats.org/drawingml/2006/table">
            <a:tbl>
              <a:tblPr bandRow="1"/>
              <a:tblGrid>
                <a:gridCol w="638780">
                  <a:extLst>
                    <a:ext uri="{9D8B030D-6E8A-4147-A177-3AD203B41FA5}">
                      <a16:colId xmlns:a16="http://schemas.microsoft.com/office/drawing/2014/main" val="1220931316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1880865052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3938399981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4245480644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49883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615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51154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8102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61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186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61021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Xx_007</a:t>
                      </a:r>
                      <a:endParaRPr kumimoji="0" lang="en-GB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kumimoji="0" lang="en-GB" sz="12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92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186584" y="3310283"/>
            <a:ext cx="25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„</a:t>
            </a:r>
            <a:r>
              <a:rPr lang="cs-CZ" b="1" u="sng" dirty="0" err="1" smtClean="0"/>
              <a:t>Complete</a:t>
            </a:r>
            <a:r>
              <a:rPr lang="cs-CZ" b="1" u="sng" dirty="0" smtClean="0"/>
              <a:t> </a:t>
            </a:r>
            <a:r>
              <a:rPr lang="cs-CZ" b="1" u="sng" dirty="0"/>
              <a:t>case </a:t>
            </a:r>
            <a:r>
              <a:rPr lang="cs-CZ" b="1" u="sng" dirty="0" err="1" smtClean="0"/>
              <a:t>analysis</a:t>
            </a:r>
            <a:r>
              <a:rPr lang="cs-CZ" b="1" u="sng" dirty="0" smtClean="0"/>
              <a:t>“</a:t>
            </a:r>
            <a:endParaRPr lang="en-GB" dirty="0"/>
          </a:p>
        </p:txBody>
      </p:sp>
      <p:sp>
        <p:nvSpPr>
          <p:cNvPr id="7" name="Obdélník 6"/>
          <p:cNvSpPr/>
          <p:nvPr/>
        </p:nvSpPr>
        <p:spPr>
          <a:xfrm>
            <a:off x="5163370" y="3310283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Imputace chybějících hodnot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1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Co je to asociační matice?</a:t>
            </a:r>
            <a:endParaRPr lang="cs-CZ" alt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22815" y="1556792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dimenze nabývá asociační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Co se nachází na diagonále asociační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Je matice symetrická kolem diagonály?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32726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104" y="145219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ysClr val="windowText" lastClr="000000"/>
                </a:solidFill>
              </a:rPr>
              <a:t>NxP</a:t>
            </a:r>
            <a:r>
              <a:rPr lang="cs-CZ" b="1" dirty="0">
                <a:solidFill>
                  <a:sysClr val="windowText" lastClr="000000"/>
                </a:solidFill>
              </a:rPr>
              <a:t> </a:t>
            </a:r>
            <a:r>
              <a:rPr lang="cs-CZ" b="1" dirty="0" smtClean="0">
                <a:solidFill>
                  <a:sysClr val="windowText" lastClr="000000"/>
                </a:solidFill>
              </a:rPr>
              <a:t>datová tabulka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 rot="5400000">
            <a:off x="4280824" y="2414470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229944" y="2303792"/>
            <a:ext cx="2519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metriky vzdálenosti</a:t>
            </a:r>
            <a:endParaRPr kumimoji="1"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en-GB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272280" y="1969555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/>
          </p:nvPr>
        </p:nvGraphicFramePr>
        <p:xfrm>
          <a:off x="6041232" y="1972344"/>
          <a:ext cx="2419200" cy="1799298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958945889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1572961395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61771" y="145219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 smtClean="0">
                <a:solidFill>
                  <a:sysClr val="windowText" lastClr="000000"/>
                </a:solidFill>
              </a:rPr>
              <a:t>NxN</a:t>
            </a:r>
            <a:r>
              <a:rPr lang="cs-CZ" b="1" dirty="0" smtClean="0">
                <a:solidFill>
                  <a:sysClr val="windowText" lastClr="000000"/>
                </a:solidFill>
              </a:rPr>
              <a:t> asociační matice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5400000">
            <a:off x="4280824" y="4738011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229944" y="4627333"/>
            <a:ext cx="26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metriky podobnosti</a:t>
            </a:r>
            <a:endParaRPr kumimoji="1" lang="cs-CZ" sz="1600" dirty="0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/>
          </p:nvPr>
        </p:nvGraphicFramePr>
        <p:xfrm>
          <a:off x="1272280" y="4293096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/>
          </p:nvPr>
        </p:nvGraphicFramePr>
        <p:xfrm>
          <a:off x="6041232" y="4295885"/>
          <a:ext cx="2419200" cy="1799298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958945889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1572961395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75656" y="3794939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835696" y="3628008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475656" y="6116211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1835696" y="5949280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738664" y="3810526"/>
            <a:ext cx="3369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Vzdálenost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od subjektu n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 flipV="1">
            <a:off x="6550958" y="3616034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580112" y="6114782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Podobnost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se subjektem n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 flipV="1">
            <a:off x="6550958" y="5920290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104" y="178324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ysClr val="windowText" lastClr="000000"/>
                </a:solidFill>
              </a:rPr>
              <a:t>NxP</a:t>
            </a:r>
            <a:r>
              <a:rPr lang="cs-CZ" b="1" dirty="0">
                <a:solidFill>
                  <a:sysClr val="windowText" lastClr="000000"/>
                </a:solidFill>
              </a:rPr>
              <a:t> </a:t>
            </a:r>
            <a:r>
              <a:rPr lang="cs-CZ" b="1" dirty="0" smtClean="0">
                <a:solidFill>
                  <a:sysClr val="windowText" lastClr="000000"/>
                </a:solidFill>
              </a:rPr>
              <a:t>datová tabulka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 rot="5400000">
            <a:off x="4280824" y="2846518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692101" y="2457575"/>
            <a:ext cx="1842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korelační/</a:t>
            </a:r>
          </a:p>
          <a:p>
            <a:pPr defTabSz="1095375" eaLnBrk="0" hangingPunct="0"/>
            <a:r>
              <a:rPr kumimoji="1" lang="cs-CZ" sz="1600" dirty="0" err="1" smtClean="0"/>
              <a:t>kovarianční</a:t>
            </a:r>
            <a:r>
              <a:rPr kumimoji="1" lang="cs-CZ" sz="1600" dirty="0" smtClean="0"/>
              <a:t> matice</a:t>
            </a:r>
            <a:endParaRPr kumimoji="1"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en-GB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272280" y="2401603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/>
          </p:nvPr>
        </p:nvGraphicFramePr>
        <p:xfrm>
          <a:off x="6343576" y="2404392"/>
          <a:ext cx="1612800" cy="1199532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958945889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61771" y="178324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 smtClean="0">
                <a:solidFill>
                  <a:sysClr val="windowText" lastClr="000000"/>
                </a:solidFill>
              </a:rPr>
              <a:t>PxP</a:t>
            </a:r>
            <a:r>
              <a:rPr lang="cs-CZ" b="1" dirty="0" smtClean="0">
                <a:solidFill>
                  <a:sysClr val="windowText" lastClr="000000"/>
                </a:solidFill>
              </a:rPr>
              <a:t> asociační matice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75656" y="4226987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835696" y="4060056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774160" y="3695500"/>
            <a:ext cx="3369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Vztah parametru p</a:t>
            </a:r>
            <a:r>
              <a:rPr kumimoji="1" lang="cs-CZ" sz="1600" baseline="-25000" dirty="0" smtClean="0"/>
              <a:t>3 </a:t>
            </a:r>
            <a:r>
              <a:rPr kumimoji="1" lang="cs-CZ" sz="1600" dirty="0" smtClean="0"/>
              <a:t>a parametru p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6658462" y="3464396"/>
            <a:ext cx="217794" cy="25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/>
          </p:cNvSpPr>
          <p:nvPr/>
        </p:nvSpPr>
        <p:spPr bwMode="auto">
          <a:xfrm>
            <a:off x="686768" y="4859712"/>
            <a:ext cx="8534400" cy="14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b="1" u="sng" dirty="0" smtClean="0"/>
              <a:t>Obecně: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Základní výběr koeficientu je často spjat s metodou/algoritmem.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Dále je potřeba zohlednit typ vstupních dat: spojitá/kategoriální/mix.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Výběrem metriky ovlivníme výsledky analýz.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10113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Kvantitativní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vzdálenosti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Koeficienty vzdálenosti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60644"/>
            <a:ext cx="3275024" cy="240310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220072" y="3789040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7308304" y="2492896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4" idx="7"/>
            <a:endCxn id="40" idx="3"/>
          </p:cNvCxnSpPr>
          <p:nvPr/>
        </p:nvCxnSpPr>
        <p:spPr>
          <a:xfrm flipV="1">
            <a:off x="5342984" y="2615821"/>
            <a:ext cx="1986408" cy="11943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Výsledek obrázku pro káně kresle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84" y="2160644"/>
            <a:ext cx="1289832" cy="12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32040" y="378904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x</a:t>
            </a:r>
            <a:endParaRPr lang="cs-CZ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7444776" y="224884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y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96155" y="5589240"/>
            <a:ext cx="8696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Podrobný přehled koeficientů vzdáleností </a:t>
            </a:r>
            <a:r>
              <a:rPr lang="cs-CZ" dirty="0"/>
              <a:t>a podobností najdete v knize </a:t>
            </a:r>
            <a:r>
              <a:rPr lang="fr-FR" b="1" dirty="0"/>
              <a:t>LEGENDRE, P. &amp; LEGENDRE, L. (1998). </a:t>
            </a:r>
            <a:r>
              <a:rPr lang="fr-FR" b="1" i="1" dirty="0"/>
              <a:t>Numerical ecology</a:t>
            </a:r>
            <a:r>
              <a:rPr lang="fr-FR" b="1" dirty="0"/>
              <a:t>.</a:t>
            </a:r>
            <a:r>
              <a:rPr lang="cs-CZ" b="1" dirty="0"/>
              <a:t> </a:t>
            </a:r>
            <a:r>
              <a:rPr lang="cs-CZ" b="1" dirty="0" err="1"/>
              <a:t>Elseviere</a:t>
            </a:r>
            <a:r>
              <a:rPr lang="cs-CZ" b="1" dirty="0"/>
              <a:t> Science BV, Amsterodam</a:t>
            </a:r>
            <a:r>
              <a:rPr lang="cs-CZ" b="1" dirty="0" smtClean="0"/>
              <a:t>.</a:t>
            </a:r>
          </a:p>
        </p:txBody>
      </p:sp>
      <p:sp>
        <p:nvSpPr>
          <p:cNvPr id="12" name="Ovál 11"/>
          <p:cNvSpPr/>
          <p:nvPr/>
        </p:nvSpPr>
        <p:spPr>
          <a:xfrm>
            <a:off x="7945692" y="3789040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087260" y="3748390"/>
            <a:ext cx="2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</a:t>
            </a:r>
            <a:endParaRPr lang="cs-CZ" b="1" dirty="0"/>
          </a:p>
        </p:txBody>
      </p:sp>
      <p:cxnSp>
        <p:nvCxnSpPr>
          <p:cNvPr id="14" name="Přímá spojnice se šipkou 13"/>
          <p:cNvCxnSpPr>
            <a:stCxn id="4" idx="6"/>
            <a:endCxn id="12" idx="2"/>
          </p:cNvCxnSpPr>
          <p:nvPr/>
        </p:nvCxnSpPr>
        <p:spPr>
          <a:xfrm>
            <a:off x="5364072" y="3861048"/>
            <a:ext cx="258162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2" idx="7"/>
            <a:endCxn id="40" idx="4"/>
          </p:cNvCxnSpPr>
          <p:nvPr/>
        </p:nvCxnSpPr>
        <p:spPr>
          <a:xfrm flipH="1" flipV="1">
            <a:off x="7380304" y="2636912"/>
            <a:ext cx="688300" cy="117321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28775"/>
            <a:ext cx="8229600" cy="461807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</a:t>
            </a:r>
            <a:r>
              <a:rPr lang="cs-CZ" sz="1600" dirty="0" smtClean="0"/>
              <a:t>věty: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Jaká by byla vzdálenost bodů A </a:t>
            </a:r>
            <a:r>
              <a:rPr lang="cs-CZ" sz="1600" dirty="0" err="1" smtClean="0"/>
              <a:t>a</a:t>
            </a:r>
            <a:r>
              <a:rPr lang="cs-CZ" sz="1600" dirty="0" smtClean="0"/>
              <a:t> B dle Manhattanské metriky? </a:t>
            </a:r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7336751" y="350035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6588224" y="396840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5796136" y="2600250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6764632" y="2920674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6252636" y="4292438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7020272" y="3831943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5731685" y="3969229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5724128" y="3039855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6516216" y="3896394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7740352" y="2960290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6432656" y="4544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7668344" y="4544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5436096" y="37599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5436096" y="28882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6300192" y="36083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7668344" y="26002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8214181" y="45351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5508104" y="24240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6260577" y="3248322"/>
            <a:ext cx="11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D16349"/>
                </a:solidFill>
              </a:rPr>
              <a:t>d(A,B)=5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2095038"/>
            <a:ext cx="3827710" cy="5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err="1"/>
              <a:t>Kendallovo</a:t>
            </a:r>
            <a:r>
              <a:rPr lang="cs-CZ" altLang="cs-CZ" dirty="0"/>
              <a:t> </a:t>
            </a:r>
            <a:r>
              <a:rPr lang="cs-CZ" altLang="cs-CZ" dirty="0" smtClean="0"/>
              <a:t>tau -</a:t>
            </a:r>
            <a:r>
              <a:rPr lang="cs-CZ" altLang="cs-CZ" i="1" dirty="0" err="1" smtClean="0">
                <a:latin typeface="Symbol" panose="05050102010706020507" pitchFamily="18" charset="2"/>
              </a:rPr>
              <a:t>t</a:t>
            </a:r>
            <a:r>
              <a:rPr lang="cs-CZ" altLang="cs-CZ" baseline="-25000" dirty="0" err="1" smtClean="0"/>
              <a:t>k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7391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Neparametrický</a:t>
            </a:r>
            <a:r>
              <a:rPr lang="cs-CZ" dirty="0" smtClean="0"/>
              <a:t> přístup vyhodnocení asociace mezi dvěma spojitými/ordinálními parametry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7" name="Picture 8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7724" y="2564904"/>
            <a:ext cx="5832648" cy="1568915"/>
          </a:xfrm>
          <a:prstGeom prst="rect">
            <a:avLst/>
          </a:prstGeom>
          <a:noFill/>
          <a:ln/>
        </p:spPr>
      </p:pic>
      <p:sp>
        <p:nvSpPr>
          <p:cNvPr id="2" name="Obdélník 1"/>
          <p:cNvSpPr/>
          <p:nvPr/>
        </p:nvSpPr>
        <p:spPr>
          <a:xfrm>
            <a:off x="5004048" y="6093296"/>
            <a:ext cx="4139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https://is.muni.cz/el/1423/jaro2005/PSY117/um/t10/507763/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45332" y="4598086"/>
            <a:ext cx="2857872" cy="48661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dirty="0" err="1" smtClean="0"/>
              <a:t>t</a:t>
            </a:r>
            <a:r>
              <a:rPr lang="cs-CZ" altLang="cs-CZ" sz="2000" baseline="-25000" dirty="0" err="1" smtClean="0"/>
              <a:t>k</a:t>
            </a:r>
            <a:r>
              <a:rPr lang="cs-CZ" altLang="cs-CZ" sz="2000" dirty="0" smtClean="0"/>
              <a:t> = (P-Q)/</a:t>
            </a:r>
            <a:r>
              <a:rPr lang="en-US" altLang="cs-CZ" sz="2000" dirty="0" smtClean="0"/>
              <a:t>[</a:t>
            </a:r>
            <a:r>
              <a:rPr lang="cs-CZ" altLang="cs-CZ" sz="2000" dirty="0" smtClean="0"/>
              <a:t>n*</a:t>
            </a:r>
            <a:r>
              <a:rPr lang="en-US" altLang="cs-CZ" sz="2000" dirty="0" smtClean="0"/>
              <a:t>(n-1)/2]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175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II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84439" y="1837017"/>
          <a:ext cx="2781300" cy="2057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88386563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11447567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28738154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cigaret/den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77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968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7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98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876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502"/>
                  </a:ext>
                </a:extLst>
              </a:tr>
            </a:tbl>
          </a:graphicData>
        </a:graphic>
      </p:graphicFrame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01625" y="4539606"/>
            <a:ext cx="8301608" cy="17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Proměnné s číselně většími hodnotami budou mít větší váhu při shlukování!!!</a:t>
            </a:r>
          </a:p>
          <a:p>
            <a:r>
              <a:rPr lang="cs-CZ" sz="1600" dirty="0" smtClean="0"/>
              <a:t>Např. pokud budeme hodnotit výšku (150–200 cm) a cholesterol (do 5 </a:t>
            </a:r>
            <a:r>
              <a:rPr lang="cs-CZ" sz="1600" dirty="0" err="1" smtClean="0"/>
              <a:t>mmol</a:t>
            </a:r>
            <a:r>
              <a:rPr lang="cs-CZ" sz="1600" dirty="0" smtClean="0"/>
              <a:t>/l), výška bude mít větší váhu při shlukování – objekty budou rozděleny do shluků podle jejich výšky. </a:t>
            </a:r>
          </a:p>
          <a:p>
            <a:r>
              <a:rPr lang="cs-CZ" sz="1600" dirty="0" smtClean="0"/>
              <a:t> Data s nesrovnatelnými hodnotami proměnných je potřeba před analýzou </a:t>
            </a:r>
            <a:r>
              <a:rPr lang="cs-CZ" sz="1600" b="1" dirty="0" smtClean="0"/>
              <a:t>standardizovat</a:t>
            </a:r>
            <a:r>
              <a:rPr lang="cs-CZ" sz="1600" dirty="0" smtClean="0"/>
              <a:t>. Jak?</a:t>
            </a:r>
          </a:p>
          <a:p>
            <a:pPr marL="809625" indent="0"/>
            <a:r>
              <a:rPr lang="cs-CZ" sz="1600" dirty="0" smtClean="0"/>
              <a:t> Např. standardizace na z-skóre.</a:t>
            </a:r>
          </a:p>
          <a:p>
            <a:pPr marL="809625" indent="0"/>
            <a:r>
              <a:rPr lang="cs-CZ" sz="1600" dirty="0" smtClean="0"/>
              <a:t> Jak byste popsali rozložení z-skóre?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649858" y="4139788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36912"/>
            <a:ext cx="3994459" cy="527221"/>
          </a:xfrm>
          <a:prstGeom prst="rect">
            <a:avLst/>
          </a:prstGeom>
        </p:spPr>
      </p:pic>
      <p:pic>
        <p:nvPicPr>
          <p:cNvPr id="44034" name="Picture 2" descr="Výsledek obrázku pro z-score, range standardiz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3"/>
          <a:stretch/>
        </p:blipFill>
        <p:spPr bwMode="auto">
          <a:xfrm>
            <a:off x="4788024" y="5661248"/>
            <a:ext cx="1270062" cy="5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- příklad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6172" y="1700809"/>
            <a:ext cx="83016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Pomoc</a:t>
            </a:r>
            <a:r>
              <a:rPr lang="cs-CZ" sz="1600" dirty="0" smtClean="0"/>
              <a:t>í MS Excel spočítejte Euklidovu vzdálenost subjektu 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a n</a:t>
            </a:r>
            <a:r>
              <a:rPr lang="cs-CZ" sz="1600" baseline="-25000" dirty="0" smtClean="0"/>
              <a:t>3</a:t>
            </a:r>
            <a:r>
              <a:rPr lang="cs-CZ" sz="1600" dirty="0" smtClean="0"/>
              <a:t> pro následující dva datové zdroje.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83568" y="2852936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683568" y="4247347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310553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57183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19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- příklad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6172" y="1700809"/>
            <a:ext cx="83016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Pomoc</a:t>
            </a:r>
            <a:r>
              <a:rPr lang="cs-CZ" sz="1600" dirty="0" smtClean="0"/>
              <a:t>í MS Excel spočítejte Euklidovu vzdálenost subjektu 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a n</a:t>
            </a:r>
            <a:r>
              <a:rPr lang="cs-CZ" sz="1600" baseline="-25000" dirty="0" smtClean="0"/>
              <a:t>3</a:t>
            </a:r>
            <a:r>
              <a:rPr lang="cs-CZ" sz="1600" dirty="0" smtClean="0"/>
              <a:t> pro následující dva datové zdroje.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83568" y="2852936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683568" y="4247347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310553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36,08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571836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36,15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523333"/>
            <a:ext cx="5904656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Proč je vzdálenost téměř shodná, když se v druhém datovém souboru subjekty významně liší v hladině cholesterolu?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7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III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84438" y="1837017"/>
          <a:ext cx="3035288" cy="2057400"/>
        </p:xfrm>
        <a:graphic>
          <a:graphicData uri="http://schemas.openxmlformats.org/drawingml/2006/table">
            <a:tbl>
              <a:tblPr/>
              <a:tblGrid>
                <a:gridCol w="478469">
                  <a:extLst>
                    <a:ext uri="{9D8B030D-6E8A-4147-A177-3AD203B41FA5}">
                      <a16:colId xmlns:a16="http://schemas.microsoft.com/office/drawing/2014/main" val="3883865634"/>
                    </a:ext>
                  </a:extLst>
                </a:gridCol>
                <a:gridCol w="852273">
                  <a:extLst>
                    <a:ext uri="{9D8B030D-6E8A-4147-A177-3AD203B41FA5}">
                      <a16:colId xmlns:a16="http://schemas.microsoft.com/office/drawing/2014/main" val="3114475676"/>
                    </a:ext>
                  </a:extLst>
                </a:gridCol>
                <a:gridCol w="852273">
                  <a:extLst>
                    <a:ext uri="{9D8B030D-6E8A-4147-A177-3AD203B41FA5}">
                      <a16:colId xmlns:a16="http://schemas.microsoft.com/office/drawing/2014/main" val="1287381546"/>
                    </a:ext>
                  </a:extLst>
                </a:gridCol>
                <a:gridCol w="852273">
                  <a:extLst>
                    <a:ext uri="{9D8B030D-6E8A-4147-A177-3AD203B41FA5}">
                      <a16:colId xmlns:a16="http://schemas.microsoft.com/office/drawing/2014/main" val="37849123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77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968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7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98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876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502"/>
                  </a:ext>
                </a:extLst>
              </a:tr>
            </a:tbl>
          </a:graphicData>
        </a:graphic>
      </p:graphicFrame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01625" y="4539606"/>
            <a:ext cx="8158807" cy="16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U větších datových souborů, u kterýc</a:t>
            </a:r>
            <a:r>
              <a:rPr lang="cs-CZ" sz="1600" dirty="0"/>
              <a:t>h</a:t>
            </a:r>
            <a:r>
              <a:rPr lang="cs-CZ" sz="1600" dirty="0" smtClean="0"/>
              <a:t> se často vyskytují korelované proměnné, dochází k nadhodnocení výsledků těmito korelovanými proměnnými = s</a:t>
            </a:r>
            <a:r>
              <a:rPr lang="en-US" sz="1600" dirty="0" err="1" smtClean="0"/>
              <a:t>tejn</a:t>
            </a:r>
            <a:r>
              <a:rPr lang="cs-CZ" sz="1600" dirty="0" smtClean="0"/>
              <a:t>á informace je započtena více než jednou. </a:t>
            </a:r>
          </a:p>
          <a:p>
            <a:endParaRPr lang="cs-CZ" sz="1600" dirty="0"/>
          </a:p>
          <a:p>
            <a:r>
              <a:rPr lang="cs-CZ" sz="1600" dirty="0" smtClean="0"/>
              <a:t>Je potřeba zohlednit vztahy parametrů v datech → </a:t>
            </a:r>
            <a:r>
              <a:rPr lang="cs-CZ" sz="1600" dirty="0" err="1" smtClean="0"/>
              <a:t>Mahalanobisova</a:t>
            </a:r>
            <a:r>
              <a:rPr lang="cs-CZ" sz="1600" dirty="0" smtClean="0"/>
              <a:t> vzdálenost.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39552" y="4163863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err="1" smtClean="0"/>
              <a:t>Mahalanobisova</a:t>
            </a:r>
            <a:r>
              <a:rPr lang="cs-CZ" dirty="0" smtClean="0"/>
              <a:t>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9650" y="4345795"/>
            <a:ext cx="8726846" cy="2251557"/>
          </a:xfrm>
        </p:spPr>
        <p:txBody>
          <a:bodyPr/>
          <a:lstStyle/>
          <a:p>
            <a:r>
              <a:rPr lang="cs-CZ" sz="1600" dirty="0" smtClean="0"/>
              <a:t>Odstraňuje vliv korelovaných parametrů.</a:t>
            </a:r>
          </a:p>
          <a:p>
            <a:r>
              <a:rPr lang="cs-CZ" sz="1600" dirty="0"/>
              <a:t>Dle </a:t>
            </a:r>
            <a:r>
              <a:rPr lang="cs-CZ" sz="1600" dirty="0" smtClean="0"/>
              <a:t>volby                 lze hodnotit:</a:t>
            </a:r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vzdálenosti objektů od </a:t>
            </a:r>
            <a:r>
              <a:rPr lang="cs-CZ" sz="1600" b="1" dirty="0" err="1" smtClean="0"/>
              <a:t>centroidů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/>
              <a:t>vstupem je </a:t>
            </a:r>
            <a:r>
              <a:rPr lang="cs-CZ" sz="1600" dirty="0" smtClean="0"/>
              <a:t>matice rozdílů původních </a:t>
            </a:r>
            <a:r>
              <a:rPr lang="cs-CZ" sz="1600" dirty="0"/>
              <a:t>hodnot </a:t>
            </a:r>
            <a:r>
              <a:rPr lang="cs-CZ" sz="1600" dirty="0" smtClean="0"/>
              <a:t>od průměru).</a:t>
            </a:r>
            <a:endParaRPr lang="cs-CZ" sz="1600" dirty="0"/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vzdálenosti skupin objektů </a:t>
            </a:r>
            <a:r>
              <a:rPr lang="cs-CZ" sz="1600" dirty="0" smtClean="0"/>
              <a:t>(</a:t>
            </a:r>
            <a:r>
              <a:rPr lang="cs-CZ" sz="1600" dirty="0"/>
              <a:t>vstupem je matice </a:t>
            </a:r>
            <a:r>
              <a:rPr lang="cs-CZ" sz="1600" dirty="0" smtClean="0"/>
              <a:t>rozdílů průměrných hodnot).</a:t>
            </a:r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párové vzdálenosti jednotlivých </a:t>
            </a:r>
            <a:r>
              <a:rPr lang="cs-CZ" sz="1600" b="1" dirty="0"/>
              <a:t>subjektů </a:t>
            </a:r>
            <a:r>
              <a:rPr lang="cs-CZ" sz="1600" dirty="0"/>
              <a:t>(vstupem je matice rozdílů </a:t>
            </a:r>
            <a:r>
              <a:rPr lang="cs-CZ" sz="1600" dirty="0" smtClean="0"/>
              <a:t>srovnávaných subjektů).</a:t>
            </a: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 t="9892" b="81071"/>
          <a:stretch/>
        </p:blipFill>
        <p:spPr>
          <a:xfrm>
            <a:off x="1512243" y="1615431"/>
            <a:ext cx="5505450" cy="335093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5"/>
          <a:srcRect l="53626" t="40618" b="36577"/>
          <a:stretch/>
        </p:blipFill>
        <p:spPr>
          <a:xfrm>
            <a:off x="4533336" y="2923656"/>
            <a:ext cx="2893538" cy="940389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5"/>
          <a:srcRect t="69227" r="47212" b="-1"/>
          <a:stretch/>
        </p:blipFill>
        <p:spPr>
          <a:xfrm>
            <a:off x="1299462" y="2852936"/>
            <a:ext cx="3132075" cy="1206706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3419872" y="1980738"/>
            <a:ext cx="360040" cy="25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4788024" y="1953723"/>
            <a:ext cx="307498" cy="328842"/>
          </a:xfrm>
          <a:prstGeom prst="straightConnector1">
            <a:avLst/>
          </a:prstGeom>
          <a:ln>
            <a:solidFill>
              <a:srgbClr val="D13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512243" y="2319435"/>
            <a:ext cx="250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Matice vzdáleností hodnot od průměru</a:t>
            </a:r>
            <a:endParaRPr lang="cs-CZ" sz="1600" b="1" dirty="0"/>
          </a:p>
        </p:txBody>
      </p:sp>
      <p:sp>
        <p:nvSpPr>
          <p:cNvPr id="43" name="Obdélník 42"/>
          <p:cNvSpPr/>
          <p:nvPr/>
        </p:nvSpPr>
        <p:spPr>
          <a:xfrm>
            <a:off x="4572000" y="2436447"/>
            <a:ext cx="2501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Inverze </a:t>
            </a:r>
            <a:r>
              <a:rPr lang="cs-CZ" sz="1600" b="1" dirty="0" err="1" smtClean="0"/>
              <a:t>kovarianční</a:t>
            </a:r>
            <a:r>
              <a:rPr lang="cs-CZ" sz="1600" b="1" dirty="0" smtClean="0"/>
              <a:t> matice</a:t>
            </a:r>
            <a:endParaRPr lang="cs-CZ" sz="16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 l="63256" t="11607" r="21048" b="80626"/>
          <a:stretch/>
        </p:blipFill>
        <p:spPr>
          <a:xfrm>
            <a:off x="1472730" y="4678589"/>
            <a:ext cx="729813" cy="2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Binární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podobnosti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4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Pokud proměnné popisují výskyt/</a:t>
            </a:r>
            <a:r>
              <a:rPr lang="cs-CZ" sz="1800" dirty="0" err="1" smtClean="0"/>
              <a:t>nevýskyt</a:t>
            </a:r>
            <a:r>
              <a:rPr lang="cs-CZ" sz="1800" dirty="0" smtClean="0"/>
              <a:t> = jsou tedy binárního typu, lze podobnost/odlišnost subjektů hodnotit dle tabulky níže:</a:t>
            </a:r>
          </a:p>
        </p:txBody>
      </p:sp>
      <p:sp>
        <p:nvSpPr>
          <p:cNvPr id="74777" name="Text Box 33"/>
          <p:cNvSpPr txBox="1">
            <a:spLocks noChangeArrowheads="1"/>
          </p:cNvSpPr>
          <p:nvPr/>
        </p:nvSpPr>
        <p:spPr bwMode="auto">
          <a:xfrm>
            <a:off x="2483768" y="4715463"/>
            <a:ext cx="3258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Co je to problém „double </a:t>
            </a:r>
            <a:r>
              <a:rPr lang="cs-CZ" b="1" dirty="0" err="1" smtClean="0"/>
              <a:t>zero</a:t>
            </a:r>
            <a:r>
              <a:rPr lang="cs-CZ" b="1" dirty="0" smtClean="0"/>
              <a:t>“?</a:t>
            </a:r>
            <a:endParaRPr lang="cs-CZ" sz="2400" dirty="0"/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379195" y="2708920"/>
          <a:ext cx="3384376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71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638038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6935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1664447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 c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805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 příklad 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Na základě datové matice doplňte tabulku.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835696" y="4343528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p = a + b + c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971600" y="2564904"/>
          <a:ext cx="607485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517984921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543935039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928646027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99364305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717599240"/>
                    </a:ext>
                  </a:extLst>
                </a:gridCol>
              </a:tblGrid>
              <a:tr h="1682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119818" y="399782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509160" y="484758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1709419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Na základě datové matice doplňte tabulku.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123728" y="4216111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407850" y="3870403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797192" y="472016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778430" y="5888401"/>
            <a:ext cx="3299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Já znáte koeficienty podobnosti?</a:t>
            </a:r>
            <a:endParaRPr lang="cs-CZ" sz="240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1403648" y="2571740"/>
          <a:ext cx="607485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517984921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543935039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928646027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99364305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717599240"/>
                    </a:ext>
                  </a:extLst>
                </a:gridCol>
              </a:tblGrid>
              <a:tr h="1682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57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372200" y="2852936"/>
            <a:ext cx="259228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</a:t>
            </a:r>
            <a:r>
              <a:rPr lang="cs-CZ" dirty="0" smtClean="0"/>
              <a:t>II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484784"/>
            <a:ext cx="8534400" cy="143731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Přiřaďte uvedené vzorce ke koeficientům podobnosti</a:t>
            </a:r>
            <a:r>
              <a:rPr lang="cs-CZ" sz="1800" dirty="0"/>
              <a:t>: „</a:t>
            </a:r>
            <a:r>
              <a:rPr lang="cs-CZ" sz="1800" dirty="0" err="1"/>
              <a:t>simple</a:t>
            </a:r>
            <a:r>
              <a:rPr lang="cs-CZ" sz="1800" dirty="0"/>
              <a:t> </a:t>
            </a:r>
            <a:r>
              <a:rPr lang="cs-CZ" sz="1800" dirty="0" err="1"/>
              <a:t>matching</a:t>
            </a:r>
            <a:r>
              <a:rPr lang="cs-CZ" sz="1800" dirty="0"/>
              <a:t>“, </a:t>
            </a:r>
            <a:r>
              <a:rPr lang="cs-CZ" sz="1800" dirty="0" err="1"/>
              <a:t>Jaccardův</a:t>
            </a:r>
            <a:r>
              <a:rPr lang="cs-CZ" sz="1800" dirty="0"/>
              <a:t> a </a:t>
            </a:r>
            <a:r>
              <a:rPr lang="en-GB" sz="1800" dirty="0" err="1"/>
              <a:t>Sørensen</a:t>
            </a:r>
            <a:r>
              <a:rPr lang="cs-CZ" sz="1800" dirty="0" err="1"/>
              <a:t>ův</a:t>
            </a:r>
            <a:r>
              <a:rPr lang="cs-CZ" sz="1800" dirty="0"/>
              <a:t> </a:t>
            </a:r>
            <a:r>
              <a:rPr lang="cs-CZ" sz="1800" dirty="0" smtClean="0"/>
              <a:t>koeficient podobnosti.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Na základě získané tabulky spočítejte uvedené koeficienty.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Podobnosti převeďte na vzdálenosti.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2" y="4074224"/>
            <a:ext cx="1771650" cy="885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7" y="5302707"/>
            <a:ext cx="1323975" cy="819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1231" y="5070332"/>
            <a:ext cx="488088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simple</a:t>
            </a:r>
            <a:r>
              <a:rPr lang="cs-CZ" baseline="-25000" dirty="0"/>
              <a:t> </a:t>
            </a:r>
            <a:r>
              <a:rPr lang="cs-CZ" baseline="-25000" dirty="0" err="1" smtClean="0"/>
              <a:t>matching</a:t>
            </a:r>
            <a:r>
              <a:rPr lang="cs-CZ" baseline="-25000" dirty="0" smtClean="0"/>
              <a:t> </a:t>
            </a:r>
            <a:r>
              <a:rPr lang="cs-CZ" dirty="0" smtClean="0"/>
              <a:t>= → D =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/>
              <a:t>→ </a:t>
            </a:r>
            <a:r>
              <a:rPr lang="cs-CZ" dirty="0" smtClean="0"/>
              <a:t>D =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</a:t>
            </a:r>
            <a:r>
              <a:rPr lang="cs-CZ" baseline="-25000" dirty="0" smtClean="0"/>
              <a:t>S</a:t>
            </a:r>
            <a:r>
              <a:rPr lang="en-GB" baseline="-25000" dirty="0" err="1" smtClean="0"/>
              <a:t>ørensen</a:t>
            </a:r>
            <a:r>
              <a:rPr lang="cs-CZ" baseline="-25000" dirty="0" smtClean="0"/>
              <a:t> </a:t>
            </a:r>
            <a:r>
              <a:rPr lang="cs-CZ" dirty="0" smtClean="0"/>
              <a:t>= → D =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83" y="3044097"/>
            <a:ext cx="1343025" cy="781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38436" y="320548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1.</a:t>
            </a:r>
            <a:endParaRPr lang="en-GB" b="1" dirty="0"/>
          </a:p>
        </p:txBody>
      </p:sp>
      <p:sp>
        <p:nvSpPr>
          <p:cNvPr id="16" name="Obdélník 15"/>
          <p:cNvSpPr/>
          <p:nvPr/>
        </p:nvSpPr>
        <p:spPr>
          <a:xfrm>
            <a:off x="6334916" y="430219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2.</a:t>
            </a:r>
            <a:endParaRPr lang="en-GB" b="1" dirty="0"/>
          </a:p>
        </p:txBody>
      </p:sp>
      <p:sp>
        <p:nvSpPr>
          <p:cNvPr id="17" name="Obdélník 16"/>
          <p:cNvSpPr/>
          <p:nvPr/>
        </p:nvSpPr>
        <p:spPr>
          <a:xfrm>
            <a:off x="7133897" y="55276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3.</a:t>
            </a:r>
            <a:endParaRPr lang="en-GB" b="1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/>
          </p:nvPr>
        </p:nvGraphicFramePr>
        <p:xfrm>
          <a:off x="1189953" y="3476689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19" name="Obdélník 18"/>
          <p:cNvSpPr/>
          <p:nvPr/>
        </p:nvSpPr>
        <p:spPr>
          <a:xfrm>
            <a:off x="2474075" y="313098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20" name="Obdélník 19"/>
          <p:cNvSpPr/>
          <p:nvPr/>
        </p:nvSpPr>
        <p:spPr>
          <a:xfrm>
            <a:off x="863417" y="398074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27594550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ANOVA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85124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dirty="0" smtClean="0"/>
              <a:t>Počet </a:t>
            </a:r>
            <a:r>
              <a:rPr lang="cs-CZ" b="1" dirty="0"/>
              <a:t>faktorů: </a:t>
            </a:r>
            <a:r>
              <a:rPr lang="cs-CZ" dirty="0"/>
              <a:t>jednoduché x dvojné x trojné, ... Třídění (podle počtu kategoriálních proměnných, jejichž vliv </a:t>
            </a:r>
            <a:r>
              <a:rPr lang="cs-CZ" dirty="0" smtClean="0"/>
              <a:t>zkoumáme – </a:t>
            </a:r>
            <a:r>
              <a:rPr lang="cs-CZ" dirty="0" err="1" smtClean="0"/>
              <a:t>one-way</a:t>
            </a:r>
            <a:r>
              <a:rPr lang="cs-CZ" dirty="0" smtClean="0"/>
              <a:t>, </a:t>
            </a:r>
            <a:r>
              <a:rPr lang="cs-CZ" dirty="0" err="1" smtClean="0"/>
              <a:t>two-way</a:t>
            </a:r>
            <a:r>
              <a:rPr lang="cs-CZ" dirty="0" smtClean="0"/>
              <a:t>); možná interakce mezi faktory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dirty="0"/>
              <a:t>Počet proměnných:</a:t>
            </a:r>
            <a:r>
              <a:rPr lang="cs-CZ" dirty="0"/>
              <a:t> jednorozměrná x vícerozměrná analýza rozptylu (dle počtu spojitých parametrů, jejichž hodnoty v rámci skupin srovnáváme</a:t>
            </a:r>
            <a:r>
              <a:rPr lang="cs-CZ" dirty="0" smtClean="0"/>
              <a:t>)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372200" y="2852936"/>
            <a:ext cx="259228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</a:t>
            </a:r>
            <a:r>
              <a:rPr lang="cs-CZ" dirty="0" smtClean="0"/>
              <a:t>II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484784"/>
            <a:ext cx="8534400" cy="143731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Přiřaďte uvedené vzorce ke koeficientům podobnosti</a:t>
            </a:r>
            <a:r>
              <a:rPr lang="cs-CZ" sz="1800" dirty="0"/>
              <a:t>: „</a:t>
            </a:r>
            <a:r>
              <a:rPr lang="cs-CZ" sz="1800" dirty="0" err="1"/>
              <a:t>simple</a:t>
            </a:r>
            <a:r>
              <a:rPr lang="cs-CZ" sz="1800" dirty="0"/>
              <a:t> </a:t>
            </a:r>
            <a:r>
              <a:rPr lang="cs-CZ" sz="1800" dirty="0" err="1"/>
              <a:t>matching</a:t>
            </a:r>
            <a:r>
              <a:rPr lang="cs-CZ" sz="1800" dirty="0"/>
              <a:t>“, </a:t>
            </a:r>
            <a:r>
              <a:rPr lang="cs-CZ" sz="1800" dirty="0" err="1"/>
              <a:t>Jaccardův</a:t>
            </a:r>
            <a:r>
              <a:rPr lang="cs-CZ" sz="1800" dirty="0"/>
              <a:t> a </a:t>
            </a:r>
            <a:r>
              <a:rPr lang="en-GB" sz="1800" dirty="0" err="1"/>
              <a:t>Sørensen</a:t>
            </a:r>
            <a:r>
              <a:rPr lang="cs-CZ" sz="1800" dirty="0" err="1"/>
              <a:t>ův</a:t>
            </a:r>
            <a:r>
              <a:rPr lang="cs-CZ" sz="1800" dirty="0"/>
              <a:t> </a:t>
            </a:r>
            <a:r>
              <a:rPr lang="cs-CZ" sz="1800" dirty="0" smtClean="0"/>
              <a:t>koeficient podobnosti.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Na základě získané tabulky spočítejte uvedené koeficienty.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Podobnosti převeďte na vzdálenosti.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2" y="4074224"/>
            <a:ext cx="1771650" cy="885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7" y="5302707"/>
            <a:ext cx="1323975" cy="819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1231" y="5070332"/>
            <a:ext cx="488088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simple</a:t>
            </a:r>
            <a:r>
              <a:rPr lang="cs-CZ" baseline="-25000" dirty="0"/>
              <a:t> </a:t>
            </a:r>
            <a:r>
              <a:rPr lang="cs-CZ" baseline="-25000" dirty="0" err="1"/>
              <a:t>matching</a:t>
            </a:r>
            <a:r>
              <a:rPr lang="cs-CZ" dirty="0"/>
              <a:t>= </a:t>
            </a:r>
            <a:r>
              <a:rPr lang="cs-CZ" dirty="0" smtClean="0"/>
              <a:t>(1+1)/(1+2+3+1) = 0.3 </a:t>
            </a:r>
            <a:r>
              <a:rPr lang="cs-CZ" dirty="0"/>
              <a:t>→ </a:t>
            </a:r>
            <a:r>
              <a:rPr lang="cs-CZ" dirty="0" smtClean="0"/>
              <a:t>D = 0.7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Jaccard</a:t>
            </a:r>
            <a:r>
              <a:rPr lang="cs-CZ" dirty="0"/>
              <a:t>= </a:t>
            </a:r>
            <a:r>
              <a:rPr lang="cs-CZ" dirty="0" smtClean="0"/>
              <a:t>1/(1+2+3) = 0.2 </a:t>
            </a:r>
            <a:r>
              <a:rPr lang="cs-CZ" dirty="0"/>
              <a:t>→ </a:t>
            </a:r>
            <a:r>
              <a:rPr lang="cs-CZ" dirty="0" smtClean="0"/>
              <a:t>D = 0.8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GB" baseline="-25000" dirty="0" err="1"/>
              <a:t>Sørensen</a:t>
            </a:r>
            <a:r>
              <a:rPr lang="cs-CZ" dirty="0" smtClean="0"/>
              <a:t>= 2*1/(2*1+2+3) = 0.3 </a:t>
            </a:r>
            <a:r>
              <a:rPr lang="cs-CZ" dirty="0"/>
              <a:t>→ </a:t>
            </a:r>
            <a:r>
              <a:rPr lang="cs-CZ" dirty="0" smtClean="0"/>
              <a:t>D = 0.8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83" y="3044097"/>
            <a:ext cx="1343025" cy="781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38436" y="320548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1.</a:t>
            </a:r>
            <a:endParaRPr lang="en-GB" b="1" dirty="0"/>
          </a:p>
        </p:txBody>
      </p:sp>
      <p:sp>
        <p:nvSpPr>
          <p:cNvPr id="16" name="Obdélník 15"/>
          <p:cNvSpPr/>
          <p:nvPr/>
        </p:nvSpPr>
        <p:spPr>
          <a:xfrm>
            <a:off x="6334916" y="430219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2.</a:t>
            </a:r>
            <a:endParaRPr lang="en-GB" b="1" dirty="0"/>
          </a:p>
        </p:txBody>
      </p:sp>
      <p:sp>
        <p:nvSpPr>
          <p:cNvPr id="17" name="Obdélník 16"/>
          <p:cNvSpPr/>
          <p:nvPr/>
        </p:nvSpPr>
        <p:spPr>
          <a:xfrm>
            <a:off x="7133897" y="55276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3.</a:t>
            </a:r>
            <a:endParaRPr lang="en-GB" b="1" dirty="0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/>
          </p:nvPr>
        </p:nvGraphicFramePr>
        <p:xfrm>
          <a:off x="1189953" y="3476689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2474075" y="313098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26" name="Obdélník 25"/>
          <p:cNvSpPr/>
          <p:nvPr/>
        </p:nvSpPr>
        <p:spPr>
          <a:xfrm>
            <a:off x="863417" y="398074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4527115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S</a:t>
            </a:r>
            <a:r>
              <a:rPr lang="en-GB" sz="3600" dirty="0" smtClean="0"/>
              <a:t>ø</a:t>
            </a:r>
            <a:r>
              <a:rPr lang="cs-CZ" sz="3600" dirty="0" err="1" smtClean="0"/>
              <a:t>rensenův</a:t>
            </a:r>
            <a:r>
              <a:rPr lang="cs-CZ" sz="3600" dirty="0" smtClean="0"/>
              <a:t> asymetrický koeficient podobnosti pro </a:t>
            </a:r>
            <a:r>
              <a:rPr lang="cs-CZ" sz="3600" dirty="0" err="1" smtClean="0"/>
              <a:t>kvantitavní</a:t>
            </a:r>
            <a:r>
              <a:rPr lang="cs-CZ" sz="3600" dirty="0" smtClean="0"/>
              <a:t> data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534400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abundance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altLang="cs-CZ" dirty="0"/>
              <a:t>S</a:t>
            </a:r>
            <a:r>
              <a:rPr lang="en-GB" dirty="0"/>
              <a:t>ø</a:t>
            </a:r>
            <a:r>
              <a:rPr lang="cs-CZ" dirty="0" err="1" smtClean="0"/>
              <a:t>rensenova</a:t>
            </a:r>
            <a:r>
              <a:rPr lang="cs-CZ" dirty="0" smtClean="0"/>
              <a:t> koeficientu vyhodnoťte, zda jsi uvedené lokality podobné. 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683568" y="2700908"/>
          <a:ext cx="5472611" cy="10001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Výskyt/</a:t>
                      </a:r>
                      <a:r>
                        <a:rPr lang="cs-CZ" sz="1100" b="1" u="none" strike="noStrike" dirty="0" err="1">
                          <a:effectLst/>
                        </a:rPr>
                        <a:t>nevýskyt</a:t>
                      </a:r>
                      <a:r>
                        <a:rPr lang="cs-CZ" sz="1100" b="1" u="none" strike="noStrike" dirty="0">
                          <a:effectLst/>
                        </a:rPr>
                        <a:t> živočicha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Lokalita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žralok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velryba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had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ještěrka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velbloud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varan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tučňák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Vysočina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Sahara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043608" y="4205484"/>
          <a:ext cx="41592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Rovnice" r:id="rId4" imgW="2006280" imgH="419040" progId="Equation.3">
                  <p:embed/>
                </p:oleObj>
              </mc:Choice>
              <mc:Fallback>
                <p:oleObj name="Rovnice" r:id="rId4" imgW="2006280" imgH="41904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05484"/>
                        <a:ext cx="41592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Mix kategoriálních a kvantitativních dat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err="1"/>
              <a:t>Gowerův</a:t>
            </a:r>
            <a:r>
              <a:rPr lang="cs-CZ" sz="3200" dirty="0"/>
              <a:t> obecný koeficient podobnosti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5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19864" y="332656"/>
            <a:ext cx="70805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300" b="1" dirty="0" err="1">
                <a:solidFill>
                  <a:srgbClr val="7B9899"/>
                </a:solidFill>
                <a:latin typeface="+mj-lt"/>
                <a:ea typeface="+mj-ea"/>
                <a:cs typeface="+mj-cs"/>
              </a:rPr>
              <a:t>Gowerův</a:t>
            </a:r>
            <a:r>
              <a:rPr lang="cs-CZ" sz="3300" b="1" dirty="0">
                <a:solidFill>
                  <a:srgbClr val="7B9899"/>
                </a:solidFill>
                <a:latin typeface="+mj-lt"/>
                <a:ea typeface="+mj-ea"/>
                <a:cs typeface="+mj-cs"/>
              </a:rPr>
              <a:t> obecný koeficient podobnosti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37378" y="1564776"/>
            <a:ext cx="8445500" cy="31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Kombinuje různé typy deskriptorů.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Podobnost mezi dvěma objekty je vypočítána jako průměr podobností, vypočítaných pro všechny deskriptory: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Pro kategoriální deskriptory s</a:t>
            </a:r>
            <a:r>
              <a:rPr lang="cs-CZ" baseline="-25000" dirty="0"/>
              <a:t> </a:t>
            </a:r>
            <a:r>
              <a:rPr lang="cs-CZ" dirty="0" smtClean="0"/>
              <a:t>= 1 (shoda) nebo 0 (neshoda). </a:t>
            </a:r>
          </a:p>
          <a:p>
            <a:pPr marL="1076325" lvl="2" indent="-447675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Kvantitativní deskriptory (reálná čísla): rozdíl mezi stavy obou objektů je vydělen největším rozdílem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j</a:t>
            </a:r>
            <a:r>
              <a:rPr lang="cs-CZ" dirty="0" smtClean="0"/>
              <a:t>), nalezeným pro daný deskriptor mezi všemi objekty ve studii.</a:t>
            </a:r>
            <a:endParaRPr lang="cs-CZ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275856" y="2564904"/>
          <a:ext cx="22320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Rovnice" r:id="rId4" imgW="1384300" imgH="457200" progId="Equation.3">
                  <p:embed/>
                </p:oleObj>
              </mc:Choice>
              <mc:Fallback>
                <p:oleObj name="Rovnice" r:id="rId4" imgW="1384300" imgH="45720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64904"/>
                        <a:ext cx="22320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rgbClr val="D16349"/>
                </a:solidFill>
                <a:latin typeface="Arial" pitchFamily="34" charset="0"/>
              </a:rPr>
              <a:t>Asociační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matice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0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251520" y="1340768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484784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8"/>
          <p:cNvCxnSpPr/>
          <p:nvPr/>
        </p:nvCxnSpPr>
        <p:spPr>
          <a:xfrm>
            <a:off x="4254618" y="1809336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4572001" y="4869160"/>
            <a:ext cx="38164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Asociační matice euklidovských vzdáleností mezi rostlinami</a:t>
            </a:r>
            <a:endParaRPr lang="cs-CZ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23C-54F3-42A8-9287-A6D9B686F9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23.10.2018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Asociační matice vzdáleností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762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Histogram jako popis asociační matice</a:t>
            </a:r>
            <a:endParaRPr lang="cs-CZ" dirty="0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77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09736" y="764704"/>
            <a:ext cx="8926760" cy="584775"/>
          </a:xfrm>
          <a:noFill/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D16349"/>
                </a:solidFill>
              </a:rPr>
              <a:t>Základní </a:t>
            </a:r>
            <a:r>
              <a:rPr lang="cs-CZ" sz="3200" dirty="0">
                <a:solidFill>
                  <a:srgbClr val="D16349"/>
                </a:solidFill>
              </a:rPr>
              <a:t>funkce v R pro výpočet asociační matice</a:t>
            </a:r>
            <a:endParaRPr lang="cs-CZ" sz="3200" dirty="0" smtClean="0">
              <a:solidFill>
                <a:srgbClr val="D16349"/>
              </a:solidFill>
              <a:latin typeface="Arial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0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Funkce v R</a:t>
            </a:r>
            <a:r>
              <a:rPr lang="en-US" altLang="cs-CZ" dirty="0" smtClean="0"/>
              <a:t> pro </a:t>
            </a:r>
            <a:r>
              <a:rPr lang="cs-CZ" altLang="cs-CZ" dirty="0" smtClean="0"/>
              <a:t>výpočet asociační matice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58080" y="5445622"/>
            <a:ext cx="8534400" cy="9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Výpočet </a:t>
            </a:r>
            <a:r>
              <a:rPr lang="cs-CZ" b="1" dirty="0" err="1" smtClean="0"/>
              <a:t>Mantelova</a:t>
            </a:r>
            <a:r>
              <a:rPr lang="cs-CZ" b="1" dirty="0" smtClean="0"/>
              <a:t> testu </a:t>
            </a:r>
            <a:r>
              <a:rPr lang="cs-CZ" dirty="0" smtClean="0"/>
              <a:t>(testuje korelaci dvou asociačních matic – např. průběh onemocnění vs. genetická výbava pacientů, charakteristiky lokalit vs. abundance druhů na lokalitách):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mantel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{vegan}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59610" y="1772816"/>
            <a:ext cx="75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euclidean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Euklidova vzdálenost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1321" y="4581128"/>
            <a:ext cx="802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jac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=F)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S</a:t>
            </a:r>
            <a:r>
              <a:rPr lang="en-GB" dirty="0" smtClean="0"/>
              <a:t>ø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rensenův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asymetrický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koeficient 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1321" y="414443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=T)=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Jaccardův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koeficient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{vegan}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9609" y="334770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Koeficienty podobnosti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61321" y="3707740"/>
            <a:ext cx="823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dist.binary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2) =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„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simple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matching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“ koeficient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ade4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9609" y="2142148"/>
            <a:ext cx="75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mahalanobis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X.mean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X.cov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Mahalanobisova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vzdálenost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6836" y="25021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pairwise.mahalanobis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X,grouping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Mahalanobisova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vz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álenost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mezi skupinami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HDMD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6836" y="14127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Koeficienty vzdálenosti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030" y="49636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Podobnosti jsou </a:t>
            </a:r>
            <a:r>
              <a:rPr lang="cs-CZ" b="1" dirty="0" smtClean="0"/>
              <a:t>pomocí </a:t>
            </a:r>
            <a:r>
              <a:rPr lang="cs-CZ" b="1" dirty="0"/>
              <a:t>funkce 1-podobnost </a:t>
            </a:r>
            <a:r>
              <a:rPr lang="cs-CZ" b="1" dirty="0" smtClean="0"/>
              <a:t>automaticky převáděny </a:t>
            </a:r>
            <a:r>
              <a:rPr lang="cs-CZ" b="1" dirty="0"/>
              <a:t>na </a:t>
            </a:r>
            <a:r>
              <a:rPr lang="cs-CZ" b="1" dirty="0" smtClean="0"/>
              <a:t>vzdálenosti!!!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62000" y="5332992"/>
            <a:ext cx="8820000" cy="112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162000" y="3212976"/>
            <a:ext cx="8820000" cy="112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Shluková analýza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vizualizujeme vícerozměrný prostor?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310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Shluková analýza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7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Shluková analýza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Seskupení objektů do shluků podle toho, jak si jsou podobné – chceme co nejpodobnější objekty v rámci shluků a co nejodlišnější mezi shluky.</a:t>
            </a:r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Shluková analýza vychází z asociační matice vzdáleností objektů (Q mode) nebo závislosti parametrů (R mode).</a:t>
            </a:r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Můžeme provést dvě hlavní chyby: špatný výběr metriky a špatný výběr algoritmu shlukování.</a:t>
            </a:r>
            <a:endParaRPr lang="cs-CZ" dirty="0"/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Smysluplnost </a:t>
            </a:r>
            <a:r>
              <a:rPr lang="cs-CZ" dirty="0"/>
              <a:t>výsledků shlukování závisí jednak na objektivní existenci shluků v datech, jednak na arbitrárně nastavených kritériích definice </a:t>
            </a:r>
            <a:r>
              <a:rPr lang="cs-CZ" dirty="0" smtClean="0"/>
              <a:t>shluků.</a:t>
            </a:r>
            <a:endParaRPr lang="cs-CZ" dirty="0"/>
          </a:p>
        </p:txBody>
      </p:sp>
      <p:grpSp>
        <p:nvGrpSpPr>
          <p:cNvPr id="43" name="Group 4"/>
          <p:cNvGrpSpPr/>
          <p:nvPr/>
        </p:nvGrpSpPr>
        <p:grpSpPr>
          <a:xfrm>
            <a:off x="1619672" y="4077072"/>
            <a:ext cx="1440160" cy="1440160"/>
            <a:chOff x="-2620416" y="3861048"/>
            <a:chExt cx="1440160" cy="1440160"/>
          </a:xfrm>
        </p:grpSpPr>
        <p:cxnSp>
          <p:nvCxnSpPr>
            <p:cNvPr id="44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Oval 7"/>
          <p:cNvSpPr/>
          <p:nvPr/>
        </p:nvSpPr>
        <p:spPr>
          <a:xfrm>
            <a:off x="1763688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8"/>
          <p:cNvSpPr/>
          <p:nvPr/>
        </p:nvSpPr>
        <p:spPr>
          <a:xfrm>
            <a:off x="2123728" y="407707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9"/>
          <p:cNvSpPr/>
          <p:nvPr/>
        </p:nvSpPr>
        <p:spPr>
          <a:xfrm>
            <a:off x="1979712" y="4293096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10"/>
          <p:cNvSpPr/>
          <p:nvPr/>
        </p:nvSpPr>
        <p:spPr>
          <a:xfrm>
            <a:off x="1785392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11"/>
          <p:cNvSpPr/>
          <p:nvPr/>
        </p:nvSpPr>
        <p:spPr>
          <a:xfrm>
            <a:off x="1979712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12"/>
          <p:cNvSpPr/>
          <p:nvPr/>
        </p:nvSpPr>
        <p:spPr>
          <a:xfrm>
            <a:off x="1907704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3"/>
          <p:cNvSpPr/>
          <p:nvPr/>
        </p:nvSpPr>
        <p:spPr>
          <a:xfrm>
            <a:off x="2843808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14"/>
          <p:cNvSpPr/>
          <p:nvPr/>
        </p:nvSpPr>
        <p:spPr>
          <a:xfrm>
            <a:off x="2771800" y="4653136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15"/>
          <p:cNvSpPr/>
          <p:nvPr/>
        </p:nvSpPr>
        <p:spPr>
          <a:xfrm>
            <a:off x="2555776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16"/>
          <p:cNvSpPr/>
          <p:nvPr/>
        </p:nvSpPr>
        <p:spPr>
          <a:xfrm>
            <a:off x="2771800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17"/>
          <p:cNvGrpSpPr/>
          <p:nvPr/>
        </p:nvGrpSpPr>
        <p:grpSpPr>
          <a:xfrm>
            <a:off x="5940152" y="4077072"/>
            <a:ext cx="1440160" cy="1440160"/>
            <a:chOff x="-2620416" y="3861048"/>
            <a:chExt cx="1440160" cy="1440160"/>
          </a:xfrm>
        </p:grpSpPr>
        <p:cxnSp>
          <p:nvCxnSpPr>
            <p:cNvPr id="57" name="Straight Connector 18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Straight Connector 19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9" name="Oval 20"/>
          <p:cNvSpPr/>
          <p:nvPr/>
        </p:nvSpPr>
        <p:spPr>
          <a:xfrm>
            <a:off x="6392265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22"/>
          <p:cNvSpPr/>
          <p:nvPr/>
        </p:nvSpPr>
        <p:spPr>
          <a:xfrm>
            <a:off x="6056228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30"/>
          <p:cNvSpPr/>
          <p:nvPr/>
        </p:nvSpPr>
        <p:spPr>
          <a:xfrm>
            <a:off x="6728302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31"/>
          <p:cNvSpPr/>
          <p:nvPr/>
        </p:nvSpPr>
        <p:spPr>
          <a:xfrm>
            <a:off x="7064340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32"/>
          <p:cNvSpPr/>
          <p:nvPr/>
        </p:nvSpPr>
        <p:spPr>
          <a:xfrm>
            <a:off x="6392265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33"/>
          <p:cNvSpPr/>
          <p:nvPr/>
        </p:nvSpPr>
        <p:spPr>
          <a:xfrm>
            <a:off x="6056228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34"/>
          <p:cNvSpPr/>
          <p:nvPr/>
        </p:nvSpPr>
        <p:spPr>
          <a:xfrm>
            <a:off x="6728302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35"/>
          <p:cNvSpPr/>
          <p:nvPr/>
        </p:nvSpPr>
        <p:spPr>
          <a:xfrm>
            <a:off x="7064340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36"/>
          <p:cNvSpPr/>
          <p:nvPr/>
        </p:nvSpPr>
        <p:spPr>
          <a:xfrm>
            <a:off x="6392265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37"/>
          <p:cNvSpPr/>
          <p:nvPr/>
        </p:nvSpPr>
        <p:spPr>
          <a:xfrm>
            <a:off x="6056228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38"/>
          <p:cNvSpPr/>
          <p:nvPr/>
        </p:nvSpPr>
        <p:spPr>
          <a:xfrm>
            <a:off x="6728302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39"/>
          <p:cNvSpPr/>
          <p:nvPr/>
        </p:nvSpPr>
        <p:spPr>
          <a:xfrm>
            <a:off x="7064340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40"/>
          <p:cNvSpPr/>
          <p:nvPr/>
        </p:nvSpPr>
        <p:spPr>
          <a:xfrm>
            <a:off x="6392265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41"/>
          <p:cNvSpPr/>
          <p:nvPr/>
        </p:nvSpPr>
        <p:spPr>
          <a:xfrm>
            <a:off x="6056228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42"/>
          <p:cNvSpPr/>
          <p:nvPr/>
        </p:nvSpPr>
        <p:spPr>
          <a:xfrm>
            <a:off x="6728302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43"/>
          <p:cNvSpPr/>
          <p:nvPr/>
        </p:nvSpPr>
        <p:spPr>
          <a:xfrm>
            <a:off x="7064340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46"/>
          <p:cNvSpPr/>
          <p:nvPr/>
        </p:nvSpPr>
        <p:spPr>
          <a:xfrm>
            <a:off x="1691680" y="4005064"/>
            <a:ext cx="792088" cy="57606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47"/>
          <p:cNvSpPr/>
          <p:nvPr/>
        </p:nvSpPr>
        <p:spPr>
          <a:xfrm>
            <a:off x="1619672" y="4869160"/>
            <a:ext cx="792088" cy="57606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48"/>
          <p:cNvSpPr/>
          <p:nvPr/>
        </p:nvSpPr>
        <p:spPr>
          <a:xfrm>
            <a:off x="2444811" y="4509120"/>
            <a:ext cx="792088" cy="93610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Connector 50"/>
          <p:cNvCxnSpPr/>
          <p:nvPr/>
        </p:nvCxnSpPr>
        <p:spPr>
          <a:xfrm rot="5400000">
            <a:off x="5940152" y="4736161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79" name="Straight Connector 51"/>
          <p:cNvCxnSpPr/>
          <p:nvPr/>
        </p:nvCxnSpPr>
        <p:spPr>
          <a:xfrm rot="10800000">
            <a:off x="5990127" y="4769212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80" name="TextBox 44"/>
          <p:cNvSpPr txBox="1"/>
          <p:nvPr/>
        </p:nvSpPr>
        <p:spPr>
          <a:xfrm>
            <a:off x="611560" y="5734997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Jednoznačné odlišení </a:t>
            </a:r>
          </a:p>
          <a:p>
            <a:pPr algn="ctr"/>
            <a:r>
              <a:rPr lang="cs-CZ" dirty="0" smtClean="0"/>
              <a:t>existujících shluků v datech</a:t>
            </a:r>
            <a:endParaRPr lang="cs-CZ" dirty="0"/>
          </a:p>
        </p:txBody>
      </p:sp>
      <p:sp>
        <p:nvSpPr>
          <p:cNvPr id="81" name="TextBox 45"/>
          <p:cNvSpPr txBox="1"/>
          <p:nvPr/>
        </p:nvSpPr>
        <p:spPr>
          <a:xfrm>
            <a:off x="4752528" y="5734997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Shlukovou analýzu lze provést i na datech bez objektivní existence shluků</a:t>
            </a:r>
          </a:p>
        </p:txBody>
      </p:sp>
    </p:spTree>
    <p:extLst>
      <p:ext uri="{BB962C8B-B14F-4D97-AF65-F5344CB8AC3E}">
        <p14:creationId xmlns:p14="http://schemas.microsoft.com/office/powerpoint/2010/main" val="14774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79512" y="184482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2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79512" y="184482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2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192" name="Diagram 191"/>
          <p:cNvGraphicFramePr/>
          <p:nvPr>
            <p:extLst/>
          </p:nvPr>
        </p:nvGraphicFramePr>
        <p:xfrm>
          <a:off x="395536" y="1556792"/>
          <a:ext cx="84249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3" name="TextBox 5"/>
          <p:cNvSpPr txBox="1"/>
          <p:nvPr/>
        </p:nvSpPr>
        <p:spPr>
          <a:xfrm>
            <a:off x="107504" y="3934797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Krok</a:t>
            </a:r>
          </a:p>
        </p:txBody>
      </p:sp>
      <p:sp>
        <p:nvSpPr>
          <p:cNvPr id="194" name="Oval 6"/>
          <p:cNvSpPr/>
          <p:nvPr/>
        </p:nvSpPr>
        <p:spPr>
          <a:xfrm>
            <a:off x="971600" y="406778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val 7"/>
          <p:cNvSpPr/>
          <p:nvPr/>
        </p:nvSpPr>
        <p:spPr>
          <a:xfrm>
            <a:off x="1115616" y="449982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val 8"/>
          <p:cNvSpPr/>
          <p:nvPr/>
        </p:nvSpPr>
        <p:spPr>
          <a:xfrm>
            <a:off x="1259632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val 9"/>
          <p:cNvSpPr/>
          <p:nvPr/>
        </p:nvSpPr>
        <p:spPr>
          <a:xfrm>
            <a:off x="1331640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val 10"/>
          <p:cNvSpPr/>
          <p:nvPr/>
        </p:nvSpPr>
        <p:spPr>
          <a:xfrm>
            <a:off x="1475656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val 11"/>
          <p:cNvSpPr/>
          <p:nvPr/>
        </p:nvSpPr>
        <p:spPr>
          <a:xfrm>
            <a:off x="2123728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val 12"/>
          <p:cNvSpPr/>
          <p:nvPr/>
        </p:nvSpPr>
        <p:spPr>
          <a:xfrm>
            <a:off x="2051720" y="442782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val 13"/>
          <p:cNvSpPr/>
          <p:nvPr/>
        </p:nvSpPr>
        <p:spPr>
          <a:xfrm>
            <a:off x="2195736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val 14"/>
          <p:cNvSpPr/>
          <p:nvPr/>
        </p:nvSpPr>
        <p:spPr>
          <a:xfrm>
            <a:off x="2339752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3" name="Straight Connector 16"/>
          <p:cNvCxnSpPr/>
          <p:nvPr/>
        </p:nvCxnSpPr>
        <p:spPr>
          <a:xfrm rot="5400000">
            <a:off x="1403648" y="442782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4" name="TextBox 17"/>
          <p:cNvSpPr txBox="1"/>
          <p:nvPr/>
        </p:nvSpPr>
        <p:spPr>
          <a:xfrm>
            <a:off x="107504" y="4955321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Krok</a:t>
            </a:r>
          </a:p>
        </p:txBody>
      </p:sp>
      <p:sp>
        <p:nvSpPr>
          <p:cNvPr id="205" name="Oval 18"/>
          <p:cNvSpPr/>
          <p:nvPr/>
        </p:nvSpPr>
        <p:spPr>
          <a:xfrm>
            <a:off x="971600" y="514790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val 19"/>
          <p:cNvSpPr/>
          <p:nvPr/>
        </p:nvSpPr>
        <p:spPr>
          <a:xfrm>
            <a:off x="1115616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val 20"/>
          <p:cNvSpPr/>
          <p:nvPr/>
        </p:nvSpPr>
        <p:spPr>
          <a:xfrm>
            <a:off x="12596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val 21"/>
          <p:cNvSpPr/>
          <p:nvPr/>
        </p:nvSpPr>
        <p:spPr>
          <a:xfrm>
            <a:off x="1331640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val 22"/>
          <p:cNvSpPr/>
          <p:nvPr/>
        </p:nvSpPr>
        <p:spPr>
          <a:xfrm>
            <a:off x="1475656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val 23"/>
          <p:cNvSpPr/>
          <p:nvPr/>
        </p:nvSpPr>
        <p:spPr>
          <a:xfrm>
            <a:off x="2123728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val 24"/>
          <p:cNvSpPr/>
          <p:nvPr/>
        </p:nvSpPr>
        <p:spPr>
          <a:xfrm>
            <a:off x="2051720" y="550794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val 25"/>
          <p:cNvSpPr/>
          <p:nvPr/>
        </p:nvSpPr>
        <p:spPr>
          <a:xfrm>
            <a:off x="2195736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val 26"/>
          <p:cNvSpPr/>
          <p:nvPr/>
        </p:nvSpPr>
        <p:spPr>
          <a:xfrm>
            <a:off x="2339752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4" name="Straight Connector 27"/>
          <p:cNvCxnSpPr/>
          <p:nvPr/>
        </p:nvCxnSpPr>
        <p:spPr>
          <a:xfrm rot="5400000">
            <a:off x="1403648" y="550794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5" name="Straight Connector 28"/>
          <p:cNvCxnSpPr/>
          <p:nvPr/>
        </p:nvCxnSpPr>
        <p:spPr>
          <a:xfrm rot="10800000">
            <a:off x="899592" y="550794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6" name="Straight Connector 29"/>
          <p:cNvCxnSpPr/>
          <p:nvPr/>
        </p:nvCxnSpPr>
        <p:spPr>
          <a:xfrm rot="10800000">
            <a:off x="1907704" y="5435932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7" name="Oval 30"/>
          <p:cNvSpPr/>
          <p:nvPr/>
        </p:nvSpPr>
        <p:spPr>
          <a:xfrm>
            <a:off x="3203848" y="406778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val 31"/>
          <p:cNvSpPr/>
          <p:nvPr/>
        </p:nvSpPr>
        <p:spPr>
          <a:xfrm>
            <a:off x="3347864" y="449982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val 32"/>
          <p:cNvSpPr/>
          <p:nvPr/>
        </p:nvSpPr>
        <p:spPr>
          <a:xfrm>
            <a:off x="3491880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33"/>
          <p:cNvSpPr/>
          <p:nvPr/>
        </p:nvSpPr>
        <p:spPr>
          <a:xfrm>
            <a:off x="3563888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34"/>
          <p:cNvSpPr/>
          <p:nvPr/>
        </p:nvSpPr>
        <p:spPr>
          <a:xfrm>
            <a:off x="3801616" y="408948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val 35"/>
          <p:cNvSpPr/>
          <p:nvPr/>
        </p:nvSpPr>
        <p:spPr>
          <a:xfrm>
            <a:off x="4355976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36"/>
          <p:cNvSpPr/>
          <p:nvPr/>
        </p:nvSpPr>
        <p:spPr>
          <a:xfrm>
            <a:off x="4283968" y="442782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37"/>
          <p:cNvSpPr/>
          <p:nvPr/>
        </p:nvSpPr>
        <p:spPr>
          <a:xfrm>
            <a:off x="4521696" y="46655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val 38"/>
          <p:cNvSpPr/>
          <p:nvPr/>
        </p:nvSpPr>
        <p:spPr>
          <a:xfrm>
            <a:off x="4572000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6" name="Straight Connector 39"/>
          <p:cNvCxnSpPr>
            <a:stCxn id="222" idx="6"/>
            <a:endCxn id="225" idx="2"/>
          </p:cNvCxnSpPr>
          <p:nvPr/>
        </p:nvCxnSpPr>
        <p:spPr>
          <a:xfrm>
            <a:off x="4478288" y="4200944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7" name="TextBox 52"/>
          <p:cNvSpPr txBox="1"/>
          <p:nvPr/>
        </p:nvSpPr>
        <p:spPr>
          <a:xfrm>
            <a:off x="179512" y="6156012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X. Krok</a:t>
            </a:r>
          </a:p>
        </p:txBody>
      </p:sp>
      <p:sp>
        <p:nvSpPr>
          <p:cNvPr id="228" name="TextBox 53"/>
          <p:cNvSpPr txBox="1"/>
          <p:nvPr/>
        </p:nvSpPr>
        <p:spPr>
          <a:xfrm>
            <a:off x="1557932" y="6084004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Atd.</a:t>
            </a:r>
          </a:p>
        </p:txBody>
      </p:sp>
      <p:sp>
        <p:nvSpPr>
          <p:cNvPr id="229" name="TextBox 54"/>
          <p:cNvSpPr txBox="1"/>
          <p:nvPr/>
        </p:nvSpPr>
        <p:spPr>
          <a:xfrm>
            <a:off x="3779912" y="6084004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Atd.</a:t>
            </a:r>
          </a:p>
        </p:txBody>
      </p:sp>
      <p:sp>
        <p:nvSpPr>
          <p:cNvPr id="230" name="Oval 64"/>
          <p:cNvSpPr/>
          <p:nvPr/>
        </p:nvSpPr>
        <p:spPr>
          <a:xfrm>
            <a:off x="3227293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val 65"/>
          <p:cNvSpPr/>
          <p:nvPr/>
        </p:nvSpPr>
        <p:spPr>
          <a:xfrm>
            <a:off x="3371309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val 66"/>
          <p:cNvSpPr/>
          <p:nvPr/>
        </p:nvSpPr>
        <p:spPr>
          <a:xfrm>
            <a:off x="3515325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val 67"/>
          <p:cNvSpPr/>
          <p:nvPr/>
        </p:nvSpPr>
        <p:spPr>
          <a:xfrm>
            <a:off x="3587333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val 68"/>
          <p:cNvSpPr/>
          <p:nvPr/>
        </p:nvSpPr>
        <p:spPr>
          <a:xfrm>
            <a:off x="3825061" y="5241612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val 69"/>
          <p:cNvSpPr/>
          <p:nvPr/>
        </p:nvSpPr>
        <p:spPr>
          <a:xfrm>
            <a:off x="4379421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70"/>
          <p:cNvSpPr/>
          <p:nvPr/>
        </p:nvSpPr>
        <p:spPr>
          <a:xfrm>
            <a:off x="4307413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71"/>
          <p:cNvSpPr/>
          <p:nvPr/>
        </p:nvSpPr>
        <p:spPr>
          <a:xfrm>
            <a:off x="4545141" y="581767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72"/>
          <p:cNvSpPr/>
          <p:nvPr/>
        </p:nvSpPr>
        <p:spPr>
          <a:xfrm>
            <a:off x="4595445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9" name="Straight Connector 73"/>
          <p:cNvCxnSpPr>
            <a:stCxn id="235" idx="6"/>
            <a:endCxn id="238" idx="2"/>
          </p:cNvCxnSpPr>
          <p:nvPr/>
        </p:nvCxnSpPr>
        <p:spPr>
          <a:xfrm>
            <a:off x="4501733" y="5353072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0" name="Straight Connector 74"/>
          <p:cNvCxnSpPr>
            <a:stCxn id="263" idx="6"/>
            <a:endCxn id="266" idx="2"/>
          </p:cNvCxnSpPr>
          <p:nvPr/>
        </p:nvCxnSpPr>
        <p:spPr>
          <a:xfrm>
            <a:off x="8582744" y="5353072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1" name="TextBox 77"/>
          <p:cNvSpPr txBox="1"/>
          <p:nvPr/>
        </p:nvSpPr>
        <p:spPr>
          <a:xfrm>
            <a:off x="5148064" y="413978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Kolik shluků chceme definovat? Například 4</a:t>
            </a:r>
          </a:p>
        </p:txBody>
      </p:sp>
      <p:sp>
        <p:nvSpPr>
          <p:cNvPr id="242" name="Oval 78"/>
          <p:cNvSpPr/>
          <p:nvPr/>
        </p:nvSpPr>
        <p:spPr>
          <a:xfrm>
            <a:off x="5292080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79"/>
          <p:cNvSpPr/>
          <p:nvPr/>
        </p:nvSpPr>
        <p:spPr>
          <a:xfrm>
            <a:off x="5436096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val 80"/>
          <p:cNvSpPr/>
          <p:nvPr/>
        </p:nvSpPr>
        <p:spPr>
          <a:xfrm>
            <a:off x="5580112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val 81"/>
          <p:cNvSpPr/>
          <p:nvPr/>
        </p:nvSpPr>
        <p:spPr>
          <a:xfrm>
            <a:off x="5652120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val 82"/>
          <p:cNvSpPr/>
          <p:nvPr/>
        </p:nvSpPr>
        <p:spPr>
          <a:xfrm>
            <a:off x="5796136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83"/>
          <p:cNvSpPr/>
          <p:nvPr/>
        </p:nvSpPr>
        <p:spPr>
          <a:xfrm>
            <a:off x="6444208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val 84"/>
          <p:cNvSpPr/>
          <p:nvPr/>
        </p:nvSpPr>
        <p:spPr>
          <a:xfrm>
            <a:off x="6372200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val 85"/>
          <p:cNvSpPr/>
          <p:nvPr/>
        </p:nvSpPr>
        <p:spPr>
          <a:xfrm>
            <a:off x="6516216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val 86"/>
          <p:cNvSpPr/>
          <p:nvPr/>
        </p:nvSpPr>
        <p:spPr>
          <a:xfrm>
            <a:off x="66602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val 90"/>
          <p:cNvSpPr/>
          <p:nvPr/>
        </p:nvSpPr>
        <p:spPr>
          <a:xfrm rot="519170">
            <a:off x="5224286" y="5094728"/>
            <a:ext cx="826317" cy="452437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val 91"/>
          <p:cNvSpPr/>
          <p:nvPr/>
        </p:nvSpPr>
        <p:spPr>
          <a:xfrm rot="519170">
            <a:off x="6300467" y="5528417"/>
            <a:ext cx="474633" cy="423374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val 92"/>
          <p:cNvSpPr/>
          <p:nvPr/>
        </p:nvSpPr>
        <p:spPr>
          <a:xfrm rot="519170">
            <a:off x="6358659" y="5211692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val 93"/>
          <p:cNvSpPr/>
          <p:nvPr/>
        </p:nvSpPr>
        <p:spPr>
          <a:xfrm rot="519170">
            <a:off x="5381806" y="5614107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5" name="Straight Connector 95"/>
          <p:cNvCxnSpPr/>
          <p:nvPr/>
        </p:nvCxnSpPr>
        <p:spPr>
          <a:xfrm>
            <a:off x="-108520" y="4945833"/>
            <a:ext cx="925252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cxnSp>
        <p:nvCxnSpPr>
          <p:cNvPr id="256" name="Straight Connector 96"/>
          <p:cNvCxnSpPr/>
          <p:nvPr/>
        </p:nvCxnSpPr>
        <p:spPr>
          <a:xfrm>
            <a:off x="-100705" y="6060559"/>
            <a:ext cx="925252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sp>
        <p:nvSpPr>
          <p:cNvPr id="257" name="TextBox 97"/>
          <p:cNvSpPr txBox="1"/>
          <p:nvPr/>
        </p:nvSpPr>
        <p:spPr>
          <a:xfrm>
            <a:off x="5292080" y="6084004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Výpočet ukončen</a:t>
            </a:r>
          </a:p>
        </p:txBody>
      </p:sp>
      <p:sp>
        <p:nvSpPr>
          <p:cNvPr id="258" name="Oval 75"/>
          <p:cNvSpPr/>
          <p:nvPr/>
        </p:nvSpPr>
        <p:spPr>
          <a:xfrm>
            <a:off x="7308304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val 76"/>
          <p:cNvSpPr/>
          <p:nvPr/>
        </p:nvSpPr>
        <p:spPr>
          <a:xfrm>
            <a:off x="7452320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val 87"/>
          <p:cNvSpPr/>
          <p:nvPr/>
        </p:nvSpPr>
        <p:spPr>
          <a:xfrm>
            <a:off x="7596336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val 88"/>
          <p:cNvSpPr/>
          <p:nvPr/>
        </p:nvSpPr>
        <p:spPr>
          <a:xfrm>
            <a:off x="7668344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val 89"/>
          <p:cNvSpPr/>
          <p:nvPr/>
        </p:nvSpPr>
        <p:spPr>
          <a:xfrm>
            <a:off x="7812360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val 94"/>
          <p:cNvSpPr/>
          <p:nvPr/>
        </p:nvSpPr>
        <p:spPr>
          <a:xfrm>
            <a:off x="84604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val 98"/>
          <p:cNvSpPr/>
          <p:nvPr/>
        </p:nvSpPr>
        <p:spPr>
          <a:xfrm>
            <a:off x="8388424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val 99"/>
          <p:cNvSpPr/>
          <p:nvPr/>
        </p:nvSpPr>
        <p:spPr>
          <a:xfrm>
            <a:off x="8532440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val 100"/>
          <p:cNvSpPr/>
          <p:nvPr/>
        </p:nvSpPr>
        <p:spPr>
          <a:xfrm>
            <a:off x="8676456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TextBox 101"/>
          <p:cNvSpPr txBox="1"/>
          <p:nvPr/>
        </p:nvSpPr>
        <p:spPr>
          <a:xfrm>
            <a:off x="7056784" y="413978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Minimum </a:t>
            </a:r>
            <a:r>
              <a:rPr kumimoji="0" lang="cs-CZ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spanning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tree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Prim network</a:t>
            </a:r>
          </a:p>
        </p:txBody>
      </p:sp>
      <p:sp>
        <p:nvSpPr>
          <p:cNvPr id="268" name="TextBox 102"/>
          <p:cNvSpPr txBox="1"/>
          <p:nvPr/>
        </p:nvSpPr>
        <p:spPr>
          <a:xfrm>
            <a:off x="7164288" y="6084004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Výpočet ukončen</a:t>
            </a:r>
          </a:p>
        </p:txBody>
      </p:sp>
      <p:cxnSp>
        <p:nvCxnSpPr>
          <p:cNvPr id="269" name="Straight Connector 105"/>
          <p:cNvCxnSpPr>
            <a:stCxn id="259" idx="6"/>
            <a:endCxn id="261" idx="2"/>
          </p:cNvCxnSpPr>
          <p:nvPr/>
        </p:nvCxnSpPr>
        <p:spPr>
          <a:xfrm>
            <a:off x="7574632" y="5713112"/>
            <a:ext cx="93712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0" name="Straight Connector 109"/>
          <p:cNvCxnSpPr>
            <a:stCxn id="260" idx="6"/>
            <a:endCxn id="262" idx="2"/>
          </p:cNvCxnSpPr>
          <p:nvPr/>
        </p:nvCxnSpPr>
        <p:spPr>
          <a:xfrm>
            <a:off x="7718648" y="5425080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1" name="Straight Connector 112"/>
          <p:cNvCxnSpPr>
            <a:stCxn id="264" idx="5"/>
            <a:endCxn id="265" idx="1"/>
          </p:cNvCxnSpPr>
          <p:nvPr/>
        </p:nvCxnSpPr>
        <p:spPr>
          <a:xfrm rot="16200000" flipH="1">
            <a:off x="8492824" y="5684348"/>
            <a:ext cx="57528" cy="5752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2" name="Straight Connector 115"/>
          <p:cNvCxnSpPr>
            <a:stCxn id="260" idx="2"/>
            <a:endCxn id="258" idx="5"/>
          </p:cNvCxnSpPr>
          <p:nvPr/>
        </p:nvCxnSpPr>
        <p:spPr>
          <a:xfrm rot="10800000">
            <a:off x="7412704" y="5324308"/>
            <a:ext cx="183632" cy="1007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3" name="Straight Connector 118"/>
          <p:cNvCxnSpPr>
            <a:stCxn id="259" idx="7"/>
            <a:endCxn id="260" idx="4"/>
          </p:cNvCxnSpPr>
          <p:nvPr/>
        </p:nvCxnSpPr>
        <p:spPr>
          <a:xfrm rot="5400000" flipH="1" flipV="1">
            <a:off x="7515290" y="5527666"/>
            <a:ext cx="183632" cy="1007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4" name="Straight Connector 121"/>
          <p:cNvCxnSpPr>
            <a:stCxn id="231" idx="6"/>
            <a:endCxn id="233" idx="2"/>
          </p:cNvCxnSpPr>
          <p:nvPr/>
        </p:nvCxnSpPr>
        <p:spPr>
          <a:xfrm>
            <a:off x="3493621" y="5713112"/>
            <a:ext cx="93712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5" name="Oval 125"/>
          <p:cNvSpPr/>
          <p:nvPr/>
        </p:nvSpPr>
        <p:spPr>
          <a:xfrm rot="519170">
            <a:off x="4286057" y="5211692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val 126"/>
          <p:cNvSpPr/>
          <p:nvPr/>
        </p:nvSpPr>
        <p:spPr>
          <a:xfrm rot="519170">
            <a:off x="3309204" y="5614107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val 127"/>
          <p:cNvSpPr/>
          <p:nvPr/>
        </p:nvSpPr>
        <p:spPr>
          <a:xfrm rot="519170">
            <a:off x="4301686" y="4070679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8" name="Straight Connector 128"/>
          <p:cNvCxnSpPr>
            <a:stCxn id="264" idx="0"/>
            <a:endCxn id="263" idx="4"/>
          </p:cNvCxnSpPr>
          <p:nvPr/>
        </p:nvCxnSpPr>
        <p:spPr>
          <a:xfrm rot="5400000" flipH="1" flipV="1">
            <a:off x="8402724" y="5461084"/>
            <a:ext cx="165720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9" name="Straight Connector 131"/>
          <p:cNvCxnSpPr>
            <a:stCxn id="262" idx="6"/>
            <a:endCxn id="264" idx="2"/>
          </p:cNvCxnSpPr>
          <p:nvPr/>
        </p:nvCxnSpPr>
        <p:spPr>
          <a:xfrm>
            <a:off x="7934672" y="5425080"/>
            <a:ext cx="453752" cy="21602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87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Pojmenujte </a:t>
            </a:r>
            <a:r>
              <a:rPr lang="cs-CZ" dirty="0" err="1" smtClean="0"/>
              <a:t>shlukovací</a:t>
            </a:r>
            <a:r>
              <a:rPr lang="cs-CZ" dirty="0" smtClean="0"/>
              <a:t> algoritmus 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4" y="2636912"/>
            <a:ext cx="7848872" cy="247138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78760" y="6093296"/>
            <a:ext cx="262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</a:t>
            </a:r>
            <a:r>
              <a:rPr lang="en-GB" sz="1200" dirty="0" smtClean="0"/>
              <a:t>portal.matematickabiologie.cz/</a:t>
            </a:r>
            <a:endParaRPr lang="en-GB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23928" y="2153097"/>
            <a:ext cx="83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1. krok</a:t>
            </a:r>
            <a:endParaRPr lang="en-GB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2153097"/>
            <a:ext cx="83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2. krok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1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algoritmy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87548" y="5113216"/>
            <a:ext cx="316112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B87651"/>
                </a:solidFill>
              </a:rPr>
              <a:t>G</a:t>
            </a:r>
            <a:endParaRPr lang="en-GB" sz="1600" b="1" dirty="0">
              <a:solidFill>
                <a:srgbClr val="B8765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75684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21C24"/>
                </a:solidFill>
              </a:rPr>
              <a:t>J</a:t>
            </a:r>
            <a:endParaRPr lang="en-GB" sz="1600" b="1" dirty="0">
              <a:solidFill>
                <a:srgbClr val="F21C24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28520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21C24"/>
                </a:solidFill>
              </a:rPr>
              <a:t>K</a:t>
            </a:r>
            <a:endParaRPr lang="en-GB" sz="1600" b="1" dirty="0">
              <a:solidFill>
                <a:srgbClr val="F21C2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66946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00A1E7"/>
                </a:solidFill>
              </a:rPr>
              <a:t>I</a:t>
            </a:r>
            <a:endParaRPr lang="en-GB" sz="1600" b="1" dirty="0">
              <a:solidFill>
                <a:srgbClr val="00A1E7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05372" y="5113772"/>
            <a:ext cx="25199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00A1E7"/>
                </a:solidFill>
              </a:rPr>
              <a:t>H</a:t>
            </a:r>
            <a:endParaRPr lang="en-GB" sz="1600" b="1" dirty="0">
              <a:solidFill>
                <a:srgbClr val="00A1E7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43798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>
                <a:solidFill>
                  <a:srgbClr val="FFAFCA"/>
                </a:solidFill>
              </a:rPr>
              <a:t>A</a:t>
            </a:r>
            <a:endParaRPr lang="en-GB" sz="1600" b="1" dirty="0">
              <a:solidFill>
                <a:srgbClr val="FFAFCA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82224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F8429"/>
                </a:solidFill>
              </a:rPr>
              <a:t>B</a:t>
            </a:r>
            <a:endParaRPr lang="en-GB" sz="1600" b="1" dirty="0">
              <a:solidFill>
                <a:srgbClr val="FF842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320650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F8429"/>
                </a:solidFill>
              </a:rPr>
              <a:t>C</a:t>
            </a:r>
            <a:endParaRPr lang="en-GB" sz="1600" b="1" dirty="0">
              <a:solidFill>
                <a:srgbClr val="FF842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59076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22B14C"/>
                </a:solidFill>
              </a:rPr>
              <a:t>D</a:t>
            </a:r>
            <a:endParaRPr lang="en-GB" sz="1600" b="1" dirty="0">
              <a:solidFill>
                <a:srgbClr val="22B14C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97502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404AD4"/>
                </a:solidFill>
              </a:rPr>
              <a:t>E</a:t>
            </a:r>
            <a:endParaRPr lang="en-GB" sz="1600" b="1" dirty="0">
              <a:solidFill>
                <a:srgbClr val="404AD4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035924" y="5113216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404AD4"/>
                </a:solidFill>
              </a:rPr>
              <a:t>F</a:t>
            </a:r>
            <a:endParaRPr lang="en-GB" sz="1600" b="1" dirty="0">
              <a:solidFill>
                <a:srgbClr val="404AD4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5745604" y="3358288"/>
            <a:ext cx="0" cy="1692000"/>
          </a:xfrm>
          <a:prstGeom prst="line">
            <a:avLst/>
          </a:prstGeom>
          <a:ln w="19050">
            <a:solidFill>
              <a:srgbClr val="B87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5987202" y="4366288"/>
            <a:ext cx="0" cy="684000"/>
          </a:xfrm>
          <a:prstGeom prst="line">
            <a:avLst/>
          </a:prstGeom>
          <a:ln w="19050">
            <a:solidFill>
              <a:srgbClr val="ED1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6228800" y="4366288"/>
            <a:ext cx="0" cy="684000"/>
          </a:xfrm>
          <a:prstGeom prst="line">
            <a:avLst/>
          </a:prstGeom>
          <a:ln w="19050">
            <a:solidFill>
              <a:srgbClr val="ED1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6487716" y="4510304"/>
            <a:ext cx="0" cy="540000"/>
          </a:xfrm>
          <a:prstGeom prst="line">
            <a:avLst/>
          </a:prstGeom>
          <a:ln w="19050">
            <a:solidFill>
              <a:srgbClr val="00A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6711996" y="4510304"/>
            <a:ext cx="0" cy="540000"/>
          </a:xfrm>
          <a:prstGeom prst="line">
            <a:avLst/>
          </a:prstGeom>
          <a:ln w="19050">
            <a:solidFill>
              <a:srgbClr val="00A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6953594" y="4258304"/>
            <a:ext cx="0" cy="792000"/>
          </a:xfrm>
          <a:prstGeom prst="line">
            <a:avLst/>
          </a:prstGeom>
          <a:ln w="19050">
            <a:solidFill>
              <a:srgbClr val="FFA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7195192" y="4690304"/>
            <a:ext cx="0" cy="360000"/>
          </a:xfrm>
          <a:prstGeom prst="line">
            <a:avLst/>
          </a:prstGeom>
          <a:ln w="19050">
            <a:solidFill>
              <a:srgbClr val="FF7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7436790" y="4690304"/>
            <a:ext cx="0" cy="360000"/>
          </a:xfrm>
          <a:prstGeom prst="line">
            <a:avLst/>
          </a:prstGeom>
          <a:ln w="19050">
            <a:solidFill>
              <a:srgbClr val="FF7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7919986" y="4510304"/>
            <a:ext cx="0" cy="540000"/>
          </a:xfrm>
          <a:prstGeom prst="line">
            <a:avLst/>
          </a:prstGeom>
          <a:ln w="19050">
            <a:solidFill>
              <a:srgbClr val="404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8161588" y="4510304"/>
            <a:ext cx="0" cy="540000"/>
          </a:xfrm>
          <a:prstGeom prst="line">
            <a:avLst/>
          </a:prstGeom>
          <a:ln w="19050">
            <a:solidFill>
              <a:srgbClr val="404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7678388" y="3790224"/>
            <a:ext cx="0" cy="1260000"/>
          </a:xfrm>
          <a:prstGeom prst="line">
            <a:avLst/>
          </a:prstGeom>
          <a:ln w="19050">
            <a:solidFill>
              <a:srgbClr val="22B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rot="5400000" flipV="1">
            <a:off x="6109660" y="4240288"/>
            <a:ext cx="0" cy="252000"/>
          </a:xfrm>
          <a:prstGeom prst="line">
            <a:avLst/>
          </a:prstGeom>
          <a:ln w="19050">
            <a:solidFill>
              <a:srgbClr val="EC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rot="5400000" flipV="1">
            <a:off x="6595716" y="4410688"/>
            <a:ext cx="0" cy="216000"/>
          </a:xfrm>
          <a:prstGeom prst="line">
            <a:avLst/>
          </a:prstGeom>
          <a:ln w="19050">
            <a:solidFill>
              <a:srgbClr val="00A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rot="5400000" flipV="1">
            <a:off x="7315548" y="4555216"/>
            <a:ext cx="0" cy="252000"/>
          </a:xfrm>
          <a:prstGeom prst="line">
            <a:avLst/>
          </a:prstGeom>
          <a:ln w="19050">
            <a:solidFill>
              <a:srgbClr val="FF7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rot="5400000" flipV="1">
            <a:off x="8049494" y="4384304"/>
            <a:ext cx="0" cy="252000"/>
          </a:xfrm>
          <a:prstGeom prst="line">
            <a:avLst/>
          </a:prstGeom>
          <a:ln w="19050">
            <a:solidFill>
              <a:srgbClr val="424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rot="5400000" flipV="1">
            <a:off x="7097594" y="4114304"/>
            <a:ext cx="0" cy="288000"/>
          </a:xfrm>
          <a:prstGeom prst="line">
            <a:avLst/>
          </a:prstGeom>
          <a:ln w="19050">
            <a:solidFill>
              <a:srgbClr val="FFA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7315548" y="4249216"/>
            <a:ext cx="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rot="5400000" flipV="1">
            <a:off x="7225788" y="416830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7135788" y="3178304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rot="5400000" flipV="1">
            <a:off x="7811072" y="3664224"/>
            <a:ext cx="0" cy="252000"/>
          </a:xfrm>
          <a:prstGeom prst="line">
            <a:avLst/>
          </a:prstGeom>
          <a:ln w="19050">
            <a:solidFill>
              <a:srgbClr val="10A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8035132" y="3790224"/>
            <a:ext cx="0" cy="7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rot="5400000" flipV="1">
            <a:off x="7959494" y="370022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7869494" y="3178304"/>
            <a:ext cx="0" cy="61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rot="5400000" flipV="1">
            <a:off x="7504788" y="2809304"/>
            <a:ext cx="0" cy="73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V="1">
            <a:off x="6595716" y="3546688"/>
            <a:ext cx="0" cy="9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6108020" y="3546688"/>
            <a:ext cx="0" cy="8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rot="5400000" flipV="1">
            <a:off x="6352676" y="3303688"/>
            <a:ext cx="0" cy="4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rot="5400000" flipV="1">
            <a:off x="6015604" y="3088288"/>
            <a:ext cx="0" cy="540000"/>
          </a:xfrm>
          <a:prstGeom prst="line">
            <a:avLst/>
          </a:prstGeom>
          <a:ln w="19050">
            <a:solidFill>
              <a:srgbClr val="B87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6352676" y="336668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rot="5400000" flipV="1">
            <a:off x="6208676" y="3214288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6064676" y="2530288"/>
            <a:ext cx="0" cy="8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V="1">
            <a:off x="7493588" y="2530288"/>
            <a:ext cx="0" cy="64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rot="5400000" flipV="1">
            <a:off x="6770248" y="1810288"/>
            <a:ext cx="0" cy="144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1629668" y="3503389"/>
            <a:ext cx="108000" cy="108000"/>
          </a:xfrm>
          <a:prstGeom prst="ellipse">
            <a:avLst/>
          </a:prstGeom>
          <a:solidFill>
            <a:srgbClr val="FF7F27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ál 57"/>
          <p:cNvSpPr/>
          <p:nvPr/>
        </p:nvSpPr>
        <p:spPr>
          <a:xfrm>
            <a:off x="1745239" y="3655789"/>
            <a:ext cx="108000" cy="108000"/>
          </a:xfrm>
          <a:prstGeom prst="ellipse">
            <a:avLst/>
          </a:prstGeom>
          <a:solidFill>
            <a:srgbClr val="FF7F27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ál 58"/>
          <p:cNvSpPr/>
          <p:nvPr/>
        </p:nvSpPr>
        <p:spPr>
          <a:xfrm>
            <a:off x="2998657" y="3103844"/>
            <a:ext cx="108000" cy="108000"/>
          </a:xfrm>
          <a:prstGeom prst="ellipse">
            <a:avLst/>
          </a:prstGeom>
          <a:solidFill>
            <a:srgbClr val="414BE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ál 59"/>
          <p:cNvSpPr/>
          <p:nvPr/>
        </p:nvSpPr>
        <p:spPr>
          <a:xfrm>
            <a:off x="3321868" y="3076212"/>
            <a:ext cx="108000" cy="108000"/>
          </a:xfrm>
          <a:prstGeom prst="ellipse">
            <a:avLst/>
          </a:prstGeom>
          <a:solidFill>
            <a:srgbClr val="414BE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ál 60"/>
          <p:cNvSpPr/>
          <p:nvPr/>
        </p:nvSpPr>
        <p:spPr>
          <a:xfrm>
            <a:off x="2637780" y="2959828"/>
            <a:ext cx="108000" cy="108000"/>
          </a:xfrm>
          <a:prstGeom prst="ellipse">
            <a:avLst/>
          </a:prstGeom>
          <a:solidFill>
            <a:srgbClr val="22B14C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ál 61"/>
          <p:cNvSpPr/>
          <p:nvPr/>
        </p:nvSpPr>
        <p:spPr>
          <a:xfrm>
            <a:off x="3062281" y="4373137"/>
            <a:ext cx="108000" cy="108000"/>
          </a:xfrm>
          <a:prstGeom prst="ellipse">
            <a:avLst/>
          </a:prstGeom>
          <a:solidFill>
            <a:srgbClr val="00A2E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ál 62"/>
          <p:cNvSpPr/>
          <p:nvPr/>
        </p:nvSpPr>
        <p:spPr>
          <a:xfrm>
            <a:off x="3321868" y="4373137"/>
            <a:ext cx="108000" cy="108000"/>
          </a:xfrm>
          <a:prstGeom prst="ellipse">
            <a:avLst/>
          </a:prstGeom>
          <a:solidFill>
            <a:srgbClr val="00A2E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ál 63"/>
          <p:cNvSpPr/>
          <p:nvPr/>
        </p:nvSpPr>
        <p:spPr>
          <a:xfrm>
            <a:off x="3717900" y="4841201"/>
            <a:ext cx="108000" cy="108000"/>
          </a:xfrm>
          <a:prstGeom prst="ellipse">
            <a:avLst/>
          </a:prstGeom>
          <a:solidFill>
            <a:srgbClr val="EB1C2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ál 64"/>
          <p:cNvSpPr/>
          <p:nvPr/>
        </p:nvSpPr>
        <p:spPr>
          <a:xfrm>
            <a:off x="3897932" y="4544004"/>
            <a:ext cx="108000" cy="108000"/>
          </a:xfrm>
          <a:prstGeom prst="ellipse">
            <a:avLst/>
          </a:prstGeom>
          <a:solidFill>
            <a:srgbClr val="EB1C2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ál 65"/>
          <p:cNvSpPr/>
          <p:nvPr/>
        </p:nvSpPr>
        <p:spPr>
          <a:xfrm>
            <a:off x="2889820" y="5085171"/>
            <a:ext cx="108000" cy="108000"/>
          </a:xfrm>
          <a:prstGeom prst="ellipse">
            <a:avLst/>
          </a:prstGeom>
          <a:solidFill>
            <a:srgbClr val="C6805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ovéPole 66"/>
          <p:cNvSpPr txBox="1"/>
          <p:nvPr/>
        </p:nvSpPr>
        <p:spPr>
          <a:xfrm>
            <a:off x="2645716" y="5084632"/>
            <a:ext cx="31611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G</a:t>
            </a:r>
            <a:endParaRPr lang="en-GB" sz="1600" b="1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3905844" y="4589161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J</a:t>
            </a:r>
            <a:endParaRPr lang="en-GB" sz="1600" b="1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761828" y="4805185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K</a:t>
            </a:r>
            <a:endParaRPr lang="en-GB" sz="1600" b="1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3329780" y="4229121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I</a:t>
            </a:r>
            <a:endParaRPr lang="en-GB" sz="1600" b="1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2884956" y="4222537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H</a:t>
            </a:r>
            <a:endParaRPr lang="en-GB" sz="1600" b="1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357860" y="3117077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F</a:t>
            </a:r>
            <a:endParaRPr lang="en-GB" sz="1600" b="1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3041748" y="3117077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E</a:t>
            </a:r>
            <a:endParaRPr lang="en-GB" sz="1600" b="1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2393676" y="2901053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D</a:t>
            </a:r>
            <a:endParaRPr lang="en-GB" sz="1600" b="1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1529580" y="3715900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C</a:t>
            </a:r>
            <a:endParaRPr lang="en-GB" sz="1600" b="1" dirty="0"/>
          </a:p>
        </p:txBody>
      </p:sp>
      <p:sp>
        <p:nvSpPr>
          <p:cNvPr id="77" name="Ovál 76"/>
          <p:cNvSpPr/>
          <p:nvPr/>
        </p:nvSpPr>
        <p:spPr>
          <a:xfrm>
            <a:off x="1125612" y="3463884"/>
            <a:ext cx="108000" cy="108000"/>
          </a:xfrm>
          <a:prstGeom prst="ellipse">
            <a:avLst/>
          </a:prstGeom>
          <a:solidFill>
            <a:srgbClr val="FFADC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ovéPole 77"/>
          <p:cNvSpPr txBox="1"/>
          <p:nvPr/>
        </p:nvSpPr>
        <p:spPr>
          <a:xfrm>
            <a:off x="1392958" y="3439313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B</a:t>
            </a:r>
            <a:endParaRPr lang="en-GB" sz="1600" b="1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837580" y="3427868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A</a:t>
            </a:r>
            <a:endParaRPr lang="en-GB" sz="1600" b="1" dirty="0"/>
          </a:p>
        </p:txBody>
      </p:sp>
      <p:sp>
        <p:nvSpPr>
          <p:cNvPr id="23" name="Ovál 22"/>
          <p:cNvSpPr/>
          <p:nvPr/>
        </p:nvSpPr>
        <p:spPr>
          <a:xfrm>
            <a:off x="2925812" y="2959828"/>
            <a:ext cx="68892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ál 80"/>
          <p:cNvSpPr/>
          <p:nvPr/>
        </p:nvSpPr>
        <p:spPr>
          <a:xfrm>
            <a:off x="2904514" y="4150496"/>
            <a:ext cx="68892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ál 81"/>
          <p:cNvSpPr/>
          <p:nvPr/>
        </p:nvSpPr>
        <p:spPr>
          <a:xfrm rot="7309736">
            <a:off x="3551129" y="4572218"/>
            <a:ext cx="68892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ál 82"/>
          <p:cNvSpPr/>
          <p:nvPr/>
        </p:nvSpPr>
        <p:spPr>
          <a:xfrm rot="3200709">
            <a:off x="1362571" y="3463818"/>
            <a:ext cx="64019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ál 83"/>
          <p:cNvSpPr/>
          <p:nvPr/>
        </p:nvSpPr>
        <p:spPr>
          <a:xfrm rot="1225390">
            <a:off x="2249895" y="2760076"/>
            <a:ext cx="1649027" cy="61736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ál 84"/>
          <p:cNvSpPr/>
          <p:nvPr/>
        </p:nvSpPr>
        <p:spPr>
          <a:xfrm rot="19137890">
            <a:off x="2528240" y="4001702"/>
            <a:ext cx="1889806" cy="1362893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ál 85"/>
          <p:cNvSpPr/>
          <p:nvPr/>
        </p:nvSpPr>
        <p:spPr>
          <a:xfrm rot="1225390">
            <a:off x="873334" y="3357432"/>
            <a:ext cx="1358349" cy="61736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ál 86"/>
          <p:cNvSpPr/>
          <p:nvPr/>
        </p:nvSpPr>
        <p:spPr>
          <a:xfrm rot="20993015">
            <a:off x="798656" y="2621531"/>
            <a:ext cx="3269060" cy="138747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ál 87"/>
          <p:cNvSpPr/>
          <p:nvPr/>
        </p:nvSpPr>
        <p:spPr>
          <a:xfrm rot="571892">
            <a:off x="620418" y="2463680"/>
            <a:ext cx="4251913" cy="307332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ál 90"/>
          <p:cNvSpPr/>
          <p:nvPr/>
        </p:nvSpPr>
        <p:spPr>
          <a:xfrm rot="1225390">
            <a:off x="2821744" y="4093502"/>
            <a:ext cx="1396326" cy="101279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Přímá spojnice 91"/>
          <p:cNvCxnSpPr/>
          <p:nvPr/>
        </p:nvCxnSpPr>
        <p:spPr>
          <a:xfrm flipV="1">
            <a:off x="8388424" y="2530288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/>
          <p:cNvSpPr txBox="1"/>
          <p:nvPr/>
        </p:nvSpPr>
        <p:spPr>
          <a:xfrm rot="16200000">
            <a:off x="7989739" y="3840082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94" name="Přímá spojnice 93"/>
          <p:cNvCxnSpPr/>
          <p:nvPr/>
        </p:nvCxnSpPr>
        <p:spPr>
          <a:xfrm rot="5400000" flipV="1">
            <a:off x="8388424" y="496640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/>
          <p:cNvSpPr txBox="1"/>
          <p:nvPr/>
        </p:nvSpPr>
        <p:spPr>
          <a:xfrm>
            <a:off x="8424464" y="4990417"/>
            <a:ext cx="25199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0</a:t>
            </a:r>
            <a:endParaRPr lang="en-GB" sz="1600" b="1" dirty="0"/>
          </a:p>
        </p:txBody>
      </p:sp>
      <p:sp>
        <p:nvSpPr>
          <p:cNvPr id="96" name="TextovéPole 95"/>
          <p:cNvSpPr txBox="1"/>
          <p:nvPr/>
        </p:nvSpPr>
        <p:spPr>
          <a:xfrm>
            <a:off x="8388424" y="2420888"/>
            <a:ext cx="588465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err="1" smtClean="0"/>
              <a:t>max</a:t>
            </a:r>
            <a:endParaRPr lang="en-GB" sz="1600" b="1" dirty="0"/>
          </a:p>
        </p:txBody>
      </p:sp>
      <p:cxnSp>
        <p:nvCxnSpPr>
          <p:cNvPr id="97" name="Přímá spojnice 96"/>
          <p:cNvCxnSpPr/>
          <p:nvPr/>
        </p:nvCxnSpPr>
        <p:spPr>
          <a:xfrm rot="5400000" flipV="1">
            <a:off x="8370432" y="244028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Pojmenujte </a:t>
            </a:r>
            <a:r>
              <a:rPr lang="cs-CZ" dirty="0" err="1" smtClean="0"/>
              <a:t>shlukovací</a:t>
            </a:r>
            <a:r>
              <a:rPr lang="cs-CZ" dirty="0" smtClean="0"/>
              <a:t> algoritmus II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t="72843"/>
          <a:stretch/>
        </p:blipFill>
        <p:spPr>
          <a:xfrm>
            <a:off x="7308304" y="5013176"/>
            <a:ext cx="1543219" cy="1289471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323528" y="1556904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323528" y="3237016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324480" y="4077072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323528" y="2396960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/>
          <a:srcRect t="30527" b="55824"/>
          <a:stretch/>
        </p:blipFill>
        <p:spPr>
          <a:xfrm>
            <a:off x="7164288" y="4149080"/>
            <a:ext cx="1543219" cy="64807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/>
          <a:srcRect t="61398" b="26470"/>
          <a:stretch/>
        </p:blipFill>
        <p:spPr>
          <a:xfrm>
            <a:off x="7164288" y="2492896"/>
            <a:ext cx="1543219" cy="57606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/>
          <a:srcRect t="48095" b="39773"/>
          <a:stretch/>
        </p:blipFill>
        <p:spPr>
          <a:xfrm>
            <a:off x="7164288" y="3284984"/>
            <a:ext cx="1543219" cy="57606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t="11352" b="78259"/>
          <a:stretch/>
        </p:blipFill>
        <p:spPr>
          <a:xfrm>
            <a:off x="7113944" y="1624504"/>
            <a:ext cx="1543219" cy="493275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323528" y="5013096"/>
            <a:ext cx="8568000" cy="129622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5386" y="1700808"/>
            <a:ext cx="6408862" cy="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D16349"/>
                </a:solidFill>
              </a:rPr>
              <a:t>1) 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95386" y="2556933"/>
            <a:ext cx="6408862" cy="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D16349"/>
                </a:solidFill>
              </a:rPr>
              <a:t>2) 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386" y="3362054"/>
            <a:ext cx="6408862" cy="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D16349"/>
                </a:solidFill>
              </a:rPr>
              <a:t>3) 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94338" y="4243169"/>
            <a:ext cx="6408862" cy="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D16349"/>
                </a:solidFill>
              </a:rPr>
              <a:t>4</a:t>
            </a:r>
            <a:r>
              <a:rPr lang="cs-CZ" sz="2000" b="1" dirty="0" smtClean="0">
                <a:solidFill>
                  <a:srgbClr val="D16349"/>
                </a:solidFill>
              </a:rPr>
              <a:t>) 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94338" y="5013176"/>
            <a:ext cx="6408862" cy="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D16349"/>
                </a:solidFill>
              </a:rPr>
              <a:t>5) 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16359" y="2348880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smtClean="0"/>
              <a:t>centroid</a:t>
            </a:r>
            <a:endParaRPr lang="en-GB" sz="1200" b="1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7668344" y="2556933"/>
            <a:ext cx="0" cy="14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8100392" y="2564920"/>
            <a:ext cx="216024" cy="60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3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Pojmenujte </a:t>
            </a:r>
            <a:r>
              <a:rPr lang="cs-CZ" dirty="0" err="1" smtClean="0"/>
              <a:t>shlukovací</a:t>
            </a:r>
            <a:r>
              <a:rPr lang="cs-CZ" dirty="0" smtClean="0"/>
              <a:t> algoritmus II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t="72843"/>
          <a:stretch/>
        </p:blipFill>
        <p:spPr>
          <a:xfrm>
            <a:off x="7308304" y="5013176"/>
            <a:ext cx="1543219" cy="1289471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323528" y="1556904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323528" y="3237016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324480" y="4077072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323528" y="2396960"/>
            <a:ext cx="8568000" cy="72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/>
          <a:srcRect t="30527" b="55824"/>
          <a:stretch/>
        </p:blipFill>
        <p:spPr>
          <a:xfrm>
            <a:off x="7277253" y="4149080"/>
            <a:ext cx="1543219" cy="64807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/>
          <a:srcRect t="61398" b="26470"/>
          <a:stretch/>
        </p:blipFill>
        <p:spPr>
          <a:xfrm>
            <a:off x="7277253" y="2492896"/>
            <a:ext cx="1543219" cy="57606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/>
          <a:srcRect t="48095" b="39773"/>
          <a:stretch/>
        </p:blipFill>
        <p:spPr>
          <a:xfrm>
            <a:off x="7277253" y="3284984"/>
            <a:ext cx="1543219" cy="57606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t="11352" b="78259"/>
          <a:stretch/>
        </p:blipFill>
        <p:spPr>
          <a:xfrm>
            <a:off x="7226909" y="1624504"/>
            <a:ext cx="1543219" cy="493275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323528" y="5013096"/>
            <a:ext cx="8568000" cy="129622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5386" y="1628800"/>
            <a:ext cx="6408862" cy="5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u="sng" dirty="0" smtClean="0">
                <a:solidFill>
                  <a:srgbClr val="D16349"/>
                </a:solidFill>
              </a:rPr>
              <a:t>1) Metoda nejbližšího souseda </a:t>
            </a:r>
            <a:r>
              <a:rPr lang="cs-CZ" sz="2000" b="1" dirty="0" smtClean="0">
                <a:solidFill>
                  <a:srgbClr val="D16349"/>
                </a:solidFill>
              </a:rPr>
              <a:t>(„single </a:t>
            </a:r>
            <a:r>
              <a:rPr lang="cs-CZ" sz="2000" b="1" dirty="0" err="1" smtClean="0">
                <a:solidFill>
                  <a:srgbClr val="D16349"/>
                </a:solidFill>
              </a:rPr>
              <a:t>linkage</a:t>
            </a:r>
            <a:r>
              <a:rPr lang="cs-CZ" sz="2000" b="1" dirty="0" smtClean="0">
                <a:solidFill>
                  <a:srgbClr val="D16349"/>
                </a:solidFill>
              </a:rPr>
              <a:t>“) </a:t>
            </a:r>
          </a:p>
          <a:p>
            <a:pPr marL="0" indent="0">
              <a:buNone/>
            </a:pPr>
            <a:r>
              <a:rPr lang="cs-CZ" sz="2000" dirty="0"/>
              <a:t>-</a:t>
            </a:r>
            <a:r>
              <a:rPr lang="cs-CZ" sz="2000" dirty="0" smtClean="0"/>
              <a:t> spojení na základě nejmenší minimální vzdálenosti dvou objektů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95386" y="2509706"/>
            <a:ext cx="6408862" cy="5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u="sng" dirty="0" smtClean="0">
                <a:solidFill>
                  <a:srgbClr val="D16349"/>
                </a:solidFill>
              </a:rPr>
              <a:t>2) Metoda </a:t>
            </a:r>
            <a:r>
              <a:rPr lang="cs-CZ" sz="2000" b="1" u="sng" dirty="0" err="1" smtClean="0">
                <a:solidFill>
                  <a:srgbClr val="D16349"/>
                </a:solidFill>
              </a:rPr>
              <a:t>středospojná</a:t>
            </a:r>
            <a:r>
              <a:rPr lang="cs-CZ" sz="2000" b="1" u="sng" dirty="0" smtClean="0">
                <a:solidFill>
                  <a:srgbClr val="D16349"/>
                </a:solidFill>
              </a:rPr>
              <a:t>/</a:t>
            </a:r>
            <a:r>
              <a:rPr lang="cs-CZ" sz="2000" b="1" u="sng" dirty="0" err="1" smtClean="0">
                <a:solidFill>
                  <a:srgbClr val="D16349"/>
                </a:solidFill>
              </a:rPr>
              <a:t>centroidní</a:t>
            </a:r>
            <a:r>
              <a:rPr lang="cs-CZ" sz="2000" b="1" u="sng" dirty="0" smtClean="0">
                <a:solidFill>
                  <a:srgbClr val="D16349"/>
                </a:solidFill>
              </a:rPr>
              <a:t> </a:t>
            </a:r>
            <a:r>
              <a:rPr lang="cs-CZ" sz="2000" b="1" dirty="0" smtClean="0">
                <a:solidFill>
                  <a:srgbClr val="D16349"/>
                </a:solidFill>
              </a:rPr>
              <a:t>(„</a:t>
            </a:r>
            <a:r>
              <a:rPr lang="cs-CZ" sz="2000" b="1" dirty="0" err="1" smtClean="0">
                <a:solidFill>
                  <a:srgbClr val="D16349"/>
                </a:solidFill>
              </a:rPr>
              <a:t>centroids</a:t>
            </a:r>
            <a:r>
              <a:rPr lang="cs-CZ" sz="2000" b="1" dirty="0" smtClean="0">
                <a:solidFill>
                  <a:srgbClr val="D16349"/>
                </a:solidFill>
              </a:rPr>
              <a:t>“) </a:t>
            </a:r>
          </a:p>
          <a:p>
            <a:pPr marL="0" indent="0">
              <a:buNone/>
            </a:pPr>
            <a:r>
              <a:rPr lang="cs-CZ" sz="2000" dirty="0"/>
              <a:t>-</a:t>
            </a:r>
            <a:r>
              <a:rPr lang="cs-CZ" sz="2000" dirty="0" smtClean="0"/>
              <a:t> spojení na základě minimální vzdálenosti </a:t>
            </a:r>
            <a:r>
              <a:rPr lang="cs-CZ" sz="2000" dirty="0" err="1" smtClean="0"/>
              <a:t>centroidů</a:t>
            </a:r>
            <a:r>
              <a:rPr lang="cs-CZ" sz="2000" dirty="0" smtClean="0"/>
              <a:t> (= průměrů) shluků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95385" y="3318604"/>
            <a:ext cx="7488983" cy="5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u="sng" dirty="0" smtClean="0">
                <a:solidFill>
                  <a:srgbClr val="D16349"/>
                </a:solidFill>
              </a:rPr>
              <a:t>3) Metoda průměrné vzdálenosti </a:t>
            </a:r>
            <a:r>
              <a:rPr lang="cs-CZ" sz="1600" b="1" dirty="0" smtClean="0">
                <a:solidFill>
                  <a:srgbClr val="D16349"/>
                </a:solidFill>
              </a:rPr>
              <a:t>(„</a:t>
            </a:r>
            <a:r>
              <a:rPr lang="cs-CZ" sz="1600" b="1" dirty="0" err="1" smtClean="0">
                <a:solidFill>
                  <a:srgbClr val="D16349"/>
                </a:solidFill>
              </a:rPr>
              <a:t>average</a:t>
            </a:r>
            <a:r>
              <a:rPr lang="cs-CZ" sz="1600" b="1" dirty="0" smtClean="0">
                <a:solidFill>
                  <a:srgbClr val="D16349"/>
                </a:solidFill>
              </a:rPr>
              <a:t> </a:t>
            </a:r>
            <a:r>
              <a:rPr lang="cs-CZ" sz="1600" b="1" dirty="0" err="1" smtClean="0">
                <a:solidFill>
                  <a:srgbClr val="D16349"/>
                </a:solidFill>
              </a:rPr>
              <a:t>linkage</a:t>
            </a:r>
            <a:r>
              <a:rPr lang="cs-CZ" sz="1600" b="1" dirty="0" smtClean="0">
                <a:solidFill>
                  <a:srgbClr val="D16349"/>
                </a:solidFill>
              </a:rPr>
              <a:t>“) </a:t>
            </a:r>
          </a:p>
          <a:p>
            <a:pPr marL="0" indent="0">
              <a:buNone/>
            </a:pPr>
            <a:r>
              <a:rPr lang="cs-CZ" sz="1600" dirty="0"/>
              <a:t>-</a:t>
            </a:r>
            <a:r>
              <a:rPr lang="cs-CZ" sz="1600" dirty="0" smtClean="0"/>
              <a:t> spojení na základě minimální průměrné vzdálenosti všech párů objektů dvou shluků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95386" y="4213834"/>
            <a:ext cx="6408862" cy="5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u="sng" dirty="0" smtClean="0">
                <a:solidFill>
                  <a:srgbClr val="D16349"/>
                </a:solidFill>
              </a:rPr>
              <a:t>4) Metoda nejvzdálenějšího souseda </a:t>
            </a:r>
            <a:r>
              <a:rPr lang="cs-CZ" sz="2000" b="1" dirty="0" smtClean="0">
                <a:solidFill>
                  <a:srgbClr val="D16349"/>
                </a:solidFill>
              </a:rPr>
              <a:t>(„</a:t>
            </a:r>
            <a:r>
              <a:rPr lang="cs-CZ" sz="2000" b="1" dirty="0" err="1" smtClean="0">
                <a:solidFill>
                  <a:srgbClr val="D16349"/>
                </a:solidFill>
              </a:rPr>
              <a:t>complete</a:t>
            </a:r>
            <a:r>
              <a:rPr lang="cs-CZ" sz="2000" b="1" dirty="0" smtClean="0">
                <a:solidFill>
                  <a:srgbClr val="D16349"/>
                </a:solidFill>
              </a:rPr>
              <a:t> </a:t>
            </a:r>
            <a:r>
              <a:rPr lang="cs-CZ" sz="2000" b="1" dirty="0" err="1" smtClean="0">
                <a:solidFill>
                  <a:srgbClr val="D16349"/>
                </a:solidFill>
              </a:rPr>
              <a:t>linkage</a:t>
            </a:r>
            <a:r>
              <a:rPr lang="cs-CZ" sz="2000" b="1" dirty="0" smtClean="0">
                <a:solidFill>
                  <a:srgbClr val="D16349"/>
                </a:solidFill>
              </a:rPr>
              <a:t>“) </a:t>
            </a:r>
          </a:p>
          <a:p>
            <a:pPr marL="0" indent="0">
              <a:buNone/>
            </a:pPr>
            <a:r>
              <a:rPr lang="cs-CZ" sz="2000" dirty="0"/>
              <a:t>- spojení na základě nejmenší </a:t>
            </a:r>
            <a:r>
              <a:rPr lang="cs-CZ" sz="2000" dirty="0" smtClean="0"/>
              <a:t>maximální </a:t>
            </a:r>
            <a:r>
              <a:rPr lang="cs-CZ" sz="2000" dirty="0"/>
              <a:t>vzdálenosti dvou objektů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67970" y="5115467"/>
            <a:ext cx="6408862" cy="11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u="sng" dirty="0" smtClean="0">
                <a:solidFill>
                  <a:srgbClr val="D16349"/>
                </a:solidFill>
              </a:rPr>
              <a:t>5) </a:t>
            </a:r>
            <a:r>
              <a:rPr lang="cs-CZ" sz="1600" b="1" u="sng" dirty="0" err="1" smtClean="0">
                <a:solidFill>
                  <a:srgbClr val="D16349"/>
                </a:solidFill>
              </a:rPr>
              <a:t>Wardova</a:t>
            </a:r>
            <a:r>
              <a:rPr lang="cs-CZ" sz="1600" b="1" u="sng" dirty="0" smtClean="0">
                <a:solidFill>
                  <a:srgbClr val="D16349"/>
                </a:solidFill>
              </a:rPr>
              <a:t> metoda </a:t>
            </a:r>
            <a:r>
              <a:rPr lang="cs-CZ" sz="1600" b="1" dirty="0" smtClean="0">
                <a:solidFill>
                  <a:srgbClr val="D16349"/>
                </a:solidFill>
              </a:rPr>
              <a:t>(„</a:t>
            </a:r>
            <a:r>
              <a:rPr lang="cs-CZ" sz="1600" b="1" dirty="0" err="1" smtClean="0">
                <a:solidFill>
                  <a:srgbClr val="D16349"/>
                </a:solidFill>
              </a:rPr>
              <a:t>Ward</a:t>
            </a:r>
            <a:r>
              <a:rPr lang="en-US" sz="1600" b="1" dirty="0" smtClean="0">
                <a:solidFill>
                  <a:srgbClr val="D16349"/>
                </a:solidFill>
              </a:rPr>
              <a:t>’s method</a:t>
            </a:r>
            <a:r>
              <a:rPr lang="cs-CZ" sz="1600" b="1" dirty="0" smtClean="0">
                <a:solidFill>
                  <a:srgbClr val="D16349"/>
                </a:solidFill>
              </a:rPr>
              <a:t>“) </a:t>
            </a:r>
          </a:p>
          <a:p>
            <a:pPr marL="92075" indent="-92075">
              <a:buNone/>
            </a:pPr>
            <a:r>
              <a:rPr lang="cs-CZ" sz="1600" dirty="0" smtClean="0">
                <a:solidFill>
                  <a:sysClr val="windowText" lastClr="000000"/>
                </a:solidFill>
              </a:rPr>
              <a:t>- shluky </a:t>
            </a:r>
            <a:r>
              <a:rPr lang="cs-CZ" sz="1600" dirty="0">
                <a:solidFill>
                  <a:sysClr val="windowText" lastClr="000000"/>
                </a:solidFill>
              </a:rPr>
              <a:t>jsou vytvářeny tak, aby nově vzniklý shluk přispíval co nejméně k sumě čtverců vzdáleností objektů od </a:t>
            </a:r>
            <a:r>
              <a:rPr lang="cs-CZ" sz="1600" dirty="0" err="1">
                <a:solidFill>
                  <a:sysClr val="windowText" lastClr="000000"/>
                </a:solidFill>
              </a:rPr>
              <a:t>centroidů</a:t>
            </a:r>
            <a:r>
              <a:rPr lang="cs-CZ" sz="1600" dirty="0">
                <a:solidFill>
                  <a:sysClr val="windowText" lastClr="000000"/>
                </a:solidFill>
              </a:rPr>
              <a:t> jejich </a:t>
            </a:r>
            <a:r>
              <a:rPr lang="cs-CZ" sz="1600" dirty="0" smtClean="0">
                <a:solidFill>
                  <a:sysClr val="windowText" lastClr="000000"/>
                </a:solidFill>
              </a:rPr>
              <a:t>shluků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ysClr val="windowText" lastClr="000000"/>
                </a:solidFill>
              </a:rPr>
              <a:t>- vstupem je čtverec Euklidovy vzdálenosti</a:t>
            </a:r>
            <a:endParaRPr lang="cs-CZ" sz="1600" dirty="0">
              <a:solidFill>
                <a:sysClr val="windowText" lastClr="000000"/>
              </a:solidFill>
            </a:endParaRPr>
          </a:p>
          <a:p>
            <a:pPr>
              <a:buFontTx/>
              <a:buChar char="-"/>
            </a:pPr>
            <a:endParaRPr lang="cs-CZ" sz="16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629324" y="2348880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smtClean="0"/>
              <a:t>centroid</a:t>
            </a:r>
            <a:endParaRPr lang="en-GB" sz="1200" b="1" dirty="0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7781309" y="2556933"/>
            <a:ext cx="0" cy="14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8213357" y="2564920"/>
            <a:ext cx="216024" cy="60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Shluková analýza – rozhodovací proces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Brožová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845" y="1595574"/>
            <a:ext cx="7699203" cy="122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+mj-lt"/>
              <a:buAutoNum type="arabicParenR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Výpočet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asociační matice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(pozor na správný výběr metriky vzdálenosti / podobnosti).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+mj-lt"/>
              <a:buAutoNum type="arabicParenR"/>
              <a:tabLst/>
              <a:defRPr/>
            </a:pPr>
            <a:r>
              <a:rPr lang="cs-CZ" sz="1600" baseline="0" dirty="0" smtClean="0">
                <a:solidFill>
                  <a:sysClr val="windowText" lastClr="000000"/>
                </a:solidFill>
                <a:latin typeface="Calibri"/>
              </a:rPr>
              <a:t>Výběr </a:t>
            </a:r>
            <a:r>
              <a:rPr lang="cs-CZ" sz="1600" baseline="0" dirty="0" err="1" smtClean="0">
                <a:solidFill>
                  <a:sysClr val="windowText" lastClr="000000"/>
                </a:solidFill>
                <a:latin typeface="Calibri"/>
              </a:rPr>
              <a:t>shlukovacího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algoritmu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+mj-lt"/>
              <a:buAutoNum type="arabicParenR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Volba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počtu shluků</a:t>
            </a: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+mj-lt"/>
              <a:buAutoNum type="arabicParenR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+mj-lt"/>
              <a:buAutoNum type="arabicParenR"/>
              <a:tabLst/>
              <a:defRPr/>
            </a:pP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03139" y="5617272"/>
            <a:ext cx="316112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B87651"/>
                </a:solidFill>
              </a:rPr>
              <a:t>G</a:t>
            </a:r>
            <a:endParaRPr lang="en-GB" sz="1600" b="1" dirty="0">
              <a:solidFill>
                <a:srgbClr val="B8765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91275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21C24"/>
                </a:solidFill>
              </a:rPr>
              <a:t>J</a:t>
            </a:r>
            <a:endParaRPr lang="en-GB" sz="1600" b="1" dirty="0">
              <a:solidFill>
                <a:srgbClr val="F21C24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44111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21C24"/>
                </a:solidFill>
              </a:rPr>
              <a:t>K</a:t>
            </a:r>
            <a:endParaRPr lang="en-GB" sz="1600" b="1" dirty="0">
              <a:solidFill>
                <a:srgbClr val="F21C2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2537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00A1E7"/>
                </a:solidFill>
              </a:rPr>
              <a:t>I</a:t>
            </a:r>
            <a:endParaRPr lang="en-GB" sz="1600" b="1" dirty="0">
              <a:solidFill>
                <a:srgbClr val="00A1E7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20963" y="5617828"/>
            <a:ext cx="25199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00A1E7"/>
                </a:solidFill>
              </a:rPr>
              <a:t>H</a:t>
            </a:r>
            <a:endParaRPr lang="en-GB" sz="1600" b="1" dirty="0">
              <a:solidFill>
                <a:srgbClr val="00A1E7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59389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>
                <a:solidFill>
                  <a:srgbClr val="FFAFCA"/>
                </a:solidFill>
              </a:rPr>
              <a:t>A</a:t>
            </a:r>
            <a:endParaRPr lang="en-GB" sz="1600" b="1" dirty="0">
              <a:solidFill>
                <a:srgbClr val="FFAFCA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97815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F8429"/>
                </a:solidFill>
              </a:rPr>
              <a:t>B</a:t>
            </a:r>
            <a:endParaRPr lang="en-GB" sz="1600" b="1" dirty="0">
              <a:solidFill>
                <a:srgbClr val="FF842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36241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F8429"/>
                </a:solidFill>
              </a:rPr>
              <a:t>C</a:t>
            </a:r>
            <a:endParaRPr lang="en-GB" sz="1600" b="1" dirty="0">
              <a:solidFill>
                <a:srgbClr val="FF842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74667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22B14C"/>
                </a:solidFill>
              </a:rPr>
              <a:t>D</a:t>
            </a:r>
            <a:endParaRPr lang="en-GB" sz="1600" b="1" dirty="0">
              <a:solidFill>
                <a:srgbClr val="22B14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13093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404AD4"/>
                </a:solidFill>
              </a:rPr>
              <a:t>E</a:t>
            </a:r>
            <a:endParaRPr lang="en-GB" sz="1600" b="1" dirty="0">
              <a:solidFill>
                <a:srgbClr val="404AD4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951515" y="5617272"/>
            <a:ext cx="25199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404AD4"/>
                </a:solidFill>
              </a:rPr>
              <a:t>F</a:t>
            </a:r>
            <a:endParaRPr lang="en-GB" sz="1600" b="1" dirty="0">
              <a:solidFill>
                <a:srgbClr val="404AD4"/>
              </a:solidFill>
            </a:endParaRPr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5661195" y="3862344"/>
            <a:ext cx="0" cy="1692000"/>
          </a:xfrm>
          <a:prstGeom prst="line">
            <a:avLst/>
          </a:prstGeom>
          <a:ln w="19050">
            <a:solidFill>
              <a:srgbClr val="B87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5902793" y="4870344"/>
            <a:ext cx="0" cy="684000"/>
          </a:xfrm>
          <a:prstGeom prst="line">
            <a:avLst/>
          </a:prstGeom>
          <a:ln w="19050">
            <a:solidFill>
              <a:srgbClr val="ED1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6144391" y="4870344"/>
            <a:ext cx="0" cy="684000"/>
          </a:xfrm>
          <a:prstGeom prst="line">
            <a:avLst/>
          </a:prstGeom>
          <a:ln w="19050">
            <a:solidFill>
              <a:srgbClr val="ED1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403307" y="5014360"/>
            <a:ext cx="0" cy="540000"/>
          </a:xfrm>
          <a:prstGeom prst="line">
            <a:avLst/>
          </a:prstGeom>
          <a:ln w="19050">
            <a:solidFill>
              <a:srgbClr val="00A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6627587" y="5014360"/>
            <a:ext cx="0" cy="540000"/>
          </a:xfrm>
          <a:prstGeom prst="line">
            <a:avLst/>
          </a:prstGeom>
          <a:ln w="19050">
            <a:solidFill>
              <a:srgbClr val="00A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6869185" y="4762360"/>
            <a:ext cx="0" cy="792000"/>
          </a:xfrm>
          <a:prstGeom prst="line">
            <a:avLst/>
          </a:prstGeom>
          <a:ln w="19050">
            <a:solidFill>
              <a:srgbClr val="FFA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7110783" y="5194360"/>
            <a:ext cx="0" cy="360000"/>
          </a:xfrm>
          <a:prstGeom prst="line">
            <a:avLst/>
          </a:prstGeom>
          <a:ln w="19050">
            <a:solidFill>
              <a:srgbClr val="FF7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352381" y="5194360"/>
            <a:ext cx="0" cy="360000"/>
          </a:xfrm>
          <a:prstGeom prst="line">
            <a:avLst/>
          </a:prstGeom>
          <a:ln w="19050">
            <a:solidFill>
              <a:srgbClr val="FF7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7835577" y="5014360"/>
            <a:ext cx="0" cy="540000"/>
          </a:xfrm>
          <a:prstGeom prst="line">
            <a:avLst/>
          </a:prstGeom>
          <a:ln w="19050">
            <a:solidFill>
              <a:srgbClr val="404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8077179" y="5014360"/>
            <a:ext cx="0" cy="540000"/>
          </a:xfrm>
          <a:prstGeom prst="line">
            <a:avLst/>
          </a:prstGeom>
          <a:ln w="19050">
            <a:solidFill>
              <a:srgbClr val="404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7593979" y="4294280"/>
            <a:ext cx="0" cy="1260000"/>
          </a:xfrm>
          <a:prstGeom prst="line">
            <a:avLst/>
          </a:prstGeom>
          <a:ln w="19050">
            <a:solidFill>
              <a:srgbClr val="22B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 flipV="1">
            <a:off x="6025251" y="4744344"/>
            <a:ext cx="0" cy="252000"/>
          </a:xfrm>
          <a:prstGeom prst="line">
            <a:avLst/>
          </a:prstGeom>
          <a:ln w="19050">
            <a:solidFill>
              <a:srgbClr val="EC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rot="5400000" flipV="1">
            <a:off x="6511307" y="4914744"/>
            <a:ext cx="0" cy="216000"/>
          </a:xfrm>
          <a:prstGeom prst="line">
            <a:avLst/>
          </a:prstGeom>
          <a:ln w="19050">
            <a:solidFill>
              <a:srgbClr val="00A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rot="5400000" flipV="1">
            <a:off x="7231139" y="5059272"/>
            <a:ext cx="0" cy="252000"/>
          </a:xfrm>
          <a:prstGeom prst="line">
            <a:avLst/>
          </a:prstGeom>
          <a:ln w="19050">
            <a:solidFill>
              <a:srgbClr val="FF7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rot="5400000" flipV="1">
            <a:off x="7965085" y="4888360"/>
            <a:ext cx="0" cy="252000"/>
          </a:xfrm>
          <a:prstGeom prst="line">
            <a:avLst/>
          </a:prstGeom>
          <a:ln w="19050">
            <a:solidFill>
              <a:srgbClr val="424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rot="5400000" flipV="1">
            <a:off x="7013185" y="4618360"/>
            <a:ext cx="0" cy="288000"/>
          </a:xfrm>
          <a:prstGeom prst="line">
            <a:avLst/>
          </a:prstGeom>
          <a:ln w="19050">
            <a:solidFill>
              <a:srgbClr val="FFA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7231139" y="4753272"/>
            <a:ext cx="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rot="5400000" flipV="1">
            <a:off x="7141379" y="467236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7051379" y="3682360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rot="5400000" flipV="1">
            <a:off x="7726663" y="4168280"/>
            <a:ext cx="0" cy="252000"/>
          </a:xfrm>
          <a:prstGeom prst="line">
            <a:avLst/>
          </a:prstGeom>
          <a:ln w="19050">
            <a:solidFill>
              <a:srgbClr val="10A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7950723" y="4294280"/>
            <a:ext cx="0" cy="7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rot="5400000" flipV="1">
            <a:off x="7875085" y="420428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7785085" y="3682360"/>
            <a:ext cx="0" cy="61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rot="5400000" flipV="1">
            <a:off x="7420379" y="3313360"/>
            <a:ext cx="0" cy="73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6511307" y="4050744"/>
            <a:ext cx="0" cy="9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6023611" y="4050744"/>
            <a:ext cx="0" cy="8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rot="5400000" flipV="1">
            <a:off x="6268267" y="3807744"/>
            <a:ext cx="0" cy="4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rot="5400000" flipV="1">
            <a:off x="5931195" y="3592344"/>
            <a:ext cx="0" cy="540000"/>
          </a:xfrm>
          <a:prstGeom prst="line">
            <a:avLst/>
          </a:prstGeom>
          <a:ln w="19050">
            <a:solidFill>
              <a:srgbClr val="B87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6268267" y="387074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rot="5400000" flipV="1">
            <a:off x="6124267" y="3718344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5980267" y="3034344"/>
            <a:ext cx="0" cy="8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7409179" y="3034344"/>
            <a:ext cx="0" cy="64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rot="5400000" flipV="1">
            <a:off x="6685839" y="2314344"/>
            <a:ext cx="0" cy="144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ál 48"/>
          <p:cNvSpPr/>
          <p:nvPr/>
        </p:nvSpPr>
        <p:spPr>
          <a:xfrm>
            <a:off x="1545259" y="4007445"/>
            <a:ext cx="108000" cy="108000"/>
          </a:xfrm>
          <a:prstGeom prst="ellipse">
            <a:avLst/>
          </a:prstGeom>
          <a:solidFill>
            <a:srgbClr val="FF7F27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ál 49"/>
          <p:cNvSpPr/>
          <p:nvPr/>
        </p:nvSpPr>
        <p:spPr>
          <a:xfrm>
            <a:off x="1660830" y="4159845"/>
            <a:ext cx="108000" cy="108000"/>
          </a:xfrm>
          <a:prstGeom prst="ellipse">
            <a:avLst/>
          </a:prstGeom>
          <a:solidFill>
            <a:srgbClr val="FF7F27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ál 50"/>
          <p:cNvSpPr/>
          <p:nvPr/>
        </p:nvSpPr>
        <p:spPr>
          <a:xfrm>
            <a:off x="2914248" y="3607900"/>
            <a:ext cx="108000" cy="108000"/>
          </a:xfrm>
          <a:prstGeom prst="ellipse">
            <a:avLst/>
          </a:prstGeom>
          <a:solidFill>
            <a:srgbClr val="414BE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ál 51"/>
          <p:cNvSpPr/>
          <p:nvPr/>
        </p:nvSpPr>
        <p:spPr>
          <a:xfrm>
            <a:off x="3237459" y="3580268"/>
            <a:ext cx="108000" cy="108000"/>
          </a:xfrm>
          <a:prstGeom prst="ellipse">
            <a:avLst/>
          </a:prstGeom>
          <a:solidFill>
            <a:srgbClr val="414BE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ál 52"/>
          <p:cNvSpPr/>
          <p:nvPr/>
        </p:nvSpPr>
        <p:spPr>
          <a:xfrm>
            <a:off x="2553371" y="3463884"/>
            <a:ext cx="108000" cy="108000"/>
          </a:xfrm>
          <a:prstGeom prst="ellipse">
            <a:avLst/>
          </a:prstGeom>
          <a:solidFill>
            <a:srgbClr val="22B14C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ál 53"/>
          <p:cNvSpPr/>
          <p:nvPr/>
        </p:nvSpPr>
        <p:spPr>
          <a:xfrm>
            <a:off x="2977872" y="4877193"/>
            <a:ext cx="108000" cy="108000"/>
          </a:xfrm>
          <a:prstGeom prst="ellipse">
            <a:avLst/>
          </a:prstGeom>
          <a:solidFill>
            <a:srgbClr val="00A2E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ál 54"/>
          <p:cNvSpPr/>
          <p:nvPr/>
        </p:nvSpPr>
        <p:spPr>
          <a:xfrm>
            <a:off x="3237459" y="4877193"/>
            <a:ext cx="108000" cy="108000"/>
          </a:xfrm>
          <a:prstGeom prst="ellipse">
            <a:avLst/>
          </a:prstGeom>
          <a:solidFill>
            <a:srgbClr val="00A2E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ál 55"/>
          <p:cNvSpPr/>
          <p:nvPr/>
        </p:nvSpPr>
        <p:spPr>
          <a:xfrm>
            <a:off x="3633491" y="5345257"/>
            <a:ext cx="108000" cy="108000"/>
          </a:xfrm>
          <a:prstGeom prst="ellipse">
            <a:avLst/>
          </a:prstGeom>
          <a:solidFill>
            <a:srgbClr val="EB1C2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ál 56"/>
          <p:cNvSpPr/>
          <p:nvPr/>
        </p:nvSpPr>
        <p:spPr>
          <a:xfrm>
            <a:off x="3813523" y="5048060"/>
            <a:ext cx="108000" cy="108000"/>
          </a:xfrm>
          <a:prstGeom prst="ellipse">
            <a:avLst/>
          </a:prstGeom>
          <a:solidFill>
            <a:srgbClr val="EB1C24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ál 57"/>
          <p:cNvSpPr/>
          <p:nvPr/>
        </p:nvSpPr>
        <p:spPr>
          <a:xfrm>
            <a:off x="2805411" y="5589227"/>
            <a:ext cx="108000" cy="108000"/>
          </a:xfrm>
          <a:prstGeom prst="ellipse">
            <a:avLst/>
          </a:prstGeom>
          <a:solidFill>
            <a:srgbClr val="C6805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ovéPole 58"/>
          <p:cNvSpPr txBox="1"/>
          <p:nvPr/>
        </p:nvSpPr>
        <p:spPr>
          <a:xfrm>
            <a:off x="2561307" y="5588688"/>
            <a:ext cx="31611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G</a:t>
            </a:r>
            <a:endParaRPr lang="en-GB" sz="1600" b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3821435" y="5093217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J</a:t>
            </a:r>
            <a:endParaRPr lang="en-GB" sz="1600" b="1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3677419" y="5309241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K</a:t>
            </a:r>
            <a:endParaRPr lang="en-GB" sz="1600" b="1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3245371" y="4733177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I</a:t>
            </a:r>
            <a:endParaRPr lang="en-GB" sz="1600" b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2800547" y="4726593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H</a:t>
            </a:r>
            <a:endParaRPr lang="en-GB" sz="1600" b="1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273451" y="3621133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F</a:t>
            </a:r>
            <a:endParaRPr lang="en-GB" sz="1600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2957339" y="3621133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E</a:t>
            </a:r>
            <a:endParaRPr lang="en-GB" sz="1600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2309267" y="3405109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D</a:t>
            </a:r>
            <a:endParaRPr lang="en-GB" sz="1600" b="1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1445171" y="4219956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C</a:t>
            </a:r>
            <a:endParaRPr lang="en-GB" sz="1600" b="1" dirty="0"/>
          </a:p>
        </p:txBody>
      </p:sp>
      <p:sp>
        <p:nvSpPr>
          <p:cNvPr id="68" name="Ovál 67"/>
          <p:cNvSpPr/>
          <p:nvPr/>
        </p:nvSpPr>
        <p:spPr>
          <a:xfrm>
            <a:off x="1041203" y="3967940"/>
            <a:ext cx="108000" cy="108000"/>
          </a:xfrm>
          <a:prstGeom prst="ellipse">
            <a:avLst/>
          </a:prstGeom>
          <a:solidFill>
            <a:srgbClr val="FFADC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ovéPole 68"/>
          <p:cNvSpPr txBox="1"/>
          <p:nvPr/>
        </p:nvSpPr>
        <p:spPr>
          <a:xfrm>
            <a:off x="1308549" y="3943369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B</a:t>
            </a:r>
            <a:endParaRPr lang="en-GB" sz="1600" b="1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3171" y="3931924"/>
            <a:ext cx="31611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A</a:t>
            </a:r>
            <a:endParaRPr lang="en-GB" sz="1600" b="1" dirty="0"/>
          </a:p>
        </p:txBody>
      </p:sp>
      <p:sp>
        <p:nvSpPr>
          <p:cNvPr id="71" name="Ovál 70"/>
          <p:cNvSpPr/>
          <p:nvPr/>
        </p:nvSpPr>
        <p:spPr>
          <a:xfrm>
            <a:off x="2841403" y="3463884"/>
            <a:ext cx="68892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ál 71"/>
          <p:cNvSpPr/>
          <p:nvPr/>
        </p:nvSpPr>
        <p:spPr>
          <a:xfrm>
            <a:off x="2820105" y="4654552"/>
            <a:ext cx="68892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ál 72"/>
          <p:cNvSpPr/>
          <p:nvPr/>
        </p:nvSpPr>
        <p:spPr>
          <a:xfrm rot="7309736">
            <a:off x="3466720" y="5076274"/>
            <a:ext cx="68892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ál 73"/>
          <p:cNvSpPr/>
          <p:nvPr/>
        </p:nvSpPr>
        <p:spPr>
          <a:xfrm rot="3200709">
            <a:off x="1278162" y="3967874"/>
            <a:ext cx="640198" cy="3960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ál 74"/>
          <p:cNvSpPr/>
          <p:nvPr/>
        </p:nvSpPr>
        <p:spPr>
          <a:xfrm rot="1225390">
            <a:off x="2165486" y="3264132"/>
            <a:ext cx="1649027" cy="61736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ál 75"/>
          <p:cNvSpPr/>
          <p:nvPr/>
        </p:nvSpPr>
        <p:spPr>
          <a:xfrm rot="19137890">
            <a:off x="2443831" y="4505758"/>
            <a:ext cx="1889806" cy="1362893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ál 76"/>
          <p:cNvSpPr/>
          <p:nvPr/>
        </p:nvSpPr>
        <p:spPr>
          <a:xfrm rot="1225390">
            <a:off x="788925" y="3861488"/>
            <a:ext cx="1358349" cy="61736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ál 77"/>
          <p:cNvSpPr/>
          <p:nvPr/>
        </p:nvSpPr>
        <p:spPr>
          <a:xfrm rot="20993015">
            <a:off x="714247" y="3125587"/>
            <a:ext cx="3269060" cy="138747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ál 78"/>
          <p:cNvSpPr/>
          <p:nvPr/>
        </p:nvSpPr>
        <p:spPr>
          <a:xfrm rot="571892">
            <a:off x="536009" y="2967736"/>
            <a:ext cx="4251913" cy="307332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ál 79"/>
          <p:cNvSpPr/>
          <p:nvPr/>
        </p:nvSpPr>
        <p:spPr>
          <a:xfrm rot="1225390">
            <a:off x="2737335" y="4597558"/>
            <a:ext cx="1396326" cy="101279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Přímá spojnice 80"/>
          <p:cNvCxnSpPr/>
          <p:nvPr/>
        </p:nvCxnSpPr>
        <p:spPr>
          <a:xfrm flipV="1">
            <a:off x="8304015" y="3034344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 rot="16200000">
            <a:off x="7905330" y="4344138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83" name="Přímá spojnice 82"/>
          <p:cNvCxnSpPr/>
          <p:nvPr/>
        </p:nvCxnSpPr>
        <p:spPr>
          <a:xfrm rot="5400000" flipV="1">
            <a:off x="8304015" y="547046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8340055" y="5494473"/>
            <a:ext cx="25199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0</a:t>
            </a:r>
            <a:endParaRPr lang="en-GB" sz="1600" b="1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8304015" y="2924944"/>
            <a:ext cx="588465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err="1" smtClean="0"/>
              <a:t>max</a:t>
            </a:r>
            <a:endParaRPr lang="en-GB" sz="1600" b="1" dirty="0"/>
          </a:p>
        </p:txBody>
      </p:sp>
      <p:cxnSp>
        <p:nvCxnSpPr>
          <p:cNvPr id="86" name="Přímá spojnice 85"/>
          <p:cNvCxnSpPr/>
          <p:nvPr/>
        </p:nvCxnSpPr>
        <p:spPr>
          <a:xfrm rot="5400000" flipV="1">
            <a:off x="8286023" y="294434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 rot="5400000" flipV="1">
            <a:off x="7047195" y="1897884"/>
            <a:ext cx="0" cy="3132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5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I</a:t>
            </a:r>
            <a:endParaRPr lang="cs-CZ" dirty="0"/>
          </a:p>
        </p:txBody>
      </p:sp>
      <p:pic>
        <p:nvPicPr>
          <p:cNvPr id="4" name="Picture 6" descr="http://portal.matematickabiologie.cz/res/image/Vicerozmerne%20stat.%20metody/kap2/obr4overeni2Dn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1" y="1843310"/>
            <a:ext cx="2652712" cy="19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4574429" y="2400569"/>
          <a:ext cx="3597971" cy="269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429" y="2400569"/>
                        <a:ext cx="3597971" cy="2698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726826" y="1916832"/>
            <a:ext cx="129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Maticové grafy</a:t>
            </a:r>
            <a:endParaRPr lang="en-GB" sz="1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492472" y="4095576"/>
          <a:ext cx="3287440" cy="23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72" y="4095576"/>
                        <a:ext cx="3287440" cy="23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991067" y="3802359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3D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91068" y="1484784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2D</a:t>
            </a:r>
            <a:endParaRPr lang="en-GB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7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Výběr vhodného algoritmu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340767"/>
            <a:ext cx="8712968" cy="5105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cs-CZ" sz="1600" b="1" u="sng" dirty="0" err="1" smtClean="0">
                <a:solidFill>
                  <a:sysClr val="windowText" lastClr="000000"/>
                </a:solidFill>
                <a:latin typeface="+mj-lt"/>
              </a:rPr>
              <a:t>Kofenetická</a:t>
            </a:r>
            <a:r>
              <a:rPr lang="cs-CZ" sz="1600" b="1" u="sng" dirty="0" smtClean="0">
                <a:solidFill>
                  <a:sysClr val="windowText" lastClr="000000"/>
                </a:solidFill>
                <a:latin typeface="+mj-lt"/>
              </a:rPr>
              <a:t> matice 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M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atice dimenze n x n (n = počet objektů) popisující vzdálenost, kdy byly objekty poprvé spojeny do jednoho shluku.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Hodnoty </a:t>
            </a:r>
            <a:r>
              <a:rPr lang="cs-CZ" sz="1600" dirty="0" err="1" smtClean="0">
                <a:solidFill>
                  <a:sysClr val="windowText" lastClr="000000"/>
                </a:solidFill>
                <a:latin typeface="+mj-lt"/>
              </a:rPr>
              <a:t>kofenetické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 matice závisí na typu algoritmu shlukování.</a:t>
            </a: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cs-CZ" sz="1600" b="1" u="sng" dirty="0" err="1" smtClean="0">
                <a:solidFill>
                  <a:sysClr val="windowText" lastClr="000000"/>
                </a:solidFill>
                <a:latin typeface="+mj-lt"/>
              </a:rPr>
              <a:t>Kofenetický</a:t>
            </a:r>
            <a:r>
              <a:rPr lang="cs-CZ" sz="1600" b="1" u="sng" dirty="0" smtClean="0">
                <a:solidFill>
                  <a:sysClr val="windowText" lastClr="000000"/>
                </a:solidFill>
                <a:latin typeface="+mj-lt"/>
              </a:rPr>
              <a:t> index</a:t>
            </a:r>
          </a:p>
          <a:p>
            <a:pPr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K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orelace </a:t>
            </a:r>
            <a:r>
              <a:rPr lang="cs-CZ" sz="1600" dirty="0" err="1">
                <a:solidFill>
                  <a:sysClr val="windowText" lastClr="000000"/>
                </a:solidFill>
                <a:latin typeface="+mj-lt"/>
              </a:rPr>
              <a:t>kofenetické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 matice s původní maticí 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vzdáleností. Čím vyšší korelace, tím 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lepší algoritmus 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(algoritmus lépe popisuje realitu).</a:t>
            </a:r>
            <a:endParaRPr lang="cs-CZ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88115" y="2802019"/>
          <a:ext cx="3600450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Graph" r:id="rId4" imgW="3600000" imgH="4320000" progId="STATISTICA.Graph">
                  <p:embed/>
                </p:oleObj>
              </mc:Choice>
              <mc:Fallback>
                <p:oleObj name="Graph" r:id="rId4" imgW="3600000" imgH="4320000" progId="STATISTICA.Grap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15" y="2802019"/>
                        <a:ext cx="3600450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5580114" y="3090053"/>
          <a:ext cx="2808307" cy="1368150"/>
        </p:xfrm>
        <a:graphic>
          <a:graphicData uri="http://schemas.openxmlformats.org/drawingml/2006/table">
            <a:tbl>
              <a:tblPr/>
              <a:tblGrid>
                <a:gridCol w="21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Matice je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symetrická podél diagonály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Down Arrow 12"/>
          <p:cNvSpPr/>
          <p:nvPr/>
        </p:nvSpPr>
        <p:spPr>
          <a:xfrm rot="5400000" flipV="1">
            <a:off x="4120952" y="3742687"/>
            <a:ext cx="2880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960506" y="2514382"/>
            <a:ext cx="185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1600" b="1" dirty="0" err="1">
                <a:solidFill>
                  <a:sysClr val="windowText" lastClr="000000"/>
                </a:solidFill>
              </a:rPr>
              <a:t>Kofenetická</a:t>
            </a:r>
            <a:r>
              <a:rPr lang="cs-CZ" sz="1600" b="1" dirty="0">
                <a:solidFill>
                  <a:sysClr val="windowText" lastClr="000000"/>
                </a:solidFill>
              </a:rPr>
              <a:t> matice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49602" y="2514382"/>
            <a:ext cx="1254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1600" b="1" dirty="0" smtClean="0">
                <a:solidFill>
                  <a:sysClr val="windowText" lastClr="000000"/>
                </a:solidFill>
              </a:rPr>
              <a:t>Dendrogram</a:t>
            </a:r>
            <a:endParaRPr lang="cs-CZ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632000" y="3990235"/>
            <a:ext cx="0" cy="75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886433" y="4633972"/>
            <a:ext cx="2006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400" dirty="0" smtClean="0">
                <a:solidFill>
                  <a:sysClr val="windowText" lastClr="000000"/>
                </a:solidFill>
              </a:rPr>
              <a:t>Vzdálenost, kdy došlo k prvnímu spojení D+C</a:t>
            </a:r>
            <a:endParaRPr lang="cs-CZ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52320" y="3782979"/>
            <a:ext cx="360040" cy="211460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Určení optimálního počtu shluků I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268760"/>
            <a:ext cx="878497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Subjektivní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rozhodování podle: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počtu objektů ve shluku,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vzdálenosti shluků,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na základě charakteru dat.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Objektivní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např. pomocí </a:t>
            </a:r>
            <a:r>
              <a:rPr lang="cs-CZ" sz="1600" b="1" dirty="0" err="1" smtClean="0">
                <a:solidFill>
                  <a:sysClr val="windowText" lastClr="000000"/>
                </a:solidFill>
                <a:latin typeface="Calibri"/>
              </a:rPr>
              <a:t>Silhouette</a:t>
            </a: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 indexu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, kde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a(i)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je průměrná vzdálenost objektu ke všem ostatním objektům v daném shluku a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b(i)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je nejmenší průměrná vzdálenost objektu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k objektům ostatních shluků (odkazuje tedy na vzdálenost k sousednímu shluku).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Platí: -1 ≤ s(i)</a:t>
            </a:r>
            <a:r>
              <a:rPr lang="cs-CZ" sz="1600" dirty="0">
                <a:solidFill>
                  <a:sysClr val="windowText" lastClr="000000"/>
                </a:solidFill>
              </a:rPr>
              <a:t> </a:t>
            </a:r>
            <a:r>
              <a:rPr lang="cs-CZ" sz="1600" dirty="0" smtClean="0">
                <a:solidFill>
                  <a:sysClr val="windowText" lastClr="000000"/>
                </a:solidFill>
              </a:rPr>
              <a:t>≤ 1.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s(i) blízké -1 značí špatné zařazení do shluku, blízké 1 správné zařazení do shluku, hodnoty blízké 0 značí, že objekt leží na hranici dvou shluků.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Počítá se průměr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s(i)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v rámci shluků a do grafu vykreslujeme průměr </a:t>
            </a:r>
            <a:r>
              <a:rPr lang="cs-CZ" sz="1600" i="1" dirty="0">
                <a:solidFill>
                  <a:sysClr val="windowText" lastClr="000000"/>
                </a:solidFill>
              </a:rPr>
              <a:t>s(i)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pro všechny shluky. Počet shluků s nejvyšší hodnotou celkového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s(i)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odkazuje na nejlepší dělení souboru. </a:t>
            </a:r>
          </a:p>
          <a:p>
            <a:pPr lvl="0">
              <a:buClr>
                <a:srgbClr val="D16349"/>
              </a:buClr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1156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691481" y="3792016"/>
          <a:ext cx="17922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Rovnice" r:id="rId4" imgW="1307880" imgH="419040" progId="Equation.3">
                  <p:embed/>
                </p:oleObj>
              </mc:Choice>
              <mc:Fallback>
                <p:oleObj name="Rovnice" r:id="rId4" imgW="1307880" imgH="4190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81" y="3792016"/>
                        <a:ext cx="179228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Přímá spojnice se šipkou 65"/>
          <p:cNvCxnSpPr/>
          <p:nvPr/>
        </p:nvCxnSpPr>
        <p:spPr>
          <a:xfrm>
            <a:off x="7165405" y="5934742"/>
            <a:ext cx="574947" cy="18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3635896" y="6114782"/>
            <a:ext cx="541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Nakonec ale stejně může vyhrát naše subjektivní rozhodnutí </a:t>
            </a:r>
            <a:r>
              <a:rPr lang="cs-CZ" sz="1600" dirty="0" smtClean="0">
                <a:sym typeface="Wingdings" panose="05000000000000000000" pitchFamily="2" charset="2"/>
              </a:rPr>
              <a:t></a:t>
            </a:r>
            <a:endParaRPr lang="en-GB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344" y="3501008"/>
            <a:ext cx="2821120" cy="1473252"/>
          </a:xfrm>
          <a:prstGeom prst="rect">
            <a:avLst/>
          </a:prstGeom>
        </p:spPr>
      </p:pic>
      <p:sp>
        <p:nvSpPr>
          <p:cNvPr id="62" name="Obdélník 61"/>
          <p:cNvSpPr/>
          <p:nvPr/>
        </p:nvSpPr>
        <p:spPr>
          <a:xfrm>
            <a:off x="6431400" y="3861048"/>
            <a:ext cx="3706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solidFill>
                  <a:srgbClr val="FF0000"/>
                </a:solidFill>
              </a:rPr>
              <a:t>a(i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6967290" y="3770669"/>
            <a:ext cx="3770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solidFill>
                  <a:srgbClr val="FF0000"/>
                </a:solidFill>
              </a:rPr>
              <a:t>b(i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Určení optimálního počtu shluků II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595933"/>
            <a:ext cx="878497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Objektivní pomocí </a:t>
            </a:r>
            <a:r>
              <a:rPr lang="cs-CZ" sz="1600" b="1" dirty="0" err="1" smtClean="0">
                <a:solidFill>
                  <a:sysClr val="windowText" lastClr="000000"/>
                </a:solidFill>
                <a:latin typeface="Calibri"/>
              </a:rPr>
              <a:t>Mantelova</a:t>
            </a: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 testu.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Hodnotíme korelaci původní asociační matice vzdáleností a asociační matice (vypočítanou pomocí </a:t>
            </a:r>
            <a:r>
              <a:rPr lang="cs-CZ" sz="1600" dirty="0" err="1" smtClean="0">
                <a:solidFill>
                  <a:sysClr val="windowText" lastClr="000000"/>
                </a:solidFill>
                <a:latin typeface="Calibri"/>
              </a:rPr>
              <a:t>Gowerova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indexu), která obsahuje 1, pokud jsou spolu objekty ve shluku a 0 pokud nejsou. R si matici určující současný výskyt ve shluku převede na vzdálenosti – tedy 0 pokud jsou spolu objekty ve shluku a 1 pokud nejsou.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lvl="0">
              <a:buClr>
                <a:srgbClr val="D16349"/>
              </a:buClr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Kladná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korelace (nízká vzdálenost → objekty jsou spolu ve shluku) nám říká, že objekty sobě podobné leží spolu ve </a:t>
            </a:r>
            <a:r>
              <a:rPr lang="cs-CZ" sz="1600" b="1" dirty="0">
                <a:solidFill>
                  <a:sysClr val="windowText" lastClr="000000"/>
                </a:solidFill>
              </a:rPr>
              <a:t>shluku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</a:rPr>
              <a:t>Počet shluků s nejvyšší hodnotou </a:t>
            </a:r>
            <a:r>
              <a:rPr lang="cs-CZ" sz="1600" dirty="0" smtClean="0">
                <a:solidFill>
                  <a:sysClr val="windowText" lastClr="000000"/>
                </a:solidFill>
              </a:rPr>
              <a:t>korelace </a:t>
            </a:r>
            <a:r>
              <a:rPr lang="cs-CZ" sz="1600" dirty="0">
                <a:solidFill>
                  <a:sysClr val="windowText" lastClr="000000"/>
                </a:solidFill>
              </a:rPr>
              <a:t>odkazuje na nejlepší dělení souboru.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1156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6156176" y="3510300"/>
          <a:ext cx="2376000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360216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431784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9.3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9.3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395784" y="3510300"/>
          <a:ext cx="2304000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539552" y="3140968"/>
            <a:ext cx="1975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shluky A, B+C, D+E</a:t>
            </a:r>
            <a:endParaRPr lang="cs-CZ" dirty="0"/>
          </a:p>
        </p:txBody>
      </p:sp>
      <p:sp>
        <p:nvSpPr>
          <p:cNvPr id="11" name="Down Arrow 12"/>
          <p:cNvSpPr/>
          <p:nvPr/>
        </p:nvSpPr>
        <p:spPr>
          <a:xfrm rot="5400000" flipV="1">
            <a:off x="2771800" y="4388670"/>
            <a:ext cx="2880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3131840" y="3510300"/>
          <a:ext cx="2304000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3318270" y="3143622"/>
            <a:ext cx="197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matice vzdáleností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463664" y="3140968"/>
            <a:ext cx="1780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asociační matice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580112" y="3140968"/>
            <a:ext cx="44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ysClr val="windowText" lastClr="000000"/>
                </a:solidFill>
              </a:rPr>
              <a:t>vs.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52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288240" y="3512094"/>
          <a:ext cx="3999994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444444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71111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71111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71111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711110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711110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+mj-lt"/>
                        </a:rPr>
                        <a:t>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+mj-lt"/>
                        </a:rPr>
                        <a:t>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659895"/>
            <a:ext cx="815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základě asociační matice sestrojte dendrogram pomocí algoritmu nejvzdálenějšího </a:t>
            </a:r>
            <a:r>
              <a:rPr lang="cs-CZ" dirty="0" smtClean="0"/>
              <a:t>souseda.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/>
              <a:t>J</a:t>
            </a:r>
            <a:r>
              <a:rPr lang="cs-CZ" dirty="0" smtClean="0"/>
              <a:t>aká je minimální vzdálenost dvou objektů?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 smtClean="0"/>
              <a:t>Vykreslete spojení objektů v dendrogramu a přepočítejte asociační matici.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19636" y="382741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i="1" dirty="0" smtClean="0"/>
              <a:t>Matice je symetrická podél diagonály</a:t>
            </a:r>
            <a:endParaRPr lang="en-GB" sz="1600" i="1" dirty="0"/>
          </a:p>
        </p:txBody>
      </p:sp>
      <p:cxnSp>
        <p:nvCxnSpPr>
          <p:cNvPr id="51" name="Přímá spojnice 50"/>
          <p:cNvCxnSpPr/>
          <p:nvPr/>
        </p:nvCxnSpPr>
        <p:spPr>
          <a:xfrm flipV="1">
            <a:off x="8304015" y="3210968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 rot="16200000">
            <a:off x="7905330" y="4520762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53" name="Přímá spojnice 52"/>
          <p:cNvCxnSpPr/>
          <p:nvPr/>
        </p:nvCxnSpPr>
        <p:spPr>
          <a:xfrm rot="5400000" flipV="1">
            <a:off x="8304015" y="564708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8340055" y="5671097"/>
            <a:ext cx="25199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0</a:t>
            </a:r>
            <a:endParaRPr lang="en-GB" sz="1600" b="1" dirty="0"/>
          </a:p>
        </p:txBody>
      </p:sp>
      <p:cxnSp>
        <p:nvCxnSpPr>
          <p:cNvPr id="55" name="Přímá spojnice 54"/>
          <p:cNvCxnSpPr/>
          <p:nvPr/>
        </p:nvCxnSpPr>
        <p:spPr>
          <a:xfrm rot="5400000" flipV="1">
            <a:off x="8286023" y="312096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8388424" y="3118209"/>
            <a:ext cx="251992" cy="23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>
                <a:solidFill>
                  <a:srgbClr val="FF0000"/>
                </a:solidFill>
              </a:rPr>
              <a:t>?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45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1659895"/>
            <a:ext cx="815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základě asociační matice sestrojte dendrogram pomocí algoritmu nejvzdálenějšího </a:t>
            </a:r>
            <a:r>
              <a:rPr lang="cs-CZ" dirty="0" smtClean="0"/>
              <a:t>souseda: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/>
              <a:t>J</a:t>
            </a:r>
            <a:r>
              <a:rPr lang="cs-CZ" dirty="0" smtClean="0"/>
              <a:t>aká je minimální vzdálenost dvou objektů?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 smtClean="0"/>
              <a:t>Vykreslete spojení objektů v dendrogramu a přepočítejte asociační matici.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4568825" y="3772735"/>
          <a:ext cx="3552620" cy="1500165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480084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+mj-lt"/>
                        </a:rPr>
                        <a:t>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+mj-lt"/>
                        </a:rPr>
                        <a:t>B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C+E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C+E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2492933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C</a:t>
            </a:r>
            <a:endParaRPr lang="en-GB" sz="16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731355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E</a:t>
            </a:r>
            <a:endParaRPr lang="en-GB" sz="1600" b="1" dirty="0"/>
          </a:p>
        </p:txBody>
      </p:sp>
      <p:cxnSp>
        <p:nvCxnSpPr>
          <p:cNvPr id="28" name="Přímá spojnice 27"/>
          <p:cNvCxnSpPr/>
          <p:nvPr/>
        </p:nvCxnSpPr>
        <p:spPr>
          <a:xfrm flipV="1">
            <a:off x="2615417" y="5565823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2878525" y="5565823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rot="5400000" flipV="1">
            <a:off x="2744925" y="5439823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3071694" y="3499000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 rot="16200000">
            <a:off x="3012421" y="4543812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55" name="Přímá spojnice 54"/>
          <p:cNvCxnSpPr/>
          <p:nvPr/>
        </p:nvCxnSpPr>
        <p:spPr>
          <a:xfrm rot="5400000" flipV="1">
            <a:off x="3083855" y="593512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3131840" y="592924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0</a:t>
            </a:r>
            <a:endParaRPr lang="en-GB" sz="1400" b="1" dirty="0"/>
          </a:p>
        </p:txBody>
      </p:sp>
      <p:cxnSp>
        <p:nvCxnSpPr>
          <p:cNvPr id="57" name="Přímá spojnice 56"/>
          <p:cNvCxnSpPr/>
          <p:nvPr/>
        </p:nvCxnSpPr>
        <p:spPr>
          <a:xfrm rot="5400000" flipV="1">
            <a:off x="3065863" y="340900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31840" y="3426735"/>
            <a:ext cx="43022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11</a:t>
            </a:r>
            <a:endParaRPr lang="en-GB" sz="1400" b="1" dirty="0"/>
          </a:p>
        </p:txBody>
      </p:sp>
      <p:cxnSp>
        <p:nvCxnSpPr>
          <p:cNvPr id="62" name="Přímá spojnice 61"/>
          <p:cNvCxnSpPr/>
          <p:nvPr/>
        </p:nvCxnSpPr>
        <p:spPr>
          <a:xfrm rot="5400000" flipV="1">
            <a:off x="3078263" y="3638647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 rot="5400000" flipV="1">
            <a:off x="3078263" y="3868294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rot="5400000" flipV="1">
            <a:off x="3078263" y="4097941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rot="5400000" flipV="1">
            <a:off x="3078263" y="4327588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rot="5400000" flipV="1">
            <a:off x="3078263" y="4557235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rot="5400000" flipV="1">
            <a:off x="3078263" y="4786882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 rot="5400000" flipV="1">
            <a:off x="3078263" y="5016529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rot="5400000" flipV="1">
            <a:off x="3078263" y="5246176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rot="5400000" flipV="1">
            <a:off x="3078263" y="5475823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 rot="5400000" flipV="1">
            <a:off x="3078263" y="570547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3131840" y="4781128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5</a:t>
            </a:r>
            <a:endParaRPr lang="en-GB" sz="1400" b="1" dirty="0"/>
          </a:p>
        </p:txBody>
      </p:sp>
      <p:sp>
        <p:nvSpPr>
          <p:cNvPr id="83" name="TextovéPole 82"/>
          <p:cNvSpPr txBox="1"/>
          <p:nvPr/>
        </p:nvSpPr>
        <p:spPr>
          <a:xfrm>
            <a:off x="3131840" y="4551506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6</a:t>
            </a:r>
            <a:endParaRPr lang="en-GB" sz="1400" b="1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3131840" y="4321884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7</a:t>
            </a:r>
            <a:endParaRPr lang="en-GB" sz="1400" b="1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3131840" y="4092262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8</a:t>
            </a:r>
            <a:endParaRPr lang="en-GB" sz="1400" b="1" dirty="0"/>
          </a:p>
        </p:txBody>
      </p:sp>
      <p:sp>
        <p:nvSpPr>
          <p:cNvPr id="86" name="TextovéPole 85"/>
          <p:cNvSpPr txBox="1"/>
          <p:nvPr/>
        </p:nvSpPr>
        <p:spPr>
          <a:xfrm>
            <a:off x="3131840" y="3644688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10</a:t>
            </a:r>
            <a:endParaRPr lang="en-GB" sz="1400" b="1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3131840" y="3862640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9</a:t>
            </a:r>
            <a:endParaRPr lang="en-GB" sz="1400" b="1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3131840" y="5010750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4</a:t>
            </a:r>
            <a:endParaRPr lang="en-GB" sz="1400" b="1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3131840" y="5240372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3</a:t>
            </a:r>
            <a:endParaRPr lang="en-GB" sz="1400" b="1" dirty="0"/>
          </a:p>
        </p:txBody>
      </p:sp>
      <p:sp>
        <p:nvSpPr>
          <p:cNvPr id="90" name="TextovéPole 89"/>
          <p:cNvSpPr txBox="1"/>
          <p:nvPr/>
        </p:nvSpPr>
        <p:spPr>
          <a:xfrm>
            <a:off x="3131840" y="5469994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2</a:t>
            </a:r>
            <a:endParaRPr lang="en-GB" sz="1400" b="1" dirty="0"/>
          </a:p>
        </p:txBody>
      </p:sp>
      <p:sp>
        <p:nvSpPr>
          <p:cNvPr id="91" name="TextovéPole 90"/>
          <p:cNvSpPr txBox="1"/>
          <p:nvPr/>
        </p:nvSpPr>
        <p:spPr>
          <a:xfrm>
            <a:off x="3131840" y="5699616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1</a:t>
            </a:r>
            <a:endParaRPr lang="en-GB" sz="1400" b="1" dirty="0"/>
          </a:p>
        </p:txBody>
      </p:sp>
      <p:sp>
        <p:nvSpPr>
          <p:cNvPr id="92" name="TextovéPole 91"/>
          <p:cNvSpPr txBox="1"/>
          <p:nvPr/>
        </p:nvSpPr>
        <p:spPr>
          <a:xfrm flipH="1">
            <a:off x="1642295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 smtClean="0"/>
              <a:t>1. krok</a:t>
            </a:r>
            <a:endParaRPr lang="en-GB" sz="1600" b="1" dirty="0"/>
          </a:p>
        </p:txBody>
      </p:sp>
      <p:sp>
        <p:nvSpPr>
          <p:cNvPr id="93" name="TextovéPole 92"/>
          <p:cNvSpPr txBox="1"/>
          <p:nvPr/>
        </p:nvSpPr>
        <p:spPr>
          <a:xfrm flipH="1">
            <a:off x="6012160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 smtClean="0"/>
              <a:t>2. krok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78702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1659895"/>
            <a:ext cx="815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základě asociační matice sestrojte dendrogram pomocí algoritmu nejvzdálenějšího </a:t>
            </a:r>
            <a:r>
              <a:rPr lang="cs-CZ" dirty="0" smtClean="0"/>
              <a:t>souseda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/>
              <a:t>J</a:t>
            </a:r>
            <a:r>
              <a:rPr lang="cs-CZ" dirty="0" smtClean="0"/>
              <a:t>aká je minimální vzdálenost dvou objektů?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 smtClean="0"/>
              <a:t>Vykreslete spojení objektů v dendrogramu a přepočítejte asociační matici.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5292080" y="3686838"/>
          <a:ext cx="2784486" cy="1200132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480084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+mj-lt"/>
                        </a:rPr>
                        <a:t>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B+D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C+E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</a:rPr>
                        <a:t>B+D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C+E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2492933" y="6063696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C</a:t>
            </a:r>
            <a:endParaRPr lang="en-GB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31355" y="6063696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E</a:t>
            </a:r>
            <a:endParaRPr lang="en-GB" sz="1600" b="1" dirty="0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2615417" y="555898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2878525" y="555898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rot="5400000" flipV="1">
            <a:off x="2744925" y="5432982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3071694" y="3492159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 rot="16200000">
            <a:off x="3012421" y="4536971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19" name="Přímá spojnice 18"/>
          <p:cNvCxnSpPr/>
          <p:nvPr/>
        </p:nvCxnSpPr>
        <p:spPr>
          <a:xfrm rot="5400000" flipV="1">
            <a:off x="3083855" y="592827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131840" y="5922402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0</a:t>
            </a:r>
            <a:endParaRPr lang="en-GB" sz="1400" b="1" dirty="0"/>
          </a:p>
        </p:txBody>
      </p:sp>
      <p:cxnSp>
        <p:nvCxnSpPr>
          <p:cNvPr id="21" name="Přímá spojnice 20"/>
          <p:cNvCxnSpPr/>
          <p:nvPr/>
        </p:nvCxnSpPr>
        <p:spPr>
          <a:xfrm rot="5400000" flipV="1">
            <a:off x="3065863" y="340215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131840" y="3419894"/>
            <a:ext cx="43022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11</a:t>
            </a:r>
            <a:endParaRPr lang="en-GB" sz="1400" b="1" dirty="0"/>
          </a:p>
        </p:txBody>
      </p:sp>
      <p:cxnSp>
        <p:nvCxnSpPr>
          <p:cNvPr id="23" name="Přímá spojnice 22"/>
          <p:cNvCxnSpPr/>
          <p:nvPr/>
        </p:nvCxnSpPr>
        <p:spPr>
          <a:xfrm rot="5400000" flipV="1">
            <a:off x="3078263" y="3631806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rot="5400000" flipV="1">
            <a:off x="3078263" y="3861453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rot="5400000" flipV="1">
            <a:off x="3078263" y="409110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rot="5400000" flipV="1">
            <a:off x="3078263" y="4320747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 flipV="1">
            <a:off x="3078263" y="4550394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rot="5400000" flipV="1">
            <a:off x="3078263" y="4780041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rot="5400000" flipV="1">
            <a:off x="3078263" y="5009688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rot="5400000" flipV="1">
            <a:off x="3078263" y="5239335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rot="5400000" flipV="1">
            <a:off x="3078263" y="5468982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rot="5400000" flipV="1">
            <a:off x="3078263" y="5698629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131840" y="4774287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5</a:t>
            </a:r>
            <a:endParaRPr lang="en-GB" sz="14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131840" y="4544665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6</a:t>
            </a:r>
            <a:endParaRPr lang="en-GB" sz="1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131840" y="431504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7</a:t>
            </a:r>
            <a:endParaRPr lang="en-GB" sz="14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131840" y="4085421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8</a:t>
            </a:r>
            <a:endParaRPr lang="en-GB" sz="14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131840" y="3637847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10</a:t>
            </a:r>
            <a:endParaRPr lang="en-GB" sz="14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131840" y="3855799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9</a:t>
            </a:r>
            <a:endParaRPr lang="en-GB" sz="14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131840" y="5003909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4</a:t>
            </a:r>
            <a:endParaRPr lang="en-GB" sz="14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131840" y="5233531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3</a:t>
            </a:r>
            <a:endParaRPr lang="en-GB" sz="14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131840" y="546315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2</a:t>
            </a:r>
            <a:endParaRPr lang="en-GB" sz="14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131840" y="5692775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1</a:t>
            </a:r>
            <a:endParaRPr lang="en-GB" sz="14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907704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B</a:t>
            </a:r>
            <a:endParaRPr lang="en-GB" sz="16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2146126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D</a:t>
            </a:r>
            <a:endParaRPr lang="en-GB" sz="1600" b="1" dirty="0"/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2285696" y="4870041"/>
            <a:ext cx="0" cy="11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rot="5400000" flipV="1">
            <a:off x="2159696" y="4744041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2033696" y="4870041"/>
            <a:ext cx="0" cy="11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 flipH="1">
            <a:off x="1642295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 smtClean="0"/>
              <a:t>2. krok</a:t>
            </a:r>
            <a:endParaRPr lang="en-GB" sz="1600" b="1" dirty="0"/>
          </a:p>
        </p:txBody>
      </p:sp>
      <p:sp>
        <p:nvSpPr>
          <p:cNvPr id="51" name="TextovéPole 50"/>
          <p:cNvSpPr txBox="1"/>
          <p:nvPr/>
        </p:nvSpPr>
        <p:spPr>
          <a:xfrm flipH="1">
            <a:off x="6012160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/>
              <a:t>3</a:t>
            </a:r>
            <a:r>
              <a:rPr lang="cs-CZ" sz="1600" b="1" dirty="0" smtClean="0"/>
              <a:t>. krok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404454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1659895"/>
            <a:ext cx="815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základě asociační matice sestrojte dendrogram pomocí algoritmu nejvzdálenějšího </a:t>
            </a:r>
            <a:r>
              <a:rPr lang="cs-CZ" dirty="0" smtClean="0"/>
              <a:t>souseda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/>
              <a:t>J</a:t>
            </a:r>
            <a:r>
              <a:rPr lang="cs-CZ" dirty="0" smtClean="0"/>
              <a:t>aká je minimální vzdálenost dvou objektů?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 smtClean="0"/>
              <a:t>Vykreslete spojení objektů v dendrogramu a přepočítejte asociační matici.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5292080" y="3933056"/>
          <a:ext cx="2607866" cy="937365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737188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877205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993473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</a:tblGrid>
              <a:tr h="312455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A+B+D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C+E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124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</a:rPr>
                        <a:t>A+B+D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124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+mj-lt"/>
                        </a:rPr>
                        <a:t>C+E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</a:tbl>
          </a:graphicData>
        </a:graphic>
      </p:graphicFrame>
      <p:sp>
        <p:nvSpPr>
          <p:cNvPr id="49" name="TextovéPole 48"/>
          <p:cNvSpPr txBox="1"/>
          <p:nvPr/>
        </p:nvSpPr>
        <p:spPr>
          <a:xfrm>
            <a:off x="2492933" y="6063696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C</a:t>
            </a:r>
            <a:endParaRPr lang="en-GB" sz="1600" b="1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2731355" y="6063696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E</a:t>
            </a:r>
            <a:endParaRPr lang="en-GB" sz="1600" b="1" dirty="0"/>
          </a:p>
        </p:txBody>
      </p:sp>
      <p:cxnSp>
        <p:nvCxnSpPr>
          <p:cNvPr id="51" name="Přímá spojnice 50"/>
          <p:cNvCxnSpPr/>
          <p:nvPr/>
        </p:nvCxnSpPr>
        <p:spPr>
          <a:xfrm flipV="1">
            <a:off x="2615417" y="555898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2878525" y="555898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rot="5400000" flipV="1">
            <a:off x="2744925" y="5432982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3071694" y="3492159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 rot="16200000">
            <a:off x="3012421" y="4536971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56" name="Přímá spojnice 55"/>
          <p:cNvCxnSpPr/>
          <p:nvPr/>
        </p:nvCxnSpPr>
        <p:spPr>
          <a:xfrm rot="5400000" flipV="1">
            <a:off x="3083855" y="592827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131840" y="5922402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0</a:t>
            </a:r>
            <a:endParaRPr lang="en-GB" sz="1400" b="1" dirty="0"/>
          </a:p>
        </p:txBody>
      </p:sp>
      <p:cxnSp>
        <p:nvCxnSpPr>
          <p:cNvPr id="58" name="Přímá spojnice 57"/>
          <p:cNvCxnSpPr/>
          <p:nvPr/>
        </p:nvCxnSpPr>
        <p:spPr>
          <a:xfrm rot="5400000" flipV="1">
            <a:off x="3065863" y="340215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31840" y="3419894"/>
            <a:ext cx="43022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11</a:t>
            </a:r>
            <a:endParaRPr lang="en-GB" sz="1400" b="1" dirty="0"/>
          </a:p>
        </p:txBody>
      </p:sp>
      <p:cxnSp>
        <p:nvCxnSpPr>
          <p:cNvPr id="60" name="Přímá spojnice 59"/>
          <p:cNvCxnSpPr/>
          <p:nvPr/>
        </p:nvCxnSpPr>
        <p:spPr>
          <a:xfrm rot="5400000" flipV="1">
            <a:off x="3078263" y="3631806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rot="5400000" flipV="1">
            <a:off x="3078263" y="3861453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rot="5400000" flipV="1">
            <a:off x="3078263" y="409110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 rot="5400000" flipV="1">
            <a:off x="3078263" y="4320747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rot="5400000" flipV="1">
            <a:off x="3078263" y="4550394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rot="5400000" flipV="1">
            <a:off x="3078263" y="4780041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rot="5400000" flipV="1">
            <a:off x="3078263" y="5009688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rot="5400000" flipV="1">
            <a:off x="3078263" y="5239335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 rot="5400000" flipV="1">
            <a:off x="3078263" y="5468982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rot="5400000" flipV="1">
            <a:off x="3078263" y="5698629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3131840" y="4774287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5</a:t>
            </a:r>
            <a:endParaRPr lang="en-GB" sz="1400" b="1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3131840" y="4544665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6</a:t>
            </a:r>
            <a:endParaRPr lang="en-GB" sz="1400" b="1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131840" y="431504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7</a:t>
            </a:r>
            <a:endParaRPr lang="en-GB" sz="1400" b="1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3131840" y="4085421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8</a:t>
            </a:r>
            <a:endParaRPr lang="en-GB" sz="1400" b="1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3131840" y="3637847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10</a:t>
            </a:r>
            <a:endParaRPr lang="en-GB" sz="1400" b="1" dirty="0"/>
          </a:p>
        </p:txBody>
      </p:sp>
      <p:sp>
        <p:nvSpPr>
          <p:cNvPr id="75" name="TextovéPole 74"/>
          <p:cNvSpPr txBox="1"/>
          <p:nvPr/>
        </p:nvSpPr>
        <p:spPr>
          <a:xfrm>
            <a:off x="3131840" y="3855799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9</a:t>
            </a:r>
            <a:endParaRPr lang="en-GB" sz="1400" b="1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3131840" y="5003909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4</a:t>
            </a:r>
            <a:endParaRPr lang="en-GB" sz="1400" b="1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3131840" y="5233531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3</a:t>
            </a:r>
            <a:endParaRPr lang="en-GB" sz="1400" b="1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3131840" y="546315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2</a:t>
            </a:r>
            <a:endParaRPr lang="en-GB" sz="1400" b="1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131840" y="5692775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1</a:t>
            </a:r>
            <a:endParaRPr lang="en-GB" sz="1400" b="1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1907704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B</a:t>
            </a:r>
            <a:endParaRPr lang="en-GB" sz="1600" b="1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2146126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D</a:t>
            </a:r>
            <a:endParaRPr lang="en-GB" sz="1600" b="1" dirty="0"/>
          </a:p>
        </p:txBody>
      </p:sp>
      <p:cxnSp>
        <p:nvCxnSpPr>
          <p:cNvPr id="82" name="Přímá spojnice 81"/>
          <p:cNvCxnSpPr/>
          <p:nvPr/>
        </p:nvCxnSpPr>
        <p:spPr>
          <a:xfrm flipV="1">
            <a:off x="2285696" y="4870041"/>
            <a:ext cx="0" cy="11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rot="5400000" flipV="1">
            <a:off x="2159696" y="4744041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V="1">
            <a:off x="2033696" y="4870041"/>
            <a:ext cx="0" cy="11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1583704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A</a:t>
            </a:r>
            <a:endParaRPr lang="en-GB" sz="1600" b="1" dirty="0"/>
          </a:p>
        </p:txBody>
      </p:sp>
      <p:cxnSp>
        <p:nvCxnSpPr>
          <p:cNvPr id="86" name="Přímá spojnice 85"/>
          <p:cNvCxnSpPr/>
          <p:nvPr/>
        </p:nvCxnSpPr>
        <p:spPr>
          <a:xfrm flipV="1">
            <a:off x="1710000" y="3939098"/>
            <a:ext cx="0" cy="20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 rot="5400000" flipV="1">
            <a:off x="1935000" y="3714098"/>
            <a:ext cx="0" cy="45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 flipV="1">
            <a:off x="2160000" y="3934041"/>
            <a:ext cx="0" cy="93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/>
          <p:cNvSpPr txBox="1"/>
          <p:nvPr/>
        </p:nvSpPr>
        <p:spPr>
          <a:xfrm flipH="1">
            <a:off x="1642295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 smtClean="0"/>
              <a:t>3. krok</a:t>
            </a:r>
            <a:endParaRPr lang="en-GB" sz="1600" b="1" dirty="0"/>
          </a:p>
        </p:txBody>
      </p:sp>
      <p:sp>
        <p:nvSpPr>
          <p:cNvPr id="90" name="TextovéPole 89"/>
          <p:cNvSpPr txBox="1"/>
          <p:nvPr/>
        </p:nvSpPr>
        <p:spPr>
          <a:xfrm flipH="1">
            <a:off x="6012160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 smtClean="0"/>
              <a:t>4. krok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968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1659895"/>
            <a:ext cx="815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základě asociační matice sestrojte dendrogram pomocí algoritmu nejvzdálenějšího </a:t>
            </a:r>
            <a:r>
              <a:rPr lang="cs-CZ" dirty="0" smtClean="0"/>
              <a:t>souseda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/>
              <a:t>J</a:t>
            </a:r>
            <a:r>
              <a:rPr lang="cs-CZ" dirty="0" smtClean="0"/>
              <a:t>aká je minimální vzdálenost dvou objektů?</a:t>
            </a:r>
          </a:p>
          <a:p>
            <a:pPr marL="712788" indent="-342900">
              <a:buFont typeface="+mj-lt"/>
              <a:buAutoNum type="arabicParenR"/>
              <a:tabLst>
                <a:tab pos="804863" algn="l"/>
              </a:tabLst>
            </a:pPr>
            <a:r>
              <a:rPr lang="cs-CZ" dirty="0" smtClean="0"/>
              <a:t>Vykreslete spojení objektů v dendrogramu a přepočítejte asociační matici.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492933" y="6063696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C</a:t>
            </a:r>
            <a:endParaRPr lang="en-GB" sz="1600" b="1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2731355" y="6063696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E</a:t>
            </a:r>
            <a:endParaRPr lang="en-GB" sz="1600" b="1" dirty="0"/>
          </a:p>
        </p:txBody>
      </p:sp>
      <p:cxnSp>
        <p:nvCxnSpPr>
          <p:cNvPr id="51" name="Přímá spojnice 50"/>
          <p:cNvCxnSpPr/>
          <p:nvPr/>
        </p:nvCxnSpPr>
        <p:spPr>
          <a:xfrm flipV="1">
            <a:off x="2615417" y="555898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2878525" y="555898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rot="5400000" flipV="1">
            <a:off x="2744925" y="5432982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3071694" y="3492159"/>
            <a:ext cx="0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 rot="16200000">
            <a:off x="3012421" y="4536971"/>
            <a:ext cx="1099293" cy="2387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vzdálenost</a:t>
            </a:r>
            <a:endParaRPr lang="en-GB" sz="1600" b="1" dirty="0"/>
          </a:p>
        </p:txBody>
      </p:sp>
      <p:cxnSp>
        <p:nvCxnSpPr>
          <p:cNvPr id="56" name="Přímá spojnice 55"/>
          <p:cNvCxnSpPr/>
          <p:nvPr/>
        </p:nvCxnSpPr>
        <p:spPr>
          <a:xfrm rot="5400000" flipV="1">
            <a:off x="3083855" y="592827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131840" y="5922402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0</a:t>
            </a:r>
            <a:endParaRPr lang="en-GB" sz="1400" b="1" dirty="0"/>
          </a:p>
        </p:txBody>
      </p:sp>
      <p:cxnSp>
        <p:nvCxnSpPr>
          <p:cNvPr id="58" name="Přímá spojnice 57"/>
          <p:cNvCxnSpPr/>
          <p:nvPr/>
        </p:nvCxnSpPr>
        <p:spPr>
          <a:xfrm rot="5400000" flipV="1">
            <a:off x="3065863" y="340215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31840" y="3419894"/>
            <a:ext cx="43022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11</a:t>
            </a:r>
            <a:endParaRPr lang="en-GB" sz="1400" b="1" dirty="0"/>
          </a:p>
        </p:txBody>
      </p:sp>
      <p:cxnSp>
        <p:nvCxnSpPr>
          <p:cNvPr id="60" name="Přímá spojnice 59"/>
          <p:cNvCxnSpPr/>
          <p:nvPr/>
        </p:nvCxnSpPr>
        <p:spPr>
          <a:xfrm rot="5400000" flipV="1">
            <a:off x="3078263" y="3631806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rot="5400000" flipV="1">
            <a:off x="3078263" y="3861453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rot="5400000" flipV="1">
            <a:off x="3078263" y="409110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 rot="5400000" flipV="1">
            <a:off x="3078263" y="4320747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rot="5400000" flipV="1">
            <a:off x="3078263" y="4550394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rot="5400000" flipV="1">
            <a:off x="3078263" y="4780041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rot="5400000" flipV="1">
            <a:off x="3078263" y="5009688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rot="5400000" flipV="1">
            <a:off x="3078263" y="5239335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 rot="5400000" flipV="1">
            <a:off x="3078263" y="5468982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rot="5400000" flipV="1">
            <a:off x="3078263" y="5698629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3131840" y="4774287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5</a:t>
            </a:r>
            <a:endParaRPr lang="en-GB" sz="1400" b="1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3131840" y="4544665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6</a:t>
            </a:r>
            <a:endParaRPr lang="en-GB" sz="1400" b="1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131840" y="431504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7</a:t>
            </a:r>
            <a:endParaRPr lang="en-GB" sz="1400" b="1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3131840" y="4085421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8</a:t>
            </a:r>
            <a:endParaRPr lang="en-GB" sz="1400" b="1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3131840" y="3637847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10</a:t>
            </a:r>
            <a:endParaRPr lang="en-GB" sz="1400" b="1" dirty="0"/>
          </a:p>
        </p:txBody>
      </p:sp>
      <p:sp>
        <p:nvSpPr>
          <p:cNvPr id="75" name="TextovéPole 74"/>
          <p:cNvSpPr txBox="1"/>
          <p:nvPr/>
        </p:nvSpPr>
        <p:spPr>
          <a:xfrm>
            <a:off x="3131840" y="3855799"/>
            <a:ext cx="41033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9</a:t>
            </a:r>
            <a:endParaRPr lang="en-GB" sz="1400" b="1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3131840" y="5003909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4</a:t>
            </a:r>
            <a:endParaRPr lang="en-GB" sz="1400" b="1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3131840" y="5233531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3</a:t>
            </a:r>
            <a:endParaRPr lang="en-GB" sz="1400" b="1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3131840" y="5463153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 smtClean="0"/>
              <a:t>2</a:t>
            </a:r>
            <a:endParaRPr lang="en-GB" sz="1400" b="1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131840" y="5692775"/>
            <a:ext cx="251992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400" b="1" dirty="0"/>
              <a:t>1</a:t>
            </a:r>
            <a:endParaRPr lang="en-GB" sz="1400" b="1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1907704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B</a:t>
            </a:r>
            <a:endParaRPr lang="en-GB" sz="1600" b="1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2146126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 smtClean="0"/>
              <a:t>D</a:t>
            </a:r>
            <a:endParaRPr lang="en-GB" sz="1600" b="1" dirty="0"/>
          </a:p>
        </p:txBody>
      </p:sp>
      <p:cxnSp>
        <p:nvCxnSpPr>
          <p:cNvPr id="82" name="Přímá spojnice 81"/>
          <p:cNvCxnSpPr/>
          <p:nvPr/>
        </p:nvCxnSpPr>
        <p:spPr>
          <a:xfrm flipV="1">
            <a:off x="2285696" y="4870041"/>
            <a:ext cx="0" cy="11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rot="5400000" flipV="1">
            <a:off x="2159696" y="4744041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V="1">
            <a:off x="2033696" y="4870041"/>
            <a:ext cx="0" cy="11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1583704" y="6070537"/>
            <a:ext cx="251992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cs-CZ" sz="1600" b="1" dirty="0"/>
              <a:t>A</a:t>
            </a:r>
            <a:endParaRPr lang="en-GB" sz="1600" b="1" dirty="0"/>
          </a:p>
        </p:txBody>
      </p:sp>
      <p:cxnSp>
        <p:nvCxnSpPr>
          <p:cNvPr id="86" name="Přímá spojnice 85"/>
          <p:cNvCxnSpPr/>
          <p:nvPr/>
        </p:nvCxnSpPr>
        <p:spPr>
          <a:xfrm flipV="1">
            <a:off x="1710000" y="3939098"/>
            <a:ext cx="0" cy="20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 rot="5400000" flipV="1">
            <a:off x="1935000" y="3714098"/>
            <a:ext cx="0" cy="45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 flipV="1">
            <a:off x="2160000" y="3934041"/>
            <a:ext cx="0" cy="93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2754000" y="3477591"/>
            <a:ext cx="0" cy="20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rot="5400000" flipV="1">
            <a:off x="2347749" y="3072591"/>
            <a:ext cx="0" cy="81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V="1">
            <a:off x="1942749" y="3466041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573385" y="3791239"/>
            <a:ext cx="4391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Všechny objekty jsou spojeny do jednoho shluku → již není co spojovat.</a:t>
            </a:r>
            <a:endParaRPr lang="en-GB" dirty="0"/>
          </a:p>
        </p:txBody>
      </p:sp>
      <p:sp>
        <p:nvSpPr>
          <p:cNvPr id="89" name="TextovéPole 88"/>
          <p:cNvSpPr txBox="1"/>
          <p:nvPr/>
        </p:nvSpPr>
        <p:spPr>
          <a:xfrm flipH="1">
            <a:off x="1642295" y="3049871"/>
            <a:ext cx="877779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cs-CZ" sz="1600" b="1" dirty="0" smtClean="0"/>
              <a:t>4. krok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52655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Funkce v R – shluková analýza</a:t>
            </a:r>
            <a:endParaRPr lang="cs-CZ" alt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33880" y="1844824"/>
            <a:ext cx="84969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hclust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(data),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='single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provede shlukovou analýzu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plot(cluster)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vykreslí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dendrogram</a:t>
            </a:r>
            <a:endParaRPr lang="en-US" dirty="0" smtClean="0">
              <a:latin typeface="+mj-lt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cutree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(cluster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,k=3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cs typeface="Courier New" panose="02070309020205020404" pitchFamily="49" charset="0"/>
              </a:rPr>
              <a:t>= klasifikuje objekty do 3 skupin podle vzdáleností v dendrogramu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cutree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(cluster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=3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>
                <a:cs typeface="Courier New" panose="02070309020205020404" pitchFamily="49" charset="0"/>
              </a:rPr>
              <a:t>= klasifikuje objekty </a:t>
            </a:r>
            <a:r>
              <a:rPr lang="cs-CZ" dirty="0" smtClean="0">
                <a:cs typeface="Courier New" panose="02070309020205020404" pitchFamily="49" charset="0"/>
              </a:rPr>
              <a:t>do </a:t>
            </a:r>
            <a:r>
              <a:rPr lang="cs-CZ" dirty="0">
                <a:cs typeface="Courier New" panose="02070309020205020404" pitchFamily="49" charset="0"/>
              </a:rPr>
              <a:t>skupin </a:t>
            </a:r>
            <a:r>
              <a:rPr lang="cs-CZ" dirty="0" smtClean="0">
                <a:cs typeface="Courier New" panose="02070309020205020404" pitchFamily="49" charset="0"/>
              </a:rPr>
              <a:t>na vzdálenosti 3 v dendrogramu</a:t>
            </a:r>
            <a:endParaRPr lang="cs-CZ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II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7179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Dendrogram</a:t>
            </a:r>
            <a:endParaRPr lang="en-GB" sz="1400" dirty="0"/>
          </a:p>
        </p:txBody>
      </p:sp>
      <p:pic>
        <p:nvPicPr>
          <p:cNvPr id="44040" name="Picture 8" descr="Výsledek obrázku pro dend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2780928"/>
            <a:ext cx="4650325" cy="21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580112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Biplot</a:t>
            </a:r>
            <a:r>
              <a:rPr lang="cs-CZ" sz="1400" b="1" u="sng" dirty="0" smtClean="0"/>
              <a:t> korelací a vzdáleností</a:t>
            </a:r>
            <a:endParaRPr lang="en-GB" sz="1400" dirty="0"/>
          </a:p>
        </p:txBody>
      </p:sp>
      <p:pic>
        <p:nvPicPr>
          <p:cNvPr id="44044" name="Picture 12" descr="http://www.sthda.com/english/sthda-upload/figures/principal-component-methods/006-principal-component-analysis-color-individuals-and-variables-by-groups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32725"/>
            <a:ext cx="3528392" cy="2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- jiné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7179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Circos</a:t>
            </a:r>
            <a:endParaRPr lang="en-GB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Heatmap</a:t>
            </a:r>
            <a:endParaRPr lang="en-GB" sz="1400" dirty="0"/>
          </a:p>
        </p:txBody>
      </p:sp>
      <p:pic>
        <p:nvPicPr>
          <p:cNvPr id="45060" name="Picture 4" descr="http://www.sthda.com/english/sthda-upload/figures/cluster-analysis/012-heatmap-r-base-heatma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29" y="2446554"/>
            <a:ext cx="3325270" cy="30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Výsledek obrázku pro circos myeloma transloc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8" y="2273011"/>
            <a:ext cx="3479221" cy="32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popíšeme vícerozměrný prostor?</a:t>
            </a:r>
            <a:endParaRPr lang="cs-CZ" dirty="0"/>
          </a:p>
        </p:txBody>
      </p:sp>
      <p:sp>
        <p:nvSpPr>
          <p:cNvPr id="6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3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Popisné statistiky vícerozměrných dat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66316"/>
            <a:ext cx="743872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000" b="1" u="sng" dirty="0"/>
              <a:t>Charakteristiky polohy </a:t>
            </a:r>
            <a:r>
              <a:rPr lang="cs-CZ" sz="2000" b="1" u="sng" dirty="0" smtClean="0"/>
              <a:t>středu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Udávají</a:t>
            </a:r>
            <a:r>
              <a:rPr lang="cs-CZ" sz="2000" dirty="0"/>
              <a:t>, kolem jaké hodnoty se data </a:t>
            </a:r>
            <a:r>
              <a:rPr lang="cs-CZ" sz="2000" dirty="0" smtClean="0"/>
              <a:t>centrují.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Centroid</a:t>
            </a:r>
            <a:r>
              <a:rPr lang="cs-CZ" sz="2000" i="0" dirty="0" smtClean="0">
                <a:solidFill>
                  <a:srgbClr val="00B050"/>
                </a:solidFill>
              </a:rPr>
              <a:t> = vektor průměrných hodnot</a:t>
            </a:r>
            <a:r>
              <a:rPr lang="cs-CZ" sz="2000" dirty="0" smtClean="0">
                <a:solidFill>
                  <a:srgbClr val="00B050"/>
                </a:solidFill>
              </a:rPr>
              <a:t>, </a:t>
            </a:r>
            <a:r>
              <a:rPr lang="cs-CZ" sz="2000" dirty="0">
                <a:solidFill>
                  <a:srgbClr val="00B050"/>
                </a:solidFill>
              </a:rPr>
              <a:t>reprezentuje </a:t>
            </a:r>
            <a:r>
              <a:rPr lang="cs-CZ" sz="2000" dirty="0" smtClean="0">
                <a:solidFill>
                  <a:srgbClr val="00B050"/>
                </a:solidFill>
              </a:rPr>
              <a:t>virtuální střed.</a:t>
            </a:r>
            <a:endParaRPr lang="cs-CZ" sz="2000" i="0" dirty="0" smtClean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Medoid</a:t>
            </a:r>
            <a:r>
              <a:rPr lang="cs-CZ" sz="2000" i="0" dirty="0" smtClean="0">
                <a:solidFill>
                  <a:srgbClr val="00B050"/>
                </a:solidFill>
              </a:rPr>
              <a:t> = reprezentuje reálný objekt.</a:t>
            </a:r>
            <a:endParaRPr lang="cs-CZ" sz="2000" i="0" dirty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000" b="1" i="0" u="sng" dirty="0"/>
              <a:t>Charakteristiky variability 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Zachycují </a:t>
            </a:r>
            <a:r>
              <a:rPr lang="cs-CZ" sz="2000" dirty="0"/>
              <a:t>rozptýlení hodnot v </a:t>
            </a:r>
            <a:r>
              <a:rPr lang="cs-CZ" sz="2000" dirty="0" smtClean="0"/>
              <a:t>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FD9203"/>
                </a:solidFill>
              </a:rPr>
              <a:t>Kovarianční</a:t>
            </a:r>
            <a:r>
              <a:rPr lang="cs-CZ" sz="2000" i="0" dirty="0" smtClean="0">
                <a:solidFill>
                  <a:srgbClr val="FD9203"/>
                </a:solidFill>
              </a:rPr>
              <a:t> matice.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D9203"/>
                </a:solidFill>
              </a:rPr>
              <a:t>Korelační </a:t>
            </a:r>
            <a:r>
              <a:rPr lang="cs-CZ" sz="2000" dirty="0">
                <a:solidFill>
                  <a:srgbClr val="FD9203"/>
                </a:solidFill>
              </a:rPr>
              <a:t>matice.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000" i="0" dirty="0" smtClean="0">
              <a:solidFill>
                <a:srgbClr val="FD9203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75" y="2852936"/>
            <a:ext cx="34964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3637</Words>
  <Application>Microsoft Office PowerPoint</Application>
  <PresentationFormat>Předvádění na obrazovce (4:3)</PresentationFormat>
  <Paragraphs>1272</Paragraphs>
  <Slides>58</Slides>
  <Notes>37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Courier New</vt:lpstr>
      <vt:lpstr>Symbol</vt:lpstr>
      <vt:lpstr>Wingdings</vt:lpstr>
      <vt:lpstr>Wingdings 2</vt:lpstr>
      <vt:lpstr>Administrativní</vt:lpstr>
      <vt:lpstr>Graph</vt:lpstr>
      <vt:lpstr>Rovnice</vt:lpstr>
      <vt:lpstr>Bi8600: Vícerozměrné metody  2. cvičení</vt:lpstr>
      <vt:lpstr>Kendallovo tau -tk</vt:lpstr>
      <vt:lpstr>ANOVA</vt:lpstr>
      <vt:lpstr>Jak vizualizujeme vícerozměrný prostor?</vt:lpstr>
      <vt:lpstr>Jak vizualizujeme vícerozměrný prostor I</vt:lpstr>
      <vt:lpstr>Jak vizualizujeme vícerozměrný prostor II</vt:lpstr>
      <vt:lpstr>Jak vizualizujeme vícerozměrný prostor - jiné</vt:lpstr>
      <vt:lpstr>Jak popíšeme vícerozměrný prostor?</vt:lpstr>
      <vt:lpstr>Popisné statistiky vícerozměrných dat</vt:lpstr>
      <vt:lpstr>Jaký je vztah mezi kovariancí a korelací?</vt:lpstr>
      <vt:lpstr>Jaký je vztah mezi kovariancí a korelací?</vt:lpstr>
      <vt:lpstr>Chybějící data</vt:lpstr>
      <vt:lpstr>Chybějící data - řešení</vt:lpstr>
      <vt:lpstr>Co je to asociační matice?</vt:lpstr>
      <vt:lpstr>Asociační matice – Q mode analýza</vt:lpstr>
      <vt:lpstr>Asociační matice – R mode analýza</vt:lpstr>
      <vt:lpstr>Koeficienty vzdálenosti</vt:lpstr>
      <vt:lpstr>Koeficienty vzdálenosti</vt:lpstr>
      <vt:lpstr>Euklidova vzdálenost I</vt:lpstr>
      <vt:lpstr>Euklidova vzdálenost II</vt:lpstr>
      <vt:lpstr>Euklidova vzdálenost - příklad</vt:lpstr>
      <vt:lpstr>Euklidova vzdálenost - příklad</vt:lpstr>
      <vt:lpstr>Euklidova vzdálenost III</vt:lpstr>
      <vt:lpstr>Mahalanobisova vzdálenost</vt:lpstr>
      <vt:lpstr>Koeficienty podobnosti</vt:lpstr>
      <vt:lpstr>Koeficienty podobnosti</vt:lpstr>
      <vt:lpstr>Koeficienty podobnosti příklad I</vt:lpstr>
      <vt:lpstr>Koeficienty podobnosti příklad I</vt:lpstr>
      <vt:lpstr>Koeficienty podobnosti příklad II</vt:lpstr>
      <vt:lpstr>Koeficienty podobnosti příklad II</vt:lpstr>
      <vt:lpstr>Sørensenův asymetrický koeficient podobnosti pro kvantitavní data</vt:lpstr>
      <vt:lpstr>Gowerův obecný koeficient podobnosti</vt:lpstr>
      <vt:lpstr>Prezentace aplikace PowerPoint</vt:lpstr>
      <vt:lpstr>Asociační matice</vt:lpstr>
      <vt:lpstr>Prezentace aplikace PowerPoint</vt:lpstr>
      <vt:lpstr>Histogram jako popis asociační matice</vt:lpstr>
      <vt:lpstr>Základní funkce v R pro výpočet asociační matice</vt:lpstr>
      <vt:lpstr>Funkce v R pro výpočet asociační matice</vt:lpstr>
      <vt:lpstr>Shluková analýza</vt:lpstr>
      <vt:lpstr>Shluková analýza – jaký je cíl?</vt:lpstr>
      <vt:lpstr>Shluková analýza – jaký je cíl?</vt:lpstr>
      <vt:lpstr>Prezentace aplikace PowerPoint</vt:lpstr>
      <vt:lpstr>Prezentace aplikace PowerPoint</vt:lpstr>
      <vt:lpstr>Prezentace aplikace PowerPoint</vt:lpstr>
      <vt:lpstr>Pojmenujte shlukovací algoritmus I</vt:lpstr>
      <vt:lpstr>Hierarchické aglomerativní algoritmy </vt:lpstr>
      <vt:lpstr>Pojmenujte shlukovací algoritmus II</vt:lpstr>
      <vt:lpstr>Pojmenujte shlukovací algoritmus II</vt:lpstr>
      <vt:lpstr>Shluková analýza – rozhodovací proces</vt:lpstr>
      <vt:lpstr>Prezentace aplikace PowerPoint</vt:lpstr>
      <vt:lpstr>Prezentace aplikace PowerPoint</vt:lpstr>
      <vt:lpstr>Prezentace aplikace PowerPoint</vt:lpstr>
      <vt:lpstr>Úkol č. 1</vt:lpstr>
      <vt:lpstr>Úkol č. 1</vt:lpstr>
      <vt:lpstr>Úkol č. 1</vt:lpstr>
      <vt:lpstr>Úkol č. 1</vt:lpstr>
      <vt:lpstr>Úkol č. 1</vt:lpstr>
      <vt:lpstr>Funkce v R – shluková analýza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Brožová Lucie</cp:lastModifiedBy>
  <cp:revision>255</cp:revision>
  <dcterms:created xsi:type="dcterms:W3CDTF">2012-09-19T11:32:44Z</dcterms:created>
  <dcterms:modified xsi:type="dcterms:W3CDTF">2018-10-23T07:50:09Z</dcterms:modified>
</cp:coreProperties>
</file>