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924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051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448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589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18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476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832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743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31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214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942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8C0EA-32A7-401D-B421-2D58DE6681CB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448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Potíže s pravopisem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890440"/>
            <a:ext cx="9144000" cy="770860"/>
          </a:xfrm>
        </p:spPr>
        <p:txBody>
          <a:bodyPr/>
          <a:lstStyle/>
          <a:p>
            <a:pPr algn="l"/>
            <a:r>
              <a:rPr lang="cs-CZ" sz="1600" dirty="0" err="1" smtClean="0"/>
              <a:t>Sgall</a:t>
            </a:r>
            <a:r>
              <a:rPr lang="cs-CZ" sz="1600" dirty="0" smtClean="0"/>
              <a:t> P. &amp; </a:t>
            </a:r>
            <a:r>
              <a:rPr lang="cs-CZ" sz="1600" dirty="0" err="1" smtClean="0"/>
              <a:t>Panevová</a:t>
            </a:r>
            <a:r>
              <a:rPr lang="cs-CZ" sz="1600" dirty="0" smtClean="0"/>
              <a:t> J. (2004): Jak psát a jak nepsat česky. </a:t>
            </a:r>
            <a:r>
              <a:rPr lang="cs-CZ" sz="1600" dirty="0"/>
              <a:t>– Karolinum, Univerzita </a:t>
            </a:r>
            <a:r>
              <a:rPr lang="cs-CZ" sz="1600" dirty="0" smtClean="0"/>
              <a:t>Karlova v Praze, Praha.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844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Písmeno </a:t>
            </a:r>
            <a:r>
              <a:rPr lang="cs-CZ" i="1" dirty="0" smtClean="0"/>
              <a:t>ě </a:t>
            </a:r>
            <a:r>
              <a:rPr lang="cs-CZ" dirty="0" smtClean="0"/>
              <a:t>po </a:t>
            </a:r>
            <a:r>
              <a:rPr lang="cs-CZ" i="1" dirty="0" smtClean="0"/>
              <a:t>m, b, v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Osobní zájmeno já má ve 3. pádu tvar </a:t>
            </a:r>
            <a:r>
              <a:rPr lang="cs-CZ" i="1" dirty="0" smtClean="0"/>
              <a:t>mně </a:t>
            </a:r>
            <a:r>
              <a:rPr lang="cs-CZ" dirty="0" smtClean="0"/>
              <a:t>nejen v důrazném, ale i příklonkovém tvaru (tam vedle nedůrazného </a:t>
            </a:r>
            <a:r>
              <a:rPr lang="cs-CZ" i="1" dirty="0" smtClean="0"/>
              <a:t>mi</a:t>
            </a:r>
            <a:r>
              <a:rPr lang="cs-CZ" dirty="0" smtClean="0"/>
              <a:t>). Může se tedy psát </a:t>
            </a:r>
            <a:r>
              <a:rPr lang="cs-CZ" i="1" dirty="0" smtClean="0"/>
              <a:t>je mně jí líto</a:t>
            </a:r>
            <a:r>
              <a:rPr lang="cs-CZ" dirty="0" smtClean="0"/>
              <a:t>, </a:t>
            </a:r>
            <a:r>
              <a:rPr lang="cs-CZ" i="1" dirty="0" smtClean="0"/>
              <a:t>to mně nevadí</a:t>
            </a:r>
            <a:r>
              <a:rPr lang="cs-CZ" dirty="0" smtClean="0"/>
              <a:t>; lze se proto vyhnout knižnímu </a:t>
            </a:r>
            <a:r>
              <a:rPr lang="cs-CZ" i="1" dirty="0" smtClean="0"/>
              <a:t>mi</a:t>
            </a:r>
            <a:r>
              <a:rPr lang="cs-CZ" dirty="0" smtClean="0"/>
              <a:t>. Ve 2. a 4. pádě lze používat zájmeno mě i v důrazném postavení, tedy </a:t>
            </a:r>
            <a:r>
              <a:rPr lang="cs-CZ" i="1" dirty="0" smtClean="0"/>
              <a:t>pro mě</a:t>
            </a:r>
            <a:r>
              <a:rPr lang="cs-CZ" dirty="0" smtClean="0"/>
              <a:t>, </a:t>
            </a:r>
            <a:r>
              <a:rPr lang="cs-CZ" i="1" dirty="0" smtClean="0"/>
              <a:t>mě on nechce </a:t>
            </a:r>
            <a:r>
              <a:rPr lang="cs-CZ" dirty="0" smtClean="0"/>
              <a:t>znát; lze se vyhnout knižnímu </a:t>
            </a:r>
            <a:r>
              <a:rPr lang="cs-CZ" i="1" dirty="0" smtClean="0"/>
              <a:t>mne </a:t>
            </a:r>
            <a:r>
              <a:rPr lang="cs-CZ" dirty="0" smtClean="0"/>
              <a:t>(</a:t>
            </a:r>
            <a:r>
              <a:rPr lang="cs-CZ" i="1" dirty="0" smtClean="0"/>
              <a:t>pro mě za mě</a:t>
            </a:r>
            <a:r>
              <a:rPr lang="cs-CZ" dirty="0" smtClean="0"/>
              <a:t>). Neplatí už paralela s tvary zájmena 2. osoby (</a:t>
            </a:r>
            <a:r>
              <a:rPr lang="cs-CZ" i="1" dirty="0" smtClean="0"/>
              <a:t>tobě</a:t>
            </a:r>
            <a:r>
              <a:rPr lang="cs-CZ" dirty="0" smtClean="0"/>
              <a:t>, </a:t>
            </a:r>
            <a:r>
              <a:rPr lang="cs-CZ" i="1" dirty="0" smtClean="0"/>
              <a:t>ti, tebe, tě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r>
              <a:rPr lang="cs-CZ" i="1" dirty="0" smtClean="0"/>
              <a:t>	Představil m(n)ě tchýni.</a:t>
            </a:r>
          </a:p>
          <a:p>
            <a:r>
              <a:rPr lang="cs-CZ" dirty="0" smtClean="0"/>
              <a:t>V koncovkách </a:t>
            </a:r>
            <a:r>
              <a:rPr lang="cs-CZ" i="1" dirty="0" smtClean="0"/>
              <a:t>jemně </a:t>
            </a:r>
            <a:r>
              <a:rPr lang="cs-CZ" dirty="0" smtClean="0"/>
              <a:t>(od </a:t>
            </a:r>
            <a:r>
              <a:rPr lang="cs-CZ" i="1" dirty="0" smtClean="0"/>
              <a:t>jemný</a:t>
            </a:r>
            <a:r>
              <a:rPr lang="cs-CZ" dirty="0" smtClean="0"/>
              <a:t>), ale </a:t>
            </a:r>
            <a:r>
              <a:rPr lang="cs-CZ" i="1" dirty="0" smtClean="0"/>
              <a:t>pitomě </a:t>
            </a:r>
            <a:r>
              <a:rPr lang="cs-CZ" dirty="0" smtClean="0"/>
              <a:t>(od </a:t>
            </a:r>
            <a:r>
              <a:rPr lang="cs-CZ" i="1" dirty="0" smtClean="0"/>
              <a:t>pitomý</a:t>
            </a:r>
            <a:r>
              <a:rPr lang="cs-CZ" dirty="0" smtClean="0"/>
              <a:t>), </a:t>
            </a:r>
            <a:r>
              <a:rPr lang="cs-CZ" i="1" dirty="0" smtClean="0"/>
              <a:t>tamní</a:t>
            </a:r>
            <a:r>
              <a:rPr lang="cs-CZ" dirty="0" smtClean="0"/>
              <a:t>, </a:t>
            </a:r>
            <a:r>
              <a:rPr lang="cs-CZ" i="1" dirty="0" smtClean="0"/>
              <a:t>tamější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V kořenech slov se píše </a:t>
            </a:r>
            <a:r>
              <a:rPr lang="cs-CZ" i="1" dirty="0" err="1" smtClean="0"/>
              <a:t>bě</a:t>
            </a:r>
            <a:r>
              <a:rPr lang="cs-CZ" dirty="0" smtClean="0"/>
              <a:t>, </a:t>
            </a:r>
            <a:r>
              <a:rPr lang="cs-CZ" i="1" dirty="0" err="1" smtClean="0"/>
              <a:t>pě</a:t>
            </a:r>
            <a:r>
              <a:rPr lang="cs-CZ" dirty="0" smtClean="0"/>
              <a:t>, </a:t>
            </a:r>
            <a:r>
              <a:rPr lang="cs-CZ" i="1" dirty="0" err="1" smtClean="0"/>
              <a:t>vě</a:t>
            </a:r>
            <a:r>
              <a:rPr lang="cs-CZ" dirty="0" smtClean="0"/>
              <a:t>, </a:t>
            </a:r>
            <a:r>
              <a:rPr lang="cs-CZ" i="1" dirty="0" smtClean="0"/>
              <a:t>mě</a:t>
            </a:r>
            <a:r>
              <a:rPr lang="cs-CZ" dirty="0" smtClean="0"/>
              <a:t>, ale </a:t>
            </a:r>
            <a:r>
              <a:rPr lang="cs-CZ" i="1" dirty="0" smtClean="0"/>
              <a:t>pomněnka </a:t>
            </a:r>
            <a:r>
              <a:rPr lang="cs-CZ" dirty="0" smtClean="0"/>
              <a:t>a </a:t>
            </a:r>
            <a:r>
              <a:rPr lang="cs-CZ" i="1" dirty="0" smtClean="0"/>
              <a:t>domněnka </a:t>
            </a:r>
            <a:r>
              <a:rPr lang="cs-CZ" dirty="0" smtClean="0"/>
              <a:t>jsou od slovesa </a:t>
            </a:r>
            <a:r>
              <a:rPr lang="cs-CZ" i="1" dirty="0" smtClean="0"/>
              <a:t>mnít</a:t>
            </a:r>
            <a:r>
              <a:rPr lang="cs-CZ" dirty="0" smtClean="0"/>
              <a:t>, zatímco </a:t>
            </a:r>
            <a:r>
              <a:rPr lang="cs-CZ" i="1" dirty="0" smtClean="0"/>
              <a:t>slaměnka </a:t>
            </a:r>
            <a:r>
              <a:rPr lang="cs-CZ" dirty="0" smtClean="0"/>
              <a:t>je od slova </a:t>
            </a:r>
            <a:r>
              <a:rPr lang="cs-CZ" i="1" dirty="0" smtClean="0"/>
              <a:t>sláma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941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Předložky a předpony </a:t>
            </a:r>
            <a:r>
              <a:rPr lang="cs-CZ" i="1" dirty="0" smtClean="0"/>
              <a:t>s </a:t>
            </a:r>
            <a:r>
              <a:rPr lang="cs-CZ" dirty="0" smtClean="0"/>
              <a:t>a </a:t>
            </a:r>
            <a:r>
              <a:rPr lang="cs-CZ" i="1" dirty="0" smtClean="0"/>
              <a:t>z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</a:t>
            </a:r>
            <a:r>
              <a:rPr lang="cs-CZ" dirty="0" smtClean="0"/>
              <a:t>e 7. pádem se pojí předložka </a:t>
            </a:r>
            <a:r>
              <a:rPr lang="cs-CZ" i="1" dirty="0" smtClean="0"/>
              <a:t>s, </a:t>
            </a:r>
            <a:r>
              <a:rPr lang="cs-CZ" dirty="0" smtClean="0"/>
              <a:t>i když se někdy vyslovuje zněle (s domem, na Moravě i </a:t>
            </a:r>
            <a:r>
              <a:rPr lang="cs-CZ" i="1" dirty="0" smtClean="0"/>
              <a:t>zním).</a:t>
            </a:r>
          </a:p>
          <a:p>
            <a:r>
              <a:rPr lang="cs-CZ" dirty="0" smtClean="0"/>
              <a:t>S 2. pádem je možné vždy psát z, ze, ale někdy je vhodné ve významu </a:t>
            </a:r>
            <a:r>
              <a:rPr lang="cs-CZ" i="1" dirty="0" smtClean="0"/>
              <a:t>s povrchu pryč </a:t>
            </a:r>
            <a:r>
              <a:rPr lang="cs-CZ" dirty="0" smtClean="0"/>
              <a:t>použít staré (knižní) </a:t>
            </a:r>
            <a:r>
              <a:rPr lang="cs-CZ" i="1" dirty="0" smtClean="0"/>
              <a:t>s</a:t>
            </a:r>
            <a:r>
              <a:rPr lang="cs-CZ" dirty="0" smtClean="0"/>
              <a:t>, např. ve výrazu </a:t>
            </a:r>
            <a:r>
              <a:rPr lang="cs-CZ" i="1" dirty="0" smtClean="0"/>
              <a:t>se stolu.</a:t>
            </a:r>
          </a:p>
          <a:p>
            <a:r>
              <a:rPr lang="cs-CZ" i="1" dirty="0" smtClean="0"/>
              <a:t>V </a:t>
            </a:r>
            <a:r>
              <a:rPr lang="cs-CZ" dirty="0" smtClean="0"/>
              <a:t>ustálených spojeních </a:t>
            </a:r>
            <a:r>
              <a:rPr lang="cs-CZ" i="1" dirty="0" smtClean="0"/>
              <a:t>být s to </a:t>
            </a:r>
            <a:r>
              <a:rPr lang="cs-CZ" dirty="0" smtClean="0"/>
              <a:t>a </a:t>
            </a:r>
            <a:r>
              <a:rPr lang="cs-CZ" i="1" dirty="0" smtClean="0"/>
              <a:t>kdo s koho </a:t>
            </a:r>
            <a:r>
              <a:rPr lang="cs-CZ" dirty="0" smtClean="0"/>
              <a:t>jde o čtvrtý pád.</a:t>
            </a:r>
          </a:p>
          <a:p>
            <a:r>
              <a:rPr lang="cs-CZ" dirty="0" smtClean="0"/>
              <a:t>U předpon rozhoduje význam: </a:t>
            </a:r>
            <a:r>
              <a:rPr lang="cs-CZ" i="1" dirty="0" smtClean="0"/>
              <a:t>splynout </a:t>
            </a:r>
            <a:r>
              <a:rPr lang="cs-CZ" dirty="0" smtClean="0"/>
              <a:t>a </a:t>
            </a:r>
            <a:r>
              <a:rPr lang="cs-CZ" i="1" dirty="0" smtClean="0"/>
              <a:t>sloučit </a:t>
            </a:r>
            <a:r>
              <a:rPr lang="cs-CZ" dirty="0" smtClean="0"/>
              <a:t>znamená dohromady, k sobě, </a:t>
            </a:r>
            <a:r>
              <a:rPr lang="cs-CZ" i="1" dirty="0" smtClean="0"/>
              <a:t>sklouznout </a:t>
            </a:r>
            <a:r>
              <a:rPr lang="cs-CZ" dirty="0" smtClean="0"/>
              <a:t>a </a:t>
            </a:r>
            <a:r>
              <a:rPr lang="cs-CZ" i="1" dirty="0" smtClean="0"/>
              <a:t>smýt </a:t>
            </a:r>
            <a:r>
              <a:rPr lang="cs-CZ" dirty="0" smtClean="0"/>
              <a:t>je s povrchu dolů; naopak ve slovesech </a:t>
            </a:r>
            <a:r>
              <a:rPr lang="cs-CZ" i="1" dirty="0" smtClean="0"/>
              <a:t>zcivilizovat </a:t>
            </a:r>
            <a:r>
              <a:rPr lang="cs-CZ" dirty="0" smtClean="0"/>
              <a:t>a </a:t>
            </a:r>
            <a:r>
              <a:rPr lang="cs-CZ" i="1" dirty="0" smtClean="0"/>
              <a:t>zrušit </a:t>
            </a:r>
            <a:r>
              <a:rPr lang="cs-CZ" dirty="0" smtClean="0"/>
              <a:t>jsou „</a:t>
            </a:r>
            <a:r>
              <a:rPr lang="cs-CZ" dirty="0" err="1" smtClean="0"/>
              <a:t>zdokonavující</a:t>
            </a:r>
            <a:r>
              <a:rPr lang="cs-CZ" dirty="0" smtClean="0"/>
              <a:t>“ předpony, podobně se píše </a:t>
            </a:r>
            <a:r>
              <a:rPr lang="cs-CZ" i="1" dirty="0" smtClean="0"/>
              <a:t>z </a:t>
            </a:r>
            <a:r>
              <a:rPr lang="cs-CZ" dirty="0" smtClean="0"/>
              <a:t>ve slovesech odvozených od podstatných a přídavných jmen, např. </a:t>
            </a:r>
            <a:r>
              <a:rPr lang="cs-CZ" i="1" dirty="0" smtClean="0"/>
              <a:t>zdokonalit </a:t>
            </a:r>
            <a:r>
              <a:rPr lang="cs-CZ" dirty="0" smtClean="0"/>
              <a:t>a </a:t>
            </a:r>
            <a:r>
              <a:rPr lang="cs-CZ" i="1" dirty="0" smtClean="0"/>
              <a:t>znechutit</a:t>
            </a:r>
            <a:r>
              <a:rPr lang="cs-CZ" dirty="0" smtClean="0"/>
              <a:t>. Pravopis </a:t>
            </a:r>
            <a:r>
              <a:rPr lang="cs-CZ" i="1" dirty="0" smtClean="0"/>
              <a:t>zpěv </a:t>
            </a:r>
            <a:r>
              <a:rPr lang="cs-CZ" dirty="0" smtClean="0"/>
              <a:t>a </a:t>
            </a:r>
            <a:r>
              <a:rPr lang="cs-CZ" i="1" dirty="0" smtClean="0"/>
              <a:t>zpověď </a:t>
            </a:r>
            <a:r>
              <a:rPr lang="cs-CZ" dirty="0" smtClean="0"/>
              <a:t>jsou jen tradiční.</a:t>
            </a:r>
          </a:p>
        </p:txBody>
      </p:sp>
    </p:spTree>
    <p:extLst>
      <p:ext uri="{BB962C8B-B14F-4D97-AF65-F5344CB8AC3E}">
        <p14:creationId xmlns:p14="http://schemas.microsoft.com/office/powerpoint/2010/main" val="127451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Cizí slova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Pravidla z roku 1993 přinesla krácení písmen ve slovech cizího původu, kde není spisovná výslovnost jednoznačně dlouhá; lze tedy psát </a:t>
            </a:r>
            <a:r>
              <a:rPr lang="cs-CZ" i="1" dirty="0" smtClean="0"/>
              <a:t>archiv </a:t>
            </a:r>
            <a:r>
              <a:rPr lang="cs-CZ" dirty="0" smtClean="0"/>
              <a:t>i </a:t>
            </a:r>
            <a:r>
              <a:rPr lang="cs-CZ" i="1" dirty="0" smtClean="0"/>
              <a:t>archív</a:t>
            </a:r>
            <a:r>
              <a:rPr lang="cs-CZ" dirty="0" smtClean="0"/>
              <a:t>, </a:t>
            </a:r>
            <a:r>
              <a:rPr lang="cs-CZ" i="1" dirty="0" smtClean="0"/>
              <a:t>citron </a:t>
            </a:r>
            <a:r>
              <a:rPr lang="cs-CZ" dirty="0" smtClean="0"/>
              <a:t>i </a:t>
            </a:r>
            <a:r>
              <a:rPr lang="cs-CZ" i="1" dirty="0" smtClean="0"/>
              <a:t>citrón </a:t>
            </a:r>
            <a:r>
              <a:rPr lang="cs-CZ" dirty="0" smtClean="0"/>
              <a:t>a </a:t>
            </a:r>
            <a:r>
              <a:rPr lang="cs-CZ" i="1" dirty="0" smtClean="0"/>
              <a:t>tampon </a:t>
            </a:r>
            <a:r>
              <a:rPr lang="cs-CZ" dirty="0" smtClean="0"/>
              <a:t>i </a:t>
            </a:r>
            <a:r>
              <a:rPr lang="cs-CZ" i="1" dirty="0" smtClean="0"/>
              <a:t>tampón</a:t>
            </a:r>
            <a:r>
              <a:rPr lang="cs-CZ" dirty="0" smtClean="0"/>
              <a:t>. Naopak je </a:t>
            </a:r>
            <a:r>
              <a:rPr lang="cs-CZ" i="1" dirty="0" smtClean="0"/>
              <a:t>aceton </a:t>
            </a:r>
            <a:r>
              <a:rPr lang="cs-CZ" dirty="0" smtClean="0"/>
              <a:t>a </a:t>
            </a:r>
            <a:r>
              <a:rPr lang="cs-CZ" i="1" dirty="0" smtClean="0"/>
              <a:t>šampon </a:t>
            </a:r>
            <a:r>
              <a:rPr lang="cs-CZ" dirty="0" smtClean="0"/>
              <a:t>se píšou jen krátce (proč?), </a:t>
            </a:r>
            <a:r>
              <a:rPr lang="cs-CZ" i="1" dirty="0" smtClean="0"/>
              <a:t>bazén</a:t>
            </a:r>
            <a:r>
              <a:rPr lang="cs-CZ" dirty="0" smtClean="0"/>
              <a:t>, </a:t>
            </a:r>
            <a:r>
              <a:rPr lang="cs-CZ" i="1" dirty="0" smtClean="0"/>
              <a:t>malér </a:t>
            </a:r>
            <a:r>
              <a:rPr lang="cs-CZ" dirty="0" smtClean="0"/>
              <a:t>a </a:t>
            </a:r>
            <a:r>
              <a:rPr lang="cs-CZ" i="1" dirty="0" smtClean="0"/>
              <a:t>ateliér </a:t>
            </a:r>
            <a:r>
              <a:rPr lang="cs-CZ" dirty="0" smtClean="0"/>
              <a:t>jen dlouze</a:t>
            </a:r>
            <a:r>
              <a:rPr lang="cs-CZ" dirty="0" smtClean="0"/>
              <a:t>. V jednom textu je potřeba uplatnit jeden způsob.</a:t>
            </a:r>
            <a:endParaRPr lang="cs-CZ" i="1" dirty="0" smtClean="0"/>
          </a:p>
          <a:p>
            <a:r>
              <a:rPr lang="cs-CZ" dirty="0" smtClean="0"/>
              <a:t>Zdvojené souhlásky se zpravidla zjednodušují. Píšeme proto komise a milénium. Zdvojená souhláska zůstává u slov nezdomácnělých, např. </a:t>
            </a:r>
            <a:r>
              <a:rPr lang="cs-CZ" i="1" dirty="0" smtClean="0"/>
              <a:t>abbé</a:t>
            </a:r>
            <a:r>
              <a:rPr lang="cs-CZ" dirty="0" smtClean="0"/>
              <a:t> a </a:t>
            </a:r>
            <a:r>
              <a:rPr lang="cs-CZ" i="1" dirty="0" err="1" smtClean="0"/>
              <a:t>rabbi</a:t>
            </a:r>
            <a:r>
              <a:rPr lang="cs-CZ" dirty="0" smtClean="0"/>
              <a:t>, na švu mezi předponou a kmenem, např. ve slovu </a:t>
            </a:r>
            <a:r>
              <a:rPr lang="cs-CZ" i="1" dirty="0" smtClean="0"/>
              <a:t>interrupce </a:t>
            </a:r>
            <a:r>
              <a:rPr lang="cs-CZ" dirty="0" smtClean="0"/>
              <a:t>a </a:t>
            </a:r>
            <a:r>
              <a:rPr lang="cs-CZ" i="1" dirty="0" smtClean="0"/>
              <a:t>interregnum</a:t>
            </a:r>
            <a:r>
              <a:rPr lang="cs-CZ" dirty="0" smtClean="0"/>
              <a:t>.</a:t>
            </a:r>
          </a:p>
          <a:p>
            <a:r>
              <a:rPr lang="cs-CZ" dirty="0" smtClean="0"/>
              <a:t> Velmi speciální nezdomácnělé termíny je lepší psát původním pravopisem.</a:t>
            </a:r>
          </a:p>
        </p:txBody>
      </p:sp>
    </p:spTree>
    <p:extLst>
      <p:ext uri="{BB962C8B-B14F-4D97-AF65-F5344CB8AC3E}">
        <p14:creationId xmlns:p14="http://schemas.microsoft.com/office/powerpoint/2010/main" val="298727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Cizí slova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</a:t>
            </a:r>
            <a:r>
              <a:rPr lang="cs-CZ" dirty="0" smtClean="0"/>
              <a:t>edle </a:t>
            </a:r>
            <a:r>
              <a:rPr lang="cs-CZ" i="1" dirty="0" smtClean="0"/>
              <a:t>scanner </a:t>
            </a:r>
            <a:r>
              <a:rPr lang="cs-CZ" dirty="0" smtClean="0"/>
              <a:t>je </a:t>
            </a:r>
            <a:r>
              <a:rPr lang="cs-CZ" i="1" dirty="0" smtClean="0"/>
              <a:t>skener </a:t>
            </a:r>
            <a:r>
              <a:rPr lang="cs-CZ" dirty="0" smtClean="0"/>
              <a:t>a </a:t>
            </a:r>
            <a:r>
              <a:rPr lang="cs-CZ" i="1" dirty="0" smtClean="0"/>
              <a:t>skenovat</a:t>
            </a:r>
            <a:r>
              <a:rPr lang="cs-CZ" dirty="0" smtClean="0"/>
              <a:t>, ale </a:t>
            </a:r>
            <a:r>
              <a:rPr lang="cs-CZ" i="1" dirty="0" smtClean="0"/>
              <a:t>lobby</a:t>
            </a:r>
            <a:r>
              <a:rPr lang="cs-CZ" dirty="0" smtClean="0"/>
              <a:t>, </a:t>
            </a:r>
            <a:r>
              <a:rPr lang="cs-CZ" i="1" dirty="0" smtClean="0"/>
              <a:t>lobbista </a:t>
            </a:r>
            <a:r>
              <a:rPr lang="cs-CZ" dirty="0" smtClean="0"/>
              <a:t>a </a:t>
            </a:r>
            <a:r>
              <a:rPr lang="cs-CZ" i="1" dirty="0" smtClean="0"/>
              <a:t>lobovat</a:t>
            </a:r>
            <a:r>
              <a:rPr lang="cs-CZ" dirty="0" smtClean="0"/>
              <a:t>.</a:t>
            </a:r>
          </a:p>
          <a:p>
            <a:r>
              <a:rPr lang="cs-CZ" dirty="0" smtClean="0"/>
              <a:t>Píše se </a:t>
            </a:r>
            <a:r>
              <a:rPr lang="cs-CZ" i="1" dirty="0" err="1" smtClean="0"/>
              <a:t>Balsac</a:t>
            </a:r>
            <a:r>
              <a:rPr lang="cs-CZ" dirty="0" smtClean="0"/>
              <a:t>, ale s </a:t>
            </a:r>
            <a:r>
              <a:rPr lang="cs-CZ" i="1" dirty="0" smtClean="0"/>
              <a:t>Balzakem </a:t>
            </a:r>
            <a:r>
              <a:rPr lang="cs-CZ" dirty="0" smtClean="0"/>
              <a:t>(i </a:t>
            </a:r>
            <a:r>
              <a:rPr lang="cs-CZ" i="1" dirty="0" smtClean="0"/>
              <a:t>Balzacem</a:t>
            </a:r>
            <a:r>
              <a:rPr lang="cs-CZ" dirty="0" smtClean="0"/>
              <a:t>); pádové tvary francouzských jmen se píšou </a:t>
            </a:r>
            <a:r>
              <a:rPr lang="cs-CZ" i="1" dirty="0" smtClean="0"/>
              <a:t>Jacquese </a:t>
            </a:r>
            <a:r>
              <a:rPr lang="cs-CZ" dirty="0" smtClean="0"/>
              <a:t>a </a:t>
            </a:r>
            <a:r>
              <a:rPr lang="cs-CZ" i="1" dirty="0" err="1" smtClean="0"/>
              <a:t>Julese</a:t>
            </a:r>
            <a:r>
              <a:rPr lang="cs-CZ" dirty="0" smtClean="0"/>
              <a:t>, ačkoli se vyslovují </a:t>
            </a:r>
            <a:r>
              <a:rPr lang="en-US" dirty="0" smtClean="0"/>
              <a:t>[</a:t>
            </a:r>
            <a:r>
              <a:rPr lang="cs-CZ" dirty="0" smtClean="0"/>
              <a:t>žaka</a:t>
            </a:r>
            <a:r>
              <a:rPr lang="en-US" dirty="0" smtClean="0"/>
              <a:t>]</a:t>
            </a:r>
            <a:r>
              <a:rPr lang="cs-CZ" dirty="0" smtClean="0"/>
              <a:t> a </a:t>
            </a:r>
            <a:r>
              <a:rPr lang="en-US" dirty="0" smtClean="0"/>
              <a:t>[</a:t>
            </a:r>
            <a:r>
              <a:rPr lang="cs-CZ" dirty="0" smtClean="0"/>
              <a:t>žila</a:t>
            </a:r>
            <a:r>
              <a:rPr lang="en-US" dirty="0" smtClean="0"/>
              <a:t>]</a:t>
            </a:r>
            <a:r>
              <a:rPr lang="cs-CZ" dirty="0" smtClean="0"/>
              <a:t>.</a:t>
            </a:r>
            <a:endParaRPr lang="cs-CZ" i="1" dirty="0" smtClean="0"/>
          </a:p>
          <a:p>
            <a:r>
              <a:rPr lang="en-US" dirty="0" err="1" smtClean="0"/>
              <a:t>Pravidla</a:t>
            </a:r>
            <a:r>
              <a:rPr lang="en-US" dirty="0" smtClean="0"/>
              <a:t> z </a:t>
            </a:r>
            <a:r>
              <a:rPr lang="en-US" dirty="0" err="1" smtClean="0"/>
              <a:t>roku</a:t>
            </a:r>
            <a:r>
              <a:rPr lang="en-US" dirty="0" smtClean="0"/>
              <a:t> </a:t>
            </a:r>
            <a:r>
              <a:rPr lang="cs-CZ" dirty="0" smtClean="0"/>
              <a:t>1993 přijala pravopisné podoby </a:t>
            </a:r>
            <a:r>
              <a:rPr lang="cs-CZ" i="1" dirty="0" smtClean="0"/>
              <a:t>filozofie</a:t>
            </a:r>
            <a:r>
              <a:rPr lang="cs-CZ" dirty="0" smtClean="0"/>
              <a:t>, </a:t>
            </a:r>
            <a:r>
              <a:rPr lang="cs-CZ" i="1" dirty="0" smtClean="0"/>
              <a:t>kurz</a:t>
            </a:r>
            <a:r>
              <a:rPr lang="cs-CZ" dirty="0" smtClean="0"/>
              <a:t>, </a:t>
            </a:r>
            <a:r>
              <a:rPr lang="cs-CZ" i="1" dirty="0" smtClean="0"/>
              <a:t>diskuze</a:t>
            </a:r>
            <a:r>
              <a:rPr lang="cs-CZ" dirty="0" smtClean="0"/>
              <a:t>, </a:t>
            </a:r>
            <a:r>
              <a:rPr lang="cs-CZ" i="1" dirty="0" smtClean="0"/>
              <a:t>rezort </a:t>
            </a:r>
            <a:r>
              <a:rPr lang="cs-CZ" dirty="0" smtClean="0"/>
              <a:t>a příponu </a:t>
            </a:r>
            <a:r>
              <a:rPr lang="cs-CZ" i="1" dirty="0" smtClean="0"/>
              <a:t>-izmus</a:t>
            </a:r>
            <a:r>
              <a:rPr lang="cs-CZ" dirty="0" smtClean="0"/>
              <a:t>; starší podoby se </a:t>
            </a:r>
            <a:r>
              <a:rPr lang="cs-CZ" i="1" dirty="0" smtClean="0"/>
              <a:t>s </a:t>
            </a:r>
            <a:r>
              <a:rPr lang="cs-CZ" dirty="0" smtClean="0"/>
              <a:t>jsou i nadále možné.</a:t>
            </a:r>
          </a:p>
          <a:p>
            <a:pPr marL="0" indent="0">
              <a:buNone/>
            </a:pPr>
            <a:r>
              <a:rPr lang="cs-CZ" dirty="0" smtClean="0"/>
              <a:t>Český přístup (= počešťování pravopisu) k přejatým slovům není nijak výjimečný: zatímco angličtina a francouzština většinou zachovávají původní pravopis, je např. finština nebo srbocharvátština </a:t>
            </a:r>
            <a:br>
              <a:rPr lang="cs-CZ" dirty="0" smtClean="0"/>
            </a:br>
            <a:r>
              <a:rPr lang="cs-CZ" dirty="0" smtClean="0"/>
              <a:t>v pravopisném přizpůsobení cizomluvů mnohem radikálnější.</a:t>
            </a:r>
          </a:p>
        </p:txBody>
      </p:sp>
    </p:spTree>
    <p:extLst>
      <p:ext uri="{BB962C8B-B14F-4D97-AF65-F5344CB8AC3E}">
        <p14:creationId xmlns:p14="http://schemas.microsoft.com/office/powerpoint/2010/main" val="25114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Velká písmena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Píšeme </a:t>
            </a:r>
            <a:r>
              <a:rPr lang="cs-CZ" i="1" dirty="0" smtClean="0"/>
              <a:t>Krkonošský národní park</a:t>
            </a:r>
            <a:r>
              <a:rPr lang="cs-CZ" dirty="0" smtClean="0"/>
              <a:t>, </a:t>
            </a:r>
            <a:r>
              <a:rPr lang="cs-CZ" i="1" dirty="0" smtClean="0"/>
              <a:t>národní park Podyjí</a:t>
            </a:r>
            <a:r>
              <a:rPr lang="cs-CZ" dirty="0" smtClean="0"/>
              <a:t>, </a:t>
            </a:r>
            <a:r>
              <a:rPr lang="cs-CZ" i="1" dirty="0" smtClean="0"/>
              <a:t>přírodní rezervace Milovická stráň </a:t>
            </a:r>
            <a:r>
              <a:rPr lang="cs-CZ" dirty="0" smtClean="0"/>
              <a:t>(území; podobně jako </a:t>
            </a:r>
            <a:r>
              <a:rPr lang="cs-CZ" i="1" dirty="0" smtClean="0"/>
              <a:t>okres Brno-venkov</a:t>
            </a:r>
            <a:r>
              <a:rPr lang="cs-CZ" dirty="0" smtClean="0"/>
              <a:t>), ale </a:t>
            </a:r>
            <a:r>
              <a:rPr lang="cs-CZ" i="1" dirty="0" smtClean="0"/>
              <a:t>Správa národního parku Podyjí </a:t>
            </a:r>
            <a:r>
              <a:rPr lang="cs-CZ" dirty="0" smtClean="0"/>
              <a:t>(instituce).</a:t>
            </a:r>
          </a:p>
          <a:p>
            <a:r>
              <a:rPr lang="cs-CZ" dirty="0" smtClean="0"/>
              <a:t>Ulice </a:t>
            </a:r>
            <a:r>
              <a:rPr lang="cs-CZ" i="1" dirty="0" smtClean="0"/>
              <a:t>Pod Skalkou </a:t>
            </a:r>
            <a:r>
              <a:rPr lang="cs-CZ" dirty="0" smtClean="0"/>
              <a:t>(dříve </a:t>
            </a:r>
            <a:r>
              <a:rPr lang="cs-CZ" i="1" dirty="0" smtClean="0"/>
              <a:t>Pod skalkou </a:t>
            </a:r>
            <a:r>
              <a:rPr lang="cs-CZ" dirty="0" smtClean="0"/>
              <a:t>i </a:t>
            </a:r>
            <a:r>
              <a:rPr lang="cs-CZ" i="1" dirty="0" smtClean="0"/>
              <a:t>Pod Skalkou</a:t>
            </a:r>
            <a:r>
              <a:rPr lang="cs-CZ" dirty="0" smtClean="0"/>
              <a:t>); ulice </a:t>
            </a:r>
            <a:r>
              <a:rPr lang="cs-CZ" i="1" dirty="0" smtClean="0"/>
              <a:t>Na Příkopě</a:t>
            </a:r>
            <a:r>
              <a:rPr lang="cs-CZ" dirty="0" smtClean="0"/>
              <a:t>, ale bydlí na </a:t>
            </a:r>
            <a:r>
              <a:rPr lang="cs-CZ" i="1" dirty="0" smtClean="0"/>
              <a:t>Příkopě </a:t>
            </a:r>
            <a:r>
              <a:rPr lang="cs-CZ" dirty="0" smtClean="0"/>
              <a:t>nebo na </a:t>
            </a:r>
            <a:r>
              <a:rPr lang="cs-CZ" i="1" dirty="0" smtClean="0"/>
              <a:t>náměstí Míru</a:t>
            </a:r>
            <a:r>
              <a:rPr lang="cs-CZ" dirty="0" smtClean="0"/>
              <a:t>.</a:t>
            </a:r>
          </a:p>
          <a:p>
            <a:r>
              <a:rPr lang="cs-CZ" dirty="0" smtClean="0"/>
              <a:t>Odstěhoval se nejdřív do </a:t>
            </a:r>
            <a:r>
              <a:rPr lang="cs-CZ" i="1" dirty="0" smtClean="0"/>
              <a:t>jižních Čech</a:t>
            </a:r>
            <a:r>
              <a:rPr lang="cs-CZ" dirty="0" smtClean="0"/>
              <a:t>, potom na </a:t>
            </a:r>
            <a:r>
              <a:rPr lang="cs-CZ" i="1" dirty="0" smtClean="0"/>
              <a:t>jižní Moravu</a:t>
            </a:r>
            <a:r>
              <a:rPr lang="cs-CZ" dirty="0" smtClean="0"/>
              <a:t>, ale bydlí v </a:t>
            </a:r>
            <a:r>
              <a:rPr lang="cs-CZ" i="1" dirty="0" smtClean="0"/>
              <a:t>Jihomoravském kraji</a:t>
            </a:r>
            <a:r>
              <a:rPr lang="cs-CZ" dirty="0" smtClean="0"/>
              <a:t>.</a:t>
            </a:r>
          </a:p>
          <a:p>
            <a:r>
              <a:rPr lang="cs-CZ" i="1" dirty="0" smtClean="0"/>
              <a:t>Fakulta přírodovědecká/Přírodovědecká fakulta Masarykovy univerzity</a:t>
            </a:r>
            <a:r>
              <a:rPr lang="cs-CZ" dirty="0" smtClean="0"/>
              <a:t>.</a:t>
            </a:r>
          </a:p>
          <a:p>
            <a:r>
              <a:rPr lang="cs-CZ" dirty="0" smtClean="0"/>
              <a:t>Jdu do </a:t>
            </a:r>
            <a:r>
              <a:rPr lang="cs-CZ" i="1" dirty="0" smtClean="0"/>
              <a:t>Ústavu</a:t>
            </a:r>
            <a:r>
              <a:rPr lang="cs-CZ" dirty="0" smtClean="0"/>
              <a:t> (= na Květnou) je zástupný název; zástupnými názvy je lepší šetřit.</a:t>
            </a:r>
          </a:p>
        </p:txBody>
      </p:sp>
    </p:spTree>
    <p:extLst>
      <p:ext uri="{BB962C8B-B14F-4D97-AF65-F5344CB8AC3E}">
        <p14:creationId xmlns:p14="http://schemas.microsoft.com/office/powerpoint/2010/main" val="332221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Interpunkce: čárka</a:t>
            </a:r>
            <a:r>
              <a:rPr lang="cs-CZ" dirty="0"/>
              <a:t>, dvojtečka, středník, tečka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Dlouhé věty a složitá souvětí vyžadují velkou pozornost. Často je vhodnější rozdělit dlouhé souvětí na dvě kratší, případně použít střední, dvojtečku a závorky. </a:t>
            </a:r>
          </a:p>
          <a:p>
            <a:r>
              <a:rPr lang="cs-CZ" dirty="0" smtClean="0"/>
              <a:t>Vložené věty (závislé klauze) se oddělují čárkou z obou stran; na druhou čárkou v pořadí se obvykle zapomíná: </a:t>
            </a:r>
            <a:r>
              <a:rPr lang="cs-CZ" i="1" dirty="0" smtClean="0"/>
              <a:t>Z faktu, že tkanivo života se utváří vzájemnými vztahy mezi rozmanitými životními formami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smtClean="0"/>
              <a:t>mu vyplývá…</a:t>
            </a:r>
          </a:p>
          <a:p>
            <a:r>
              <a:rPr lang="cs-CZ" dirty="0" smtClean="0"/>
              <a:t>Někdy se čárka nepíše až před </a:t>
            </a:r>
            <a:r>
              <a:rPr lang="cs-CZ" dirty="0" err="1" smtClean="0"/>
              <a:t>podřadící</a:t>
            </a:r>
            <a:r>
              <a:rPr lang="cs-CZ" dirty="0" smtClean="0"/>
              <a:t> spojkou, ale už před částicí: </a:t>
            </a:r>
            <a:r>
              <a:rPr lang="cs-CZ" i="1" dirty="0" smtClean="0"/>
              <a:t>platy zvýšíme, teprve až to hospodářská situace umožní…</a:t>
            </a:r>
          </a:p>
        </p:txBody>
      </p:sp>
    </p:spTree>
    <p:extLst>
      <p:ext uri="{BB962C8B-B14F-4D97-AF65-F5344CB8AC3E}">
        <p14:creationId xmlns:p14="http://schemas.microsoft.com/office/powerpoint/2010/main" val="177263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Interpunkce: čárka</a:t>
            </a:r>
            <a:r>
              <a:rPr lang="cs-CZ" dirty="0"/>
              <a:t>, dvojtečka, středník, tečka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třeba rozlišovat na rozvité přívlastky za podstatným jménem. Pokud přívlastek omezuje význam substantivní skupiny, je to přívlastek restriktivní (těsný), jehož vypuštění mění význam, a ten se čárkou neodděluje. Naopak přívlastek nerestriktivní (volný) se odděluje čárkou z obou stran.</a:t>
            </a:r>
          </a:p>
          <a:p>
            <a:pPr marL="0" indent="0">
              <a:buNone/>
            </a:pPr>
            <a:r>
              <a:rPr lang="cs-CZ" i="1" dirty="0" smtClean="0"/>
              <a:t>První Smetanovou operou, napsanou na libreto K. Sabiny, jsou Braniboři v Čechách. </a:t>
            </a:r>
          </a:p>
          <a:p>
            <a:pPr marL="0" indent="0">
              <a:buNone/>
            </a:pPr>
            <a:r>
              <a:rPr lang="cs-CZ" i="1" dirty="0"/>
              <a:t>První Smetanovou </a:t>
            </a:r>
            <a:r>
              <a:rPr lang="cs-CZ" i="1" dirty="0" smtClean="0"/>
              <a:t>operou </a:t>
            </a:r>
            <a:r>
              <a:rPr lang="cs-CZ" i="1" dirty="0"/>
              <a:t>napsanou na libreto </a:t>
            </a:r>
            <a:r>
              <a:rPr lang="cs-CZ" i="1" dirty="0" smtClean="0"/>
              <a:t>E. Krásnohorské je Hubička. </a:t>
            </a:r>
            <a:br>
              <a:rPr lang="cs-CZ" i="1" dirty="0" smtClean="0"/>
            </a:br>
            <a:r>
              <a:rPr lang="cs-CZ" i="1" dirty="0" smtClean="0"/>
              <a:t>Monografie vydaná v nakladatelství Academia je jeho habilitační prací.</a:t>
            </a:r>
            <a:endParaRPr lang="cs-CZ" i="1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7086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Interpunkce: čárka</a:t>
            </a:r>
            <a:r>
              <a:rPr lang="cs-CZ" dirty="0"/>
              <a:t>, dvojtečka, středník, tečka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Spojka </a:t>
            </a:r>
            <a:r>
              <a:rPr lang="cs-CZ" i="1" dirty="0" smtClean="0"/>
              <a:t>nebo</a:t>
            </a:r>
            <a:r>
              <a:rPr lang="cs-CZ" dirty="0" smtClean="0"/>
              <a:t> se používá jak ve slučovací, tak ve vylučovací platnosti.</a:t>
            </a:r>
          </a:p>
          <a:p>
            <a:pPr marL="0" indent="0">
              <a:buNone/>
            </a:pPr>
            <a:r>
              <a:rPr lang="cs-CZ" i="1" dirty="0" smtClean="0"/>
              <a:t>Na zimu si věci uložíme do krabic nebo pytlů.</a:t>
            </a:r>
          </a:p>
          <a:p>
            <a:pPr marL="0" indent="0">
              <a:buNone/>
            </a:pPr>
            <a:r>
              <a:rPr lang="cs-CZ" i="1" dirty="0" smtClean="0"/>
              <a:t>Koupit, nebo nekoupit, drtí nás denně reklamní slogany.</a:t>
            </a:r>
          </a:p>
          <a:p>
            <a:r>
              <a:rPr lang="cs-CZ" dirty="0" smtClean="0"/>
              <a:t>Někdy je vhodné použít dvoučlenný spojovací výraz: </a:t>
            </a:r>
            <a:r>
              <a:rPr lang="cs-CZ" i="1" dirty="0" smtClean="0"/>
              <a:t>buď…, anebo</a:t>
            </a:r>
            <a:r>
              <a:rPr lang="cs-CZ" i="1" dirty="0" smtClean="0"/>
              <a:t>…; </a:t>
            </a:r>
            <a:r>
              <a:rPr lang="cs-CZ" dirty="0" smtClean="0"/>
              <a:t>ten má vylučovací význam.</a:t>
            </a:r>
            <a:endParaRPr lang="cs-CZ" i="1" dirty="0" smtClean="0"/>
          </a:p>
          <a:p>
            <a:r>
              <a:rPr lang="cs-CZ" dirty="0" smtClean="0"/>
              <a:t>Spojka </a:t>
            </a:r>
            <a:r>
              <a:rPr lang="cs-CZ" i="1" dirty="0" smtClean="0"/>
              <a:t>či </a:t>
            </a:r>
            <a:r>
              <a:rPr lang="cs-CZ" dirty="0" smtClean="0"/>
              <a:t>měla původně vylučovací význam.</a:t>
            </a:r>
          </a:p>
          <a:p>
            <a:pPr marL="0" indent="0">
              <a:buNone/>
            </a:pPr>
            <a:r>
              <a:rPr lang="cs-CZ" i="1" dirty="0" smtClean="0"/>
              <a:t>Být, či nebýt, toť otázka.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8750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Interpunkce: čárka</a:t>
            </a:r>
            <a:r>
              <a:rPr lang="cs-CZ" dirty="0"/>
              <a:t>, dvojtečka, středník, tečka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 spojku </a:t>
            </a:r>
            <a:r>
              <a:rPr lang="cs-CZ" i="1" dirty="0" smtClean="0"/>
              <a:t>a</a:t>
            </a:r>
            <a:r>
              <a:rPr lang="cs-CZ" dirty="0" smtClean="0"/>
              <a:t> se klade čárka, pokud stojí mezi hlavní a vedlejší větou, a to i tehdy, pokud by </a:t>
            </a:r>
            <a:r>
              <a:rPr lang="cs-CZ" dirty="0" smtClean="0"/>
              <a:t>přísně </a:t>
            </a:r>
            <a:r>
              <a:rPr lang="cs-CZ" dirty="0" smtClean="0"/>
              <a:t>vzato měla čárka stát až za </a:t>
            </a:r>
            <a:r>
              <a:rPr lang="cs-CZ" i="1" dirty="0" smtClean="0"/>
              <a:t>a</a:t>
            </a:r>
            <a:r>
              <a:rPr lang="cs-CZ" dirty="0" smtClean="0"/>
              <a:t>. </a:t>
            </a:r>
            <a:r>
              <a:rPr lang="cs-CZ" i="1" dirty="0" smtClean="0"/>
              <a:t> </a:t>
            </a:r>
          </a:p>
          <a:p>
            <a:pPr marL="0" indent="0">
              <a:buNone/>
            </a:pPr>
            <a:r>
              <a:rPr lang="cs-CZ" i="1" dirty="0" smtClean="0"/>
              <a:t>Probudil se, a když viděl, že už se rozednívá, vstal.</a:t>
            </a:r>
          </a:p>
          <a:p>
            <a:r>
              <a:rPr lang="cs-CZ" dirty="0" smtClean="0"/>
              <a:t>Čárku před spojkou </a:t>
            </a:r>
            <a:r>
              <a:rPr lang="cs-CZ" i="1" dirty="0" smtClean="0"/>
              <a:t>a </a:t>
            </a:r>
            <a:r>
              <a:rPr lang="cs-CZ" dirty="0" smtClean="0"/>
              <a:t>píšeme, stejně jako před </a:t>
            </a:r>
            <a:r>
              <a:rPr lang="cs-CZ" i="1" dirty="0" smtClean="0"/>
              <a:t>i</a:t>
            </a:r>
            <a:r>
              <a:rPr lang="cs-CZ" dirty="0" smtClean="0"/>
              <a:t>, </a:t>
            </a:r>
            <a:r>
              <a:rPr lang="cs-CZ" i="1" dirty="0" smtClean="0"/>
              <a:t>ani</a:t>
            </a:r>
            <a:r>
              <a:rPr lang="cs-CZ" dirty="0" smtClean="0"/>
              <a:t>, </a:t>
            </a:r>
            <a:r>
              <a:rPr lang="cs-CZ" i="1" dirty="0" smtClean="0"/>
              <a:t>nebo </a:t>
            </a:r>
            <a:r>
              <a:rPr lang="cs-CZ" dirty="0" smtClean="0"/>
              <a:t>a </a:t>
            </a:r>
            <a:r>
              <a:rPr lang="cs-CZ" i="1" dirty="0" smtClean="0"/>
              <a:t>či</a:t>
            </a:r>
            <a:r>
              <a:rPr lang="cs-CZ" dirty="0" smtClean="0"/>
              <a:t>, pokud má spojka jiný než slučovací význam. Například jde o stupňování nebo o odporovací spojení. </a:t>
            </a:r>
          </a:p>
          <a:p>
            <a:pPr marL="0" indent="0">
              <a:buNone/>
            </a:pPr>
            <a:r>
              <a:rPr lang="cs-CZ" i="1" dirty="0" smtClean="0"/>
              <a:t>Tento jev není popsán v učebnicích, ani odborná literatura se o něm nezmiňuje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i="1" dirty="0" smtClean="0"/>
              <a:t>Míjely hodiny, a vlak se z místa nehýbal.</a:t>
            </a:r>
            <a:endParaRPr lang="cs-CZ" i="1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0509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Gramatika versus pravopis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Gramatika</a:t>
            </a:r>
            <a:r>
              <a:rPr lang="cs-CZ" dirty="0" smtClean="0"/>
              <a:t> neboli mluvnice je soubor logických a strukturních pravidel, kterými se řídí stavba vět, větných členů a slov v určitém přirozeném jazyce. V tradičním pojetí zahrnuje morfologii (tvarosloví) a syntax (skladbu), v širším i další jazykovědné disciplíny, jako je fonetika s fonologií, lexikologie a slovotvorba a stylistika (Wikipedie). </a:t>
            </a:r>
          </a:p>
          <a:p>
            <a:r>
              <a:rPr lang="cs-CZ" dirty="0" smtClean="0"/>
              <a:t> </a:t>
            </a:r>
            <a:r>
              <a:rPr lang="cs-CZ" b="1" dirty="0" smtClean="0"/>
              <a:t>Pravopis </a:t>
            </a:r>
            <a:r>
              <a:rPr lang="cs-CZ" dirty="0" smtClean="0"/>
              <a:t>(</a:t>
            </a:r>
            <a:r>
              <a:rPr lang="cs-CZ" dirty="0" smtClean="0"/>
              <a:t>též ortografie</a:t>
            </a:r>
            <a:r>
              <a:rPr lang="cs-CZ" dirty="0" smtClean="0"/>
              <a:t>) je ustálený způsob záznamu zvukové podoby (spisovného) jazyka systémem grafických znaků (Wikipedie). Je to soustava člověkem vědomě dodaná, kterou může člověk ovlivňovat soustavně a záměrně. Je to soubor doporučení pro vytříbené písemné vyjadřování, od nichž se lze v odůvodněných případech odchýlit.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74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Bratrský pravopis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Putowánj</a:t>
            </a:r>
            <a:r>
              <a:rPr lang="cs-CZ" dirty="0" smtClean="0"/>
              <a:t> aneb </a:t>
            </a:r>
            <a:r>
              <a:rPr lang="cs-CZ" dirty="0" err="1" smtClean="0"/>
              <a:t>Ceſta</a:t>
            </a:r>
            <a:r>
              <a:rPr lang="cs-CZ" dirty="0" smtClean="0"/>
              <a:t> z </a:t>
            </a:r>
            <a:r>
              <a:rPr lang="cs-CZ" dirty="0" err="1" smtClean="0"/>
              <a:t>Králowstwj</a:t>
            </a:r>
            <a:r>
              <a:rPr lang="cs-CZ" dirty="0" smtClean="0"/>
              <a:t> </a:t>
            </a:r>
            <a:r>
              <a:rPr lang="cs-CZ" dirty="0" err="1" smtClean="0"/>
              <a:t>Cžeſkého</a:t>
            </a:r>
            <a:r>
              <a:rPr lang="cs-CZ" dirty="0" smtClean="0"/>
              <a:t> do </a:t>
            </a:r>
            <a:r>
              <a:rPr lang="cs-CZ" dirty="0" err="1" smtClean="0"/>
              <a:t>Měſta</a:t>
            </a:r>
            <a:r>
              <a:rPr lang="cs-CZ" dirty="0" smtClean="0"/>
              <a:t> Benátek: Odtud po Moři do Země </a:t>
            </a:r>
            <a:r>
              <a:rPr lang="cs-CZ" dirty="0" err="1" smtClean="0"/>
              <a:t>Swaté</a:t>
            </a:r>
            <a:r>
              <a:rPr lang="cs-CZ" dirty="0" smtClean="0"/>
              <a:t>/ země </a:t>
            </a:r>
            <a:r>
              <a:rPr lang="cs-CZ" dirty="0" err="1" smtClean="0"/>
              <a:t>Jůdſké</a:t>
            </a:r>
            <a:r>
              <a:rPr lang="cs-CZ" dirty="0" smtClean="0"/>
              <a:t>/ a dále do Egypta a </a:t>
            </a:r>
            <a:r>
              <a:rPr lang="cs-CZ" dirty="0" err="1" smtClean="0"/>
              <a:t>welikého</a:t>
            </a:r>
            <a:r>
              <a:rPr lang="cs-CZ" dirty="0" smtClean="0"/>
              <a:t> </a:t>
            </a:r>
            <a:r>
              <a:rPr lang="cs-CZ" dirty="0" err="1" smtClean="0"/>
              <a:t>Měſta</a:t>
            </a:r>
            <a:r>
              <a:rPr lang="cs-CZ" dirty="0" smtClean="0"/>
              <a:t> </a:t>
            </a:r>
            <a:r>
              <a:rPr lang="cs-CZ" dirty="0" err="1" smtClean="0"/>
              <a:t>Kairu</a:t>
            </a:r>
            <a:r>
              <a:rPr lang="cs-CZ" dirty="0" smtClean="0"/>
              <a:t>: Potom na horu Oreb, </a:t>
            </a:r>
            <a:r>
              <a:rPr lang="cs-CZ" dirty="0" err="1" smtClean="0"/>
              <a:t>Synai</a:t>
            </a:r>
            <a:r>
              <a:rPr lang="cs-CZ" dirty="0" smtClean="0"/>
              <a:t> a </a:t>
            </a:r>
            <a:r>
              <a:rPr lang="cs-CZ" dirty="0" err="1" smtClean="0"/>
              <a:t>ſwaté</a:t>
            </a:r>
            <a:r>
              <a:rPr lang="cs-CZ" dirty="0" smtClean="0"/>
              <a:t> Panny Kateřiny w </a:t>
            </a:r>
            <a:r>
              <a:rPr lang="cs-CZ" dirty="0" err="1" smtClean="0"/>
              <a:t>puſté</a:t>
            </a:r>
            <a:r>
              <a:rPr lang="cs-CZ" dirty="0" smtClean="0"/>
              <a:t> </a:t>
            </a:r>
            <a:r>
              <a:rPr lang="cs-CZ" dirty="0" err="1" smtClean="0"/>
              <a:t>Arabij</a:t>
            </a:r>
            <a:r>
              <a:rPr lang="cs-CZ" dirty="0" smtClean="0"/>
              <a:t> </a:t>
            </a:r>
            <a:r>
              <a:rPr lang="cs-CZ" dirty="0" err="1" smtClean="0"/>
              <a:t>ležjcý</a:t>
            </a:r>
            <a:r>
              <a:rPr lang="cs-CZ" dirty="0" smtClean="0"/>
              <a:t>: Na </a:t>
            </a:r>
            <a:r>
              <a:rPr lang="cs-CZ" dirty="0" err="1" smtClean="0"/>
              <a:t>dwa</a:t>
            </a:r>
            <a:r>
              <a:rPr lang="cs-CZ" dirty="0" smtClean="0"/>
              <a:t> </a:t>
            </a:r>
            <a:r>
              <a:rPr lang="cs-CZ" dirty="0" err="1" smtClean="0"/>
              <a:t>Djly</a:t>
            </a:r>
            <a:r>
              <a:rPr lang="cs-CZ" dirty="0" smtClean="0"/>
              <a:t> rozdělená: A Od Urozeného Pána, Pana </a:t>
            </a:r>
            <a:r>
              <a:rPr lang="cs-CZ" dirty="0" err="1" smtClean="0"/>
              <a:t>Kryſtoffa</a:t>
            </a:r>
            <a:r>
              <a:rPr lang="cs-CZ" dirty="0" smtClean="0"/>
              <a:t> Haranta z Polžic a Bezdružic/ a na </a:t>
            </a:r>
            <a:r>
              <a:rPr lang="cs-CZ" dirty="0" err="1" smtClean="0"/>
              <a:t>Petce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 </a:t>
            </a:r>
            <a:r>
              <a:rPr lang="cs-CZ" dirty="0" err="1" smtClean="0"/>
              <a:t>Ržjmského</a:t>
            </a:r>
            <a:r>
              <a:rPr lang="cs-CZ" dirty="0" smtClean="0"/>
              <a:t> </a:t>
            </a:r>
            <a:r>
              <a:rPr lang="cs-CZ" dirty="0" err="1" smtClean="0"/>
              <a:t>Cýſaře</a:t>
            </a:r>
            <a:r>
              <a:rPr lang="cs-CZ" dirty="0" smtClean="0"/>
              <a:t> </a:t>
            </a:r>
            <a:r>
              <a:rPr lang="cs-CZ" dirty="0" err="1" smtClean="0"/>
              <a:t>geho</a:t>
            </a:r>
            <a:r>
              <a:rPr lang="cs-CZ" dirty="0" smtClean="0"/>
              <a:t> </a:t>
            </a:r>
            <a:r>
              <a:rPr lang="cs-CZ" dirty="0" err="1" smtClean="0"/>
              <a:t>miloſti</a:t>
            </a:r>
            <a:r>
              <a:rPr lang="cs-CZ" dirty="0" smtClean="0"/>
              <a:t> </a:t>
            </a:r>
            <a:r>
              <a:rPr lang="cs-CZ" dirty="0" err="1" smtClean="0"/>
              <a:t>Raddy</a:t>
            </a:r>
            <a:r>
              <a:rPr lang="cs-CZ" dirty="0" smtClean="0"/>
              <a:t> a </a:t>
            </a:r>
            <a:r>
              <a:rPr lang="cs-CZ" dirty="0" err="1" smtClean="0"/>
              <a:t>Komornijka</a:t>
            </a:r>
            <a:r>
              <a:rPr lang="cs-CZ" dirty="0" smtClean="0"/>
              <a:t>/ Léta 1598. </a:t>
            </a:r>
            <a:r>
              <a:rPr lang="cs-CZ" dirty="0" err="1" smtClean="0"/>
              <a:t>ſſtiastně</a:t>
            </a:r>
            <a:r>
              <a:rPr lang="cs-CZ" dirty="0" smtClean="0"/>
              <a:t> </a:t>
            </a:r>
            <a:r>
              <a:rPr lang="cs-CZ" dirty="0" err="1" smtClean="0"/>
              <a:t>wykonaná</a:t>
            </a:r>
            <a:r>
              <a:rPr lang="cs-CZ" dirty="0" smtClean="0"/>
              <a:t>/ y také pěknými </a:t>
            </a:r>
            <a:r>
              <a:rPr lang="cs-CZ" dirty="0" err="1" smtClean="0"/>
              <a:t>Figůrami</a:t>
            </a:r>
            <a:r>
              <a:rPr lang="cs-CZ" dirty="0" smtClean="0"/>
              <a:t> ozdobená./ </a:t>
            </a:r>
            <a:r>
              <a:rPr lang="cs-CZ" dirty="0" err="1" smtClean="0"/>
              <a:t>Geſt</a:t>
            </a:r>
            <a:r>
              <a:rPr lang="cs-CZ" dirty="0" smtClean="0"/>
              <a:t> přitom y krátké </a:t>
            </a:r>
            <a:r>
              <a:rPr lang="cs-CZ" dirty="0" err="1" smtClean="0"/>
              <a:t>wypsánj</a:t>
            </a:r>
            <a:r>
              <a:rPr lang="cs-CZ" dirty="0" smtClean="0"/>
              <a:t> některých </a:t>
            </a:r>
            <a:r>
              <a:rPr lang="cs-CZ" dirty="0" err="1" smtClean="0"/>
              <a:t>Národůw</a:t>
            </a:r>
            <a:r>
              <a:rPr lang="cs-CZ" dirty="0" smtClean="0"/>
              <a:t> a </a:t>
            </a:r>
            <a:r>
              <a:rPr lang="cs-CZ" dirty="0" err="1" smtClean="0"/>
              <a:t>obyčegůw</a:t>
            </a:r>
            <a:r>
              <a:rPr lang="cs-CZ" dirty="0" smtClean="0"/>
              <a:t> </a:t>
            </a:r>
            <a:r>
              <a:rPr lang="cs-CZ" dirty="0" err="1" smtClean="0"/>
              <a:t>gegich</a:t>
            </a:r>
            <a:r>
              <a:rPr lang="cs-CZ" dirty="0" smtClean="0"/>
              <a:t>/ též </a:t>
            </a:r>
            <a:r>
              <a:rPr lang="cs-CZ" dirty="0" err="1" smtClean="0"/>
              <a:t>Zemj</a:t>
            </a:r>
            <a:r>
              <a:rPr lang="cs-CZ" dirty="0" smtClean="0"/>
              <a:t>, </a:t>
            </a:r>
            <a:r>
              <a:rPr lang="cs-CZ" dirty="0" err="1" smtClean="0"/>
              <a:t>Kragin</a:t>
            </a:r>
            <a:r>
              <a:rPr lang="cs-CZ" dirty="0" smtClean="0"/>
              <a:t>, </a:t>
            </a:r>
            <a:r>
              <a:rPr lang="cs-CZ" dirty="0" err="1" smtClean="0"/>
              <a:t>Oſtrowůw</a:t>
            </a:r>
            <a:r>
              <a:rPr lang="cs-CZ" dirty="0" smtClean="0"/>
              <a:t> a </a:t>
            </a:r>
            <a:r>
              <a:rPr lang="cs-CZ" dirty="0" err="1" smtClean="0"/>
              <a:t>Měſt</a:t>
            </a:r>
            <a:r>
              <a:rPr lang="cs-CZ" dirty="0" smtClean="0"/>
              <a:t>/ y </a:t>
            </a:r>
            <a:r>
              <a:rPr lang="cs-CZ" dirty="0" err="1" smtClean="0"/>
              <a:t>giných</a:t>
            </a:r>
            <a:r>
              <a:rPr lang="cs-CZ" dirty="0" smtClean="0"/>
              <a:t> rozličných </a:t>
            </a:r>
            <a:r>
              <a:rPr lang="cs-CZ" dirty="0" err="1" smtClean="0"/>
              <a:t>wěcý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pl-PL" sz="2000" dirty="0" smtClean="0"/>
              <a:t>cestopis Kryštofa Haranta z Polžic a Bezdružic, tisk z roku 1608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0538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Pravopis poloviny 19. století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770977"/>
            <a:ext cx="10620375" cy="440055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943639" y="6251816"/>
            <a:ext cx="10304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Presl</a:t>
            </a:r>
            <a:r>
              <a:rPr lang="cs-CZ" dirty="0" smtClean="0"/>
              <a:t>, Všeobecný rostlinopis, Praha 1846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49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českého </a:t>
            </a:r>
            <a:r>
              <a:rPr lang="cs-CZ" dirty="0" smtClean="0"/>
              <a:t>pravopisu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Hlavní princip je fonologický, kombinován s principem morfologickým a historickým.</a:t>
            </a:r>
          </a:p>
          <a:p>
            <a:r>
              <a:rPr lang="cs-CZ" dirty="0" smtClean="0"/>
              <a:t>Fonologický princip se odchyluje se od zásady </a:t>
            </a:r>
            <a:r>
              <a:rPr lang="cs-CZ" i="1" dirty="0" smtClean="0"/>
              <a:t>Piš, jak slyšíš; </a:t>
            </a:r>
            <a:r>
              <a:rPr lang="cs-CZ" dirty="0" smtClean="0"/>
              <a:t>nezachycuje zvuky ale </a:t>
            </a:r>
            <a:r>
              <a:rPr lang="cs-CZ" dirty="0" smtClean="0"/>
              <a:t>fonémy, a tedy nebere v potaz výslovnostní varianty téže hlásky. </a:t>
            </a:r>
            <a:r>
              <a:rPr lang="cs-CZ" dirty="0" smtClean="0"/>
              <a:t>Nebere tedy v potaz např. spodobu znělosti ve skupinách hlásek </a:t>
            </a:r>
            <a:r>
              <a:rPr lang="cs-CZ" dirty="0" smtClean="0"/>
              <a:t>(např. znělé i neznělé ř ve slovech </a:t>
            </a:r>
            <a:r>
              <a:rPr lang="cs-CZ" i="1" dirty="0" smtClean="0"/>
              <a:t>tři </a:t>
            </a:r>
            <a:r>
              <a:rPr lang="cs-CZ" dirty="0" smtClean="0"/>
              <a:t>a </a:t>
            </a:r>
            <a:r>
              <a:rPr lang="cs-CZ" i="1" dirty="0" smtClean="0"/>
              <a:t>dři</a:t>
            </a:r>
            <a:r>
              <a:rPr lang="cs-CZ" dirty="0" smtClean="0"/>
              <a:t>) ani </a:t>
            </a:r>
            <a:r>
              <a:rPr lang="cs-CZ" dirty="0" smtClean="0"/>
              <a:t>ztrátu znělosti na konci slova (</a:t>
            </a:r>
            <a:r>
              <a:rPr lang="cs-CZ" dirty="0" smtClean="0"/>
              <a:t>le</a:t>
            </a:r>
            <a:r>
              <a:rPr lang="cs-CZ" i="1" dirty="0" smtClean="0"/>
              <a:t>d</a:t>
            </a:r>
            <a:r>
              <a:rPr lang="cs-CZ" dirty="0" smtClean="0"/>
              <a:t>).</a:t>
            </a:r>
            <a:endParaRPr lang="cs-CZ" dirty="0" smtClean="0"/>
          </a:p>
          <a:p>
            <a:r>
              <a:rPr lang="cs-CZ" dirty="0" smtClean="0"/>
              <a:t>Morfologický princip: dě</a:t>
            </a:r>
            <a:r>
              <a:rPr lang="cs-CZ" i="1" dirty="0" smtClean="0"/>
              <a:t>ts</a:t>
            </a:r>
            <a:r>
              <a:rPr lang="cs-CZ" dirty="0" smtClean="0"/>
              <a:t>ký, rozlišování m</a:t>
            </a:r>
            <a:r>
              <a:rPr lang="cs-CZ" i="1" dirty="0" smtClean="0"/>
              <a:t>ě </a:t>
            </a:r>
            <a:r>
              <a:rPr lang="cs-CZ" dirty="0" smtClean="0"/>
              <a:t>a m</a:t>
            </a:r>
            <a:r>
              <a:rPr lang="cs-CZ" i="1" dirty="0" smtClean="0"/>
              <a:t>ně, vě</a:t>
            </a:r>
            <a:r>
              <a:rPr lang="cs-CZ" dirty="0" smtClean="0"/>
              <a:t>dět versus </a:t>
            </a:r>
            <a:r>
              <a:rPr lang="cs-CZ" i="1" dirty="0" smtClean="0"/>
              <a:t>vje</a:t>
            </a:r>
            <a:r>
              <a:rPr lang="cs-CZ" dirty="0" smtClean="0"/>
              <a:t>t bez ohledu na (stejnou) výslovnost . </a:t>
            </a:r>
            <a:endParaRPr lang="cs-CZ" dirty="0" smtClean="0"/>
          </a:p>
          <a:p>
            <a:r>
              <a:rPr lang="cs-CZ" dirty="0" smtClean="0"/>
              <a:t>Historický princip: rozlišování </a:t>
            </a:r>
            <a:r>
              <a:rPr lang="cs-CZ" i="1" dirty="0" smtClean="0"/>
              <a:t>i</a:t>
            </a:r>
            <a:r>
              <a:rPr lang="cs-CZ" dirty="0" smtClean="0"/>
              <a:t> a </a:t>
            </a:r>
            <a:r>
              <a:rPr lang="cs-CZ" i="1" dirty="0" smtClean="0"/>
              <a:t>y </a:t>
            </a:r>
            <a:r>
              <a:rPr lang="cs-CZ" dirty="0" smtClean="0"/>
              <a:t>(pl</a:t>
            </a:r>
            <a:r>
              <a:rPr lang="cs-CZ" i="1" dirty="0" smtClean="0"/>
              <a:t>y</a:t>
            </a:r>
            <a:r>
              <a:rPr lang="cs-CZ" dirty="0" smtClean="0"/>
              <a:t>nout versus pl</a:t>
            </a:r>
            <a:r>
              <a:rPr lang="cs-CZ" i="1" dirty="0" smtClean="0"/>
              <a:t>i</a:t>
            </a:r>
            <a:r>
              <a:rPr lang="cs-CZ" dirty="0" smtClean="0"/>
              <a:t>vat), </a:t>
            </a:r>
            <a:r>
              <a:rPr lang="cs-CZ" i="1" dirty="0" smtClean="0"/>
              <a:t>ú </a:t>
            </a:r>
            <a:r>
              <a:rPr lang="cs-CZ" dirty="0" smtClean="0"/>
              <a:t>a </a:t>
            </a:r>
            <a:r>
              <a:rPr lang="cs-CZ" i="1" dirty="0" smtClean="0"/>
              <a:t>ů</a:t>
            </a:r>
            <a:r>
              <a:rPr lang="cs-CZ" dirty="0" smtClean="0"/>
              <a:t>,</a:t>
            </a:r>
            <a:r>
              <a:rPr lang="cs-CZ" i="1" dirty="0" smtClean="0"/>
              <a:t>  </a:t>
            </a:r>
            <a:r>
              <a:rPr lang="cs-CZ" dirty="0" smtClean="0"/>
              <a:t>existence grafému </a:t>
            </a:r>
            <a:r>
              <a:rPr lang="cs-CZ" i="1" dirty="0" smtClean="0"/>
              <a:t>ě.</a:t>
            </a:r>
          </a:p>
          <a:p>
            <a:pPr marL="0" indent="0">
              <a:buNone/>
            </a:pPr>
            <a:r>
              <a:rPr lang="cs-CZ" dirty="0" smtClean="0"/>
              <a:t>Český pravopis je jednodušší než anglický a francouzský, ale složitější než srbský, španělský nebo finský.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271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českého pravopisu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</a:t>
            </a:r>
            <a:r>
              <a:rPr lang="de-AT" dirty="0" smtClean="0"/>
              <a:t>d </a:t>
            </a:r>
            <a:r>
              <a:rPr lang="cs-CZ" dirty="0" err="1" smtClean="0"/>
              <a:t>počá</a:t>
            </a:r>
            <a:r>
              <a:rPr lang="de-AT" dirty="0" err="1" smtClean="0"/>
              <a:t>tku</a:t>
            </a:r>
            <a:r>
              <a:rPr lang="de-AT" dirty="0" smtClean="0"/>
              <a:t> </a:t>
            </a:r>
            <a:r>
              <a:rPr lang="cs-CZ" dirty="0" smtClean="0"/>
              <a:t>19. století provedena nejdřív </a:t>
            </a:r>
            <a:r>
              <a:rPr lang="pl-PL" dirty="0" smtClean="0"/>
              <a:t>analogická oprava (odstraňuje </a:t>
            </a:r>
            <a:r>
              <a:rPr lang="pl-PL" i="1" dirty="0" smtClean="0"/>
              <a:t>y </a:t>
            </a:r>
            <a:r>
              <a:rPr lang="pl-PL" dirty="0" smtClean="0"/>
              <a:t>po </a:t>
            </a:r>
            <a:r>
              <a:rPr lang="pl-PL" i="1" dirty="0" smtClean="0"/>
              <a:t>s</a:t>
            </a:r>
            <a:r>
              <a:rPr lang="pl-PL" dirty="0" smtClean="0"/>
              <a:t>, </a:t>
            </a:r>
            <a:r>
              <a:rPr lang="pl-PL" i="1" dirty="0" smtClean="0"/>
              <a:t>z </a:t>
            </a:r>
            <a:r>
              <a:rPr lang="pl-PL" dirty="0" smtClean="0"/>
              <a:t>a </a:t>
            </a:r>
            <a:r>
              <a:rPr lang="pl-PL" i="1" dirty="0" smtClean="0"/>
              <a:t>c</a:t>
            </a:r>
            <a:r>
              <a:rPr lang="pl-PL" dirty="0" smtClean="0"/>
              <a:t>), později skladná oprava (zavedeno </a:t>
            </a:r>
            <a:r>
              <a:rPr lang="pl-PL" i="1" dirty="0" smtClean="0"/>
              <a:t>í</a:t>
            </a:r>
            <a:r>
              <a:rPr lang="pl-PL" dirty="0" smtClean="0"/>
              <a:t> namísto </a:t>
            </a:r>
            <a:r>
              <a:rPr lang="pl-PL" i="1" dirty="0" smtClean="0"/>
              <a:t>j</a:t>
            </a:r>
            <a:r>
              <a:rPr lang="pl-PL" dirty="0" smtClean="0"/>
              <a:t> a </a:t>
            </a:r>
            <a:r>
              <a:rPr lang="pl-PL" i="1" dirty="0" smtClean="0"/>
              <a:t>j </a:t>
            </a:r>
            <a:r>
              <a:rPr lang="pl-PL" dirty="0" smtClean="0"/>
              <a:t>namísto </a:t>
            </a:r>
            <a:r>
              <a:rPr lang="pl-PL" i="1" dirty="0" smtClean="0"/>
              <a:t>g</a:t>
            </a:r>
            <a:r>
              <a:rPr lang="pl-PL" dirty="0" smtClean="0"/>
              <a:t>). </a:t>
            </a:r>
            <a:r>
              <a:rPr lang="pl-PL" dirty="0" smtClean="0"/>
              <a:t>Úpravy pravopis prosazoval hlavně Václav </a:t>
            </a:r>
            <a:r>
              <a:rPr lang="pl-PL" dirty="0" smtClean="0"/>
              <a:t>Hanka...</a:t>
            </a:r>
            <a:endParaRPr lang="de-AT" dirty="0" smtClean="0"/>
          </a:p>
          <a:p>
            <a:r>
              <a:rPr lang="cs-CZ" dirty="0" smtClean="0"/>
              <a:t>Pravopisné příručky vycházejí od poloviny 19. století.</a:t>
            </a:r>
          </a:p>
          <a:p>
            <a:r>
              <a:rPr lang="cs-CZ" dirty="0" smtClean="0"/>
              <a:t>Interpunkce podle německého vzoru s ohledem na syntax.</a:t>
            </a:r>
          </a:p>
          <a:p>
            <a:r>
              <a:rPr lang="cs-CZ" dirty="0" smtClean="0"/>
              <a:t>Jan Gebauer připravil první vydání pravopisných pravidel v r. 1902 a upravené vydání v r. 1903. Druhé vydání zavádí větší pravidelnost (délky: výslovnost versus pravopis).</a:t>
            </a:r>
          </a:p>
          <a:p>
            <a:r>
              <a:rPr lang="cs-CZ" dirty="0" smtClean="0"/>
              <a:t>Větší reformy pravopisu byly uskutečněny v letech 1941, 1957 a 1993.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českého pravopisu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14747"/>
          </a:xfrm>
        </p:spPr>
        <p:txBody>
          <a:bodyPr/>
          <a:lstStyle/>
          <a:p>
            <a:r>
              <a:rPr lang="cs-CZ" dirty="0" smtClean="0"/>
              <a:t>Pravidla českého pravopisu ve školních a akademickém vydání</a:t>
            </a:r>
            <a:endParaRPr lang="de-AT" dirty="0" smtClean="0"/>
          </a:p>
          <a:p>
            <a:r>
              <a:rPr lang="cs-CZ" dirty="0" smtClean="0"/>
              <a:t>Internetová jazyková příručka pro Ústavu pro jazyk český: http://prirucka.ujc.cas.cz/</a:t>
            </a:r>
          </a:p>
          <a:p>
            <a:r>
              <a:rPr lang="cs-CZ" dirty="0" smtClean="0"/>
              <a:t>Pravdová M. &amp; Svobodová I.: Akademická příručka českého jazyka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277" y="1319988"/>
            <a:ext cx="3762375" cy="5238750"/>
          </a:xfrm>
          <a:prstGeom prst="rect">
            <a:avLst/>
          </a:prstGeom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852371" y="5125265"/>
            <a:ext cx="10515600" cy="733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Český národní korpus: https://www.korpus.cz/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975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Ypsilon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Shoda podmětu s přísudkem </a:t>
            </a:r>
          </a:p>
          <a:p>
            <a:r>
              <a:rPr lang="cs-CZ" i="1" dirty="0" smtClean="0"/>
              <a:t>Cigarety zdražily</a:t>
            </a:r>
            <a:r>
              <a:rPr lang="cs-CZ" dirty="0" smtClean="0"/>
              <a:t>, nebo </a:t>
            </a:r>
            <a:r>
              <a:rPr lang="cs-CZ" i="1" dirty="0" smtClean="0"/>
              <a:t>Zdražili cigarety</a:t>
            </a:r>
            <a:r>
              <a:rPr lang="cs-CZ" dirty="0" smtClean="0"/>
              <a:t>? </a:t>
            </a:r>
          </a:p>
          <a:p>
            <a:r>
              <a:rPr lang="cs-CZ" dirty="0" smtClean="0"/>
              <a:t>V několikanásobném podmětu má přednost rod mužský životný: některé věty </a:t>
            </a:r>
            <a:r>
              <a:rPr lang="cs-CZ" dirty="0" smtClean="0"/>
              <a:t>s několikanásobným podmětem, který následuje až za přísudkem, proto </a:t>
            </a:r>
            <a:r>
              <a:rPr lang="cs-CZ" dirty="0" smtClean="0"/>
              <a:t>nelze normálně diktovat.</a:t>
            </a:r>
          </a:p>
          <a:p>
            <a:r>
              <a:rPr lang="cs-CZ" dirty="0" smtClean="0"/>
              <a:t>Některá substantiva mohou mít životné i neživotné tvary: </a:t>
            </a:r>
            <a:r>
              <a:rPr lang="cs-CZ" dirty="0" err="1" smtClean="0"/>
              <a:t>klouz</a:t>
            </a:r>
            <a:r>
              <a:rPr lang="cs-CZ" i="1" dirty="0" err="1" smtClean="0"/>
              <a:t>ci</a:t>
            </a:r>
            <a:r>
              <a:rPr lang="cs-CZ" dirty="0" smtClean="0"/>
              <a:t>, -</a:t>
            </a:r>
            <a:r>
              <a:rPr lang="cs-CZ" i="1" dirty="0" err="1" smtClean="0"/>
              <a:t>ky</a:t>
            </a:r>
            <a:r>
              <a:rPr lang="cs-CZ" dirty="0" smtClean="0"/>
              <a:t>; ledobor</a:t>
            </a:r>
            <a:r>
              <a:rPr lang="cs-CZ" i="1" dirty="0" smtClean="0"/>
              <a:t>ci</a:t>
            </a:r>
            <a:r>
              <a:rPr lang="cs-CZ" dirty="0" smtClean="0"/>
              <a:t>, </a:t>
            </a:r>
            <a:r>
              <a:rPr lang="cs-CZ" i="1" dirty="0" smtClean="0"/>
              <a:t>-e</a:t>
            </a:r>
            <a:r>
              <a:rPr lang="cs-CZ" dirty="0" smtClean="0"/>
              <a:t>; ukazate</a:t>
            </a:r>
            <a:r>
              <a:rPr lang="cs-CZ" i="1" dirty="0" smtClean="0"/>
              <a:t>lé</a:t>
            </a:r>
            <a:r>
              <a:rPr lang="cs-CZ" dirty="0" smtClean="0"/>
              <a:t>, -</a:t>
            </a:r>
            <a:r>
              <a:rPr lang="cs-CZ" i="1" dirty="0" smtClean="0"/>
              <a:t>e</a:t>
            </a:r>
            <a:r>
              <a:rPr lang="cs-CZ" dirty="0" smtClean="0"/>
              <a:t>; hybrid</a:t>
            </a:r>
            <a:r>
              <a:rPr lang="cs-CZ" i="1" dirty="0" smtClean="0"/>
              <a:t>i</a:t>
            </a:r>
            <a:r>
              <a:rPr lang="cs-CZ" dirty="0" smtClean="0"/>
              <a:t>, -</a:t>
            </a:r>
            <a:r>
              <a:rPr lang="cs-CZ" i="1" dirty="0" smtClean="0"/>
              <a:t>y</a:t>
            </a:r>
            <a:r>
              <a:rPr lang="cs-CZ" dirty="0" smtClean="0"/>
              <a:t>; gramatický rod řídí pravopisnou shodu.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22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Ypsilon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Obojetné souhlásky</a:t>
            </a:r>
          </a:p>
          <a:p>
            <a:r>
              <a:rPr lang="cs-CZ" i="1" dirty="0" smtClean="0"/>
              <a:t>dobýt město, </a:t>
            </a:r>
            <a:r>
              <a:rPr lang="cs-CZ" dirty="0" smtClean="0"/>
              <a:t>ale </a:t>
            </a:r>
            <a:r>
              <a:rPr lang="cs-CZ" i="1" dirty="0" smtClean="0"/>
              <a:t>dobít potkana, </a:t>
            </a:r>
            <a:r>
              <a:rPr lang="cs-CZ" dirty="0" smtClean="0"/>
              <a:t>podobně </a:t>
            </a:r>
            <a:r>
              <a:rPr lang="cs-CZ" i="1" dirty="0" smtClean="0"/>
              <a:t>nabít </a:t>
            </a:r>
            <a:r>
              <a:rPr lang="cs-CZ" dirty="0" smtClean="0"/>
              <a:t>a </a:t>
            </a:r>
            <a:r>
              <a:rPr lang="cs-CZ" i="1" dirty="0" smtClean="0"/>
              <a:t>nabýt </a:t>
            </a:r>
            <a:r>
              <a:rPr lang="cs-CZ" dirty="0" smtClean="0"/>
              <a:t>  </a:t>
            </a:r>
          </a:p>
          <a:p>
            <a:r>
              <a:rPr lang="cs-CZ" i="1" dirty="0" smtClean="0"/>
              <a:t>mlýn se </a:t>
            </a:r>
            <a:r>
              <a:rPr lang="cs-CZ" dirty="0" smtClean="0"/>
              <a:t>liší od mlít, </a:t>
            </a:r>
            <a:r>
              <a:rPr lang="cs-CZ" i="1" dirty="0" smtClean="0"/>
              <a:t>výr </a:t>
            </a:r>
            <a:r>
              <a:rPr lang="cs-CZ" dirty="0" smtClean="0"/>
              <a:t>není totéž co </a:t>
            </a:r>
            <a:r>
              <a:rPr lang="cs-CZ" i="1" dirty="0" smtClean="0"/>
              <a:t>vír</a:t>
            </a:r>
            <a:r>
              <a:rPr lang="cs-CZ" dirty="0" smtClean="0"/>
              <a:t>, </a:t>
            </a:r>
            <a:r>
              <a:rPr lang="cs-CZ" i="1" dirty="0" smtClean="0"/>
              <a:t>síra </a:t>
            </a:r>
            <a:r>
              <a:rPr lang="cs-CZ" dirty="0" smtClean="0"/>
              <a:t>není </a:t>
            </a:r>
            <a:r>
              <a:rPr lang="cs-CZ" i="1" dirty="0" smtClean="0"/>
              <a:t>sýr</a:t>
            </a:r>
          </a:p>
          <a:p>
            <a:r>
              <a:rPr lang="cs-CZ" dirty="0" smtClean="0"/>
              <a:t>ďábel se </a:t>
            </a:r>
            <a:r>
              <a:rPr lang="cs-CZ" i="1" dirty="0" smtClean="0"/>
              <a:t>vymítá</a:t>
            </a:r>
            <a:r>
              <a:rPr lang="cs-CZ" dirty="0" smtClean="0"/>
              <a:t>, les se </a:t>
            </a:r>
            <a:r>
              <a:rPr lang="cs-CZ" i="1" dirty="0" smtClean="0"/>
              <a:t>mýtí; podobně namítat </a:t>
            </a:r>
            <a:r>
              <a:rPr lang="cs-CZ" dirty="0" smtClean="0"/>
              <a:t>a </a:t>
            </a:r>
            <a:r>
              <a:rPr lang="cs-CZ" i="1" dirty="0" smtClean="0"/>
              <a:t>zmítat sebou</a:t>
            </a:r>
          </a:p>
          <a:p>
            <a:r>
              <a:rPr lang="cs-CZ" i="1" dirty="0" smtClean="0"/>
              <a:t>sirý </a:t>
            </a:r>
            <a:r>
              <a:rPr lang="cs-CZ" dirty="0" smtClean="0"/>
              <a:t>(osiřelý) není totéž co </a:t>
            </a:r>
            <a:r>
              <a:rPr lang="cs-CZ" i="1" dirty="0" smtClean="0"/>
              <a:t>syrý </a:t>
            </a:r>
            <a:r>
              <a:rPr lang="cs-CZ" dirty="0" smtClean="0"/>
              <a:t>(syrový)</a:t>
            </a:r>
          </a:p>
          <a:p>
            <a:r>
              <a:rPr lang="cs-CZ" i="1" dirty="0" smtClean="0"/>
              <a:t>brzy</a:t>
            </a:r>
            <a:r>
              <a:rPr lang="cs-CZ" dirty="0" smtClean="0"/>
              <a:t>, ale </a:t>
            </a:r>
            <a:r>
              <a:rPr lang="cs-CZ" i="1" dirty="0" smtClean="0"/>
              <a:t>brzičko</a:t>
            </a:r>
          </a:p>
          <a:p>
            <a:pPr marL="0" indent="0">
              <a:buNone/>
            </a:pPr>
            <a:r>
              <a:rPr lang="cs-CZ" dirty="0" smtClean="0"/>
              <a:t>V koncovkách</a:t>
            </a:r>
          </a:p>
          <a:p>
            <a:r>
              <a:rPr lang="cs-CZ" i="1" dirty="0" smtClean="0"/>
              <a:t>pánovi, tátovi, </a:t>
            </a:r>
            <a:r>
              <a:rPr lang="cs-CZ" dirty="0" smtClean="0"/>
              <a:t>ale </a:t>
            </a:r>
            <a:r>
              <a:rPr lang="cs-CZ" i="1" dirty="0" smtClean="0"/>
              <a:t>tátovy kalhoty</a:t>
            </a:r>
          </a:p>
          <a:p>
            <a:r>
              <a:rPr lang="cs-CZ" dirty="0" smtClean="0"/>
              <a:t>vlak z Prahy do </a:t>
            </a:r>
            <a:r>
              <a:rPr lang="cs-CZ" i="1" dirty="0" smtClean="0"/>
              <a:t>Břeclavi </a:t>
            </a:r>
            <a:r>
              <a:rPr lang="cs-CZ" dirty="0" smtClean="0"/>
              <a:t>a </a:t>
            </a:r>
            <a:r>
              <a:rPr lang="cs-CZ" i="1" dirty="0" smtClean="0"/>
              <a:t>Bratislavy</a:t>
            </a:r>
          </a:p>
          <a:p>
            <a:r>
              <a:rPr lang="cs-CZ" i="1" dirty="0" smtClean="0"/>
              <a:t>tácy, </a:t>
            </a:r>
            <a:r>
              <a:rPr lang="cs-CZ" dirty="0" smtClean="0"/>
              <a:t>ale </a:t>
            </a:r>
            <a:r>
              <a:rPr lang="cs-CZ" i="1" dirty="0" smtClean="0"/>
              <a:t>skici </a:t>
            </a:r>
            <a:r>
              <a:rPr lang="cs-CZ" dirty="0" smtClean="0"/>
              <a:t>a </a:t>
            </a:r>
            <a:r>
              <a:rPr lang="cs-CZ" i="1" dirty="0" smtClean="0"/>
              <a:t>medaile pana Nohavici</a:t>
            </a:r>
            <a:r>
              <a:rPr lang="cs-CZ" dirty="0" smtClean="0"/>
              <a:t>; </a:t>
            </a:r>
            <a:r>
              <a:rPr lang="cs-CZ" dirty="0" err="1" smtClean="0"/>
              <a:t>bezkopcý</a:t>
            </a:r>
            <a:r>
              <a:rPr lang="cs-CZ" dirty="0" smtClean="0"/>
              <a:t> kraj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67507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</TotalTime>
  <Words>1660</Words>
  <Application>Microsoft Office PowerPoint</Application>
  <PresentationFormat>Širokoúhlá obrazovka</PresentationFormat>
  <Paragraphs>89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Potíže s pravopisem</vt:lpstr>
      <vt:lpstr>Gramatika versus pravopis</vt:lpstr>
      <vt:lpstr>Bratrský pravopis</vt:lpstr>
      <vt:lpstr>Pravopis poloviny 19. století</vt:lpstr>
      <vt:lpstr>Principy českého pravopisu</vt:lpstr>
      <vt:lpstr>Pravidla českého pravopisu</vt:lpstr>
      <vt:lpstr>Pravidla českého pravopisu</vt:lpstr>
      <vt:lpstr>Ypsilon</vt:lpstr>
      <vt:lpstr>Ypsilon</vt:lpstr>
      <vt:lpstr>Písmeno ě po m, b, v</vt:lpstr>
      <vt:lpstr>Předložky a předpony s a z</vt:lpstr>
      <vt:lpstr>Cizí slova</vt:lpstr>
      <vt:lpstr>Cizí slova</vt:lpstr>
      <vt:lpstr>Velká písmena</vt:lpstr>
      <vt:lpstr>Interpunkce: čárka, dvojtečka, středník, tečka</vt:lpstr>
      <vt:lpstr>Interpunkce: čárka, dvojtečka, středník, tečka</vt:lpstr>
      <vt:lpstr>Interpunkce: čárka, dvojtečka, středník, tečka</vt:lpstr>
      <vt:lpstr>Interpunkce: čárka, dvojtečka, středník, tečka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Potíže s pravopisem</dc:title>
  <dc:creator>JD</dc:creator>
  <cp:lastModifiedBy>JD</cp:lastModifiedBy>
  <cp:revision>42</cp:revision>
  <dcterms:created xsi:type="dcterms:W3CDTF">2018-11-25T11:58:36Z</dcterms:created>
  <dcterms:modified xsi:type="dcterms:W3CDTF">2018-11-30T18:22:22Z</dcterms:modified>
</cp:coreProperties>
</file>