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61" r:id="rId2"/>
    <p:sldId id="256" r:id="rId3"/>
    <p:sldId id="258" r:id="rId4"/>
    <p:sldId id="257" r:id="rId5"/>
    <p:sldId id="259" r:id="rId6"/>
    <p:sldId id="260" r:id="rId7"/>
  </p:sldIdLst>
  <p:sldSz cx="9144000" cy="6858000" type="screen4x3"/>
  <p:notesSz cx="6781800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C3CA6-1CDE-4497-BC47-8FB1F21E787B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BBBF8-F2DF-4FEE-B5E9-66D5BA1CEE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404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25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27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067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94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56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294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56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05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498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170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76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20A31-6C08-4D95-B5F6-9BFA0DC91610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039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-30335"/>
            <a:ext cx="7772400" cy="1227088"/>
          </a:xfrm>
        </p:spPr>
        <p:txBody>
          <a:bodyPr/>
          <a:lstStyle/>
          <a:p>
            <a:r>
              <a:rPr lang="cs-CZ" b="1" dirty="0" err="1" smtClean="0">
                <a:solidFill>
                  <a:schemeClr val="accent2"/>
                </a:solidFill>
              </a:rPr>
              <a:t>Mikrobion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124744"/>
            <a:ext cx="8208912" cy="532859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cs-CZ" dirty="0" smtClean="0">
                <a:solidFill>
                  <a:schemeClr val="accent2"/>
                </a:solidFill>
              </a:rPr>
              <a:t>Význam: </a:t>
            </a:r>
            <a:r>
              <a:rPr lang="cs-CZ" dirty="0" smtClean="0">
                <a:solidFill>
                  <a:schemeClr val="tx1"/>
                </a:solidFill>
              </a:rPr>
              <a:t>obrovský a stále více oceňovaný, dochází k přepsání některých kapitol v učebnicích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Stupeň diverzity m. rozhoduje při vzniku a vývoji chorob (ovlivňuje IS, ostatní orgány i ve vzdálených místech (NS)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Homeostáza ve střevech důležitá, převaha prospěšných bakterií – vede k </a:t>
            </a:r>
            <a:r>
              <a:rPr lang="cs-CZ" dirty="0" err="1" smtClean="0">
                <a:solidFill>
                  <a:schemeClr val="tx1"/>
                </a:solidFill>
              </a:rPr>
              <a:t>tolerogenním</a:t>
            </a:r>
            <a:r>
              <a:rPr lang="cs-CZ" dirty="0" smtClean="0">
                <a:solidFill>
                  <a:schemeClr val="tx1"/>
                </a:solidFill>
              </a:rPr>
              <a:t> buňkám a reakcím IS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Některé prospěšné bakterie – špatně kultivovatelné- nelze aplikovat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Velká diverzita původních kmenů obyvatel (metabolická homeostáza x civilizovaný člověk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Porucha složení – DISBIOZA je spojena s chorobami (průkaz u zvířat - cukrovka, astma, anorexie, potravinová alergie)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Analýza </a:t>
            </a:r>
            <a:r>
              <a:rPr lang="cs-CZ" dirty="0" err="1" smtClean="0">
                <a:solidFill>
                  <a:schemeClr val="tx1"/>
                </a:solidFill>
              </a:rPr>
              <a:t>mikrobionu</a:t>
            </a:r>
            <a:r>
              <a:rPr lang="cs-CZ" dirty="0" smtClean="0">
                <a:solidFill>
                  <a:schemeClr val="tx1"/>
                </a:solidFill>
              </a:rPr>
              <a:t> v USA 99 USD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Fekální bakterioterapie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448872" cy="460851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smtClean="0">
                <a:solidFill>
                  <a:schemeClr val="tx1"/>
                </a:solidFill>
              </a:rPr>
              <a:t>Znovuobjevená  </a:t>
            </a:r>
            <a:r>
              <a:rPr lang="cs-CZ" sz="2800" dirty="0" smtClean="0">
                <a:solidFill>
                  <a:schemeClr val="tx1"/>
                </a:solidFill>
              </a:rPr>
              <a:t>léčebná metoda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K obnově alterovaného střevního </a:t>
            </a:r>
            <a:r>
              <a:rPr lang="cs-CZ" sz="2800" dirty="0" err="1" smtClean="0">
                <a:solidFill>
                  <a:schemeClr val="tx1"/>
                </a:solidFill>
              </a:rPr>
              <a:t>mikrobionu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P</a:t>
            </a:r>
            <a:r>
              <a:rPr lang="cs-CZ" sz="2800" dirty="0" smtClean="0">
                <a:solidFill>
                  <a:schemeClr val="tx1"/>
                </a:solidFill>
              </a:rPr>
              <a:t>acienti s rekurentní klostridiovou střevní infekcí, další onemocnění střev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Od r. 2010 – 2015 na více než 20 pracovištích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Výsledky z 22 pracovišť: 260 výkonů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3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scan metody\1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700808"/>
            <a:ext cx="5688632" cy="443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446902" y="404664"/>
            <a:ext cx="38982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 smtClean="0">
                <a:solidFill>
                  <a:schemeClr val="accent2"/>
                </a:solidFill>
              </a:rPr>
              <a:t>Četnost terapie </a:t>
            </a:r>
            <a:endParaRPr lang="cs-CZ" sz="4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89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scan metody\2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4" y="1519955"/>
            <a:ext cx="4557838" cy="427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701007" y="1844824"/>
            <a:ext cx="42634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 smtClean="0"/>
              <a:t>rCDI</a:t>
            </a:r>
            <a:r>
              <a:rPr lang="cs-CZ" sz="2800" dirty="0" smtClean="0"/>
              <a:t> </a:t>
            </a:r>
            <a:r>
              <a:rPr lang="cs-CZ" sz="2800" dirty="0" smtClean="0"/>
              <a:t>rekurentní klostridiovou </a:t>
            </a:r>
            <a:r>
              <a:rPr lang="cs-CZ" sz="2800" dirty="0" smtClean="0"/>
              <a:t>střevní infekcí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 IBD Střevní záněty (</a:t>
            </a:r>
            <a:r>
              <a:rPr lang="cs-CZ" sz="2800" dirty="0" err="1" smtClean="0"/>
              <a:t>Krohnova</a:t>
            </a:r>
            <a:r>
              <a:rPr lang="cs-CZ" sz="2800" dirty="0" smtClean="0"/>
              <a:t> nemoc)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IBS </a:t>
            </a:r>
            <a:r>
              <a:rPr lang="cs-CZ" sz="2800" dirty="0" err="1" smtClean="0"/>
              <a:t>celiakie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59632" y="404664"/>
            <a:ext cx="48640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 smtClean="0">
                <a:solidFill>
                  <a:schemeClr val="accent2"/>
                </a:solidFill>
              </a:rPr>
              <a:t>Typy onemocnění %</a:t>
            </a:r>
            <a:endParaRPr lang="cs-CZ" sz="4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78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Způsob terapie</a:t>
            </a:r>
            <a:endParaRPr lang="cs-CZ" b="1" dirty="0">
              <a:solidFill>
                <a:schemeClr val="accent2"/>
              </a:solidFill>
            </a:endParaRPr>
          </a:p>
        </p:txBody>
      </p:sp>
      <p:pic>
        <p:nvPicPr>
          <p:cNvPr id="3074" name="Picture 2" descr="G:\scan metody\3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4950802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436097" y="1772816"/>
            <a:ext cx="35283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Nejvíce cestou horního gastrointestinálního traktu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/>
              <a:t>Nazojejunální</a:t>
            </a:r>
            <a:r>
              <a:rPr lang="cs-CZ" sz="2400" dirty="0" smtClean="0"/>
              <a:t> sondou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Pracovním kanálem </a:t>
            </a:r>
            <a:r>
              <a:rPr lang="cs-CZ" sz="2400" dirty="0" err="1" smtClean="0"/>
              <a:t>gasttroskopu</a:t>
            </a: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18% konečníkem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9% </a:t>
            </a:r>
            <a:r>
              <a:rPr lang="cs-CZ" sz="2400" dirty="0" err="1" smtClean="0"/>
              <a:t>Koloskop</a:t>
            </a:r>
            <a:r>
              <a:rPr lang="cs-CZ" sz="2400" dirty="0" smtClean="0"/>
              <a:t> -  přes tlusté střevo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7868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Závěr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Rychlá relativně levná efektivní léčba</a:t>
            </a:r>
          </a:p>
          <a:p>
            <a:r>
              <a:rPr lang="cs-CZ" dirty="0" smtClean="0"/>
              <a:t>Je třeba dávat důraz na pečlivý výběr náležitě vyšetřených dárců</a:t>
            </a:r>
          </a:p>
          <a:p>
            <a:r>
              <a:rPr lang="cs-CZ" dirty="0" smtClean="0"/>
              <a:t>Na dlouhodobé </a:t>
            </a:r>
            <a:r>
              <a:rPr lang="cs-CZ" smtClean="0"/>
              <a:t>sledování </a:t>
            </a:r>
            <a:r>
              <a:rPr lang="cs-CZ" smtClean="0"/>
              <a:t>výsledků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102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202</Words>
  <Application>Microsoft Office PowerPoint</Application>
  <PresentationFormat>Předvádění na obrazovce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systému Office</vt:lpstr>
      <vt:lpstr>Mikrobion</vt:lpstr>
      <vt:lpstr>Fekální bakterioterapie</vt:lpstr>
      <vt:lpstr>Prezentace aplikace PowerPoint</vt:lpstr>
      <vt:lpstr>Prezentace aplikace PowerPoint</vt:lpstr>
      <vt:lpstr>Způsob terapie</vt:lpstr>
      <vt:lpstr>Závěr</vt:lpstr>
    </vt:vector>
  </TitlesOfParts>
  <Company>UEB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Žákovská</dc:creator>
  <cp:lastModifiedBy>Uživatel systému Windows</cp:lastModifiedBy>
  <cp:revision>7</cp:revision>
  <cp:lastPrinted>2016-11-04T17:34:17Z</cp:lastPrinted>
  <dcterms:created xsi:type="dcterms:W3CDTF">2016-11-04T16:42:22Z</dcterms:created>
  <dcterms:modified xsi:type="dcterms:W3CDTF">2018-11-09T17:56:07Z</dcterms:modified>
</cp:coreProperties>
</file>