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BC772-2BC7-45F5-BE4A-92A31886FCB7}" type="datetimeFigureOut">
              <a:rPr lang="cs-CZ" smtClean="0"/>
              <a:t>15.10.2018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90FC7-C3C3-4263-ACA5-CE2E1E26C0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0784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BC772-2BC7-45F5-BE4A-92A31886FCB7}" type="datetimeFigureOut">
              <a:rPr lang="cs-CZ" smtClean="0"/>
              <a:t>15.10.2018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90FC7-C3C3-4263-ACA5-CE2E1E26C0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2705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BC772-2BC7-45F5-BE4A-92A31886FCB7}" type="datetimeFigureOut">
              <a:rPr lang="cs-CZ" smtClean="0"/>
              <a:t>15.10.2018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90FC7-C3C3-4263-ACA5-CE2E1E26C0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23202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139667-9A52-4700-AA37-2E02740333F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62414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BC772-2BC7-45F5-BE4A-92A31886FCB7}" type="datetimeFigureOut">
              <a:rPr lang="cs-CZ" smtClean="0"/>
              <a:t>15.10.2018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90FC7-C3C3-4263-ACA5-CE2E1E26C0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5897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BC772-2BC7-45F5-BE4A-92A31886FCB7}" type="datetimeFigureOut">
              <a:rPr lang="cs-CZ" smtClean="0"/>
              <a:t>15.10.2018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90FC7-C3C3-4263-ACA5-CE2E1E26C0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6829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BC772-2BC7-45F5-BE4A-92A31886FCB7}" type="datetimeFigureOut">
              <a:rPr lang="cs-CZ" smtClean="0"/>
              <a:t>15.10.2018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90FC7-C3C3-4263-ACA5-CE2E1E26C0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0914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BC772-2BC7-45F5-BE4A-92A31886FCB7}" type="datetimeFigureOut">
              <a:rPr lang="cs-CZ" smtClean="0"/>
              <a:t>15.10.2018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90FC7-C3C3-4263-ACA5-CE2E1E26C0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9035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BC772-2BC7-45F5-BE4A-92A31886FCB7}" type="datetimeFigureOut">
              <a:rPr lang="cs-CZ" smtClean="0"/>
              <a:t>15.10.2018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90FC7-C3C3-4263-ACA5-CE2E1E26C0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2383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BC772-2BC7-45F5-BE4A-92A31886FCB7}" type="datetimeFigureOut">
              <a:rPr lang="cs-CZ" smtClean="0"/>
              <a:t>15.10.2018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90FC7-C3C3-4263-ACA5-CE2E1E26C0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3170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BC772-2BC7-45F5-BE4A-92A31886FCB7}" type="datetimeFigureOut">
              <a:rPr lang="cs-CZ" smtClean="0"/>
              <a:t>15.10.2018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90FC7-C3C3-4263-ACA5-CE2E1E26C0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7988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BC772-2BC7-45F5-BE4A-92A31886FCB7}" type="datetimeFigureOut">
              <a:rPr lang="cs-CZ" smtClean="0"/>
              <a:t>15.10.2018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90FC7-C3C3-4263-ACA5-CE2E1E26C0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8404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2BC772-2BC7-45F5-BE4A-92A31886FCB7}" type="datetimeFigureOut">
              <a:rPr lang="cs-CZ" smtClean="0"/>
              <a:t>15.10.2018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D90FC7-C3C3-4263-ACA5-CE2E1E26C0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8763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2566988" y="188914"/>
            <a:ext cx="7200900" cy="719137"/>
          </a:xfrm>
        </p:spPr>
        <p:txBody>
          <a:bodyPr/>
          <a:lstStyle/>
          <a:p>
            <a:pPr eaLnBrk="1" hangingPunct="1"/>
            <a:r>
              <a:rPr lang="cs-CZ" altLang="cs-CZ" sz="3200" b="1" i="1">
                <a:solidFill>
                  <a:srgbClr val="FFC000"/>
                </a:solidFill>
              </a:rPr>
              <a:t>Imunochemické metody</a:t>
            </a:r>
          </a:p>
        </p:txBody>
      </p:sp>
      <p:sp>
        <p:nvSpPr>
          <p:cNvPr id="49155" name="Line 4"/>
          <p:cNvSpPr>
            <a:spLocks noChangeShapeType="1"/>
          </p:cNvSpPr>
          <p:nvPr/>
        </p:nvSpPr>
        <p:spPr bwMode="auto">
          <a:xfrm>
            <a:off x="3719513" y="2133600"/>
            <a:ext cx="5715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9156" name="Line 6"/>
          <p:cNvSpPr>
            <a:spLocks noChangeShapeType="1"/>
          </p:cNvSpPr>
          <p:nvPr/>
        </p:nvSpPr>
        <p:spPr bwMode="auto">
          <a:xfrm flipH="1" flipV="1">
            <a:off x="4151313" y="1989138"/>
            <a:ext cx="114300" cy="1143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9157" name="Line 5"/>
          <p:cNvSpPr>
            <a:spLocks noChangeShapeType="1"/>
          </p:cNvSpPr>
          <p:nvPr/>
        </p:nvSpPr>
        <p:spPr bwMode="auto">
          <a:xfrm flipH="1">
            <a:off x="4151313" y="2133600"/>
            <a:ext cx="114300" cy="1143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9158" name="Rectangle 7"/>
          <p:cNvSpPr>
            <a:spLocks noChangeArrowheads="1"/>
          </p:cNvSpPr>
          <p:nvPr/>
        </p:nvSpPr>
        <p:spPr bwMode="auto">
          <a:xfrm>
            <a:off x="1703388" y="639764"/>
            <a:ext cx="8642350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 i="1"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 i="1"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 i="1">
                <a:cs typeface="Times New Roman" panose="02020603050405020304" pitchFamily="18" charset="0"/>
              </a:rPr>
              <a:t>- stanovení Ag či Ab v histologických preparátech, tělních tekutinách, a jiných vzorcích, </a:t>
            </a:r>
            <a:r>
              <a:rPr lang="cs-CZ" altLang="cs-CZ" sz="1800" b="1" i="1"/>
              <a:t>Imunoeseje, reakce třetí generace. </a:t>
            </a:r>
            <a:endParaRPr lang="cs-CZ" altLang="cs-CZ" sz="1600" b="1" i="1"/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800" b="1">
                <a:cs typeface="Times New Roman" panose="02020603050405020304" pitchFamily="18" charset="0"/>
              </a:rPr>
              <a:t>základem je reakce:</a:t>
            </a:r>
            <a:endParaRPr lang="cs-CZ" altLang="cs-CZ" sz="1800"/>
          </a:p>
          <a:p>
            <a:pPr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49159" name="Rectangle 8"/>
          <p:cNvSpPr>
            <a:spLocks noChangeArrowheads="1"/>
          </p:cNvSpPr>
          <p:nvPr/>
        </p:nvSpPr>
        <p:spPr bwMode="auto">
          <a:xfrm>
            <a:off x="2862263" y="2835276"/>
            <a:ext cx="184150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b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/>
            </a:r>
            <a:br>
              <a:rPr lang="cs-CZ" altLang="cs-CZ" sz="1800"/>
            </a:br>
            <a:endParaRPr lang="cs-CZ" altLang="cs-CZ" sz="1200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49160" name="Rectangle 9"/>
          <p:cNvSpPr>
            <a:spLocks noChangeArrowheads="1"/>
          </p:cNvSpPr>
          <p:nvPr/>
        </p:nvSpPr>
        <p:spPr bwMode="auto">
          <a:xfrm>
            <a:off x="1847850" y="2492376"/>
            <a:ext cx="8675688" cy="412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i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de-DE" altLang="cs-CZ" sz="2000" i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     +     Ab</a:t>
            </a:r>
            <a:r>
              <a:rPr lang="cs-CZ" altLang="cs-CZ" sz="2000" i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</a:t>
            </a:r>
            <a:r>
              <a:rPr lang="de-DE" altLang="cs-CZ" sz="2000" i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i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de-DE" altLang="cs-CZ" sz="2000" i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IK</a:t>
            </a:r>
            <a:endParaRPr lang="cs-CZ" altLang="cs-CZ" sz="2000" i="1">
              <a:solidFill>
                <a:schemeClr val="folHlin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   - imunokomplex</a:t>
            </a:r>
            <a:endParaRPr lang="cs-CZ" altLang="cs-CZ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altLang="cs-CZ" sz="2000">
                <a:latin typeface="Times New Roman" panose="02020603050405020304" pitchFamily="18" charset="0"/>
                <a:cs typeface="Times New Roman" panose="02020603050405020304" pitchFamily="18" charset="0"/>
              </a:rPr>
              <a:t>jeden z reaktantů nese </a:t>
            </a:r>
            <a:r>
              <a:rPr lang="cs-CZ" altLang="cs-CZ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značku a tím je vizualizován výsledek</a:t>
            </a:r>
            <a:r>
              <a:rPr lang="cs-CZ" altLang="cs-CZ" sz="2000">
                <a:latin typeface="Times New Roman" panose="02020603050405020304" pitchFamily="18" charset="0"/>
                <a:cs typeface="Times New Roman" panose="02020603050405020304" pitchFamily="18" charset="0"/>
              </a:rPr>
              <a:t>. Detekčnísystém tak zvyšuje citlivost reakce a umožňuje modifikace, které prostou precipitací reakce nejsou dosažitelné.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cs-CZ" altLang="cs-CZ" sz="2000">
                <a:latin typeface="Times New Roman" panose="02020603050405020304" pitchFamily="18" charset="0"/>
                <a:cs typeface="Times New Roman" panose="02020603050405020304" pitchFamily="18" charset="0"/>
              </a:rPr>
              <a:t>enzym  EIA, EMIT  enzyme multiplyed immunoassay technique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>
                <a:latin typeface="Times New Roman" panose="02020603050405020304" pitchFamily="18" charset="0"/>
                <a:cs typeface="Times New Roman" panose="02020603050405020304" pitchFamily="18" charset="0"/>
              </a:rPr>
              <a:t> geneticky upravený enzym  CEDIA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>
                <a:latin typeface="Times New Roman" panose="02020603050405020304" pitchFamily="18" charset="0"/>
                <a:cs typeface="Times New Roman" panose="02020603050405020304" pitchFamily="18" charset="0"/>
              </a:rPr>
              <a:t> radioizotop  RIA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>
                <a:latin typeface="Times New Roman" panose="02020603050405020304" pitchFamily="18" charset="0"/>
                <a:cs typeface="Times New Roman" panose="02020603050405020304" pitchFamily="18" charset="0"/>
              </a:rPr>
              <a:t> fluorescenční látka  FIA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>
                <a:latin typeface="Times New Roman" panose="02020603050405020304" pitchFamily="18" charset="0"/>
                <a:cs typeface="Times New Roman" panose="02020603050405020304" pitchFamily="18" charset="0"/>
              </a:rPr>
              <a:t> chemiluminiscenční látka LIA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ü"/>
            </a:pPr>
            <a:endParaRPr lang="cs-CZ" altLang="cs-CZ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80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</a:t>
            </a:r>
          </a:p>
        </p:txBody>
      </p:sp>
    </p:spTree>
    <p:extLst>
      <p:ext uri="{BB962C8B-B14F-4D97-AF65-F5344CB8AC3E}">
        <p14:creationId xmlns:p14="http://schemas.microsoft.com/office/powerpoint/2010/main" val="569849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9"/>
            <a:ext cx="8229600" cy="2746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z="2800" b="1" i="1">
                <a:solidFill>
                  <a:schemeClr val="folHlink"/>
                </a:solidFill>
              </a:rPr>
              <a:t>FIA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765176"/>
            <a:ext cx="8229600" cy="583247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cs-CZ" sz="2400"/>
              <a:t>Vypracována v r. 1941, uvedena do praxe v 50. letech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>
                <a:solidFill>
                  <a:schemeClr val="folHlink"/>
                </a:solidFill>
              </a:rPr>
              <a:t>Princip:</a:t>
            </a:r>
            <a:r>
              <a:rPr lang="cs-CZ" altLang="cs-CZ" sz="2400"/>
              <a:t> navázáním fluoresceinu – fluorochromu na bílkovin séra (Ag nebo Ab), podmínkou je neztratit imunologické vlastnosti. Výsledkem je spojení vysoké specifity imunologických reakcí s citlivostí průkazu fluorescence pomocí fluorescenčního mikroskopu- citlivost: </a:t>
            </a:r>
            <a:r>
              <a:rPr lang="cs-CZ" altLang="cs-CZ" sz="2400" i="1"/>
              <a:t>10-9- 10-12 mol/l</a:t>
            </a:r>
            <a:endParaRPr lang="cs-CZ" altLang="cs-CZ" sz="240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b="1" i="1"/>
          </a:p>
          <a:p>
            <a:pPr eaLnBrk="1" hangingPunct="1">
              <a:lnSpc>
                <a:spcPct val="80000"/>
              </a:lnSpc>
            </a:pPr>
            <a:r>
              <a:rPr lang="cs-CZ" altLang="cs-CZ" sz="2400" b="1" i="1"/>
              <a:t>  </a:t>
            </a:r>
            <a:r>
              <a:rPr lang="cs-CZ" altLang="cs-CZ" sz="2400" b="1"/>
              <a:t>fluorescenční barviva</a:t>
            </a:r>
            <a:r>
              <a:rPr lang="cs-CZ" altLang="cs-CZ" sz="2400" b="1" i="1"/>
              <a:t>: </a:t>
            </a:r>
            <a:r>
              <a:rPr lang="cs-CZ" altLang="cs-CZ" sz="2400">
                <a:solidFill>
                  <a:srgbClr val="FFFF00"/>
                </a:solidFill>
              </a:rPr>
              <a:t>TMRITC</a:t>
            </a:r>
            <a:r>
              <a:rPr lang="cs-CZ" altLang="cs-CZ" sz="2400" b="1" i="1"/>
              <a:t>........</a:t>
            </a:r>
            <a:r>
              <a:rPr lang="cs-CZ" altLang="cs-CZ" sz="2400" b="1"/>
              <a:t>tetramethylrodaminizothiokyanát</a:t>
            </a:r>
            <a:endParaRPr lang="cs-CZ" altLang="cs-CZ" sz="2400" b="1" i="1"/>
          </a:p>
          <a:p>
            <a:pPr eaLnBrk="1" hangingPunct="1">
              <a:lnSpc>
                <a:spcPct val="80000"/>
              </a:lnSpc>
            </a:pPr>
            <a:r>
              <a:rPr lang="cs-CZ" altLang="cs-CZ" sz="2400">
                <a:solidFill>
                  <a:srgbClr val="FFFF00"/>
                </a:solidFill>
              </a:rPr>
              <a:t>FITC</a:t>
            </a:r>
            <a:r>
              <a:rPr lang="cs-CZ" altLang="cs-CZ" sz="2400" b="1"/>
              <a:t> ............fluorescein izothiokyanát,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>
                <a:solidFill>
                  <a:srgbClr val="FFFF00"/>
                </a:solidFill>
              </a:rPr>
              <a:t>PE</a:t>
            </a:r>
            <a:r>
              <a:rPr lang="cs-CZ" altLang="cs-CZ" sz="2400" b="1"/>
              <a:t>….. .…..    phycoerythrin </a:t>
            </a:r>
            <a:endParaRPr lang="cs-CZ" altLang="cs-CZ" sz="2400">
              <a:solidFill>
                <a:srgbClr val="FFFF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400"/>
              <a:t>- </a:t>
            </a:r>
            <a:r>
              <a:rPr lang="cs-CZ" altLang="cs-CZ" sz="2400" u="sng"/>
              <a:t>podstata</a:t>
            </a:r>
            <a:r>
              <a:rPr lang="cs-CZ" altLang="cs-CZ" sz="2400"/>
              <a:t>: molekula přechází </a:t>
            </a:r>
            <a:r>
              <a:rPr lang="cs-CZ" altLang="cs-CZ" sz="2400" b="1" i="1"/>
              <a:t>ze základního energetického</a:t>
            </a:r>
            <a:r>
              <a:rPr lang="cs-CZ" altLang="cs-CZ" sz="2400"/>
              <a:t> </a:t>
            </a:r>
            <a:r>
              <a:rPr lang="cs-CZ" altLang="cs-CZ" sz="2400" b="1" i="1"/>
              <a:t>stavu</a:t>
            </a:r>
            <a:r>
              <a:rPr lang="cs-CZ" altLang="cs-CZ" sz="2400"/>
              <a:t> při absorbování energie do stavu </a:t>
            </a:r>
            <a:r>
              <a:rPr lang="cs-CZ" altLang="cs-CZ" sz="2400" b="1" i="1"/>
              <a:t>EXCITOVANÉHO</a:t>
            </a:r>
            <a:r>
              <a:rPr lang="cs-CZ" altLang="cs-CZ" sz="2400"/>
              <a:t>, kde je </a:t>
            </a:r>
            <a:r>
              <a:rPr lang="cs-CZ" altLang="cs-CZ" sz="2400" b="1" i="1"/>
              <a:t>nestabilní</a:t>
            </a:r>
            <a:r>
              <a:rPr lang="cs-CZ" altLang="cs-CZ" sz="2400"/>
              <a:t> a </a:t>
            </a:r>
            <a:r>
              <a:rPr lang="cs-CZ" altLang="cs-CZ" sz="2400" i="1"/>
              <a:t>vyzářením energie</a:t>
            </a:r>
            <a:r>
              <a:rPr lang="cs-CZ" altLang="cs-CZ" sz="2400"/>
              <a:t> ve formě tepla či světla (emise) se </a:t>
            </a:r>
            <a:r>
              <a:rPr lang="cs-CZ" altLang="cs-CZ" sz="2400" i="1"/>
              <a:t>vrací zpět</a:t>
            </a:r>
            <a:endParaRPr lang="cs-CZ" altLang="cs-CZ" sz="2400"/>
          </a:p>
          <a:p>
            <a:pPr eaLnBrk="1" hangingPunct="1">
              <a:lnSpc>
                <a:spcPct val="80000"/>
              </a:lnSpc>
            </a:pPr>
            <a:r>
              <a:rPr lang="cs-CZ" altLang="cs-CZ" sz="2400"/>
              <a:t>- energie dodána lampou v přístroji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/>
              <a:t>ENNÍ</a:t>
            </a:r>
          </a:p>
        </p:txBody>
      </p:sp>
    </p:spTree>
    <p:extLst>
      <p:ext uri="{BB962C8B-B14F-4D97-AF65-F5344CB8AC3E}">
        <p14:creationId xmlns:p14="http://schemas.microsoft.com/office/powerpoint/2010/main" val="13910388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Obdélník 2"/>
          <p:cNvSpPr>
            <a:spLocks noChangeArrowheads="1"/>
          </p:cNvSpPr>
          <p:nvPr/>
        </p:nvSpPr>
        <p:spPr bwMode="auto">
          <a:xfrm>
            <a:off x="2135188" y="1019175"/>
            <a:ext cx="7848600" cy="4573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cs-CZ" altLang="cs-CZ" sz="2400"/>
              <a:t>- </a:t>
            </a:r>
            <a:r>
              <a:rPr lang="cs-CZ" altLang="cs-CZ" sz="2800" b="1" i="1">
                <a:solidFill>
                  <a:srgbClr val="FFC000"/>
                </a:solidFill>
              </a:rPr>
              <a:t>vlastnosti SONDY:</a:t>
            </a:r>
            <a:endParaRPr lang="cs-CZ" altLang="cs-CZ" sz="2800">
              <a:solidFill>
                <a:srgbClr val="FFC000"/>
              </a:solidFill>
              <a:sym typeface="Symbol" panose="05050102010706020507" pitchFamily="18" charset="2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cs-CZ" altLang="cs-CZ" sz="2800">
              <a:sym typeface="Symbol" panose="05050102010706020507" pitchFamily="18" charset="2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cs-CZ" altLang="cs-CZ" sz="2800">
                <a:sym typeface="Symbol" panose="05050102010706020507" pitchFamily="18" charset="2"/>
              </a:rPr>
              <a:t></a:t>
            </a:r>
            <a:r>
              <a:rPr lang="cs-CZ" altLang="cs-CZ" sz="2800"/>
              <a:t> </a:t>
            </a:r>
            <a:r>
              <a:rPr lang="cs-CZ" altLang="cs-CZ" sz="2800" i="1"/>
              <a:t>intenzita fluorescence</a:t>
            </a:r>
            <a:r>
              <a:rPr lang="cs-CZ" altLang="cs-CZ" sz="2800"/>
              <a:t> dostatečně vysoká</a:t>
            </a:r>
            <a:endParaRPr lang="cs-CZ" altLang="cs-CZ" sz="2800">
              <a:sym typeface="Symbol" panose="05050102010706020507" pitchFamily="18" charset="2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cs-CZ" altLang="cs-CZ" sz="2800">
                <a:sym typeface="Symbol" panose="05050102010706020507" pitchFamily="18" charset="2"/>
              </a:rPr>
              <a:t></a:t>
            </a:r>
            <a:r>
              <a:rPr lang="cs-CZ" altLang="cs-CZ" sz="2800"/>
              <a:t> </a:t>
            </a:r>
            <a:r>
              <a:rPr lang="cs-CZ" altLang="cs-CZ" sz="2800" i="1"/>
              <a:t>fluorescenční signál odlišitelný</a:t>
            </a:r>
            <a:r>
              <a:rPr lang="cs-CZ" altLang="cs-CZ" sz="2800"/>
              <a:t> od pozadí</a:t>
            </a:r>
            <a:endParaRPr lang="cs-CZ" altLang="cs-CZ" sz="2800">
              <a:sym typeface="Symbol" panose="05050102010706020507" pitchFamily="18" charset="2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cs-CZ" altLang="cs-CZ" sz="2800">
                <a:sym typeface="Symbol" panose="05050102010706020507" pitchFamily="18" charset="2"/>
              </a:rPr>
              <a:t></a:t>
            </a:r>
            <a:r>
              <a:rPr lang="cs-CZ" altLang="cs-CZ" sz="2800"/>
              <a:t> vazba na sondu </a:t>
            </a:r>
            <a:r>
              <a:rPr lang="cs-CZ" altLang="cs-CZ" sz="2800" i="1"/>
              <a:t>nesmí deformovat vazebné vlastnosti</a:t>
            </a:r>
            <a:r>
              <a:rPr lang="cs-CZ" altLang="cs-CZ" sz="2800"/>
              <a:t> Ag a protilátky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cs-CZ" altLang="cs-CZ" sz="2800" i="1"/>
              <a:t>   nenavázané barvivo musí být lehce odstranitelné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cs-CZ" altLang="cs-CZ" sz="2800" b="1" i="1"/>
              <a:t>! biologický materiál sám o sobě vyzařuje energii </a:t>
            </a:r>
            <a:r>
              <a:rPr lang="cs-CZ" altLang="cs-CZ" sz="2800" b="1" i="1">
                <a:sym typeface="Symbol" panose="05050102010706020507" pitchFamily="18" charset="2"/>
              </a:rPr>
              <a:t></a:t>
            </a:r>
            <a:r>
              <a:rPr lang="cs-CZ" altLang="cs-CZ" sz="2800" b="1" i="1"/>
              <a:t> pozadí</a:t>
            </a:r>
            <a:endParaRPr lang="cs-CZ" altLang="cs-CZ" sz="2800"/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cs-CZ" altLang="cs-CZ" sz="2800"/>
              <a:t>- </a:t>
            </a:r>
            <a:r>
              <a:rPr lang="cs-CZ" altLang="cs-CZ" sz="2800" i="1"/>
              <a:t>2 druhy:</a:t>
            </a:r>
            <a:endParaRPr lang="cs-CZ" altLang="cs-CZ" sz="2800" b="1">
              <a:sym typeface="Monotype Sorts" charset="2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cs-CZ" altLang="cs-CZ" sz="2800" b="1">
                <a:sym typeface="Monotype Sorts" charset="2"/>
              </a:rPr>
              <a:t></a:t>
            </a:r>
            <a:r>
              <a:rPr lang="cs-CZ" altLang="cs-CZ" sz="2800" b="1"/>
              <a:t> HOMOGENNÍ</a:t>
            </a:r>
            <a:endParaRPr lang="cs-CZ" altLang="cs-CZ" sz="2800" b="1">
              <a:sym typeface="Monotype Sorts" charset="2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cs-CZ" altLang="cs-CZ" sz="2800" b="1">
                <a:sym typeface="Monotype Sorts" charset="2"/>
              </a:rPr>
              <a:t></a:t>
            </a:r>
            <a:r>
              <a:rPr lang="cs-CZ" altLang="cs-CZ" sz="2800" b="1"/>
              <a:t> HETEROGENNÍ</a:t>
            </a:r>
            <a:endParaRPr lang="cs-CZ" altLang="cs-CZ" sz="2800"/>
          </a:p>
        </p:txBody>
      </p:sp>
    </p:spTree>
    <p:extLst>
      <p:ext uri="{BB962C8B-B14F-4D97-AF65-F5344CB8AC3E}">
        <p14:creationId xmlns:p14="http://schemas.microsoft.com/office/powerpoint/2010/main" val="1330596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81200" y="333376"/>
            <a:ext cx="8686800" cy="6524625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cs-CZ" altLang="cs-CZ" sz="2400" b="1" dirty="0">
                <a:sym typeface="Monotype Sorts" charset="2"/>
              </a:rPr>
              <a:t></a:t>
            </a:r>
            <a:r>
              <a:rPr lang="cs-CZ" altLang="cs-CZ" sz="2400" b="1" dirty="0">
                <a:solidFill>
                  <a:schemeClr val="folHlink"/>
                </a:solidFill>
                <a:sym typeface="Symbol" panose="05050102010706020507" pitchFamily="18" charset="2"/>
              </a:rPr>
              <a:t> HETEROGENNÍ</a:t>
            </a:r>
            <a:r>
              <a:rPr lang="cs-CZ" altLang="cs-CZ" sz="2400" dirty="0">
                <a:sym typeface="Symbol" panose="05050102010706020507" pitchFamily="18" charset="2"/>
              </a:rPr>
              <a:t>:- </a:t>
            </a:r>
            <a:r>
              <a:rPr lang="cs-CZ" altLang="cs-CZ" sz="2400" i="1" dirty="0">
                <a:sym typeface="Symbol" panose="05050102010706020507" pitchFamily="18" charset="2"/>
              </a:rPr>
              <a:t>vlastnosti:</a:t>
            </a:r>
            <a:endParaRPr lang="cs-CZ" altLang="cs-CZ" sz="2400" dirty="0">
              <a:sym typeface="Symbol" panose="05050102010706020507" pitchFamily="18" charset="2"/>
            </a:endParaRPr>
          </a:p>
          <a:p>
            <a:pPr marL="0" indent="0">
              <a:buNone/>
              <a:defRPr/>
            </a:pPr>
            <a:r>
              <a:rPr lang="cs-CZ" altLang="cs-CZ" sz="2400" dirty="0">
                <a:sym typeface="Symbol" panose="05050102010706020507" pitchFamily="18" charset="2"/>
              </a:rPr>
              <a:t> </a:t>
            </a:r>
            <a:r>
              <a:rPr lang="cs-CZ" altLang="cs-CZ" sz="2400" b="1" i="1" dirty="0">
                <a:sym typeface="Symbol" panose="05050102010706020507" pitchFamily="18" charset="2"/>
              </a:rPr>
              <a:t>intenzita</a:t>
            </a:r>
            <a:r>
              <a:rPr lang="cs-CZ" altLang="cs-CZ" sz="2400" dirty="0">
                <a:sym typeface="Symbol" panose="05050102010706020507" pitchFamily="18" charset="2"/>
              </a:rPr>
              <a:t> fluorescence se v průběhu reakce </a:t>
            </a:r>
            <a:r>
              <a:rPr lang="cs-CZ" altLang="cs-CZ" sz="2400" b="1" i="1" u="sng" dirty="0">
                <a:sym typeface="Symbol" panose="05050102010706020507" pitchFamily="18" charset="2"/>
              </a:rPr>
              <a:t>ne</a:t>
            </a:r>
            <a:r>
              <a:rPr lang="cs-CZ" altLang="cs-CZ" sz="2400" b="1" i="1" dirty="0">
                <a:sym typeface="Symbol" panose="05050102010706020507" pitchFamily="18" charset="2"/>
              </a:rPr>
              <a:t>mění</a:t>
            </a:r>
            <a:endParaRPr lang="cs-CZ" altLang="cs-CZ" sz="2400" dirty="0">
              <a:sym typeface="Symbol" panose="05050102010706020507" pitchFamily="18" charset="2"/>
            </a:endParaRPr>
          </a:p>
          <a:p>
            <a:pPr marL="0" indent="0">
              <a:buNone/>
              <a:defRPr/>
            </a:pPr>
            <a:r>
              <a:rPr lang="cs-CZ" altLang="cs-CZ" sz="2400" dirty="0">
                <a:sym typeface="Symbol" panose="05050102010706020507" pitchFamily="18" charset="2"/>
              </a:rPr>
              <a:t> stanovení </a:t>
            </a:r>
            <a:r>
              <a:rPr lang="cs-CZ" altLang="cs-CZ" sz="2400" b="1" i="1" dirty="0">
                <a:sym typeface="Symbol" panose="05050102010706020507" pitchFamily="18" charset="2"/>
              </a:rPr>
              <a:t>vysokomolekulárních látek</a:t>
            </a:r>
            <a:endParaRPr lang="cs-CZ" altLang="cs-CZ" sz="2400" dirty="0">
              <a:sym typeface="Symbol" panose="05050102010706020507" pitchFamily="18" charset="2"/>
            </a:endParaRPr>
          </a:p>
          <a:p>
            <a:pPr marL="0" indent="0">
              <a:buNone/>
              <a:defRPr/>
            </a:pPr>
            <a:r>
              <a:rPr lang="cs-CZ" altLang="cs-CZ" sz="2400" dirty="0">
                <a:sym typeface="Symbol" panose="05050102010706020507" pitchFamily="18" charset="2"/>
              </a:rPr>
              <a:t> </a:t>
            </a:r>
            <a:r>
              <a:rPr lang="cs-CZ" altLang="cs-CZ" sz="2400" b="1" i="1" dirty="0">
                <a:sym typeface="Symbol" panose="05050102010706020507" pitchFamily="18" charset="2"/>
              </a:rPr>
              <a:t>nutné oddělení IK</a:t>
            </a:r>
            <a:r>
              <a:rPr lang="cs-CZ" altLang="cs-CZ" sz="2400" dirty="0">
                <a:sym typeface="Symbol" panose="05050102010706020507" pitchFamily="18" charset="2"/>
              </a:rPr>
              <a:t> od volných reaktantů</a:t>
            </a:r>
          </a:p>
          <a:p>
            <a:pPr marL="0" indent="0">
              <a:buNone/>
              <a:defRPr/>
            </a:pPr>
            <a:r>
              <a:rPr lang="cs-CZ" altLang="cs-CZ" sz="2400" dirty="0">
                <a:sym typeface="Symbol" panose="05050102010706020507" pitchFamily="18" charset="2"/>
              </a:rPr>
              <a:t>- </a:t>
            </a:r>
            <a:r>
              <a:rPr lang="cs-CZ" altLang="cs-CZ" sz="2400" i="1" dirty="0">
                <a:sym typeface="Symbol" panose="05050102010706020507" pitchFamily="18" charset="2"/>
              </a:rPr>
              <a:t>2 způsoby oddělování</a:t>
            </a:r>
            <a:r>
              <a:rPr lang="cs-CZ" altLang="cs-CZ" sz="2400" dirty="0">
                <a:sym typeface="Symbol" panose="05050102010706020507" pitchFamily="18" charset="2"/>
              </a:rPr>
              <a:t>:</a:t>
            </a:r>
          </a:p>
          <a:p>
            <a:pPr marL="0" indent="0">
              <a:buNone/>
              <a:defRPr/>
            </a:pPr>
            <a:r>
              <a:rPr lang="cs-CZ" altLang="cs-CZ" sz="2400" dirty="0">
                <a:sym typeface="Symbol" panose="05050102010706020507" pitchFamily="18" charset="2"/>
              </a:rPr>
              <a:t> </a:t>
            </a:r>
            <a:r>
              <a:rPr lang="cs-CZ" altLang="cs-CZ" sz="2400" b="1" i="1" dirty="0">
                <a:sym typeface="Symbol" panose="05050102010706020507" pitchFamily="18" charset="2"/>
              </a:rPr>
              <a:t>PRECIPITACE</a:t>
            </a:r>
            <a:r>
              <a:rPr lang="cs-CZ" altLang="cs-CZ" sz="2400" dirty="0">
                <a:sym typeface="Symbol" panose="05050102010706020507" pitchFamily="18" charset="2"/>
              </a:rPr>
              <a:t>  srážení v imunologii</a:t>
            </a:r>
          </a:p>
          <a:p>
            <a:pPr marL="0" indent="0">
              <a:buNone/>
              <a:defRPr/>
            </a:pPr>
            <a:r>
              <a:rPr lang="cs-CZ" altLang="cs-CZ" sz="2400" dirty="0">
                <a:sym typeface="Symbol" panose="05050102010706020507" pitchFamily="18" charset="2"/>
              </a:rPr>
              <a:t>- PEG  </a:t>
            </a:r>
            <a:r>
              <a:rPr lang="cs-CZ" altLang="cs-CZ" sz="2400" i="1" dirty="0" err="1">
                <a:sym typeface="Symbol" panose="05050102010706020507" pitchFamily="18" charset="2"/>
              </a:rPr>
              <a:t>polyethylenglykol</a:t>
            </a:r>
            <a:r>
              <a:rPr lang="cs-CZ" altLang="cs-CZ" sz="2400" dirty="0">
                <a:sym typeface="Symbol" panose="05050102010706020507" pitchFamily="18" charset="2"/>
              </a:rPr>
              <a:t>  </a:t>
            </a:r>
            <a:r>
              <a:rPr lang="cs-CZ" altLang="cs-CZ" sz="2400" b="1" dirty="0">
                <a:sym typeface="Symbol" panose="05050102010706020507" pitchFamily="18" charset="2"/>
              </a:rPr>
              <a:t>srazí se</a:t>
            </a:r>
            <a:endParaRPr lang="cs-CZ" altLang="cs-CZ" sz="2400" dirty="0">
              <a:sym typeface="Symbol" panose="05050102010706020507" pitchFamily="18" charset="2"/>
            </a:endParaRPr>
          </a:p>
          <a:p>
            <a:pPr eaLnBrk="1" hangingPunct="1">
              <a:defRPr/>
            </a:pPr>
            <a:r>
              <a:rPr lang="cs-CZ" altLang="cs-CZ" sz="2400" dirty="0">
                <a:sym typeface="Symbol" panose="05050102010706020507" pitchFamily="18" charset="2"/>
              </a:rPr>
              <a:t> </a:t>
            </a:r>
            <a:r>
              <a:rPr lang="cs-CZ" altLang="cs-CZ" sz="2400" b="1" i="1" dirty="0">
                <a:sym typeface="Symbol" panose="05050102010706020507" pitchFamily="18" charset="2"/>
              </a:rPr>
              <a:t>navázání na pevný nosič</a:t>
            </a:r>
            <a:r>
              <a:rPr lang="cs-CZ" altLang="cs-CZ" sz="2400" dirty="0">
                <a:sym typeface="Symbol" panose="05050102010706020507" pitchFamily="18" charset="2"/>
              </a:rPr>
              <a:t> </a:t>
            </a:r>
          </a:p>
          <a:p>
            <a:pPr eaLnBrk="1" hangingPunct="1">
              <a:buFont typeface="Monotype Sorts" charset="2"/>
              <a:buChar char="¬"/>
              <a:defRPr/>
            </a:pPr>
            <a:r>
              <a:rPr lang="cs-CZ" altLang="cs-CZ" sz="2400" b="1" dirty="0">
                <a:solidFill>
                  <a:schemeClr val="folHlink"/>
                </a:solidFill>
              </a:rPr>
              <a:t>HOMOGENNÍ</a:t>
            </a:r>
            <a:r>
              <a:rPr lang="cs-CZ" altLang="cs-CZ" sz="2400" dirty="0"/>
              <a:t>:</a:t>
            </a:r>
            <a:r>
              <a:rPr lang="cs-CZ" altLang="cs-CZ" sz="2400" i="1" dirty="0"/>
              <a:t>- vlastnosti:</a:t>
            </a:r>
            <a:endParaRPr lang="cs-CZ" altLang="cs-CZ" sz="2400" dirty="0"/>
          </a:p>
          <a:p>
            <a:pPr marL="0" indent="0">
              <a:buNone/>
              <a:defRPr/>
            </a:pPr>
            <a:r>
              <a:rPr lang="cs-CZ" altLang="cs-CZ" sz="2400" dirty="0">
                <a:sym typeface="Symbol" panose="05050102010706020507" pitchFamily="18" charset="2"/>
              </a:rPr>
              <a:t></a:t>
            </a:r>
            <a:r>
              <a:rPr lang="cs-CZ" altLang="cs-CZ" sz="2400" dirty="0"/>
              <a:t> </a:t>
            </a:r>
            <a:r>
              <a:rPr lang="cs-CZ" altLang="cs-CZ" sz="2400" b="1" i="1" dirty="0">
                <a:sym typeface="Symbol" panose="05050102010706020507" pitchFamily="18" charset="2"/>
              </a:rPr>
              <a:t>intenzita</a:t>
            </a:r>
            <a:r>
              <a:rPr lang="cs-CZ" altLang="cs-CZ" sz="2400" dirty="0">
                <a:sym typeface="Symbol" panose="05050102010706020507" pitchFamily="18" charset="2"/>
              </a:rPr>
              <a:t> fluorescence se při vzniku konjugátu </a:t>
            </a:r>
            <a:r>
              <a:rPr lang="cs-CZ" altLang="cs-CZ" sz="2400" b="1" i="1" dirty="0">
                <a:sym typeface="Symbol" panose="05050102010706020507" pitchFamily="18" charset="2"/>
              </a:rPr>
              <a:t>mění</a:t>
            </a:r>
            <a:endParaRPr lang="cs-CZ" altLang="cs-CZ" sz="2400" dirty="0">
              <a:sym typeface="Symbol" panose="05050102010706020507" pitchFamily="18" charset="2"/>
            </a:endParaRPr>
          </a:p>
          <a:p>
            <a:pPr eaLnBrk="1" hangingPunct="1">
              <a:buFont typeface="Symbol" panose="05050102010706020507" pitchFamily="18" charset="2"/>
              <a:buChar char="·"/>
              <a:defRPr/>
            </a:pPr>
            <a:r>
              <a:rPr lang="cs-CZ" altLang="cs-CZ" sz="2400" dirty="0">
                <a:sym typeface="Symbol" panose="05050102010706020507" pitchFamily="18" charset="2"/>
              </a:rPr>
              <a:t></a:t>
            </a:r>
            <a:r>
              <a:rPr lang="cs-CZ" altLang="cs-CZ" sz="2400" dirty="0"/>
              <a:t> </a:t>
            </a:r>
            <a:r>
              <a:rPr lang="cs-CZ" altLang="cs-CZ" sz="2400" b="1" i="1" dirty="0">
                <a:sym typeface="Symbol" panose="05050102010706020507" pitchFamily="18" charset="2"/>
              </a:rPr>
              <a:t>nemusíme oddělovat IK</a:t>
            </a:r>
            <a:r>
              <a:rPr lang="cs-CZ" altLang="cs-CZ" sz="2400" dirty="0">
                <a:sym typeface="Symbol" panose="05050102010706020507" pitchFamily="18" charset="2"/>
              </a:rPr>
              <a:t> od volných reaktantů</a:t>
            </a:r>
          </a:p>
          <a:p>
            <a:pPr eaLnBrk="1" hangingPunct="1">
              <a:buFont typeface="Symbol" panose="05050102010706020507" pitchFamily="18" charset="2"/>
              <a:buChar char="·"/>
              <a:defRPr/>
            </a:pPr>
            <a:r>
              <a:rPr lang="cs-CZ" altLang="cs-CZ" sz="2400" dirty="0"/>
              <a:t>stanovení </a:t>
            </a:r>
            <a:r>
              <a:rPr lang="cs-CZ" altLang="cs-CZ" sz="2400" b="1" i="1" dirty="0">
                <a:sym typeface="Symbol" panose="05050102010706020507" pitchFamily="18" charset="2"/>
              </a:rPr>
              <a:t>nízkomolekulárních látek</a:t>
            </a:r>
            <a:r>
              <a:rPr lang="cs-CZ" altLang="cs-CZ" sz="2400" dirty="0">
                <a:sym typeface="Symbol" panose="05050102010706020507" pitchFamily="18" charset="2"/>
              </a:rPr>
              <a:t> /hapten/ - </a:t>
            </a:r>
            <a:r>
              <a:rPr lang="cs-CZ" altLang="cs-CZ" sz="2400" i="1" dirty="0" err="1">
                <a:sym typeface="Symbol" panose="05050102010706020507" pitchFamily="18" charset="2"/>
              </a:rPr>
              <a:t>antibiotika,sedativa</a:t>
            </a:r>
            <a:r>
              <a:rPr lang="cs-CZ" altLang="cs-CZ" sz="2400" i="1" dirty="0">
                <a:sym typeface="Symbol" panose="05050102010706020507" pitchFamily="18" charset="2"/>
              </a:rPr>
              <a:t>, hypnotika ...</a:t>
            </a:r>
            <a:endParaRPr lang="cs-CZ" altLang="cs-CZ" sz="2400" dirty="0">
              <a:sym typeface="Symbol" panose="05050102010706020507" pitchFamily="18" charset="2"/>
            </a:endParaRPr>
          </a:p>
          <a:p>
            <a:pPr eaLnBrk="1" hangingPunct="1">
              <a:buFont typeface="Symbol" panose="05050102010706020507" pitchFamily="18" charset="2"/>
              <a:buChar char="·"/>
              <a:defRPr/>
            </a:pPr>
            <a:endParaRPr lang="cs-CZ" altLang="cs-CZ" sz="2400" dirty="0">
              <a:sym typeface="Symbol" panose="05050102010706020507" pitchFamily="18" charset="2"/>
            </a:endParaRPr>
          </a:p>
          <a:p>
            <a:pPr eaLnBrk="1" hangingPunct="1">
              <a:defRPr/>
            </a:pPr>
            <a:endParaRPr lang="cs-CZ" altLang="cs-CZ" sz="2400" dirty="0">
              <a:sym typeface="Symbol" panose="05050102010706020507" pitchFamily="18" charset="2"/>
            </a:endParaRPr>
          </a:p>
          <a:p>
            <a:pPr algn="ctr">
              <a:spcBef>
                <a:spcPct val="0"/>
              </a:spcBef>
              <a:buFontTx/>
              <a:buNone/>
              <a:defRPr/>
            </a:pPr>
            <a:endParaRPr lang="cs-CZ" altLang="cs-CZ" sz="2400" dirty="0"/>
          </a:p>
          <a:p>
            <a:pPr eaLnBrk="1" hangingPunct="1">
              <a:defRPr/>
            </a:pP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3965147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Obdélník 2"/>
          <p:cNvSpPr>
            <a:spLocks noChangeArrowheads="1"/>
          </p:cNvSpPr>
          <p:nvPr/>
        </p:nvSpPr>
        <p:spPr bwMode="auto">
          <a:xfrm>
            <a:off x="2135188" y="981075"/>
            <a:ext cx="7993062" cy="216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cs-CZ" altLang="cs-CZ"/>
              <a:t>Citlivost je omezována interferencí s různými látkami ve vzorku (zejména v krevním séru), malý stupeň fluorescenčních změn.</a:t>
            </a:r>
          </a:p>
          <a:p>
            <a:pPr eaLnBrk="1" hangingPunct="1">
              <a:lnSpc>
                <a:spcPct val="80000"/>
              </a:lnSpc>
            </a:pPr>
            <a:endParaRPr lang="cs-CZ" altLang="cs-CZ">
              <a:solidFill>
                <a:schemeClr val="accent1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>
                <a:solidFill>
                  <a:schemeClr val="accent1"/>
                </a:solidFill>
              </a:rPr>
              <a:t>Podstata:</a:t>
            </a:r>
            <a:r>
              <a:rPr lang="cs-CZ" altLang="cs-CZ"/>
              <a:t> kompetitivní princip, využívá se fluorescenční polarizace, zhášení, stupńované fluorescence, excitační přenos fluorescence, fluorescenčně značený substrát.</a:t>
            </a:r>
            <a:endParaRPr lang="cs-CZ" altLang="cs-CZ" b="1"/>
          </a:p>
        </p:txBody>
      </p:sp>
    </p:spTree>
    <p:extLst>
      <p:ext uri="{BB962C8B-B14F-4D97-AF65-F5344CB8AC3E}">
        <p14:creationId xmlns:p14="http://schemas.microsoft.com/office/powerpoint/2010/main" val="11625885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692150"/>
            <a:ext cx="9144000" cy="649288"/>
          </a:xfrm>
        </p:spPr>
        <p:txBody>
          <a:bodyPr>
            <a:normAutofit fontScale="47500" lnSpcReduction="20000"/>
          </a:bodyPr>
          <a:lstStyle/>
          <a:p>
            <a:pPr eaLnBrk="1" hangingPunct="1"/>
            <a:r>
              <a:rPr lang="cs-CZ" altLang="cs-CZ" sz="1800"/>
              <a:t>- třístupňový proces </a:t>
            </a:r>
            <a:r>
              <a:rPr lang="cs-CZ" altLang="cs-CZ" sz="1800" b="1"/>
              <a:t>u FLUOROFORŮ a FLUOROCHROMŮ</a:t>
            </a:r>
            <a:endParaRPr lang="cs-CZ" altLang="cs-CZ" sz="1800"/>
          </a:p>
          <a:p>
            <a:pPr eaLnBrk="1" hangingPunct="1"/>
            <a:r>
              <a:rPr lang="cs-CZ" altLang="cs-CZ" sz="1800"/>
              <a:t>- schopny absorbovat určité množství světla /struktura – ar. kruh/</a:t>
            </a:r>
            <a:endParaRPr lang="cs-CZ" altLang="cs-CZ" sz="1800" b="1"/>
          </a:p>
          <a:p>
            <a:pPr eaLnBrk="1" hangingPunct="1"/>
            <a:r>
              <a:rPr lang="cs-CZ" altLang="cs-CZ" sz="1800" b="1">
                <a:solidFill>
                  <a:schemeClr val="folHlink"/>
                </a:solidFill>
              </a:rPr>
              <a:t>1. FÁZE </a:t>
            </a:r>
            <a:r>
              <a:rPr lang="cs-CZ" altLang="cs-CZ" sz="1800" b="1">
                <a:solidFill>
                  <a:schemeClr val="folHlink"/>
                </a:solidFill>
                <a:sym typeface="Symbol" panose="05050102010706020507" pitchFamily="18" charset="2"/>
              </a:rPr>
              <a:t></a:t>
            </a:r>
            <a:r>
              <a:rPr lang="cs-CZ" altLang="cs-CZ" sz="1800" b="1">
                <a:solidFill>
                  <a:schemeClr val="folHlink"/>
                </a:solidFill>
              </a:rPr>
              <a:t> EXCITACE</a:t>
            </a:r>
          </a:p>
        </p:txBody>
      </p:sp>
      <p:pic>
        <p:nvPicPr>
          <p:cNvPr id="6246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1538" y="1412876"/>
            <a:ext cx="44577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468" name="Rectangle 6"/>
          <p:cNvSpPr>
            <a:spLocks noChangeArrowheads="1"/>
          </p:cNvSpPr>
          <p:nvPr/>
        </p:nvSpPr>
        <p:spPr bwMode="auto">
          <a:xfrm>
            <a:off x="1524001" y="274268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62469" name="Line 5"/>
          <p:cNvSpPr>
            <a:spLocks noChangeShapeType="1"/>
          </p:cNvSpPr>
          <p:nvPr/>
        </p:nvSpPr>
        <p:spPr bwMode="auto">
          <a:xfrm>
            <a:off x="2505075" y="2933700"/>
            <a:ext cx="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2470" name="Rectangle 7"/>
          <p:cNvSpPr>
            <a:spLocks noChangeArrowheads="1"/>
          </p:cNvSpPr>
          <p:nvPr/>
        </p:nvSpPr>
        <p:spPr bwMode="auto">
          <a:xfrm>
            <a:off x="1754188" y="3055939"/>
            <a:ext cx="4425950" cy="153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indent="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b="1">
                <a:cs typeface="Times New Roman" panose="02020603050405020304" pitchFamily="18" charset="0"/>
              </a:rPr>
              <a:t>2</a:t>
            </a:r>
            <a:r>
              <a:rPr lang="cs-CZ" altLang="cs-CZ" sz="1600" b="1"/>
              <a:t>.</a:t>
            </a:r>
            <a:r>
              <a:rPr lang="cs-CZ" altLang="cs-CZ" sz="1600" b="1">
                <a:cs typeface="Times New Roman" panose="02020603050405020304" pitchFamily="18" charset="0"/>
              </a:rPr>
              <a:t> FÁZE </a:t>
            </a:r>
            <a:r>
              <a:rPr lang="cs-CZ" altLang="cs-CZ" sz="1600" b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cs-CZ" altLang="cs-CZ" sz="1600" b="1">
                <a:cs typeface="Times New Roman" panose="02020603050405020304" pitchFamily="18" charset="0"/>
              </a:rPr>
              <a:t> </a:t>
            </a:r>
            <a:r>
              <a:rPr lang="cs-CZ" altLang="cs-CZ" sz="1600" b="1">
                <a:solidFill>
                  <a:schemeClr val="folHlink"/>
                </a:solidFill>
                <a:cs typeface="Times New Roman" panose="02020603050405020304" pitchFamily="18" charset="0"/>
              </a:rPr>
              <a:t>DOBA EXCITOVANÉHO STAVU</a:t>
            </a:r>
            <a:endParaRPr lang="cs-CZ" altLang="cs-CZ" sz="1600">
              <a:solidFill>
                <a:schemeClr val="folHlink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600" b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- trvá 10</a:t>
            </a:r>
            <a:r>
              <a:rPr lang="cs-CZ" altLang="cs-CZ" sz="1600" b="1" baseline="3000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-9</a:t>
            </a:r>
            <a:r>
              <a:rPr lang="cs-CZ" altLang="cs-CZ" sz="1600" b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 </a:t>
            </a:r>
            <a:r>
              <a:rPr lang="cs-CZ" altLang="cs-CZ" sz="1600" b="1">
                <a:cs typeface="Times New Roman" panose="02020603050405020304" pitchFamily="18" charset="0"/>
              </a:rPr>
              <a:t> velmi krátká</a:t>
            </a:r>
            <a:endParaRPr lang="cs-CZ" altLang="cs-CZ" sz="1600" b="1"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600" b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cs-CZ" altLang="cs-CZ" sz="1600" b="1">
                <a:cs typeface="Times New Roman" panose="02020603050405020304" pitchFamily="18" charset="0"/>
              </a:rPr>
              <a:t> </a:t>
            </a:r>
            <a:r>
              <a:rPr lang="cs-CZ" altLang="cs-CZ" sz="1600" b="1" i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konformační změna</a:t>
            </a:r>
            <a:endParaRPr lang="cs-CZ" altLang="cs-CZ" sz="1600" b="1"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>
              <a:spcBef>
                <a:spcPct val="0"/>
              </a:spcBef>
              <a:buFont typeface="Symbol" panose="05050102010706020507" pitchFamily="18" charset="2"/>
              <a:buChar char="·"/>
            </a:pPr>
            <a:r>
              <a:rPr lang="cs-CZ" altLang="cs-CZ" sz="1600" b="1" i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disipace energie</a:t>
            </a:r>
            <a:r>
              <a:rPr lang="cs-CZ" altLang="cs-CZ" sz="1600" b="1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</a:t>
            </a:r>
            <a:r>
              <a:rPr lang="cs-CZ" altLang="cs-CZ" sz="1600" b="1">
                <a:cs typeface="Times New Roman" panose="02020603050405020304" pitchFamily="18" charset="0"/>
              </a:rPr>
              <a:t> část energie se ztrácí </a:t>
            </a:r>
            <a:endParaRPr lang="cs-CZ" altLang="cs-CZ" sz="1600" b="1"/>
          </a:p>
          <a:p>
            <a:pPr>
              <a:spcBef>
                <a:spcPct val="0"/>
              </a:spcBef>
              <a:buFont typeface="Symbol" panose="05050102010706020507" pitchFamily="18" charset="2"/>
              <a:buChar char="·"/>
            </a:pPr>
            <a:r>
              <a:rPr lang="cs-CZ" altLang="cs-CZ" sz="1600" b="1">
                <a:cs typeface="Times New Roman" panose="02020603050405020304" pitchFamily="18" charset="0"/>
              </a:rPr>
              <a:t>– přechází na nižší stav</a:t>
            </a:r>
            <a:endParaRPr lang="cs-CZ" altLang="cs-CZ" sz="1600" b="1"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>
              <a:spcBef>
                <a:spcPct val="0"/>
              </a:spcBef>
              <a:buFontTx/>
              <a:buNone/>
            </a:pPr>
            <a:endParaRPr lang="cs-CZ" altLang="cs-CZ" sz="1400" b="1"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2471" name="Rectangle 8"/>
          <p:cNvSpPr>
            <a:spLocks noChangeArrowheads="1"/>
          </p:cNvSpPr>
          <p:nvPr/>
        </p:nvSpPr>
        <p:spPr bwMode="auto">
          <a:xfrm>
            <a:off x="4943475" y="188913"/>
            <a:ext cx="28146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400" b="1" i="1">
                <a:solidFill>
                  <a:schemeClr val="folHlink"/>
                </a:solidFill>
              </a:rPr>
              <a:t>FLUORESCENCE</a:t>
            </a:r>
          </a:p>
        </p:txBody>
      </p:sp>
      <p:pic>
        <p:nvPicPr>
          <p:cNvPr id="62472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2126" y="3141664"/>
            <a:ext cx="2162175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473" name="Rectangle 10"/>
          <p:cNvSpPr>
            <a:spLocks noChangeArrowheads="1"/>
          </p:cNvSpPr>
          <p:nvPr/>
        </p:nvSpPr>
        <p:spPr bwMode="auto">
          <a:xfrm>
            <a:off x="1919289" y="4516438"/>
            <a:ext cx="489743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904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3.FÁZE </a:t>
            </a:r>
            <a:r>
              <a:rPr lang="cs-CZ" altLang="cs-CZ" sz="1800" b="1">
                <a:sym typeface="Symbol" panose="05050102010706020507" pitchFamily="18" charset="2"/>
              </a:rPr>
              <a:t></a:t>
            </a:r>
            <a:r>
              <a:rPr lang="cs-CZ" altLang="cs-CZ" sz="1800" b="1"/>
              <a:t> </a:t>
            </a:r>
            <a:r>
              <a:rPr lang="cs-CZ" altLang="cs-CZ" sz="1800" b="1">
                <a:solidFill>
                  <a:schemeClr val="folHlink"/>
                </a:solidFill>
              </a:rPr>
              <a:t>EMISE</a:t>
            </a:r>
            <a:endParaRPr lang="cs-CZ" altLang="cs-CZ" sz="1800">
              <a:solidFill>
                <a:schemeClr val="folHlink"/>
              </a:solidFill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>
                <a:sym typeface="Symbol" panose="05050102010706020507" pitchFamily="18" charset="2"/>
              </a:rPr>
              <a:t>- vyzáření energie, přechází na základní stav </a:t>
            </a:r>
            <a:r>
              <a:rPr lang="cs-CZ" altLang="cs-CZ" sz="1800" b="1" i="1">
                <a:sym typeface="Symbol" panose="05050102010706020507" pitchFamily="18" charset="2"/>
              </a:rPr>
              <a:t></a:t>
            </a:r>
            <a:r>
              <a:rPr lang="cs-CZ" altLang="cs-CZ" sz="1800" b="1" i="1"/>
              <a:t> vyzáření EMISNÍ ENERGIE</a:t>
            </a:r>
            <a:endParaRPr lang="cs-CZ" altLang="cs-CZ" sz="1800" b="1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 i="1">
                <a:sym typeface="Symbol" panose="05050102010706020507" pitchFamily="18" charset="2"/>
              </a:rPr>
              <a:t>/</a:t>
            </a:r>
            <a:r>
              <a:rPr lang="cs-CZ" altLang="cs-CZ" sz="1800" b="1" i="1"/>
              <a:t> energie emisního spektra/</a:t>
            </a:r>
          </a:p>
        </p:txBody>
      </p:sp>
      <p:pic>
        <p:nvPicPr>
          <p:cNvPr id="62474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2126" y="4724401"/>
            <a:ext cx="2232025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475" name="Rectangle 13"/>
          <p:cNvSpPr>
            <a:spLocks noChangeArrowheads="1"/>
          </p:cNvSpPr>
          <p:nvPr/>
        </p:nvSpPr>
        <p:spPr bwMode="auto">
          <a:xfrm>
            <a:off x="452455" y="5802741"/>
            <a:ext cx="767870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indent="20701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600" b="1" i="1"/>
              <a:t>energie EXCITAČNÍ se NErovná EMISNÍ !!!</a:t>
            </a:r>
            <a:endParaRPr lang="cs-CZ" altLang="cs-CZ" sz="16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600"/>
              <a:t>Eex</a:t>
            </a:r>
            <a:r>
              <a:rPr lang="cs-CZ" altLang="cs-CZ" sz="1600">
                <a:sym typeface="Symbol" panose="05050102010706020507" pitchFamily="18" charset="2"/>
              </a:rPr>
              <a:t></a:t>
            </a:r>
            <a:r>
              <a:rPr lang="cs-CZ" altLang="cs-CZ" sz="1600"/>
              <a:t> E</a:t>
            </a:r>
            <a:r>
              <a:rPr lang="cs-CZ" altLang="cs-CZ" sz="1600">
                <a:sym typeface="Symbol" panose="05050102010706020507" pitchFamily="18" charset="2"/>
              </a:rPr>
              <a:t>em                      h .(c/</a:t>
            </a:r>
            <a:r>
              <a:rPr lang="cs-CZ" altLang="cs-CZ" sz="1600"/>
              <a:t>ex</a:t>
            </a:r>
            <a:r>
              <a:rPr lang="cs-CZ" altLang="cs-CZ" sz="1600">
                <a:sym typeface="Symbol" panose="05050102010706020507" pitchFamily="18" charset="2"/>
              </a:rPr>
              <a:t>) </a:t>
            </a:r>
            <a:r>
              <a:rPr lang="cs-CZ" altLang="cs-CZ" sz="1600"/>
              <a:t> h .(c/</a:t>
            </a:r>
            <a:r>
              <a:rPr lang="cs-CZ" altLang="cs-CZ" sz="1600">
                <a:sym typeface="Symbol" panose="05050102010706020507" pitchFamily="18" charset="2"/>
              </a:rPr>
              <a:t></a:t>
            </a:r>
            <a:r>
              <a:rPr lang="cs-CZ" altLang="cs-CZ" sz="1600"/>
              <a:t>em</a:t>
            </a:r>
            <a:r>
              <a:rPr lang="cs-CZ" altLang="cs-CZ" sz="1600">
                <a:sym typeface="Symbol" panose="05050102010706020507" pitchFamily="18" charset="2"/>
              </a:rPr>
              <a:t>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600">
                <a:sym typeface="Symbol" panose="05050102010706020507" pitchFamily="18" charset="2"/>
              </a:rPr>
              <a:t></a:t>
            </a:r>
            <a:r>
              <a:rPr lang="cs-CZ" altLang="cs-CZ" sz="1600"/>
              <a:t> </a:t>
            </a:r>
            <a:r>
              <a:rPr lang="cs-CZ" altLang="cs-CZ" sz="1600" b="1">
                <a:sym typeface="Symbol" panose="05050102010706020507" pitchFamily="18" charset="2"/>
              </a:rPr>
              <a:t></a:t>
            </a:r>
            <a:r>
              <a:rPr lang="cs-CZ" altLang="cs-CZ" sz="1600" b="1"/>
              <a:t>ex</a:t>
            </a:r>
            <a:r>
              <a:rPr lang="cs-CZ" altLang="cs-CZ" sz="1600" b="1">
                <a:sym typeface="Symbol" panose="05050102010706020507" pitchFamily="18" charset="2"/>
              </a:rPr>
              <a:t> </a:t>
            </a:r>
            <a:r>
              <a:rPr lang="cs-CZ" altLang="cs-CZ" sz="1600" b="1"/>
              <a:t>   </a:t>
            </a:r>
            <a:r>
              <a:rPr lang="cs-CZ" altLang="cs-CZ" sz="1600" b="1">
                <a:sym typeface="Symbol" panose="05050102010706020507" pitchFamily="18" charset="2"/>
              </a:rPr>
              <a:t></a:t>
            </a:r>
            <a:r>
              <a:rPr lang="cs-CZ" altLang="cs-CZ" sz="1600" b="1"/>
              <a:t>em</a:t>
            </a:r>
            <a:r>
              <a:rPr lang="cs-CZ" altLang="cs-CZ" sz="1600">
                <a:sym typeface="Symbol" panose="05050102010706020507" pitchFamily="18" charset="2"/>
              </a:rPr>
              <a:t> </a:t>
            </a:r>
            <a:r>
              <a:rPr lang="cs-CZ" altLang="cs-CZ" sz="1600" b="1"/>
              <a:t> vl. délka excitační je menší než emisní</a:t>
            </a:r>
          </a:p>
        </p:txBody>
      </p:sp>
    </p:spTree>
    <p:extLst>
      <p:ext uri="{BB962C8B-B14F-4D97-AF65-F5344CB8AC3E}">
        <p14:creationId xmlns:p14="http://schemas.microsoft.com/office/powerpoint/2010/main" val="3759277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>
                <a:solidFill>
                  <a:srgbClr val="FFC000"/>
                </a:solidFill>
              </a:rPr>
              <a:t>Charakteristika reaktantů</a:t>
            </a:r>
          </a:p>
        </p:txBody>
      </p:sp>
      <p:sp>
        <p:nvSpPr>
          <p:cNvPr id="5017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400" b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Antigeny</a:t>
            </a:r>
            <a:r>
              <a:rPr lang="cs-CZ" altLang="cs-CZ" sz="2400" b="1" i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Ag</a:t>
            </a:r>
            <a:r>
              <a:rPr lang="cs-CZ" altLang="cs-CZ" sz="240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cs-CZ" altLang="cs-CZ" sz="2400">
                <a:latin typeface="Times New Roman" panose="02020603050405020304" pitchFamily="18" charset="0"/>
                <a:cs typeface="Times New Roman" panose="02020603050405020304" pitchFamily="18" charset="0"/>
              </a:rPr>
              <a:t> makromolekuly (polymery: proteiny, polypeptidy…)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sz="2400">
                <a:latin typeface="Times New Roman" panose="02020603050405020304" pitchFamily="18" charset="0"/>
                <a:cs typeface="Times New Roman" panose="02020603050405020304" pitchFamily="18" charset="0"/>
              </a:rPr>
              <a:t> navozují specifickou imunitní opovědˇ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sz="2400">
                <a:latin typeface="Times New Roman" panose="02020603050405020304" pitchFamily="18" charset="0"/>
                <a:cs typeface="Times New Roman" panose="02020603050405020304" pitchFamily="18" charset="0"/>
              </a:rPr>
              <a:t> specificky reagují s protilátkami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sz="2400">
                <a:latin typeface="Times New Roman" panose="02020603050405020304" pitchFamily="18" charset="0"/>
                <a:cs typeface="Times New Roman" panose="02020603050405020304" pitchFamily="18" charset="0"/>
              </a:rPr>
              <a:t> hapten – nízkomolekulární látka (léčiva, drogy) navázána na 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  vysokomolekulární nosič 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400" b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Protilátky </a:t>
            </a:r>
            <a:r>
              <a:rPr lang="cs-CZ" altLang="cs-CZ" sz="2400" b="1" i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cs-CZ" altLang="cs-CZ" sz="240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cs-CZ" altLang="cs-CZ" sz="2400">
                <a:latin typeface="Times New Roman" panose="02020603050405020304" pitchFamily="18" charset="0"/>
                <a:cs typeface="Times New Roman" panose="02020603050405020304" pitchFamily="18" charset="0"/>
              </a:rPr>
              <a:t> bílkoviny (glykoproteiny) tělních tekutin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sz="2400">
                <a:latin typeface="Times New Roman" panose="02020603050405020304" pitchFamily="18" charset="0"/>
                <a:cs typeface="Times New Roman" panose="02020603050405020304" pitchFamily="18" charset="0"/>
              </a:rPr>
              <a:t> vykazují specifickou vazebnou schopnost vůči antigenu, na jehož</a:t>
            </a:r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   podnět se vytvořily, mohou být cíleně připravené </a:t>
            </a:r>
            <a:r>
              <a:rPr lang="cs-CZ" altLang="cs-CZ" sz="240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</a:t>
            </a:r>
            <a:r>
              <a:rPr lang="cs-CZ" altLang="cs-CZ" sz="2400">
                <a:latin typeface="Times New Roman" panose="02020603050405020304" pitchFamily="18" charset="0"/>
                <a:cs typeface="Times New Roman" panose="02020603050405020304" pitchFamily="18" charset="0"/>
              </a:rPr>
              <a:t> jen proti </a:t>
            </a:r>
            <a:r>
              <a:rPr lang="cs-CZ" altLang="cs-CZ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jedné chemické skupině </a:t>
            </a:r>
            <a:r>
              <a:rPr lang="cs-CZ" altLang="cs-CZ" sz="2400" b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</a:t>
            </a:r>
            <a:r>
              <a:rPr lang="cs-CZ" altLang="cs-CZ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která je společná pro více strukturně chemicky příbuzných látek</a:t>
            </a:r>
            <a:r>
              <a:rPr lang="cs-CZ" altLang="cs-CZ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altLang="cs-CZ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847368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847850" y="981075"/>
            <a:ext cx="8351838" cy="1511300"/>
          </a:xfrm>
        </p:spPr>
        <p:txBody>
          <a:bodyPr/>
          <a:lstStyle/>
          <a:p>
            <a:pPr algn="l" eaLnBrk="1" hangingPunct="1"/>
            <a:r>
              <a:rPr lang="cs-CZ" altLang="cs-CZ" sz="2400"/>
              <a:t>moderní imunologické diagnostické metody, vznikly v 80.letech min. století</a:t>
            </a:r>
            <a:br>
              <a:rPr lang="cs-CZ" altLang="cs-CZ" sz="2400"/>
            </a:br>
            <a:r>
              <a:rPr lang="cs-CZ" altLang="cs-CZ" sz="2400"/>
              <a:t>vychází z poznatků imunologie, molek. biol., enzymologie, fotometrie a radiochemie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9288" y="2852738"/>
            <a:ext cx="8229600" cy="3617912"/>
          </a:xfrm>
        </p:spPr>
        <p:txBody>
          <a:bodyPr/>
          <a:lstStyle/>
          <a:p>
            <a:pPr eaLnBrk="1" hangingPunct="1"/>
            <a:r>
              <a:rPr lang="cs-CZ" altLang="cs-CZ" sz="2400" b="1" i="1">
                <a:solidFill>
                  <a:schemeClr val="folHlink"/>
                </a:solidFill>
              </a:rPr>
              <a:t>Heterogenní imunometody</a:t>
            </a:r>
            <a:r>
              <a:rPr lang="cs-CZ" altLang="cs-CZ" sz="2400"/>
              <a:t> – separace molekul značeného reagens vázaného v imunokomplexu od volných molekul značeného reagens v roztoku (radioimunometody, ELISA) – vysoká citlivost</a:t>
            </a:r>
          </a:p>
          <a:p>
            <a:pPr eaLnBrk="1" hangingPunct="1"/>
            <a:r>
              <a:rPr lang="cs-CZ" altLang="cs-CZ" sz="2400" b="1" i="1">
                <a:solidFill>
                  <a:schemeClr val="folHlink"/>
                </a:solidFill>
              </a:rPr>
              <a:t>Homogenní imunometody</a:t>
            </a:r>
            <a:r>
              <a:rPr lang="cs-CZ" altLang="cs-CZ" sz="2400"/>
              <a:t> – bez separace frakcí, jsou jednodušší, rychlejší, lze  je automatizovat (enzymová, fluorescenční a chemiluminiscenční imunoanalýza) </a:t>
            </a:r>
          </a:p>
          <a:p>
            <a:pPr eaLnBrk="1" hangingPunct="1"/>
            <a:endParaRPr lang="cs-CZ" altLang="cs-CZ" sz="2400"/>
          </a:p>
          <a:p>
            <a:pPr eaLnBrk="1" hangingPunct="1"/>
            <a:endParaRPr lang="cs-CZ" altLang="cs-CZ" sz="2400"/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4367213" y="160339"/>
            <a:ext cx="48069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b="1" i="1">
                <a:solidFill>
                  <a:schemeClr val="folHlink"/>
                </a:solidFill>
              </a:rPr>
              <a:t>Imunochemické metody</a:t>
            </a:r>
          </a:p>
        </p:txBody>
      </p:sp>
    </p:spTree>
    <p:extLst>
      <p:ext uri="{BB962C8B-B14F-4D97-AF65-F5344CB8AC3E}">
        <p14:creationId xmlns:p14="http://schemas.microsoft.com/office/powerpoint/2010/main" val="3287255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1"/>
            <a:ext cx="8229600" cy="777875"/>
          </a:xfrm>
        </p:spPr>
        <p:txBody>
          <a:bodyPr/>
          <a:lstStyle/>
          <a:p>
            <a:pPr eaLnBrk="1" hangingPunct="1"/>
            <a:r>
              <a:rPr lang="cs-CZ" altLang="cs-CZ" sz="3200" b="1">
                <a:solidFill>
                  <a:schemeClr val="folHlink"/>
                </a:solidFill>
              </a:rPr>
              <a:t>RIA </a:t>
            </a:r>
            <a:r>
              <a:rPr lang="cs-CZ" altLang="cs-CZ" sz="3200" i="1">
                <a:solidFill>
                  <a:schemeClr val="folHlink"/>
                </a:solidFill>
                <a:sym typeface="Symbol" panose="05050102010706020507" pitchFamily="18" charset="2"/>
              </a:rPr>
              <a:t></a:t>
            </a:r>
            <a:r>
              <a:rPr lang="cs-CZ" altLang="cs-CZ" sz="3200" i="1">
                <a:solidFill>
                  <a:schemeClr val="folHlink"/>
                </a:solidFill>
              </a:rPr>
              <a:t> radioimmunoassay</a:t>
            </a:r>
            <a:r>
              <a:rPr lang="cs-CZ" altLang="cs-CZ" smtClean="0"/>
              <a:t>  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74825" y="981076"/>
            <a:ext cx="8686800" cy="547211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>
                <a:sym typeface="Monotype Sorts" charset="2"/>
              </a:rPr>
              <a:t>zavedena 1959</a:t>
            </a:r>
            <a:endParaRPr lang="cs-CZ" altLang="cs-CZ" b="1">
              <a:sym typeface="Monotype Sorts" charset="2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b="1">
                <a:sym typeface="Monotype Sorts" charset="2"/>
              </a:rPr>
              <a:t>Princip metody:</a:t>
            </a:r>
            <a:r>
              <a:rPr lang="cs-CZ" altLang="cs-CZ">
                <a:sym typeface="Monotype Sorts" charset="2"/>
              </a:rPr>
              <a:t> spojuje jednoduchou imunologickou reakci Ag s Ab s metodikami radiochemie, která používá Ag nebo Ab značené radionuklidy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>
                <a:solidFill>
                  <a:srgbClr val="FFFF00"/>
                </a:solidFill>
                <a:sym typeface="Monotype Sorts" charset="2"/>
              </a:rPr>
              <a:t>- </a:t>
            </a:r>
            <a:r>
              <a:rPr lang="cs-CZ" altLang="cs-CZ" u="sng">
                <a:solidFill>
                  <a:srgbClr val="FFFF00"/>
                </a:solidFill>
                <a:sym typeface="Monotype Sorts" charset="2"/>
              </a:rPr>
              <a:t>citlivost</a:t>
            </a:r>
            <a:r>
              <a:rPr lang="cs-CZ" altLang="cs-CZ">
                <a:solidFill>
                  <a:srgbClr val="FFFF00"/>
                </a:solidFill>
                <a:sym typeface="Monotype Sorts" charset="2"/>
              </a:rPr>
              <a:t>: </a:t>
            </a:r>
            <a:r>
              <a:rPr lang="cs-CZ" altLang="cs-CZ" i="1">
                <a:sym typeface="Monotype Sorts" charset="2"/>
              </a:rPr>
              <a:t>10-9- 10-17 mol/l</a:t>
            </a:r>
            <a:r>
              <a:rPr lang="cs-CZ" altLang="cs-CZ">
                <a:sym typeface="Monotype Sorts" charset="2"/>
              </a:rPr>
              <a:t> </a:t>
            </a:r>
            <a:r>
              <a:rPr lang="cs-CZ" altLang="cs-CZ">
                <a:sym typeface="Symbol" panose="05050102010706020507" pitchFamily="18" charset="2"/>
              </a:rPr>
              <a:t></a:t>
            </a:r>
            <a:r>
              <a:rPr lang="cs-CZ" altLang="cs-CZ">
                <a:sym typeface="Monotype Sorts" charset="2"/>
              </a:rPr>
              <a:t>velmi významné, nejcitlivější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>
                <a:sym typeface="Monotype Sorts" charset="2"/>
              </a:rPr>
              <a:t>- je možné stanovovat látky i v tělesných tekutinách /</a:t>
            </a:r>
            <a:r>
              <a:rPr lang="cs-CZ" altLang="cs-CZ" i="1">
                <a:sym typeface="Monotype Sorts" charset="2"/>
              </a:rPr>
              <a:t>krev, moč, mozkomíšní mok...</a:t>
            </a:r>
            <a:r>
              <a:rPr lang="cs-CZ" altLang="cs-CZ">
                <a:sym typeface="Monotype Sorts" charset="2"/>
              </a:rPr>
              <a:t>/ i v pg10-12(pikogramech)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>
                <a:sym typeface="Monotype Sorts" charset="2"/>
              </a:rPr>
              <a:t>- stanovujeme </a:t>
            </a:r>
            <a:r>
              <a:rPr lang="cs-CZ" altLang="cs-CZ" b="1" i="1">
                <a:sym typeface="Monotype Sorts" charset="2"/>
              </a:rPr>
              <a:t>jakékoliv látky, proti nimž lze </a:t>
            </a:r>
            <a:r>
              <a:rPr lang="cs-CZ" altLang="cs-CZ" b="1" i="1">
                <a:solidFill>
                  <a:srgbClr val="FFFF00"/>
                </a:solidFill>
                <a:sym typeface="Monotype Sorts" charset="2"/>
              </a:rPr>
              <a:t>vytvořit protilátku</a:t>
            </a:r>
            <a:endParaRPr lang="cs-CZ" altLang="cs-CZ">
              <a:solidFill>
                <a:srgbClr val="FFFF00"/>
              </a:solidFill>
              <a:sym typeface="Monotype Sorts" charset="2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>
                <a:sym typeface="Monotype Sorts" charset="2"/>
              </a:rPr>
              <a:t>  protilátku získáme komerčně nebo injikací Ag či haptenu do králíka nebo morčete  </a:t>
            </a:r>
          </a:p>
        </p:txBody>
      </p:sp>
    </p:spTree>
    <p:extLst>
      <p:ext uri="{BB962C8B-B14F-4D97-AF65-F5344CB8AC3E}">
        <p14:creationId xmlns:p14="http://schemas.microsoft.com/office/powerpoint/2010/main" val="159603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Obdélník 5"/>
          <p:cNvSpPr>
            <a:spLocks noChangeArrowheads="1"/>
          </p:cNvSpPr>
          <p:nvPr/>
        </p:nvSpPr>
        <p:spPr bwMode="auto">
          <a:xfrm>
            <a:off x="2063750" y="280988"/>
            <a:ext cx="8280400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rgbClr val="FFC000"/>
                </a:solidFill>
                <a:sym typeface="Monotype Sorts" charset="2"/>
              </a:rPr>
              <a:t>- </a:t>
            </a:r>
            <a:r>
              <a:rPr lang="cs-CZ" altLang="cs-CZ" sz="2400" u="sng">
                <a:solidFill>
                  <a:srgbClr val="FFC000"/>
                </a:solidFill>
                <a:sym typeface="Monotype Sorts" charset="2"/>
              </a:rPr>
              <a:t>POSTUP</a:t>
            </a:r>
            <a:r>
              <a:rPr lang="cs-CZ" altLang="cs-CZ" sz="2400">
                <a:solidFill>
                  <a:srgbClr val="FFC000"/>
                </a:solidFill>
                <a:sym typeface="Monotype Sorts" charset="2"/>
              </a:rPr>
              <a:t>: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cs-CZ" altLang="cs-CZ" sz="2400">
              <a:sym typeface="Monotype Sorts" charset="2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cs-CZ" altLang="cs-CZ" sz="2400">
                <a:sym typeface="Monotype Sorts" charset="2"/>
              </a:rPr>
              <a:t>V metodě je využito kompetice, kdy stanovený Ag a známé mn. téhož Ag značeného radioaktivním izotopem soutěží při tvorbě imunokomplexu o omezený počet vazebných míst specifické Ab (ta je v lim. množství)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cs-CZ" altLang="cs-CZ" sz="2400">
                <a:solidFill>
                  <a:srgbClr val="FFFF00"/>
                </a:solidFill>
                <a:sym typeface="Monotype Sorts" charset="2"/>
              </a:rPr>
              <a:t></a:t>
            </a:r>
            <a:r>
              <a:rPr lang="cs-CZ" altLang="cs-CZ" sz="2400">
                <a:solidFill>
                  <a:srgbClr val="FFFF00"/>
                </a:solidFill>
              </a:rPr>
              <a:t> </a:t>
            </a:r>
            <a:r>
              <a:rPr lang="cs-CZ" altLang="cs-CZ" sz="2400" b="1" i="1">
                <a:solidFill>
                  <a:srgbClr val="FFFF00"/>
                </a:solidFill>
              </a:rPr>
              <a:t>imunizace</a:t>
            </a:r>
            <a:r>
              <a:rPr lang="cs-CZ" altLang="cs-CZ" sz="2400">
                <a:solidFill>
                  <a:srgbClr val="FFFF00"/>
                </a:solidFill>
              </a:rPr>
              <a:t> </a:t>
            </a:r>
            <a:r>
              <a:rPr lang="cs-CZ" altLang="cs-CZ" sz="2400">
                <a:sym typeface="Symbol" panose="05050102010706020507" pitchFamily="18" charset="2"/>
              </a:rPr>
              <a:t></a:t>
            </a:r>
            <a:r>
              <a:rPr lang="cs-CZ" altLang="cs-CZ" sz="2400"/>
              <a:t> </a:t>
            </a:r>
            <a:r>
              <a:rPr lang="cs-CZ" altLang="cs-CZ" sz="2400" i="1"/>
              <a:t>příprava Ab</a:t>
            </a:r>
            <a:r>
              <a:rPr lang="cs-CZ" altLang="cs-CZ" sz="2400"/>
              <a:t>: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cs-CZ" altLang="cs-CZ" sz="2400"/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cs-CZ" altLang="cs-CZ" sz="2400"/>
              <a:t>- injekce </a:t>
            </a:r>
            <a:r>
              <a:rPr lang="cs-CZ" altLang="cs-CZ" sz="2400" b="1"/>
              <a:t>Ag</a:t>
            </a:r>
            <a:r>
              <a:rPr lang="cs-CZ" altLang="cs-CZ" sz="2400"/>
              <a:t> či </a:t>
            </a:r>
            <a:r>
              <a:rPr lang="cs-CZ" altLang="cs-CZ" sz="2400" b="1"/>
              <a:t>haptenu</a:t>
            </a:r>
            <a:r>
              <a:rPr lang="cs-CZ" altLang="cs-CZ" sz="2400"/>
              <a:t> do zvířete /králík, morče/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cs-CZ" altLang="cs-CZ" sz="2400"/>
              <a:t>                </a:t>
            </a:r>
            <a:r>
              <a:rPr lang="cs-CZ" altLang="cs-CZ" sz="2400" i="1"/>
              <a:t>- nekompletní Ag – je potřeba navázat makromolekulární nosič</a:t>
            </a:r>
            <a:endParaRPr lang="cs-CZ" altLang="cs-CZ" sz="2400">
              <a:sym typeface="Monotype Sorts" charset="2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cs-CZ" altLang="cs-CZ" sz="2400">
              <a:sym typeface="Monotype Sorts" charset="2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cs-CZ" altLang="cs-CZ" sz="2400">
              <a:sym typeface="Monotype Sorts" charset="2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cs-CZ" altLang="cs-CZ" sz="2400">
                <a:sym typeface="Monotype Sorts" charset="2"/>
              </a:rPr>
              <a:t></a:t>
            </a:r>
            <a:r>
              <a:rPr lang="cs-CZ" altLang="cs-CZ" sz="2400"/>
              <a:t> </a:t>
            </a:r>
            <a:r>
              <a:rPr lang="cs-CZ" altLang="cs-CZ" sz="2400" b="1" i="1">
                <a:solidFill>
                  <a:srgbClr val="FFFF00"/>
                </a:solidFill>
              </a:rPr>
              <a:t>značení radioaktivním prvkem</a:t>
            </a:r>
            <a:r>
              <a:rPr lang="cs-CZ" altLang="cs-CZ" sz="2400">
                <a:solidFill>
                  <a:srgbClr val="FFFF00"/>
                </a:solidFill>
              </a:rPr>
              <a:t> </a:t>
            </a:r>
            <a:r>
              <a:rPr lang="cs-CZ" altLang="cs-CZ" sz="2400"/>
              <a:t>(</a:t>
            </a:r>
            <a:r>
              <a:rPr lang="cs-CZ" altLang="cs-CZ" sz="2400" i="1"/>
              <a:t>Ag = X...značka</a:t>
            </a:r>
            <a:r>
              <a:rPr lang="cs-CZ" altLang="cs-CZ" sz="2400"/>
              <a:t>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cs-CZ" altLang="cs-CZ" sz="2400"/>
              <a:t>- 3 prvky: </a:t>
            </a:r>
            <a:r>
              <a:rPr lang="cs-CZ" altLang="cs-CZ" sz="2400" i="1"/>
              <a:t>3H,14C,125I, 131I</a:t>
            </a:r>
            <a:endParaRPr lang="cs-CZ" altLang="cs-CZ" sz="2400"/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cs-CZ" altLang="cs-CZ" sz="2400"/>
              <a:t>- označený Ag </a:t>
            </a:r>
            <a:r>
              <a:rPr lang="cs-CZ" altLang="cs-CZ" sz="2400">
                <a:sym typeface="Symbol" panose="05050102010706020507" pitchFamily="18" charset="2"/>
              </a:rPr>
              <a:t></a:t>
            </a:r>
            <a:r>
              <a:rPr lang="cs-CZ" altLang="cs-CZ" sz="2400"/>
              <a:t> </a:t>
            </a:r>
            <a:r>
              <a:rPr lang="cs-CZ" altLang="cs-CZ" sz="2400" b="1"/>
              <a:t>Xx</a:t>
            </a:r>
            <a:endParaRPr lang="cs-CZ" altLang="cs-CZ" sz="2400">
              <a:sym typeface="Monotype Sorts" charset="2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cs-CZ" altLang="cs-CZ" sz="2400">
                <a:sym typeface="Monotype Sorts" charset="2"/>
              </a:rPr>
              <a:t></a:t>
            </a:r>
            <a:r>
              <a:rPr lang="cs-CZ" altLang="cs-CZ" sz="2400"/>
              <a:t> </a:t>
            </a:r>
            <a:r>
              <a:rPr lang="cs-CZ" altLang="cs-CZ" sz="2400" b="1" i="1"/>
              <a:t>vlastní reakce</a:t>
            </a:r>
            <a:r>
              <a:rPr lang="cs-CZ" altLang="cs-CZ" sz="2400"/>
              <a:t>: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cs-CZ" altLang="cs-CZ" sz="2400"/>
              <a:t>- </a:t>
            </a:r>
            <a:r>
              <a:rPr lang="cs-CZ" altLang="cs-CZ" sz="2400" i="1"/>
              <a:t>4 složky</a:t>
            </a:r>
            <a:r>
              <a:rPr lang="cs-CZ" altLang="cs-CZ" sz="240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779959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274" name="Object 4"/>
          <p:cNvGraphicFramePr>
            <a:graphicFrameLocks noChangeAspect="1"/>
          </p:cNvGraphicFramePr>
          <p:nvPr>
            <p:ph idx="1"/>
          </p:nvPr>
        </p:nvGraphicFramePr>
        <p:xfrm>
          <a:off x="1847851" y="260351"/>
          <a:ext cx="6399213" cy="214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Rastrový obrázek" r:id="rId3" imgW="6400000" imgH="2142857" progId="Paint.Picture">
                  <p:embed/>
                </p:oleObj>
              </mc:Choice>
              <mc:Fallback>
                <p:oleObj name="Rastrový obrázek" r:id="rId3" imgW="6400000" imgH="2142857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7851" y="260351"/>
                        <a:ext cx="6399213" cy="2143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275" name="Rectangle 7"/>
          <p:cNvSpPr>
            <a:spLocks noChangeArrowheads="1"/>
          </p:cNvSpPr>
          <p:nvPr/>
        </p:nvSpPr>
        <p:spPr bwMode="auto">
          <a:xfrm>
            <a:off x="1919288" y="2636838"/>
            <a:ext cx="3924300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 i="1"/>
              <a:t>Xx</a:t>
            </a:r>
            <a:r>
              <a:rPr lang="cs-CZ" altLang="cs-CZ" sz="1600" i="1"/>
              <a:t>.................značený Ag</a:t>
            </a:r>
            <a:endParaRPr lang="cs-CZ" altLang="cs-CZ" sz="16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 i="1"/>
              <a:t>Ab lim60%</a:t>
            </a:r>
            <a:r>
              <a:rPr lang="cs-CZ" altLang="cs-CZ" sz="1600" i="1"/>
              <a:t>........protilátka ze zvířete /je limitováno </a:t>
            </a:r>
            <a:r>
              <a:rPr lang="cs-CZ" altLang="cs-CZ" sz="1600" i="1">
                <a:sym typeface="Symbol" panose="05050102010706020507" pitchFamily="18" charset="2"/>
              </a:rPr>
              <a:t></a:t>
            </a:r>
            <a:r>
              <a:rPr lang="cs-CZ" altLang="cs-CZ" sz="1600" i="1"/>
              <a:t> známo její množství/</a:t>
            </a:r>
            <a:endParaRPr lang="cs-CZ" altLang="cs-CZ" sz="160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 i="1">
                <a:sym typeface="Symbol" panose="05050102010706020507" pitchFamily="18" charset="2"/>
              </a:rPr>
              <a:t>XN</a:t>
            </a:r>
            <a:r>
              <a:rPr lang="cs-CZ" altLang="cs-CZ" sz="1600" i="1">
                <a:sym typeface="Symbol" panose="05050102010706020507" pitchFamily="18" charset="2"/>
              </a:rPr>
              <a:t>.................neznámý antigen</a:t>
            </a:r>
            <a:endParaRPr lang="cs-CZ" altLang="cs-CZ" sz="160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 i="1">
                <a:sym typeface="Symbol" panose="05050102010706020507" pitchFamily="18" charset="2"/>
              </a:rPr>
              <a:t>XS</a:t>
            </a:r>
            <a:r>
              <a:rPr lang="cs-CZ" altLang="cs-CZ" sz="1600" i="1">
                <a:sym typeface="Symbol" panose="05050102010706020507" pitchFamily="18" charset="2"/>
              </a:rPr>
              <a:t>.................standardní antigen</a:t>
            </a:r>
          </a:p>
        </p:txBody>
      </p:sp>
      <p:sp>
        <p:nvSpPr>
          <p:cNvPr id="54276" name="Rectangle 8"/>
          <p:cNvSpPr>
            <a:spLocks noChangeArrowheads="1"/>
          </p:cNvSpPr>
          <p:nvPr/>
        </p:nvSpPr>
        <p:spPr bwMode="auto">
          <a:xfrm>
            <a:off x="6024564" y="2565400"/>
            <a:ext cx="4427537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>
                <a:sym typeface="Monotype Sorts" charset="2"/>
              </a:rPr>
              <a:t></a:t>
            </a:r>
            <a:r>
              <a:rPr lang="cs-CZ" altLang="cs-CZ" sz="1600"/>
              <a:t> </a:t>
            </a:r>
            <a:r>
              <a:rPr lang="cs-CZ" altLang="cs-CZ" sz="1600" b="1" i="1"/>
              <a:t>oddělení IK:</a:t>
            </a:r>
            <a:endParaRPr lang="cs-CZ" altLang="cs-CZ" sz="160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>
                <a:sym typeface="Symbol" panose="05050102010706020507" pitchFamily="18" charset="2"/>
              </a:rPr>
              <a:t></a:t>
            </a:r>
            <a:r>
              <a:rPr lang="cs-CZ" altLang="cs-CZ" sz="1600"/>
              <a:t> </a:t>
            </a:r>
            <a:r>
              <a:rPr lang="cs-CZ" altLang="cs-CZ" sz="1600" b="1" i="1"/>
              <a:t>imunochemické</a:t>
            </a:r>
            <a:r>
              <a:rPr lang="cs-CZ" altLang="cs-CZ" sz="1600"/>
              <a:t> – </a:t>
            </a:r>
            <a:r>
              <a:rPr lang="cs-CZ" altLang="cs-CZ" sz="1600" i="1"/>
              <a:t>sekundární protilátka </a:t>
            </a:r>
            <a:r>
              <a:rPr lang="cs-CZ" altLang="cs-CZ" sz="1600" b="1" i="1"/>
              <a:t>Abs</a:t>
            </a:r>
            <a:endParaRPr lang="cs-CZ" altLang="cs-CZ" sz="16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/>
              <a:t>- vyrobí se proti prvotní protilátce Ab </a:t>
            </a:r>
            <a:r>
              <a:rPr lang="cs-CZ" altLang="cs-CZ" sz="1600">
                <a:sym typeface="Symbol" panose="05050102010706020507" pitchFamily="18" charset="2"/>
              </a:rPr>
              <a:t></a:t>
            </a:r>
            <a:r>
              <a:rPr lang="cs-CZ" altLang="cs-CZ" sz="1600"/>
              <a:t> Ab pak vystupuje jako Ag</a:t>
            </a:r>
            <a:endParaRPr lang="cs-CZ" altLang="cs-CZ" sz="160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>
                <a:sym typeface="Symbol" panose="05050102010706020507" pitchFamily="18" charset="2"/>
              </a:rPr>
              <a:t></a:t>
            </a:r>
            <a:r>
              <a:rPr lang="cs-CZ" altLang="cs-CZ" sz="1600"/>
              <a:t> Abs + Ab ...vznikají sraženiny IK</a:t>
            </a:r>
          </a:p>
        </p:txBody>
      </p:sp>
      <p:pic>
        <p:nvPicPr>
          <p:cNvPr id="54277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313" y="4149725"/>
            <a:ext cx="5903912" cy="75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78" name="Rectangle 11"/>
          <p:cNvSpPr>
            <a:spLocks noChangeArrowheads="1"/>
          </p:cNvSpPr>
          <p:nvPr/>
        </p:nvSpPr>
        <p:spPr bwMode="auto">
          <a:xfrm>
            <a:off x="1992314" y="5168900"/>
            <a:ext cx="7920037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/>
              <a:t>- </a:t>
            </a:r>
            <a:r>
              <a:rPr lang="cs-CZ" altLang="cs-CZ" sz="1800" b="1">
                <a:solidFill>
                  <a:schemeClr val="accent1"/>
                </a:solidFill>
              </a:rPr>
              <a:t>izolace IK</a:t>
            </a:r>
            <a:r>
              <a:rPr lang="cs-CZ" altLang="cs-CZ" sz="1800"/>
              <a:t> -</a:t>
            </a:r>
            <a:r>
              <a:rPr lang="cs-CZ" altLang="cs-CZ" sz="1800" b="1"/>
              <a:t>imunochemicky</a:t>
            </a:r>
            <a:r>
              <a:rPr lang="cs-CZ" altLang="cs-CZ" sz="1800"/>
              <a:t> – Abs,  </a:t>
            </a:r>
            <a:r>
              <a:rPr lang="cs-CZ" altLang="cs-CZ" sz="1800" b="1" i="1"/>
              <a:t>fyzikálně</a:t>
            </a:r>
            <a:r>
              <a:rPr lang="cs-CZ" altLang="cs-CZ" sz="1800"/>
              <a:t> - </a:t>
            </a:r>
            <a:r>
              <a:rPr lang="cs-CZ" altLang="cs-CZ" sz="1800" i="1"/>
              <a:t>filtrace, centrifugace</a:t>
            </a:r>
            <a:r>
              <a:rPr lang="cs-CZ" altLang="cs-CZ" sz="1800"/>
              <a:t>...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 i="1">
                <a:sym typeface="Symbol" panose="05050102010706020507" pitchFamily="18" charset="2"/>
              </a:rPr>
              <a:t>molekulární metody</a:t>
            </a:r>
            <a:r>
              <a:rPr lang="cs-CZ" altLang="cs-CZ" sz="1800">
                <a:sym typeface="Symbol" panose="05050102010706020507" pitchFamily="18" charset="2"/>
              </a:rPr>
              <a:t> – </a:t>
            </a:r>
            <a:r>
              <a:rPr lang="cs-CZ" altLang="cs-CZ" sz="1800" i="1">
                <a:sym typeface="Symbol" panose="05050102010706020507" pitchFamily="18" charset="2"/>
              </a:rPr>
              <a:t>elektroforéza, chromatografie</a:t>
            </a:r>
            <a:r>
              <a:rPr lang="cs-CZ" altLang="cs-CZ" sz="1800">
                <a:sym typeface="Symbol" panose="05050102010706020507" pitchFamily="18" charset="2"/>
              </a:rPr>
              <a:t> ...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sym typeface="Monotype Sorts" charset="2"/>
              </a:rPr>
              <a:t></a:t>
            </a:r>
            <a:r>
              <a:rPr lang="cs-CZ" altLang="cs-CZ" sz="1800"/>
              <a:t> </a:t>
            </a:r>
            <a:r>
              <a:rPr lang="cs-CZ" altLang="cs-CZ" sz="1800" b="1" i="1">
                <a:sym typeface="Monotype Sorts" charset="2"/>
              </a:rPr>
              <a:t>vyhodnocení:</a:t>
            </a:r>
            <a:endParaRPr lang="cs-CZ" altLang="cs-CZ" sz="1800">
              <a:sym typeface="Monotype Sorts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sym typeface="Monotype Sorts" charset="2"/>
              </a:rPr>
              <a:t>- čím </a:t>
            </a:r>
            <a:r>
              <a:rPr lang="cs-CZ" altLang="cs-CZ" sz="1800" b="1" i="1">
                <a:sym typeface="Monotype Sorts" charset="2"/>
              </a:rPr>
              <a:t>více molekul X</a:t>
            </a:r>
            <a:r>
              <a:rPr lang="cs-CZ" altLang="cs-CZ" sz="1800">
                <a:sym typeface="Monotype Sorts" charset="2"/>
              </a:rPr>
              <a:t> se bude v každé zkumavce nacházet, tím </a:t>
            </a:r>
            <a:r>
              <a:rPr lang="cs-CZ" altLang="cs-CZ" sz="1800" b="1" i="1">
                <a:sym typeface="Monotype Sorts" charset="2"/>
              </a:rPr>
              <a:t>méně molekul Xx</a:t>
            </a:r>
            <a:r>
              <a:rPr lang="cs-CZ" altLang="cs-CZ" sz="1800">
                <a:sym typeface="Monotype Sorts" charset="2"/>
              </a:rPr>
              <a:t> se bude moc </a:t>
            </a:r>
            <a:r>
              <a:rPr lang="cs-CZ" altLang="cs-CZ" sz="1800" b="1" i="1">
                <a:sym typeface="Monotype Sorts" charset="2"/>
              </a:rPr>
              <a:t>navázat s protilátkou</a:t>
            </a:r>
          </a:p>
        </p:txBody>
      </p:sp>
    </p:spTree>
    <p:extLst>
      <p:ext uri="{BB962C8B-B14F-4D97-AF65-F5344CB8AC3E}">
        <p14:creationId xmlns:p14="http://schemas.microsoft.com/office/powerpoint/2010/main" val="948445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5298" name="Object 8"/>
          <p:cNvGraphicFramePr>
            <a:graphicFrameLocks noChangeAspect="1"/>
          </p:cNvGraphicFramePr>
          <p:nvPr>
            <p:ph sz="quarter" idx="3"/>
          </p:nvPr>
        </p:nvGraphicFramePr>
        <p:xfrm>
          <a:off x="3800476" y="115888"/>
          <a:ext cx="5362575" cy="2449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Rastrový obrázek" r:id="rId3" imgW="3296110" imgH="1504762" progId="Paint.Picture">
                  <p:embed/>
                </p:oleObj>
              </mc:Choice>
              <mc:Fallback>
                <p:oleObj name="Rastrový obrázek" r:id="rId3" imgW="3296110" imgH="1504762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0476" y="115888"/>
                        <a:ext cx="5362575" cy="2449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299" name="Text Box 13"/>
          <p:cNvSpPr txBox="1">
            <a:spLocks noChangeArrowheads="1"/>
          </p:cNvSpPr>
          <p:nvPr/>
        </p:nvSpPr>
        <p:spPr bwMode="auto">
          <a:xfrm>
            <a:off x="1611313" y="63500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/>
              <a:t>Vyhodnocení: </a:t>
            </a:r>
          </a:p>
        </p:txBody>
      </p:sp>
      <p:sp>
        <p:nvSpPr>
          <p:cNvPr id="55300" name="Rectangle 15"/>
          <p:cNvSpPr>
            <a:spLocks noChangeArrowheads="1"/>
          </p:cNvSpPr>
          <p:nvPr/>
        </p:nvSpPr>
        <p:spPr bwMode="auto">
          <a:xfrm>
            <a:off x="1847851" y="2311401"/>
            <a:ext cx="8569325" cy="409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80962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000" b="1" u="sng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 u="sng">
                <a:solidFill>
                  <a:schemeClr val="folHlink"/>
                </a:solidFill>
              </a:rPr>
              <a:t>- </a:t>
            </a:r>
            <a:r>
              <a:rPr lang="cs-CZ" altLang="cs-CZ" sz="2000" b="1" i="1" u="sng">
                <a:solidFill>
                  <a:schemeClr val="folHlink"/>
                </a:solidFill>
              </a:rPr>
              <a:t>výhody</a:t>
            </a:r>
            <a:r>
              <a:rPr lang="cs-CZ" altLang="cs-CZ" sz="2000" i="1">
                <a:solidFill>
                  <a:schemeClr val="folHlink"/>
                </a:solidFill>
              </a:rPr>
              <a:t>:</a:t>
            </a:r>
            <a:r>
              <a:rPr lang="cs-CZ" altLang="cs-CZ" sz="2000"/>
              <a:t>       </a:t>
            </a:r>
            <a:r>
              <a:rPr lang="cs-CZ" altLang="cs-CZ" sz="2000">
                <a:sym typeface="Symbol" panose="05050102010706020507" pitchFamily="18" charset="2"/>
              </a:rPr>
              <a:t></a:t>
            </a:r>
            <a:r>
              <a:rPr lang="cs-CZ" altLang="cs-CZ" sz="2000"/>
              <a:t> vysoká </a:t>
            </a:r>
            <a:r>
              <a:rPr lang="cs-CZ" altLang="cs-CZ" sz="2000" i="1">
                <a:sym typeface="Symbol" panose="05050102010706020507" pitchFamily="18" charset="2"/>
              </a:rPr>
              <a:t>citlivost, specifičnost, přesnost, automatizace procesů</a:t>
            </a:r>
            <a:endParaRPr lang="cs-CZ" altLang="cs-CZ" sz="2000"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>
                <a:sym typeface="Symbol" panose="05050102010706020507" pitchFamily="18" charset="2"/>
              </a:rPr>
              <a:t>          </a:t>
            </a:r>
            <a:r>
              <a:rPr lang="cs-CZ" altLang="cs-CZ" sz="2000"/>
              <a:t> </a:t>
            </a:r>
            <a:r>
              <a:rPr lang="cs-CZ" altLang="cs-CZ" sz="2000" i="1">
                <a:sym typeface="Symbol" panose="05050102010706020507" pitchFamily="18" charset="2"/>
              </a:rPr>
              <a:t>mikromnožství </a:t>
            </a:r>
            <a:r>
              <a:rPr lang="cs-CZ" altLang="cs-CZ" sz="2000">
                <a:sym typeface="Symbol" panose="05050102010706020507" pitchFamily="18" charset="2"/>
              </a:rPr>
              <a:t>látek přímo v bioloogických kapalinách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>
                <a:solidFill>
                  <a:schemeClr val="folHlink"/>
                </a:solidFill>
                <a:sym typeface="Symbol" panose="05050102010706020507" pitchFamily="18" charset="2"/>
              </a:rPr>
              <a:t>- </a:t>
            </a:r>
            <a:r>
              <a:rPr lang="cs-CZ" altLang="cs-CZ" sz="2000" b="1" i="1" u="sng">
                <a:solidFill>
                  <a:schemeClr val="folHlink"/>
                </a:solidFill>
                <a:sym typeface="Symbol" panose="05050102010706020507" pitchFamily="18" charset="2"/>
              </a:rPr>
              <a:t>nevýhody:</a:t>
            </a:r>
            <a:r>
              <a:rPr lang="cs-CZ" altLang="cs-CZ" sz="2000">
                <a:sym typeface="Symbol" panose="05050102010706020507" pitchFamily="18" charset="2"/>
              </a:rPr>
              <a:t>  </a:t>
            </a:r>
            <a:r>
              <a:rPr lang="cs-CZ" altLang="cs-CZ" sz="2000"/>
              <a:t> </a:t>
            </a:r>
            <a:r>
              <a:rPr lang="cs-CZ" altLang="cs-CZ" sz="2000" i="1">
                <a:solidFill>
                  <a:srgbClr val="FFFF00"/>
                </a:solidFill>
                <a:sym typeface="Symbol" panose="05050102010706020507" pitchFamily="18" charset="2"/>
              </a:rPr>
              <a:t>nakladné</a:t>
            </a:r>
            <a:r>
              <a:rPr lang="cs-CZ" altLang="cs-CZ" sz="2000">
                <a:solidFill>
                  <a:srgbClr val="FFFF00"/>
                </a:solidFill>
                <a:sym typeface="Symbol" panose="05050102010706020507" pitchFamily="18" charset="2"/>
              </a:rPr>
              <a:t> zařízení</a:t>
            </a:r>
            <a:r>
              <a:rPr lang="cs-CZ" altLang="cs-CZ" sz="2000">
                <a:sym typeface="Symbol" panose="05050102010706020507" pitchFamily="18" charset="2"/>
              </a:rPr>
              <a:t>, drahé přístroje-scintilátor, drahá scintilační tekutina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>
                <a:sym typeface="Symbol" panose="05050102010706020507" pitchFamily="18" charset="2"/>
              </a:rPr>
              <a:t></a:t>
            </a:r>
            <a:r>
              <a:rPr lang="cs-CZ" altLang="cs-CZ" sz="2000"/>
              <a:t> </a:t>
            </a:r>
            <a:r>
              <a:rPr lang="cs-CZ" altLang="cs-CZ" sz="2000" i="1">
                <a:solidFill>
                  <a:srgbClr val="FFFF00"/>
                </a:solidFill>
                <a:sym typeface="Symbol" panose="05050102010706020507" pitchFamily="18" charset="2"/>
              </a:rPr>
              <a:t>radioaktivní</a:t>
            </a:r>
            <a:r>
              <a:rPr lang="cs-CZ" altLang="cs-CZ" sz="2000">
                <a:solidFill>
                  <a:srgbClr val="FFFF00"/>
                </a:solidFill>
                <a:sym typeface="Symbol" panose="05050102010706020507" pitchFamily="18" charset="2"/>
              </a:rPr>
              <a:t> materiál </a:t>
            </a:r>
            <a:r>
              <a:rPr lang="cs-CZ" altLang="cs-CZ" sz="2000">
                <a:sym typeface="Symbol" panose="05050102010706020507" pitchFamily="18" charset="2"/>
              </a:rPr>
              <a:t>– zdravotní riziko, γ nebo β záření, zvl. bezpečnost při     práci, likvidace radioakt. materiálu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>
                <a:sym typeface="Symbol" panose="05050102010706020507" pitchFamily="18" charset="2"/>
              </a:rPr>
              <a:t>  </a:t>
            </a:r>
            <a:r>
              <a:rPr lang="cs-CZ" altLang="cs-CZ" sz="2000"/>
              <a:t> </a:t>
            </a:r>
            <a:r>
              <a:rPr lang="cs-CZ" altLang="cs-CZ" sz="2000">
                <a:solidFill>
                  <a:srgbClr val="FFFF00"/>
                </a:solidFill>
              </a:rPr>
              <a:t>vlastnosti </a:t>
            </a:r>
            <a:r>
              <a:rPr lang="cs-CZ" altLang="cs-CZ" sz="2000" i="1">
                <a:solidFill>
                  <a:srgbClr val="FFFF00"/>
                </a:solidFill>
                <a:sym typeface="Symbol" panose="05050102010706020507" pitchFamily="18" charset="2"/>
              </a:rPr>
              <a:t>radionuklidů</a:t>
            </a:r>
            <a:r>
              <a:rPr lang="cs-CZ" altLang="cs-CZ" sz="2000">
                <a:solidFill>
                  <a:srgbClr val="FFFF00"/>
                </a:solidFill>
                <a:sym typeface="Symbol" panose="05050102010706020507" pitchFamily="18" charset="2"/>
              </a:rPr>
              <a:t> </a:t>
            </a:r>
            <a:r>
              <a:rPr lang="cs-CZ" altLang="cs-CZ" sz="2000">
                <a:sym typeface="Symbol" panose="05050102010706020507" pitchFamily="18" charset="2"/>
              </a:rPr>
              <a:t></a:t>
            </a:r>
            <a:r>
              <a:rPr lang="cs-CZ" altLang="cs-CZ" sz="2000"/>
              <a:t> </a:t>
            </a:r>
            <a:r>
              <a:rPr lang="cs-CZ" altLang="cs-CZ" sz="2000" i="1">
                <a:sym typeface="Symbol" panose="05050102010706020507" pitchFamily="18" charset="2"/>
              </a:rPr>
              <a:t>znehodnocování krátkým poločasem rozpadu</a:t>
            </a:r>
            <a:r>
              <a:rPr lang="cs-CZ" altLang="cs-CZ" sz="2000">
                <a:sym typeface="Symbol" panose="05050102010706020507" pitchFamily="18" charset="2"/>
              </a:rPr>
              <a:t> – časová náročnost (musí se provést hned), u izotopů vydávajících γ záření  (</a:t>
            </a:r>
            <a:r>
              <a:rPr lang="cs-CZ" altLang="cs-CZ" sz="2000" i="1">
                <a:sym typeface="Symbol" panose="05050102010706020507" pitchFamily="18" charset="2"/>
              </a:rPr>
              <a:t>,125I, 131I, 75Se) </a:t>
            </a:r>
            <a:r>
              <a:rPr lang="cs-CZ" altLang="cs-CZ" sz="2000">
                <a:sym typeface="Symbol" panose="05050102010706020507" pitchFamily="18" charset="2"/>
              </a:rPr>
              <a:t>je omezena expirace souprav krátkým poločasem rozpadu</a:t>
            </a:r>
          </a:p>
          <a:p>
            <a:pPr>
              <a:spcBef>
                <a:spcPct val="0"/>
              </a:spcBef>
              <a:buFontTx/>
              <a:buNone/>
            </a:pPr>
            <a:endParaRPr lang="cs-CZ" altLang="cs-CZ" sz="2000"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447228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992314" y="692150"/>
            <a:ext cx="8434387" cy="5761038"/>
          </a:xfrm>
        </p:spPr>
        <p:txBody>
          <a:bodyPr/>
          <a:lstStyle/>
          <a:p>
            <a:pPr indent="809625">
              <a:defRPr/>
            </a:pPr>
            <a:r>
              <a:rPr lang="cs-CZ" sz="2400" b="1" i="1" u="sng" dirty="0">
                <a:solidFill>
                  <a:schemeClr val="folHlink"/>
                </a:solidFill>
                <a:sym typeface="Symbol" pitchFamily="18" charset="2"/>
              </a:rPr>
              <a:t>využití:</a:t>
            </a:r>
            <a:endParaRPr lang="cs-CZ" sz="2400" dirty="0">
              <a:solidFill>
                <a:schemeClr val="folHlink"/>
              </a:solidFill>
              <a:sym typeface="Symbol" pitchFamily="18" charset="2"/>
            </a:endParaRPr>
          </a:p>
          <a:p>
            <a:pPr indent="809625">
              <a:defRPr/>
            </a:pPr>
            <a:r>
              <a:rPr lang="cs-CZ" sz="2400" dirty="0">
                <a:sym typeface="Symbol" pitchFamily="18" charset="2"/>
              </a:rPr>
              <a:t>využití v kriminalistice, soudním lékařství (detekce jedovatých látek), stanovování velmi malého množství látek (nízko i vysokomolekulárních) např.:kardiotonika, cytostatika (léčba infekčních onemocnění, nádorových onemocnění), hladiny hormonů, léčiv, vitamínů, drogy, minoritních složek séra, ve virologické diagnostice, vyšetření </a:t>
            </a:r>
            <a:r>
              <a:rPr lang="cs-CZ" sz="2400" dirty="0" err="1">
                <a:sym typeface="Symbol" pitchFamily="18" charset="2"/>
              </a:rPr>
              <a:t>specif</a:t>
            </a:r>
            <a:r>
              <a:rPr lang="cs-CZ" sz="2400" dirty="0">
                <a:sym typeface="Symbol" pitchFamily="18" charset="2"/>
              </a:rPr>
              <a:t>. autoprotilátek např. proti acetylcholinovému receptoru při </a:t>
            </a:r>
            <a:r>
              <a:rPr lang="cs-CZ" sz="2400" i="1" dirty="0" err="1">
                <a:sym typeface="Symbol" pitchFamily="18" charset="2"/>
              </a:rPr>
              <a:t>myastemia</a:t>
            </a:r>
            <a:r>
              <a:rPr lang="cs-CZ" sz="2400" i="1" dirty="0">
                <a:sym typeface="Symbol" pitchFamily="18" charset="2"/>
              </a:rPr>
              <a:t> gravis, </a:t>
            </a:r>
            <a:endParaRPr lang="cs-CZ" sz="2400" dirty="0">
              <a:sym typeface="Symbol" pitchFamily="18" charset="2"/>
            </a:endParaRPr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0690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 smtClean="0"/>
          </a:p>
        </p:txBody>
      </p:sp>
      <p:sp>
        <p:nvSpPr>
          <p:cNvPr id="57347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2279650" y="1628776"/>
            <a:ext cx="8502650" cy="4525963"/>
          </a:xfrm>
        </p:spPr>
        <p:txBody>
          <a:bodyPr/>
          <a:lstStyle/>
          <a:p>
            <a:r>
              <a:rPr lang="cs-CZ" altLang="cs-CZ" smtClean="0">
                <a:solidFill>
                  <a:srgbClr val="FFC000"/>
                </a:solidFill>
              </a:rPr>
              <a:t>v alergendiagnostice:  </a:t>
            </a:r>
            <a:r>
              <a:rPr lang="cs-CZ" altLang="cs-CZ" smtClean="0">
                <a:solidFill>
                  <a:srgbClr val="FF0000"/>
                </a:solidFill>
              </a:rPr>
              <a:t>RAST</a:t>
            </a:r>
            <a:r>
              <a:rPr lang="cs-CZ" altLang="cs-CZ" smtClean="0"/>
              <a:t> test (radioallergensorbent test)je vyvinutý pro detekci Ab proti specifickému alergenu, </a:t>
            </a:r>
            <a:r>
              <a:rPr lang="cs-CZ" altLang="cs-CZ" smtClean="0">
                <a:solidFill>
                  <a:srgbClr val="FF0000"/>
                </a:solidFill>
              </a:rPr>
              <a:t>RIST</a:t>
            </a:r>
            <a:r>
              <a:rPr lang="cs-CZ" altLang="cs-CZ" smtClean="0"/>
              <a:t> test (radioimmunosorbent test) je testem vyvinutým pro zjistění antigenu, </a:t>
            </a:r>
            <a:r>
              <a:rPr lang="cs-CZ" altLang="cs-CZ" smtClean="0">
                <a:solidFill>
                  <a:srgbClr val="FF0000"/>
                </a:solidFill>
              </a:rPr>
              <a:t>Radioimunoprecipitac</a:t>
            </a:r>
            <a:r>
              <a:rPr lang="cs-CZ" altLang="cs-CZ" smtClean="0"/>
              <a:t>e je pokládána za nejpřesnější metodu pro stanovení IgE v sérech</a:t>
            </a:r>
          </a:p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813368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476</Words>
  <Application>Microsoft Office PowerPoint</Application>
  <PresentationFormat>Širokoúhlá obrazovka</PresentationFormat>
  <Paragraphs>125</Paragraphs>
  <Slides>14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3" baseType="lpstr">
      <vt:lpstr>Arial</vt:lpstr>
      <vt:lpstr>Calibri</vt:lpstr>
      <vt:lpstr>Calibri Light</vt:lpstr>
      <vt:lpstr>Monotype Sorts</vt:lpstr>
      <vt:lpstr>Symbol</vt:lpstr>
      <vt:lpstr>Times New Roman</vt:lpstr>
      <vt:lpstr>Wingdings</vt:lpstr>
      <vt:lpstr>Motiv Office</vt:lpstr>
      <vt:lpstr>Rastrový obrázek</vt:lpstr>
      <vt:lpstr>Imunochemické metody</vt:lpstr>
      <vt:lpstr>Charakteristika reaktantů</vt:lpstr>
      <vt:lpstr>moderní imunologické diagnostické metody, vznikly v 80.letech min. století vychází z poznatků imunologie, molek. biol., enzymologie, fotometrie a radiochemie</vt:lpstr>
      <vt:lpstr>RIA  radioimmunoassay 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FIA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Imunochemické metody</dc:title>
  <dc:creator>Uživatel systému Windows</dc:creator>
  <cp:lastModifiedBy>Uživatel systému Windows</cp:lastModifiedBy>
  <cp:revision>1</cp:revision>
  <dcterms:created xsi:type="dcterms:W3CDTF">2018-10-15T09:48:22Z</dcterms:created>
  <dcterms:modified xsi:type="dcterms:W3CDTF">2018-10-15T09:55:37Z</dcterms:modified>
</cp:coreProperties>
</file>