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</p:sldIdLst>
  <p:sldSz cx="12192000" cy="6858000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29" y="7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endParaRPr lang="cs-CZ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fld id="{B481A57F-1E0A-4B66-A962-80343802BEC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960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E67C70-4142-4FF5-BE58-F9CCE2E339AD}" type="slidenum">
              <a:rPr lang="cs-CZ"/>
              <a:pPr/>
              <a:t>1</a:t>
            </a:fld>
            <a:endParaRPr lang="cs-CZ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hangingPunct="1">
              <a:lnSpc>
                <a:spcPct val="100000"/>
              </a:lnSpc>
            </a:pPr>
            <a:fld id="{407B92E5-E63C-4B3E-B4EF-7299D0C00717}" type="slidenum">
              <a:rPr lang="cs-CZ">
                <a:solidFill>
                  <a:srgbClr val="FFFFFF"/>
                </a:solidFill>
                <a:latin typeface="+mn-lt" charset="0"/>
                <a:ea typeface="+mn-ea" charset="0"/>
                <a:cs typeface="+mn-ea" charset="0"/>
              </a:rPr>
              <a:pPr hangingPunct="1">
                <a:lnSpc>
                  <a:spcPct val="100000"/>
                </a:lnSpc>
              </a:pPr>
              <a:t>1</a:t>
            </a:fld>
            <a:endParaRPr lang="cs-CZ">
              <a:solidFill>
                <a:srgbClr val="FFFFFF"/>
              </a:solidFill>
              <a:latin typeface="+mn-lt" charset="0"/>
              <a:ea typeface="+mn-ea" charset="0"/>
              <a:cs typeface="+mn-ea" charset="0"/>
            </a:endParaRPr>
          </a:p>
        </p:txBody>
      </p:sp>
      <p:sp>
        <p:nvSpPr>
          <p:cNvPr id="4301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</a:pPr>
            <a:endParaRPr lang="cs-CZ" sz="2000">
              <a:latin typeface="Arial" charset="0"/>
              <a:ea typeface="Lucida Sans Unicode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301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76208E-9433-42E3-9B3F-C1412525CC57}" type="slidenum">
              <a:rPr lang="cs-CZ"/>
              <a:pPr/>
              <a:t>2</a:t>
            </a:fld>
            <a:endParaRPr lang="cs-CZ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hangingPunct="1">
              <a:lnSpc>
                <a:spcPct val="100000"/>
              </a:lnSpc>
            </a:pPr>
            <a:fld id="{838B991D-EE08-4A55-806D-BA8AB514E4CC}" type="slidenum">
              <a:rPr lang="cs-CZ">
                <a:solidFill>
                  <a:srgbClr val="FFFFFF"/>
                </a:solidFill>
                <a:latin typeface="+mn-lt" charset="0"/>
                <a:ea typeface="+mn-ea" charset="0"/>
                <a:cs typeface="+mn-ea" charset="0"/>
              </a:rPr>
              <a:pPr hangingPunct="1">
                <a:lnSpc>
                  <a:spcPct val="100000"/>
                </a:lnSpc>
              </a:pPr>
              <a:t>2</a:t>
            </a:fld>
            <a:endParaRPr lang="cs-CZ">
              <a:solidFill>
                <a:srgbClr val="FFFFFF"/>
              </a:solidFill>
              <a:latin typeface="+mn-lt" charset="0"/>
              <a:ea typeface="+mn-ea" charset="0"/>
              <a:cs typeface="+mn-ea" charset="0"/>
            </a:endParaRPr>
          </a:p>
        </p:txBody>
      </p:sp>
      <p:sp>
        <p:nvSpPr>
          <p:cNvPr id="4403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</a:pPr>
            <a:endParaRPr lang="cs-CZ" sz="2000">
              <a:latin typeface="Arial" charset="0"/>
              <a:ea typeface="Lucida Sans Unicode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061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2CB545-0C37-41BE-8224-90E23A6B2137}" type="slidenum">
              <a:rPr lang="cs-CZ"/>
              <a:pPr/>
              <a:t>3</a:t>
            </a:fld>
            <a:endParaRPr lang="cs-CZ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hangingPunct="1">
              <a:lnSpc>
                <a:spcPct val="100000"/>
              </a:lnSpc>
            </a:pPr>
            <a:fld id="{69740B71-528E-4B98-9349-0BCABDA876D2}" type="slidenum">
              <a:rPr lang="cs-CZ">
                <a:solidFill>
                  <a:srgbClr val="FFFFFF"/>
                </a:solidFill>
                <a:latin typeface="+mn-lt" charset="0"/>
                <a:ea typeface="+mn-ea" charset="0"/>
                <a:cs typeface="+mn-ea" charset="0"/>
              </a:rPr>
              <a:pPr hangingPunct="1">
                <a:lnSpc>
                  <a:spcPct val="100000"/>
                </a:lnSpc>
              </a:pPr>
              <a:t>3</a:t>
            </a:fld>
            <a:endParaRPr lang="cs-CZ">
              <a:solidFill>
                <a:srgbClr val="FFFFFF"/>
              </a:solidFill>
              <a:latin typeface="+mn-lt" charset="0"/>
              <a:ea typeface="+mn-ea" charset="0"/>
              <a:cs typeface="+mn-ea" charset="0"/>
            </a:endParaRPr>
          </a:p>
        </p:txBody>
      </p:sp>
      <p:sp>
        <p:nvSpPr>
          <p:cNvPr id="4505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</a:pPr>
            <a:endParaRPr lang="cs-CZ" sz="2000">
              <a:latin typeface="Arial" charset="0"/>
              <a:ea typeface="Lucida Sans Unicode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688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ADE05D-9458-4048-A76C-3CCDBE1BEB78}" type="slidenum">
              <a:rPr lang="cs-CZ"/>
              <a:pPr/>
              <a:t>4</a:t>
            </a:fld>
            <a:endParaRPr lang="cs-CZ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hangingPunct="1">
              <a:lnSpc>
                <a:spcPct val="100000"/>
              </a:lnSpc>
            </a:pPr>
            <a:fld id="{F7EFC1E7-D6A8-4981-9D38-C70AA5AF0B71}" type="slidenum">
              <a:rPr lang="cs-CZ">
                <a:solidFill>
                  <a:srgbClr val="FFFFFF"/>
                </a:solidFill>
                <a:latin typeface="+mn-lt" charset="0"/>
                <a:ea typeface="+mn-ea" charset="0"/>
                <a:cs typeface="+mn-ea" charset="0"/>
              </a:rPr>
              <a:pPr hangingPunct="1">
                <a:lnSpc>
                  <a:spcPct val="100000"/>
                </a:lnSpc>
              </a:pPr>
              <a:t>4</a:t>
            </a:fld>
            <a:endParaRPr lang="cs-CZ">
              <a:solidFill>
                <a:srgbClr val="FFFFFF"/>
              </a:solidFill>
              <a:latin typeface="+mn-lt" charset="0"/>
              <a:ea typeface="+mn-ea" charset="0"/>
              <a:cs typeface="+mn-ea" charset="0"/>
            </a:endParaRPr>
          </a:p>
        </p:txBody>
      </p:sp>
      <p:sp>
        <p:nvSpPr>
          <p:cNvPr id="4608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</a:pPr>
            <a:endParaRPr lang="cs-CZ" sz="2000">
              <a:latin typeface="Arial" charset="0"/>
              <a:ea typeface="Lucida Sans Unicode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04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9FA156-6561-45B1-A083-59C29999B90B}" type="slidenum">
              <a:rPr lang="cs-CZ"/>
              <a:pPr/>
              <a:t>5</a:t>
            </a:fld>
            <a:endParaRPr lang="cs-CZ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hangingPunct="1">
              <a:lnSpc>
                <a:spcPct val="100000"/>
              </a:lnSpc>
            </a:pPr>
            <a:fld id="{C5F051CF-0FF5-4F47-A81D-FF2ADD0C7B03}" type="slidenum">
              <a:rPr lang="cs-CZ">
                <a:solidFill>
                  <a:srgbClr val="FFFFFF"/>
                </a:solidFill>
                <a:latin typeface="+mn-lt" charset="0"/>
                <a:ea typeface="+mn-ea" charset="0"/>
                <a:cs typeface="+mn-ea" charset="0"/>
              </a:rPr>
              <a:pPr hangingPunct="1">
                <a:lnSpc>
                  <a:spcPct val="100000"/>
                </a:lnSpc>
              </a:pPr>
              <a:t>5</a:t>
            </a:fld>
            <a:endParaRPr lang="cs-CZ">
              <a:solidFill>
                <a:srgbClr val="FFFFFF"/>
              </a:solidFill>
              <a:latin typeface="+mn-lt" charset="0"/>
              <a:ea typeface="+mn-ea" charset="0"/>
              <a:cs typeface="+mn-ea" charset="0"/>
            </a:endParaRPr>
          </a:p>
        </p:txBody>
      </p:sp>
      <p:sp>
        <p:nvSpPr>
          <p:cNvPr id="4710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</a:pPr>
            <a:endParaRPr lang="cs-CZ" sz="2000">
              <a:latin typeface="Arial" charset="0"/>
              <a:ea typeface="Lucida Sans Unicode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802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E54B40-59FB-4CB2-9674-4EC12DBD958A}" type="slidenum">
              <a:rPr lang="cs-CZ"/>
              <a:pPr/>
              <a:t>6</a:t>
            </a:fld>
            <a:endParaRPr lang="cs-CZ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hangingPunct="1">
              <a:lnSpc>
                <a:spcPct val="100000"/>
              </a:lnSpc>
            </a:pPr>
            <a:fld id="{50D40F3C-9E3C-4149-97CC-5F2D68CCEECC}" type="slidenum">
              <a:rPr lang="cs-CZ">
                <a:solidFill>
                  <a:srgbClr val="FFFFFF"/>
                </a:solidFill>
                <a:latin typeface="+mn-lt" charset="0"/>
                <a:ea typeface="+mn-ea" charset="0"/>
                <a:cs typeface="+mn-ea" charset="0"/>
              </a:rPr>
              <a:pPr hangingPunct="1">
                <a:lnSpc>
                  <a:spcPct val="100000"/>
                </a:lnSpc>
              </a:pPr>
              <a:t>6</a:t>
            </a:fld>
            <a:endParaRPr lang="cs-CZ">
              <a:solidFill>
                <a:srgbClr val="FFFFFF"/>
              </a:solidFill>
              <a:latin typeface="+mn-lt" charset="0"/>
              <a:ea typeface="+mn-ea" charset="0"/>
              <a:cs typeface="+mn-ea" charset="0"/>
            </a:endParaRPr>
          </a:p>
        </p:txBody>
      </p:sp>
      <p:sp>
        <p:nvSpPr>
          <p:cNvPr id="481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</a:pPr>
            <a:endParaRPr lang="cs-CZ" sz="2000">
              <a:latin typeface="Arial" charset="0"/>
              <a:ea typeface="Lucida Sans Unicode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470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1.6.2014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E142B1-9BB5-4320-AD45-C27EBC3F707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45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1.6.2014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E8A2A3-B117-4EC2-BE27-81AA332D673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74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1613" cy="58562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85628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1.6.2014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A752EB-5E6E-4C6B-B0E0-E3AAB4C71CF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038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1.6.2014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BE8D8FE-0924-433C-9716-F5ED6A8A6C6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90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1.6.2014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DA03AC9-9985-4292-A7AB-1F079A11C1E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14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102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1.6.2014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5975EEB-B2BE-42AA-BC7B-1F1AC6E9D01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602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1.6.2014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0856610-5396-469E-BFCA-993CDC7A682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73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1.6.2014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5E74B39-1764-409D-8819-73A01F12227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49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1.6.2014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99B4FA-038A-4893-B4D7-397EA82D8F2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84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1.6.2014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AC27B29-71D7-4E0F-A475-0DB1FDD4B03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540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1.6.2014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0ACAC3-1DE3-41F6-A939-A285C887317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790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/>
              <a:t>1.6.2014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DCFBD3D-4BC1-45B9-B8BD-72A971C31BD1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712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56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449263" rtl="0" fontAlgn="base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Corbel" charset="0"/>
          <a:ea typeface="Lucida Sans Unicode" charset="0"/>
          <a:cs typeface="Lucida Sans Unicode" charset="0"/>
        </a:defRPr>
      </a:lvl2pPr>
      <a:lvl3pPr marL="1143000" indent="-228600" algn="l" defTabSz="449263" rtl="0" fontAlgn="base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Corbel" charset="0"/>
          <a:ea typeface="Lucida Sans Unicode" charset="0"/>
          <a:cs typeface="Lucida Sans Unicode" charset="0"/>
        </a:defRPr>
      </a:lvl3pPr>
      <a:lvl4pPr marL="1600200" indent="-228600" algn="l" defTabSz="449263" rtl="0" fontAlgn="base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Corbel" charset="0"/>
          <a:ea typeface="Lucida Sans Unicode" charset="0"/>
          <a:cs typeface="Lucida Sans Unicode" charset="0"/>
        </a:defRPr>
      </a:lvl4pPr>
      <a:lvl5pPr marL="2057400" indent="-228600" algn="l" defTabSz="449263" rtl="0" fontAlgn="base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Corbel" charset="0"/>
          <a:ea typeface="Lucida Sans Unicode" charset="0"/>
          <a:cs typeface="Lucida Sans Unicode" charset="0"/>
        </a:defRPr>
      </a:lvl5pPr>
      <a:lvl6pPr marL="2514600" indent="-228600" algn="l" defTabSz="449263" rtl="0" fontAlgn="base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Corbel" charset="0"/>
          <a:ea typeface="Lucida Sans Unicode" charset="0"/>
          <a:cs typeface="Lucida Sans Unicode" charset="0"/>
        </a:defRPr>
      </a:lvl6pPr>
      <a:lvl7pPr marL="2971800" indent="-228600" algn="l" defTabSz="449263" rtl="0" fontAlgn="base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Corbel" charset="0"/>
          <a:ea typeface="Lucida Sans Unicode" charset="0"/>
          <a:cs typeface="Lucida Sans Unicode" charset="0"/>
        </a:defRPr>
      </a:lvl7pPr>
      <a:lvl8pPr marL="3429000" indent="-228600" algn="l" defTabSz="449263" rtl="0" fontAlgn="base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Corbel" charset="0"/>
          <a:ea typeface="Lucida Sans Unicode" charset="0"/>
          <a:cs typeface="Lucida Sans Unicode" charset="0"/>
        </a:defRPr>
      </a:lvl8pPr>
      <a:lvl9pPr marL="3886200" indent="-228600" algn="l" defTabSz="449263" rtl="0" fontAlgn="base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Corbe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fontAlgn="base">
        <a:lnSpc>
          <a:spcPct val="8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8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8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8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8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8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8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8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8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647700" y="365125"/>
            <a:ext cx="105156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cs-CZ" sz="3600" dirty="0" err="1">
                <a:solidFill>
                  <a:srgbClr val="FFC000"/>
                </a:solidFill>
                <a:latin typeface="Corbel" charset="0"/>
              </a:rPr>
              <a:t>TestLine</a:t>
            </a:r>
            <a:endParaRPr lang="cs-CZ" sz="3600" dirty="0">
              <a:solidFill>
                <a:srgbClr val="FFC000"/>
              </a:solidFill>
              <a:latin typeface="Corbel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52488" y="1825625"/>
            <a:ext cx="10234612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28600" indent="-2270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just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>
                <a:srgbClr val="FFFFFF"/>
              </a:buClr>
              <a:buSzPct val="45000"/>
              <a:buFont typeface="Arial" charset="0"/>
              <a:buChar char="•"/>
            </a:pPr>
            <a:r>
              <a:rPr lang="cs-CZ" sz="3200" dirty="0">
                <a:solidFill>
                  <a:srgbClr val="FFFFFF"/>
                </a:solidFill>
                <a:latin typeface="Corbel" charset="0"/>
              </a:rPr>
              <a:t>přední česká firma vyrábějící diagnostické soupravy (od roku 1993)</a:t>
            </a:r>
          </a:p>
          <a:p>
            <a:pPr algn="just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>
                <a:srgbClr val="FFFFFF"/>
              </a:buClr>
              <a:buSzPct val="45000"/>
              <a:buFont typeface="Arial" charset="0"/>
              <a:buChar char="•"/>
            </a:pPr>
            <a:r>
              <a:rPr lang="cs-CZ" sz="3200" dirty="0">
                <a:solidFill>
                  <a:srgbClr val="FFFFFF"/>
                </a:solidFill>
                <a:latin typeface="Corbel" charset="0"/>
              </a:rPr>
              <a:t>soupravy pro testování </a:t>
            </a:r>
            <a:r>
              <a:rPr lang="cs-CZ" sz="3200" dirty="0" err="1">
                <a:solidFill>
                  <a:srgbClr val="FFFFFF"/>
                </a:solidFill>
                <a:latin typeface="Corbel" charset="0"/>
              </a:rPr>
              <a:t>Lymeské</a:t>
            </a:r>
            <a:r>
              <a:rPr lang="cs-CZ" sz="3200" dirty="0">
                <a:solidFill>
                  <a:srgbClr val="FFFFFF"/>
                </a:solidFill>
                <a:latin typeface="Corbel" charset="0"/>
              </a:rPr>
              <a:t> boreliózy a jiných </a:t>
            </a:r>
            <a:r>
              <a:rPr lang="cs-CZ" sz="3200">
                <a:solidFill>
                  <a:srgbClr val="FFFFFF"/>
                </a:solidFill>
                <a:latin typeface="Corbel" charset="0"/>
              </a:rPr>
              <a:t>nemocí </a:t>
            </a:r>
            <a:r>
              <a:rPr lang="cs-CZ" sz="3200" smtClean="0">
                <a:solidFill>
                  <a:srgbClr val="FFFFFF"/>
                </a:solidFill>
                <a:latin typeface="Corbel" charset="0"/>
              </a:rPr>
              <a:t> </a:t>
            </a:r>
            <a:endParaRPr lang="cs-CZ" sz="3200" dirty="0">
              <a:solidFill>
                <a:srgbClr val="FFFFFF"/>
              </a:solidFill>
              <a:latin typeface="Corbel" charset="0"/>
            </a:endParaRPr>
          </a:p>
          <a:p>
            <a:pPr algn="just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>
                <a:srgbClr val="FFFFFF"/>
              </a:buClr>
              <a:buSzPct val="45000"/>
              <a:buFont typeface="Arial" charset="0"/>
              <a:buChar char="•"/>
            </a:pPr>
            <a:r>
              <a:rPr lang="cs-CZ" sz="3200" dirty="0">
                <a:solidFill>
                  <a:srgbClr val="FFFFFF"/>
                </a:solidFill>
                <a:latin typeface="Corbel" charset="0"/>
              </a:rPr>
              <a:t>humánní i veterinární medicína</a:t>
            </a:r>
          </a:p>
          <a:p>
            <a:pPr algn="just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>
                <a:srgbClr val="FFFFFF"/>
              </a:buClr>
              <a:buSzPct val="45000"/>
              <a:buFont typeface="Arial" charset="0"/>
              <a:buChar char="•"/>
            </a:pPr>
            <a:r>
              <a:rPr lang="cs-CZ" sz="3200" dirty="0">
                <a:solidFill>
                  <a:srgbClr val="FFFFFF"/>
                </a:solidFill>
                <a:latin typeface="Corbel" charset="0"/>
              </a:rPr>
              <a:t>vývoj, výroba a distribuce </a:t>
            </a:r>
            <a:r>
              <a:rPr lang="cs-CZ" sz="3200" dirty="0" err="1">
                <a:solidFill>
                  <a:srgbClr val="FFFFFF"/>
                </a:solidFill>
                <a:latin typeface="Corbel" charset="0"/>
              </a:rPr>
              <a:t>imunoenzymatických</a:t>
            </a:r>
            <a:r>
              <a:rPr lang="cs-CZ" sz="3200" dirty="0">
                <a:solidFill>
                  <a:srgbClr val="FFFFFF"/>
                </a:solidFill>
                <a:latin typeface="Corbel" charset="0"/>
              </a:rPr>
              <a:t> souprav (hlavně typu ELISA a </a:t>
            </a:r>
            <a:r>
              <a:rPr lang="cs-CZ" sz="3200" dirty="0" err="1">
                <a:solidFill>
                  <a:srgbClr val="FFFFFF"/>
                </a:solidFill>
                <a:latin typeface="Corbel" charset="0"/>
              </a:rPr>
              <a:t>imunoblot</a:t>
            </a:r>
            <a:r>
              <a:rPr lang="cs-CZ" sz="3200" dirty="0">
                <a:solidFill>
                  <a:srgbClr val="FFFFFF"/>
                </a:solidFill>
                <a:latin typeface="Corbel" charset="0"/>
              </a:rPr>
              <a:t>), antigenů a bakteriologických testů.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333375" y="239713"/>
            <a:ext cx="10515600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cs-CZ" sz="3600" dirty="0" err="1">
                <a:solidFill>
                  <a:srgbClr val="00B050"/>
                </a:solidFill>
                <a:latin typeface="Corbel" charset="0"/>
              </a:rPr>
              <a:t>Microarray</a:t>
            </a:r>
            <a:endParaRPr lang="cs-CZ" sz="3600" dirty="0">
              <a:solidFill>
                <a:srgbClr val="00B050"/>
              </a:solidFill>
              <a:latin typeface="Corbel" charset="0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73075" y="1481138"/>
            <a:ext cx="4398789" cy="490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28600" indent="-2270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>
                <a:srgbClr val="FFFFFF"/>
              </a:buClr>
              <a:buSzPct val="45000"/>
              <a:buFont typeface="Arial" charset="0"/>
              <a:buChar char="•"/>
            </a:pPr>
            <a:r>
              <a:rPr lang="cs-CZ" sz="2400" dirty="0">
                <a:solidFill>
                  <a:srgbClr val="FFFFFF"/>
                </a:solidFill>
                <a:latin typeface="Corbel" charset="0"/>
              </a:rPr>
              <a:t>Jedná se o novou generaci souprav. S jejím použitím se multiplexně stanovují specifické protilátky.</a:t>
            </a:r>
          </a:p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>
                <a:srgbClr val="FFFFFF"/>
              </a:buClr>
              <a:buSzPct val="45000"/>
              <a:buFont typeface="Arial" charset="0"/>
              <a:buChar char="•"/>
            </a:pPr>
            <a:r>
              <a:rPr lang="cs-CZ" sz="2400" dirty="0">
                <a:solidFill>
                  <a:srgbClr val="FFFFFF"/>
                </a:solidFill>
                <a:latin typeface="Corbel" charset="0"/>
              </a:rPr>
              <a:t>Princip metody spočívá v nanesení specifických </a:t>
            </a:r>
            <a:r>
              <a:rPr lang="cs-CZ" sz="2400" dirty="0" err="1">
                <a:solidFill>
                  <a:srgbClr val="FFFFFF"/>
                </a:solidFill>
                <a:latin typeface="Corbel" charset="0"/>
              </a:rPr>
              <a:t>rekombinantních</a:t>
            </a:r>
            <a:r>
              <a:rPr lang="cs-CZ" sz="2400" dirty="0">
                <a:solidFill>
                  <a:srgbClr val="FFFFFF"/>
                </a:solidFill>
                <a:latin typeface="Corbel" charset="0"/>
              </a:rPr>
              <a:t> proteinů na nitrocelulózovou membránu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.</a:t>
            </a:r>
          </a:p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>
                <a:srgbClr val="FFFFFF"/>
              </a:buClr>
              <a:buSzPct val="45000"/>
              <a:buFont typeface="Arial" charset="0"/>
              <a:buChar char="•"/>
            </a:pP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Touto metodou lze stanovit současně větší počet protilátek v jednom vzorku</a:t>
            </a:r>
            <a:endParaRPr lang="cs-CZ" sz="2400" dirty="0">
              <a:solidFill>
                <a:srgbClr val="FFFFFF"/>
              </a:solidFill>
              <a:latin typeface="Corbel" charset="0"/>
            </a:endParaRPr>
          </a:p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Tx/>
              <a:buSzTx/>
              <a:buFontTx/>
              <a:buNone/>
            </a:pPr>
            <a:endParaRPr lang="cs-CZ" sz="2400" dirty="0">
              <a:solidFill>
                <a:srgbClr val="FFFFFF"/>
              </a:solidFill>
              <a:latin typeface="Calibri" pitchFamily="32" charset="0"/>
            </a:endParaRPr>
          </a:p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Tx/>
              <a:buSzTx/>
              <a:buFontTx/>
              <a:buNone/>
            </a:pPr>
            <a:endParaRPr lang="cs-CZ" sz="2400" dirty="0">
              <a:solidFill>
                <a:srgbClr val="FFFFFF"/>
              </a:solidFill>
              <a:latin typeface="Corbel" charset="0"/>
            </a:endParaRPr>
          </a:p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Tx/>
              <a:buSzTx/>
              <a:buFontTx/>
              <a:buNone/>
            </a:pPr>
            <a:endParaRPr lang="cs-CZ" sz="2800" dirty="0">
              <a:solidFill>
                <a:srgbClr val="FFFFFF"/>
              </a:solidFill>
              <a:latin typeface="Corbe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118" y="1412776"/>
            <a:ext cx="5069882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5840" y="0"/>
            <a:ext cx="5351054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reeform 1"/>
          <p:cNvSpPr>
            <a:spLocks noChangeArrowheads="1"/>
          </p:cNvSpPr>
          <p:nvPr/>
        </p:nvSpPr>
        <p:spPr bwMode="auto">
          <a:xfrm>
            <a:off x="5087888" y="6584950"/>
            <a:ext cx="6489700" cy="273050"/>
          </a:xfrm>
          <a:custGeom>
            <a:avLst/>
            <a:gdLst>
              <a:gd name="G0" fmla="*/ 1 0 51712"/>
              <a:gd name="G1" fmla="+- 21600 0 0"/>
              <a:gd name="G2" fmla="*/ 21600 1 2"/>
              <a:gd name="G3" fmla="+- 21600 0 0"/>
              <a:gd name="G4" fmla="*/ 21600 1 2"/>
              <a:gd name="G5" fmla="+- 21600 0 0"/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sz="1200">
                <a:solidFill>
                  <a:srgbClr val="FFFFFF"/>
                </a:solidFill>
                <a:latin typeface="Corbel" charset="0"/>
                <a:cs typeface="Arial Unicode MS" charset="0"/>
              </a:rPr>
              <a:t>Zdroj: testline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260648"/>
            <a:ext cx="5832475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404664"/>
            <a:ext cx="1878013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240016" y="188640"/>
            <a:ext cx="3528392" cy="638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>
                <a:srgbClr val="FFFFFF"/>
              </a:buClr>
              <a:buSzPct val="45000"/>
            </a:pPr>
            <a:r>
              <a:rPr lang="cs-CZ" sz="2400" b="1" dirty="0" smtClean="0">
                <a:solidFill>
                  <a:srgbClr val="00B050"/>
                </a:solidFill>
                <a:latin typeface="Corbel" charset="0"/>
              </a:rPr>
              <a:t>Výhody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. nízká spotřeba vzorku, plně automatické zpracování a vyhodnocení výsledků, stanovení více </a:t>
            </a:r>
            <a:r>
              <a:rPr lang="cs-CZ" sz="2400" dirty="0" err="1" smtClean="0">
                <a:solidFill>
                  <a:srgbClr val="FFFFFF"/>
                </a:solidFill>
                <a:latin typeface="Corbel" charset="0"/>
              </a:rPr>
              <a:t>markerů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 současně, vysoká citlivost a minimalizace chybovosti díky stanovování konkrétního antigenu v tripletu (třech pozicích).</a:t>
            </a:r>
          </a:p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>
                <a:srgbClr val="FFFFFF"/>
              </a:buClr>
              <a:buSzPct val="45000"/>
              <a:buFont typeface="Arial" charset="0"/>
              <a:buChar char="•"/>
            </a:pPr>
            <a:r>
              <a:rPr lang="cs-CZ" sz="2400" i="1" dirty="0" smtClean="0">
                <a:solidFill>
                  <a:srgbClr val="FFFFFF"/>
                </a:solidFill>
                <a:latin typeface="Corbel" charset="0"/>
              </a:rPr>
              <a:t>Borrelia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 </a:t>
            </a:r>
            <a:r>
              <a:rPr lang="cs-CZ" sz="2400" dirty="0" smtClean="0">
                <a:solidFill>
                  <a:srgbClr val="00B050"/>
                </a:solidFill>
                <a:latin typeface="Corbel" charset="0"/>
              </a:rPr>
              <a:t>Bbsl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, </a:t>
            </a:r>
            <a:r>
              <a:rPr lang="cs-CZ" sz="2400" i="1" dirty="0" err="1" smtClean="0">
                <a:solidFill>
                  <a:schemeClr val="bg1"/>
                </a:solidFill>
              </a:rPr>
              <a:t>Anaplasma</a:t>
            </a:r>
            <a:r>
              <a:rPr lang="cs-CZ" sz="2400" i="1" dirty="0" smtClean="0">
                <a:solidFill>
                  <a:schemeClr val="bg1"/>
                </a:solidFill>
              </a:rPr>
              <a:t> </a:t>
            </a:r>
            <a:r>
              <a:rPr lang="cs-CZ" sz="2400" i="1" dirty="0" err="1" smtClean="0">
                <a:solidFill>
                  <a:schemeClr val="bg1"/>
                </a:solidFill>
              </a:rPr>
              <a:t>phagocytophilum</a:t>
            </a:r>
            <a:r>
              <a:rPr lang="cs-CZ" sz="2400" i="1" dirty="0" smtClean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rgbClr val="00B050"/>
                </a:solidFill>
                <a:latin typeface="Corbel" charset="0"/>
              </a:rPr>
              <a:t>HGA 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(</a:t>
            </a:r>
            <a:r>
              <a:rPr lang="cs-CZ" sz="2400" dirty="0" err="1" smtClean="0">
                <a:solidFill>
                  <a:srgbClr val="FFFFFF"/>
                </a:solidFill>
                <a:latin typeface="Corbel" charset="0"/>
              </a:rPr>
              <a:t>Human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 </a:t>
            </a:r>
            <a:r>
              <a:rPr lang="cs-CZ" sz="2400" dirty="0" err="1" smtClean="0">
                <a:solidFill>
                  <a:srgbClr val="FFFFFF"/>
                </a:solidFill>
                <a:latin typeface="Corbel" charset="0"/>
              </a:rPr>
              <a:t>granulocytic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 </a:t>
            </a:r>
            <a:r>
              <a:rPr lang="cs-CZ" sz="2400" dirty="0" err="1" smtClean="0">
                <a:solidFill>
                  <a:srgbClr val="FFFFFF"/>
                </a:solidFill>
                <a:latin typeface="Corbel" charset="0"/>
              </a:rPr>
              <a:t>anaplasmosis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), </a:t>
            </a:r>
            <a:r>
              <a:rPr lang="cs-CZ" sz="2400" i="1" dirty="0" err="1" smtClean="0">
                <a:solidFill>
                  <a:srgbClr val="FFFFFF"/>
                </a:solidFill>
                <a:latin typeface="Corbel" charset="0"/>
              </a:rPr>
              <a:t>Bordetella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, </a:t>
            </a:r>
            <a:r>
              <a:rPr lang="cs-CZ" sz="2400" dirty="0" err="1" smtClean="0">
                <a:solidFill>
                  <a:srgbClr val="FFFFFF"/>
                </a:solidFill>
                <a:latin typeface="Corbel" charset="0"/>
              </a:rPr>
              <a:t>Chlamydia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, </a:t>
            </a:r>
            <a:r>
              <a:rPr lang="cs-CZ" sz="2400" dirty="0" smtClean="0">
                <a:solidFill>
                  <a:srgbClr val="00B050"/>
                </a:solidFill>
                <a:latin typeface="Corbel" charset="0"/>
              </a:rPr>
              <a:t>ANA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 (</a:t>
            </a:r>
            <a:r>
              <a:rPr lang="cs-CZ" sz="2400" dirty="0" err="1" smtClean="0">
                <a:solidFill>
                  <a:srgbClr val="FFFFFF"/>
                </a:solidFill>
                <a:latin typeface="Corbel" charset="0"/>
              </a:rPr>
              <a:t>antinuclear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 </a:t>
            </a:r>
            <a:r>
              <a:rPr lang="cs-CZ" sz="2400" dirty="0" err="1" smtClean="0">
                <a:solidFill>
                  <a:srgbClr val="FFFFFF"/>
                </a:solidFill>
                <a:latin typeface="Corbel" charset="0"/>
              </a:rPr>
              <a:t>antibodies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) a </a:t>
            </a:r>
            <a:r>
              <a:rPr lang="cs-CZ" sz="2400" dirty="0" smtClean="0">
                <a:solidFill>
                  <a:srgbClr val="00B050"/>
                </a:solidFill>
                <a:latin typeface="Corbel" charset="0"/>
              </a:rPr>
              <a:t>ANCA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 (</a:t>
            </a:r>
            <a:r>
              <a:rPr lang="cs-CZ" sz="2400" dirty="0" err="1" smtClean="0">
                <a:solidFill>
                  <a:srgbClr val="FFFFFF"/>
                </a:solidFill>
                <a:latin typeface="Corbel" charset="0"/>
              </a:rPr>
              <a:t>anti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-</a:t>
            </a:r>
            <a:r>
              <a:rPr lang="cs-CZ" sz="2400" dirty="0" err="1" smtClean="0">
                <a:solidFill>
                  <a:srgbClr val="FFFFFF"/>
                </a:solidFill>
                <a:latin typeface="Corbel" charset="0"/>
              </a:rPr>
              <a:t>neutrophil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 </a:t>
            </a:r>
            <a:r>
              <a:rPr lang="cs-CZ" sz="2400" dirty="0" err="1" smtClean="0">
                <a:solidFill>
                  <a:srgbClr val="FFFFFF"/>
                </a:solidFill>
                <a:latin typeface="Corbel" charset="0"/>
              </a:rPr>
              <a:t>cytoplasmic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 </a:t>
            </a:r>
            <a:r>
              <a:rPr lang="cs-CZ" sz="2400" dirty="0" err="1" smtClean="0">
                <a:solidFill>
                  <a:srgbClr val="FFFFFF"/>
                </a:solidFill>
                <a:latin typeface="Corbel" charset="0"/>
              </a:rPr>
              <a:t>antibodies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).</a:t>
            </a:r>
            <a:endParaRPr lang="cs-CZ" sz="2400" dirty="0">
              <a:solidFill>
                <a:srgbClr val="FFFFFF"/>
              </a:solidFill>
              <a:latin typeface="Corbe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82600" y="0"/>
            <a:ext cx="105156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457200" indent="-455613" hangingPunct="1">
              <a:lnSpc>
                <a:spcPct val="90000"/>
              </a:lnSpc>
            </a:pPr>
            <a:r>
              <a:rPr lang="cs-CZ" sz="3600" dirty="0">
                <a:solidFill>
                  <a:srgbClr val="00B050"/>
                </a:solidFill>
                <a:latin typeface="Corbel" charset="0"/>
                <a:cs typeface="Arial Unicode MS" charset="0"/>
              </a:rPr>
              <a:t>M2 technologie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07369" y="980728"/>
            <a:ext cx="540060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28600" indent="-2270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indent="-21600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FFFFF"/>
              </a:buClr>
              <a:buSzPct val="45000"/>
            </a:pPr>
            <a:r>
              <a:rPr lang="cs-CZ" sz="2800" dirty="0" smtClean="0">
                <a:solidFill>
                  <a:srgbClr val="FFFFFF"/>
                </a:solidFill>
                <a:latin typeface="Corbel" charset="0"/>
              </a:rPr>
              <a:t>Multiplexní technologie</a:t>
            </a:r>
          </a:p>
          <a:p>
            <a:pPr marL="0" indent="-21600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FFFFF"/>
              </a:buClr>
              <a:buSzPct val="45000"/>
              <a:buFont typeface="Arial" charset="0"/>
              <a:buChar char="•"/>
            </a:pPr>
            <a:r>
              <a:rPr lang="cs-CZ" sz="2800" dirty="0" smtClean="0">
                <a:solidFill>
                  <a:srgbClr val="FFFFFF"/>
                </a:solidFill>
                <a:latin typeface="Corbel" charset="0"/>
              </a:rPr>
              <a:t>Nové EIA soupravy umožňují stanovení až deseti různých </a:t>
            </a:r>
            <a:r>
              <a:rPr lang="cs-CZ" sz="2800" dirty="0" err="1" smtClean="0">
                <a:solidFill>
                  <a:srgbClr val="FFFFFF"/>
                </a:solidFill>
                <a:latin typeface="Corbel" charset="0"/>
              </a:rPr>
              <a:t>markerů</a:t>
            </a:r>
            <a:r>
              <a:rPr lang="cs-CZ" sz="2800" dirty="0" smtClean="0">
                <a:solidFill>
                  <a:srgbClr val="FFFFFF"/>
                </a:solidFill>
                <a:latin typeface="Corbel" charset="0"/>
              </a:rPr>
              <a:t> v jedné jamce.</a:t>
            </a:r>
          </a:p>
          <a:p>
            <a:pPr marL="0" indent="-21600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FFFFF"/>
              </a:buClr>
              <a:buSzPct val="45000"/>
              <a:buFont typeface="Arial" charset="0"/>
              <a:buChar char="•"/>
            </a:pPr>
            <a:r>
              <a:rPr lang="cs-CZ" sz="2800" dirty="0" smtClean="0">
                <a:solidFill>
                  <a:srgbClr val="FFFFFF"/>
                </a:solidFill>
                <a:latin typeface="Corbel" charset="0"/>
              </a:rPr>
              <a:t>Polystyrenové kuličky, na kterých jsou navázány antigeny (pevně uchyceny v definované pozici v jamce destičky).</a:t>
            </a:r>
          </a:p>
          <a:p>
            <a:pPr marL="0" indent="-21600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FFFFF"/>
              </a:buClr>
              <a:buSzPct val="45000"/>
              <a:buFont typeface="Arial" charset="0"/>
              <a:buChar char="•"/>
            </a:pPr>
            <a:r>
              <a:rPr lang="cs-CZ" sz="2800" dirty="0" smtClean="0">
                <a:solidFill>
                  <a:srgbClr val="FFFFFF"/>
                </a:solidFill>
                <a:latin typeface="Corbel" charset="0"/>
              </a:rPr>
              <a:t>spolupráce s firmou </a:t>
            </a:r>
            <a:r>
              <a:rPr lang="cs-CZ" sz="2800" dirty="0" err="1" smtClean="0">
                <a:solidFill>
                  <a:srgbClr val="FFFFFF"/>
                </a:solidFill>
                <a:latin typeface="Corbel" charset="0"/>
              </a:rPr>
              <a:t>Dynex</a:t>
            </a:r>
            <a:r>
              <a:rPr lang="cs-CZ" sz="2800" dirty="0" smtClean="0">
                <a:solidFill>
                  <a:srgbClr val="FFFFFF"/>
                </a:solidFill>
                <a:latin typeface="Corbel" charset="0"/>
              </a:rPr>
              <a:t> Technologies (USA).</a:t>
            </a:r>
          </a:p>
          <a:p>
            <a:pPr indent="-216000" hangingPunct="1">
              <a:lnSpc>
                <a:spcPct val="100000"/>
              </a:lnSpc>
              <a:spcBef>
                <a:spcPts val="1000"/>
              </a:spcBef>
              <a:spcAft>
                <a:spcPts val="1425"/>
              </a:spcAft>
              <a:buClrTx/>
              <a:buSzTx/>
              <a:buFontTx/>
              <a:buNone/>
            </a:pPr>
            <a:endParaRPr lang="cs-CZ" sz="2800" dirty="0">
              <a:solidFill>
                <a:srgbClr val="FFFFFF"/>
              </a:solidFill>
              <a:latin typeface="Corbe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88640"/>
            <a:ext cx="5112060" cy="345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3717032"/>
            <a:ext cx="4197689" cy="28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6600056" y="6611779"/>
            <a:ext cx="59046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sz="1000" dirty="0" smtClean="0">
                <a:solidFill>
                  <a:srgbClr val="FFFFFF"/>
                </a:solidFill>
                <a:latin typeface="Corbel" charset="0"/>
                <a:cs typeface="Arial Unicode MS" charset="0"/>
              </a:rPr>
              <a:t>Zdroj: http://www.</a:t>
            </a:r>
            <a:r>
              <a:rPr lang="cs-CZ" sz="1000" dirty="0" err="1" smtClean="0">
                <a:solidFill>
                  <a:srgbClr val="FFFFFF"/>
                </a:solidFill>
                <a:latin typeface="Corbel" charset="0"/>
                <a:cs typeface="Arial Unicode MS" charset="0"/>
              </a:rPr>
              <a:t>dynextechnologies.com</a:t>
            </a:r>
            <a:r>
              <a:rPr lang="cs-CZ" sz="1000" dirty="0" smtClean="0">
                <a:solidFill>
                  <a:srgbClr val="FFFFFF"/>
                </a:solidFill>
                <a:latin typeface="Corbel" charset="0"/>
                <a:cs typeface="Arial Unicode MS" charset="0"/>
              </a:rPr>
              <a:t>/m2-</a:t>
            </a:r>
            <a:r>
              <a:rPr lang="cs-CZ" sz="1000" dirty="0" err="1" smtClean="0">
                <a:solidFill>
                  <a:srgbClr val="FFFFFF"/>
                </a:solidFill>
                <a:latin typeface="Corbel" charset="0"/>
                <a:cs typeface="Arial Unicode MS" charset="0"/>
              </a:rPr>
              <a:t>elisa</a:t>
            </a:r>
            <a:r>
              <a:rPr lang="cs-CZ" sz="1000" dirty="0" smtClean="0">
                <a:solidFill>
                  <a:srgbClr val="FFFFFF"/>
                </a:solidFill>
                <a:latin typeface="Corbel" charset="0"/>
                <a:cs typeface="Arial Unicode MS" charset="0"/>
              </a:rPr>
              <a:t>-</a:t>
            </a:r>
            <a:r>
              <a:rPr lang="cs-CZ" sz="1000" dirty="0" err="1" smtClean="0">
                <a:solidFill>
                  <a:srgbClr val="FFFFFF"/>
                </a:solidFill>
                <a:latin typeface="Corbel" charset="0"/>
                <a:cs typeface="Arial Unicode MS" charset="0"/>
              </a:rPr>
              <a:t>mutliplexing</a:t>
            </a:r>
            <a:r>
              <a:rPr lang="cs-CZ" sz="1000" dirty="0" smtClean="0">
                <a:solidFill>
                  <a:srgbClr val="FFFFFF"/>
                </a:solidFill>
                <a:latin typeface="Corbel" charset="0"/>
                <a:cs typeface="Arial Unicode MS" charset="0"/>
              </a:rPr>
              <a:t>-technology.</a:t>
            </a:r>
            <a:r>
              <a:rPr lang="cs-CZ" sz="1000" dirty="0" err="1" smtClean="0">
                <a:solidFill>
                  <a:srgbClr val="FFFFFF"/>
                </a:solidFill>
                <a:latin typeface="Corbel" charset="0"/>
                <a:cs typeface="Arial Unicode MS" charset="0"/>
              </a:rPr>
              <a:t>php</a:t>
            </a:r>
            <a:endParaRPr lang="cs-CZ" sz="1000" dirty="0">
              <a:solidFill>
                <a:srgbClr val="FFFFFF"/>
              </a:solidFill>
              <a:latin typeface="Corbel" charset="0"/>
              <a:cs typeface="Arial Unicode M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reeform 1"/>
          <p:cNvSpPr>
            <a:spLocks noChangeArrowheads="1"/>
          </p:cNvSpPr>
          <p:nvPr/>
        </p:nvSpPr>
        <p:spPr bwMode="auto">
          <a:xfrm>
            <a:off x="917575" y="6162675"/>
            <a:ext cx="6489700" cy="273050"/>
          </a:xfrm>
          <a:custGeom>
            <a:avLst/>
            <a:gdLst>
              <a:gd name="G0" fmla="*/ 1 0 51712"/>
              <a:gd name="G1" fmla="+- 21600 0 0"/>
              <a:gd name="G2" fmla="*/ 21600 1 2"/>
              <a:gd name="G3" fmla="+- 21600 0 0"/>
              <a:gd name="G4" fmla="*/ 21600 1 2"/>
              <a:gd name="G5" fmla="+- 21600 0 0"/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sz="1200" dirty="0">
                <a:solidFill>
                  <a:srgbClr val="FFFFFF"/>
                </a:solidFill>
                <a:latin typeface="Corbel" charset="0"/>
                <a:cs typeface="Arial Unicode MS" charset="0"/>
              </a:rPr>
              <a:t>Zdroj: http://www.</a:t>
            </a:r>
            <a:r>
              <a:rPr lang="cs-CZ" sz="1200" dirty="0" err="1">
                <a:solidFill>
                  <a:srgbClr val="FFFFFF"/>
                </a:solidFill>
                <a:latin typeface="Corbel" charset="0"/>
                <a:cs typeface="Arial Unicode MS" charset="0"/>
              </a:rPr>
              <a:t>dynextechnologies.com</a:t>
            </a:r>
            <a:r>
              <a:rPr lang="cs-CZ" sz="1200" dirty="0">
                <a:solidFill>
                  <a:srgbClr val="FFFFFF"/>
                </a:solidFill>
                <a:latin typeface="Corbel" charset="0"/>
                <a:cs typeface="Arial Unicode MS" charset="0"/>
              </a:rPr>
              <a:t>/m2-</a:t>
            </a:r>
            <a:r>
              <a:rPr lang="cs-CZ" sz="1200" dirty="0" err="1">
                <a:solidFill>
                  <a:srgbClr val="FFFFFF"/>
                </a:solidFill>
                <a:latin typeface="Corbel" charset="0"/>
                <a:cs typeface="Arial Unicode MS" charset="0"/>
              </a:rPr>
              <a:t>elisa</a:t>
            </a:r>
            <a:r>
              <a:rPr lang="cs-CZ" sz="1200" dirty="0">
                <a:solidFill>
                  <a:srgbClr val="FFFFFF"/>
                </a:solidFill>
                <a:latin typeface="Corbel" charset="0"/>
                <a:cs typeface="Arial Unicode MS" charset="0"/>
              </a:rPr>
              <a:t>-</a:t>
            </a:r>
            <a:r>
              <a:rPr lang="cs-CZ" sz="1200" dirty="0" err="1">
                <a:solidFill>
                  <a:srgbClr val="FFFFFF"/>
                </a:solidFill>
                <a:latin typeface="Corbel" charset="0"/>
                <a:cs typeface="Arial Unicode MS" charset="0"/>
              </a:rPr>
              <a:t>mutliplexing</a:t>
            </a:r>
            <a:r>
              <a:rPr lang="cs-CZ" sz="1200" dirty="0">
                <a:solidFill>
                  <a:srgbClr val="FFFFFF"/>
                </a:solidFill>
                <a:latin typeface="Corbel" charset="0"/>
                <a:cs typeface="Arial Unicode MS" charset="0"/>
              </a:rPr>
              <a:t>-technology.</a:t>
            </a:r>
            <a:r>
              <a:rPr lang="cs-CZ" sz="1200" dirty="0" err="1">
                <a:solidFill>
                  <a:srgbClr val="FFFFFF"/>
                </a:solidFill>
                <a:latin typeface="Corbel" charset="0"/>
                <a:cs typeface="Arial Unicode MS" charset="0"/>
              </a:rPr>
              <a:t>php</a:t>
            </a:r>
            <a:endParaRPr lang="cs-CZ" sz="1200" dirty="0">
              <a:solidFill>
                <a:srgbClr val="FFFFFF"/>
              </a:solidFill>
              <a:latin typeface="Corbel" charset="0"/>
              <a:cs typeface="Arial Unicode MS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5" y="617522"/>
            <a:ext cx="7776864" cy="526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8184232" y="260648"/>
            <a:ext cx="381642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-21600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FFFFF"/>
              </a:buClr>
              <a:buSzPct val="45000"/>
              <a:buFont typeface="Arial" charset="0"/>
              <a:buChar char="•"/>
            </a:pP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Detekce luminiscenčního signálu (</a:t>
            </a:r>
            <a:r>
              <a:rPr lang="cs-CZ" sz="2400" dirty="0" err="1" smtClean="0">
                <a:solidFill>
                  <a:srgbClr val="FFFFFF"/>
                </a:solidFill>
                <a:latin typeface="Corbel" charset="0"/>
              </a:rPr>
              <a:t>luminol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).</a:t>
            </a:r>
          </a:p>
          <a:p>
            <a:pPr marL="0" indent="-21600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FFFFF"/>
              </a:buClr>
              <a:buSzPct val="45000"/>
              <a:buFont typeface="Arial" charset="0"/>
              <a:buChar char="•"/>
            </a:pPr>
            <a:r>
              <a:rPr lang="cs-CZ" sz="2400" i="1" dirty="0" smtClean="0">
                <a:solidFill>
                  <a:srgbClr val="FFFFFF"/>
                </a:solidFill>
                <a:latin typeface="Corbel" charset="0"/>
              </a:rPr>
              <a:t>Borrelia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 Bbsl, </a:t>
            </a:r>
            <a:r>
              <a:rPr lang="cs-CZ" sz="2400" i="1" dirty="0" err="1" smtClean="0">
                <a:solidFill>
                  <a:schemeClr val="bg1"/>
                </a:solidFill>
              </a:rPr>
              <a:t>Anaplasma</a:t>
            </a:r>
            <a:r>
              <a:rPr lang="cs-CZ" sz="2400" i="1" dirty="0" smtClean="0">
                <a:solidFill>
                  <a:schemeClr val="bg1"/>
                </a:solidFill>
              </a:rPr>
              <a:t> </a:t>
            </a:r>
            <a:r>
              <a:rPr lang="cs-CZ" sz="2400" i="1" dirty="0" err="1" smtClean="0">
                <a:solidFill>
                  <a:schemeClr val="bg1"/>
                </a:solidFill>
              </a:rPr>
              <a:t>phagocytophilum</a:t>
            </a:r>
            <a:r>
              <a:rPr lang="cs-CZ" sz="2400" i="1" dirty="0" smtClean="0"/>
              <a:t> 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, TBEV (</a:t>
            </a:r>
            <a:r>
              <a:rPr lang="cs-CZ" sz="2400" dirty="0" err="1" smtClean="0">
                <a:solidFill>
                  <a:srgbClr val="FFFFFF"/>
                </a:solidFill>
                <a:latin typeface="Corbel" charset="0"/>
              </a:rPr>
              <a:t>Tick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-</a:t>
            </a:r>
            <a:r>
              <a:rPr lang="cs-CZ" sz="2400" dirty="0" err="1" smtClean="0">
                <a:solidFill>
                  <a:srgbClr val="FFFFFF"/>
                </a:solidFill>
                <a:latin typeface="Corbel" charset="0"/>
              </a:rPr>
              <a:t>borne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 </a:t>
            </a:r>
            <a:r>
              <a:rPr lang="cs-CZ" sz="2400" dirty="0" err="1" smtClean="0">
                <a:solidFill>
                  <a:srgbClr val="FFFFFF"/>
                </a:solidFill>
                <a:latin typeface="Corbel" charset="0"/>
              </a:rPr>
              <a:t>encephalitis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 virus), Herpetických virů, </a:t>
            </a:r>
            <a:r>
              <a:rPr lang="cs-CZ" sz="2400" i="1" dirty="0" err="1" smtClean="0">
                <a:solidFill>
                  <a:srgbClr val="FFFFFF"/>
                </a:solidFill>
                <a:latin typeface="Corbel" charset="0"/>
              </a:rPr>
              <a:t>Chlamydia</a:t>
            </a:r>
            <a:r>
              <a:rPr lang="cs-CZ" sz="2400" i="1" dirty="0" smtClean="0">
                <a:solidFill>
                  <a:srgbClr val="FFFFFF"/>
                </a:solidFill>
                <a:latin typeface="Corbel" charset="0"/>
              </a:rPr>
              <a:t>, </a:t>
            </a:r>
            <a:r>
              <a:rPr lang="cs-CZ" sz="2400" i="1" dirty="0" err="1" smtClean="0">
                <a:solidFill>
                  <a:srgbClr val="FFFFFF"/>
                </a:solidFill>
                <a:latin typeface="Corbel" charset="0"/>
              </a:rPr>
              <a:t>Mycoplasma</a:t>
            </a:r>
            <a:r>
              <a:rPr lang="cs-CZ" sz="2400" i="1" dirty="0" smtClean="0">
                <a:solidFill>
                  <a:srgbClr val="FFFFFF"/>
                </a:solidFill>
                <a:latin typeface="Corbel" charset="0"/>
              </a:rPr>
              <a:t>, </a:t>
            </a:r>
            <a:r>
              <a:rPr lang="cs-CZ" sz="2400" i="1" dirty="0" err="1" smtClean="0">
                <a:solidFill>
                  <a:srgbClr val="FFFFFF"/>
                </a:solidFill>
                <a:latin typeface="Corbel" charset="0"/>
              </a:rPr>
              <a:t>Bordetella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, TORCH (</a:t>
            </a:r>
            <a:r>
              <a:rPr lang="cs-CZ" sz="2400" dirty="0" err="1" smtClean="0">
                <a:solidFill>
                  <a:srgbClr val="FFFFFF"/>
                </a:solidFill>
                <a:latin typeface="Corbel" charset="0"/>
              </a:rPr>
              <a:t>toxoplasma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 g., </a:t>
            </a:r>
            <a:r>
              <a:rPr lang="cs-CZ" sz="2400" i="1" dirty="0" smtClean="0">
                <a:solidFill>
                  <a:srgbClr val="FFFFFF"/>
                </a:solidFill>
                <a:latin typeface="Corbel" charset="0"/>
              </a:rPr>
              <a:t>rubeola 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(zarděnky), </a:t>
            </a:r>
            <a:r>
              <a:rPr lang="cs-CZ" sz="2400" i="1" dirty="0" err="1" smtClean="0">
                <a:solidFill>
                  <a:srgbClr val="FFFFFF"/>
                </a:solidFill>
                <a:latin typeface="Corbel" charset="0"/>
              </a:rPr>
              <a:t>cytomegalovirus</a:t>
            </a:r>
            <a:r>
              <a:rPr lang="cs-CZ" sz="2400" i="1" dirty="0" smtClean="0">
                <a:solidFill>
                  <a:srgbClr val="FFFFFF"/>
                </a:solidFill>
                <a:latin typeface="Corbel" charset="0"/>
              </a:rPr>
              <a:t>, herpes virus</a:t>
            </a: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).</a:t>
            </a:r>
          </a:p>
          <a:p>
            <a:pPr marL="0" indent="-21600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FFFFF"/>
              </a:buClr>
              <a:buSzPct val="45000"/>
              <a:buFont typeface="Arial" charset="0"/>
              <a:buChar char="•"/>
            </a:pPr>
            <a:r>
              <a:rPr lang="cs-CZ" sz="2400" dirty="0" smtClean="0">
                <a:solidFill>
                  <a:srgbClr val="FFFFFF"/>
                </a:solidFill>
                <a:latin typeface="Corbel" charset="0"/>
              </a:rPr>
              <a:t>Dále pro stanovování protilátek u autoimunitních onemocnění a při potravinové intoleranci</a:t>
            </a:r>
            <a:endParaRPr lang="cs-CZ" sz="2400" dirty="0">
              <a:solidFill>
                <a:srgbClr val="FFFFFF"/>
              </a:solidFill>
              <a:latin typeface="Corbe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reeform 1"/>
          <p:cNvSpPr>
            <a:spLocks noChangeArrowheads="1"/>
          </p:cNvSpPr>
          <p:nvPr/>
        </p:nvSpPr>
        <p:spPr bwMode="auto">
          <a:xfrm>
            <a:off x="1306513" y="5983288"/>
            <a:ext cx="6489700" cy="273050"/>
          </a:xfrm>
          <a:custGeom>
            <a:avLst/>
            <a:gdLst>
              <a:gd name="G0" fmla="*/ 1 0 51712"/>
              <a:gd name="G1" fmla="+- 21600 0 0"/>
              <a:gd name="G2" fmla="*/ 21600 1 2"/>
              <a:gd name="G3" fmla="+- 21600 0 0"/>
              <a:gd name="G4" fmla="*/ 21600 1 2"/>
              <a:gd name="G5" fmla="+- 21600 0 0"/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sz="1200">
                <a:solidFill>
                  <a:srgbClr val="FFFFFF"/>
                </a:solidFill>
                <a:latin typeface="Corbel" charset="0"/>
                <a:cs typeface="Arial Unicode MS" charset="0"/>
              </a:rPr>
              <a:t>Zdroj: http://www.dynextechnologies.com/m2-elisa-mutliplexing-technology.php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398463"/>
            <a:ext cx="7451725" cy="512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8544272" y="476672"/>
            <a:ext cx="3384376" cy="4296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FFC000"/>
              </a:buClr>
              <a:buFont typeface="Arial" pitchFamily="34" charset="0"/>
              <a:buChar char="•"/>
            </a:pPr>
            <a:r>
              <a:rPr lang="de-DE" sz="2000" dirty="0" err="1" smtClean="0">
                <a:solidFill>
                  <a:srgbClr val="FFC000"/>
                </a:solidFill>
              </a:rPr>
              <a:t>Hlavní</a:t>
            </a:r>
            <a:r>
              <a:rPr lang="de-DE" sz="2000" dirty="0" smtClean="0">
                <a:solidFill>
                  <a:srgbClr val="FFC000"/>
                </a:solidFill>
              </a:rPr>
              <a:t> </a:t>
            </a:r>
            <a:r>
              <a:rPr lang="de-DE" sz="2000" dirty="0" err="1" smtClean="0">
                <a:solidFill>
                  <a:srgbClr val="FFC000"/>
                </a:solidFill>
              </a:rPr>
              <a:t>výhody</a:t>
            </a:r>
            <a:endParaRPr lang="cs-CZ" sz="2000" dirty="0" smtClean="0">
              <a:solidFill>
                <a:srgbClr val="FFC000"/>
              </a:solidFill>
            </a:endParaRPr>
          </a:p>
          <a:p>
            <a:pPr marL="342900" indent="-342900">
              <a:spcBef>
                <a:spcPts val="1200"/>
              </a:spcBef>
              <a:buClr>
                <a:srgbClr val="FFC000"/>
              </a:buClr>
              <a:buFont typeface="Arial" pitchFamily="34" charset="0"/>
              <a:buChar char="•"/>
            </a:pPr>
            <a:r>
              <a:rPr lang="de-DE" sz="2000" dirty="0" smtClean="0">
                <a:solidFill>
                  <a:schemeClr val="bg1"/>
                </a:solidFill>
              </a:rPr>
              <a:t> v </a:t>
            </a:r>
            <a:r>
              <a:rPr lang="de-DE" sz="2000" dirty="0" err="1" smtClean="0">
                <a:solidFill>
                  <a:schemeClr val="bg1"/>
                </a:solidFill>
              </a:rPr>
              <a:t>současném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vyhodnocení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až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deseti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různých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markerů</a:t>
            </a:r>
            <a:r>
              <a:rPr lang="de-DE" sz="2000" dirty="0" smtClean="0">
                <a:solidFill>
                  <a:schemeClr val="bg1"/>
                </a:solidFill>
              </a:rPr>
              <a:t> v </a:t>
            </a:r>
            <a:r>
              <a:rPr lang="de-DE" sz="2000" dirty="0" err="1" smtClean="0">
                <a:solidFill>
                  <a:schemeClr val="bg1"/>
                </a:solidFill>
              </a:rPr>
              <a:t>jedné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jamce</a:t>
            </a:r>
            <a:r>
              <a:rPr lang="de-DE" sz="2000" dirty="0" smtClean="0">
                <a:solidFill>
                  <a:schemeClr val="bg1"/>
                </a:solidFill>
              </a:rPr>
              <a:t>,</a:t>
            </a:r>
            <a:endParaRPr lang="cs-CZ" sz="2000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ts val="1200"/>
              </a:spcBef>
              <a:buClr>
                <a:srgbClr val="FFC000"/>
              </a:buClr>
              <a:buFont typeface="Arial" pitchFamily="34" charset="0"/>
              <a:buChar char="•"/>
            </a:pPr>
            <a:endParaRPr lang="cs-CZ" sz="2000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ts val="1200"/>
              </a:spcBef>
              <a:buClr>
                <a:srgbClr val="FFC000"/>
              </a:buClr>
              <a:buFont typeface="Arial" pitchFamily="34" charset="0"/>
              <a:buChar char="•"/>
            </a:pPr>
            <a:r>
              <a:rPr lang="de-DE" sz="2000" dirty="0" err="1" smtClean="0">
                <a:solidFill>
                  <a:schemeClr val="bg1"/>
                </a:solidFill>
              </a:rPr>
              <a:t>krátk</a:t>
            </a:r>
            <a:r>
              <a:rPr lang="cs-CZ" sz="2000" dirty="0" smtClean="0">
                <a:solidFill>
                  <a:schemeClr val="bg1"/>
                </a:solidFill>
              </a:rPr>
              <a:t>á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dob</a:t>
            </a:r>
            <a:r>
              <a:rPr lang="cs-CZ" sz="2000" dirty="0" smtClean="0">
                <a:solidFill>
                  <a:schemeClr val="bg1"/>
                </a:solidFill>
              </a:rPr>
              <a:t>a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vyšetření</a:t>
            </a:r>
            <a:r>
              <a:rPr lang="de-DE" sz="2000" dirty="0" smtClean="0">
                <a:solidFill>
                  <a:schemeClr val="bg1"/>
                </a:solidFill>
              </a:rPr>
              <a:t>, </a:t>
            </a:r>
            <a:r>
              <a:rPr lang="de-DE" sz="2000" dirty="0" err="1" smtClean="0">
                <a:solidFill>
                  <a:schemeClr val="bg1"/>
                </a:solidFill>
              </a:rPr>
              <a:t>jednoduchosti</a:t>
            </a:r>
            <a:r>
              <a:rPr lang="de-DE" sz="2000" dirty="0" smtClean="0">
                <a:solidFill>
                  <a:schemeClr val="bg1"/>
                </a:solidFill>
              </a:rPr>
              <a:t>,</a:t>
            </a:r>
            <a:endParaRPr lang="cs-CZ" sz="2000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ts val="1200"/>
              </a:spcBef>
              <a:buClr>
                <a:srgbClr val="FFC000"/>
              </a:buClr>
              <a:buFont typeface="Arial" pitchFamily="34" charset="0"/>
              <a:buChar char="•"/>
            </a:pPr>
            <a:endParaRPr lang="cs-CZ" sz="2000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ts val="1200"/>
              </a:spcBef>
              <a:buClr>
                <a:srgbClr val="FFC000"/>
              </a:buClr>
              <a:buFont typeface="Arial" pitchFamily="34" charset="0"/>
              <a:buChar char="•"/>
            </a:pPr>
            <a:r>
              <a:rPr lang="de-DE" sz="2000" dirty="0" err="1" smtClean="0">
                <a:solidFill>
                  <a:schemeClr val="bg1"/>
                </a:solidFill>
              </a:rPr>
              <a:t>dobr</a:t>
            </a:r>
            <a:r>
              <a:rPr lang="cs-CZ" sz="2000" dirty="0" smtClean="0">
                <a:solidFill>
                  <a:schemeClr val="bg1"/>
                </a:solidFill>
              </a:rPr>
              <a:t>á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korelac</a:t>
            </a:r>
            <a:r>
              <a:rPr lang="cs-CZ" sz="2000" dirty="0" smtClean="0">
                <a:solidFill>
                  <a:schemeClr val="bg1"/>
                </a:solidFill>
              </a:rPr>
              <a:t>e</a:t>
            </a:r>
            <a:r>
              <a:rPr lang="de-DE" sz="2000" dirty="0" smtClean="0">
                <a:solidFill>
                  <a:schemeClr val="bg1"/>
                </a:solidFill>
              </a:rPr>
              <a:t> s </a:t>
            </a:r>
            <a:r>
              <a:rPr lang="de-DE" sz="2000" dirty="0" err="1" smtClean="0">
                <a:solidFill>
                  <a:schemeClr val="bg1"/>
                </a:solidFill>
              </a:rPr>
              <a:t>výsledky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klasických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metod</a:t>
            </a:r>
            <a:r>
              <a:rPr lang="de-DE" sz="2000" dirty="0" smtClean="0">
                <a:solidFill>
                  <a:schemeClr val="bg1"/>
                </a:solidFill>
              </a:rPr>
              <a:t>. </a:t>
            </a:r>
            <a:endParaRPr lang="cs-CZ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332656"/>
            <a:ext cx="5342334" cy="623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6744072" y="764704"/>
            <a:ext cx="2952328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bg1"/>
                </a:solidFill>
              </a:rPr>
              <a:t>Výsledky</a:t>
            </a:r>
            <a:endParaRPr lang="cs-CZ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Corbel"/>
        <a:ea typeface="Lucida Sans Unicode"/>
        <a:cs typeface="Lucida Sans Unicode"/>
      </a:majorFont>
      <a:minorFont>
        <a:latin typeface="Corbel"/>
        <a:ea typeface="Lucida Sans Unicode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300</Words>
  <Application>Microsoft Office PowerPoint</Application>
  <PresentationFormat>Širokoúhlá obrazovka</PresentationFormat>
  <Paragraphs>43</Paragraphs>
  <Slides>7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4" baseType="lpstr">
      <vt:lpstr>Arial Unicode MS</vt:lpstr>
      <vt:lpstr>Arial</vt:lpstr>
      <vt:lpstr>Calibri</vt:lpstr>
      <vt:lpstr>Corbel</vt:lpstr>
      <vt:lpstr>Lucida Sans Unicode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Hyrsl</dc:creator>
  <cp:lastModifiedBy>Uživatel systému Windows</cp:lastModifiedBy>
  <cp:revision>8</cp:revision>
  <cp:lastPrinted>1601-01-01T00:00:00Z</cp:lastPrinted>
  <dcterms:created xsi:type="dcterms:W3CDTF">1601-01-01T00:00:00Z</dcterms:created>
  <dcterms:modified xsi:type="dcterms:W3CDTF">2018-09-23T10:51:24Z</dcterms:modified>
</cp:coreProperties>
</file>