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62" r:id="rId3"/>
    <p:sldId id="257" r:id="rId4"/>
    <p:sldId id="261" r:id="rId5"/>
    <p:sldId id="264" r:id="rId6"/>
    <p:sldId id="263" r:id="rId7"/>
    <p:sldId id="265" r:id="rId8"/>
    <p:sldId id="260" r:id="rId9"/>
  </p:sldIdLst>
  <p:sldSz cx="9144000" cy="6858000" type="screen4x3"/>
  <p:notesSz cx="6669088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626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902" y="0"/>
            <a:ext cx="2889626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C0E39-E852-4B33-A88E-B543F41F9EFE}" type="datetimeFigureOut">
              <a:rPr lang="cs-CZ" smtClean="0"/>
              <a:t>24.09.2018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31258"/>
            <a:ext cx="2889626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902" y="9431258"/>
            <a:ext cx="2889626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91D06-1060-4FCE-B9DA-4E08D8FE3F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8410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24.09.2018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24.09.2018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24.09.2018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24.09.2018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24.09.2018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24.09.2018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24.09.2018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24.09.2018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24.09.2018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24.09.2018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0811-8AEB-4E2B-9787-AB95625FA65B}" type="datetimeFigureOut">
              <a:rPr lang="cs-CZ" smtClean="0"/>
              <a:pPr/>
              <a:t>24.09.2018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50811-8AEB-4E2B-9787-AB95625FA65B}" type="datetimeFigureOut">
              <a:rPr lang="cs-CZ" smtClean="0"/>
              <a:pPr/>
              <a:t>24.09.2018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D7495-C02A-465D-A83E-315D6B0FF4A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Úvod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00B050"/>
                </a:solidFill>
              </a:rPr>
              <a:t>Speciální metody v imunologii</a:t>
            </a:r>
          </a:p>
          <a:p>
            <a:r>
              <a:rPr lang="cs-CZ" sz="4000" dirty="0" smtClean="0">
                <a:solidFill>
                  <a:srgbClr val="00B050"/>
                </a:solidFill>
              </a:rPr>
              <a:t>Laboratorní vyšetření</a:t>
            </a:r>
            <a:endParaRPr lang="cs-CZ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 fontScale="92500"/>
          </a:bodyPr>
          <a:lstStyle/>
          <a:p>
            <a:r>
              <a:rPr lang="cs-CZ" sz="2800" dirty="0" smtClean="0"/>
              <a:t>Vývoj laboratorních technik v imunologii trvá již 100let</a:t>
            </a:r>
          </a:p>
          <a:p>
            <a:r>
              <a:rPr lang="cs-CZ" sz="2800" dirty="0" smtClean="0"/>
              <a:t>Nejdříve se používaly techniky: fyzikální a chemické</a:t>
            </a:r>
          </a:p>
          <a:p>
            <a:r>
              <a:rPr lang="cs-CZ" sz="2800" dirty="0" smtClean="0"/>
              <a:t>Později - techniky umožňující analýzu buněčného, molekulárního a genetického základu fungování IS</a:t>
            </a:r>
          </a:p>
          <a:p>
            <a:pPr marL="0" indent="0">
              <a:buNone/>
            </a:pPr>
            <a:r>
              <a:rPr lang="cs-CZ" sz="3600" b="1" dirty="0" smtClean="0">
                <a:solidFill>
                  <a:srgbClr val="00B050"/>
                </a:solidFill>
              </a:rPr>
              <a:t>Základní charakteristiky imunochemické reakce:</a:t>
            </a:r>
          </a:p>
          <a:p>
            <a:r>
              <a:rPr lang="cs-CZ" sz="2800" b="1" dirty="0" smtClean="0"/>
              <a:t>Základem vyšetřovacích metod v imunologii, klinické imunologii je reakce </a:t>
            </a:r>
            <a:r>
              <a:rPr lang="cs-CZ" sz="2800" b="1" dirty="0" err="1" smtClean="0"/>
              <a:t>Ag</a:t>
            </a:r>
            <a:r>
              <a:rPr lang="cs-CZ" sz="2800" b="1" dirty="0" smtClean="0"/>
              <a:t> a Ab</a:t>
            </a:r>
          </a:p>
          <a:p>
            <a:r>
              <a:rPr lang="cs-CZ" sz="2800" b="1" dirty="0" smtClean="0"/>
              <a:t>Tato interakce se stala základem pro mnoho variant imunochemické reakce, které jsou použitelné pro detekci rozpustných látek, tak pro analýzu buněk a tkání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00B050"/>
                </a:solidFill>
              </a:rPr>
              <a:t>Charakteristika imunitní reakce</a:t>
            </a:r>
            <a:r>
              <a:rPr lang="cs-CZ" sz="2800" dirty="0" smtClean="0">
                <a:solidFill>
                  <a:srgbClr val="00B050"/>
                </a:solidFill>
              </a:rPr>
              <a:t>: </a:t>
            </a:r>
            <a:r>
              <a:rPr lang="cs-CZ" sz="2800" dirty="0" smtClean="0"/>
              <a:t>a)specifita</a:t>
            </a:r>
          </a:p>
          <a:p>
            <a:pPr>
              <a:buNone/>
            </a:pPr>
            <a:r>
              <a:rPr lang="cs-CZ" sz="2800" dirty="0" smtClean="0"/>
              <a:t>b)sensitivita – detekce </a:t>
            </a:r>
            <a:r>
              <a:rPr lang="cs-CZ" sz="2800" dirty="0" err="1" smtClean="0"/>
              <a:t>Ag</a:t>
            </a:r>
            <a:r>
              <a:rPr lang="cs-CZ" sz="2800" dirty="0" smtClean="0"/>
              <a:t> v </a:t>
            </a:r>
            <a:r>
              <a:rPr lang="cs-CZ" sz="2800" dirty="0" err="1" smtClean="0"/>
              <a:t>pikogramech</a:t>
            </a:r>
            <a:endParaRPr lang="cs-CZ" sz="2800" dirty="0" smtClean="0"/>
          </a:p>
          <a:p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 smtClean="0">
                <a:solidFill>
                  <a:srgbClr val="00B050"/>
                </a:solidFill>
              </a:rPr>
              <a:t>Trend:</a:t>
            </a:r>
            <a:r>
              <a:rPr lang="cs-CZ" b="1" dirty="0" smtClean="0"/>
              <a:t> </a:t>
            </a:r>
          </a:p>
          <a:p>
            <a:pPr>
              <a:buNone/>
            </a:pPr>
            <a:r>
              <a:rPr lang="cs-CZ" b="1" dirty="0" smtClean="0"/>
              <a:t>a)</a:t>
            </a:r>
            <a:r>
              <a:rPr lang="cs-CZ" dirty="0" smtClean="0"/>
              <a:t> využívání automatizovaných analyzátorů, které jsou řízeny počítačovými programy. </a:t>
            </a:r>
          </a:p>
          <a:p>
            <a:pPr>
              <a:buNone/>
            </a:pPr>
            <a:r>
              <a:rPr lang="cs-CZ" b="1" dirty="0" smtClean="0"/>
              <a:t>b)</a:t>
            </a:r>
            <a:r>
              <a:rPr lang="cs-CZ" dirty="0" smtClean="0"/>
              <a:t>zefektivnění vyšetřovacích postupů v klinické imunologii. </a:t>
            </a:r>
          </a:p>
          <a:p>
            <a:pPr>
              <a:buNone/>
            </a:pPr>
            <a:r>
              <a:rPr lang="cs-CZ" b="1" dirty="0" smtClean="0"/>
              <a:t>c)</a:t>
            </a:r>
            <a:r>
              <a:rPr lang="cs-CZ" dirty="0" smtClean="0"/>
              <a:t>výsledky </a:t>
            </a:r>
            <a:r>
              <a:rPr lang="cs-CZ" dirty="0" err="1" smtClean="0"/>
              <a:t>lab</a:t>
            </a:r>
            <a:r>
              <a:rPr lang="cs-CZ" dirty="0" smtClean="0"/>
              <a:t>. vyšetření jsou stále dostupnější pro klinické využití. </a:t>
            </a:r>
          </a:p>
          <a:p>
            <a:pPr>
              <a:buNone/>
            </a:pPr>
            <a:r>
              <a:rPr lang="cs-CZ" b="1" dirty="0" smtClean="0">
                <a:solidFill>
                  <a:srgbClr val="00B050"/>
                </a:solidFill>
              </a:rPr>
              <a:t>Nyní: </a:t>
            </a:r>
            <a:r>
              <a:rPr lang="cs-CZ" dirty="0" smtClean="0"/>
              <a:t>nabídka </a:t>
            </a:r>
            <a:r>
              <a:rPr lang="cs-CZ" dirty="0" err="1" smtClean="0"/>
              <a:t>labor</a:t>
            </a:r>
            <a:r>
              <a:rPr lang="cs-CZ" dirty="0" smtClean="0"/>
              <a:t>. vyšetření IS je obrovská a nejsou výjimkou situace, kdy získané výsledky nejsou bezprostředně využitelné v klin. praxi</a:t>
            </a:r>
          </a:p>
          <a:p>
            <a:pPr>
              <a:buNone/>
            </a:pPr>
            <a:r>
              <a:rPr lang="cs-CZ" b="1" dirty="0" smtClean="0">
                <a:solidFill>
                  <a:srgbClr val="00B050"/>
                </a:solidFill>
              </a:rPr>
              <a:t>Zásada: </a:t>
            </a:r>
            <a:r>
              <a:rPr lang="cs-CZ" dirty="0" smtClean="0"/>
              <a:t>Stanovení klinické diagnózy vychází z klinického vyšetření a výsledky mají napomoci klinickému rozhodování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Laboratorní vyšetření: FÁZE</a:t>
            </a:r>
          </a:p>
          <a:p>
            <a:r>
              <a:rPr lang="cs-CZ" b="1" dirty="0" err="1" smtClean="0">
                <a:solidFill>
                  <a:schemeClr val="accent6"/>
                </a:solidFill>
              </a:rPr>
              <a:t>Preanalytická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smtClean="0"/>
              <a:t>– sestavení souboru vzorků a souboru všech postupů se vzorkem. Na kvalitu vzorku mohou </a:t>
            </a:r>
            <a:r>
              <a:rPr lang="cs-CZ" dirty="0"/>
              <a:t>působit biologickými vlivy</a:t>
            </a:r>
            <a:endParaRPr lang="cs-CZ" dirty="0" smtClean="0"/>
          </a:p>
          <a:p>
            <a:r>
              <a:rPr lang="cs-CZ" dirty="0" smtClean="0"/>
              <a:t>(neovlivnitelné vlivy) jako pohlaví, věk, rasa</a:t>
            </a:r>
          </a:p>
          <a:p>
            <a:r>
              <a:rPr lang="cs-CZ" dirty="0" smtClean="0"/>
              <a:t>(ovlivnitelné) léky, životní styl, kouření</a:t>
            </a:r>
          </a:p>
          <a:p>
            <a:r>
              <a:rPr lang="cs-CZ" dirty="0" smtClean="0"/>
              <a:t>Fáze je ovlivněná způsobem: doba, způsob odběru materiálu, transport, skladování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b="1" u="sng" dirty="0" smtClean="0">
                <a:solidFill>
                  <a:schemeClr val="accent6">
                    <a:lumMod val="75000"/>
                  </a:schemeClr>
                </a:solidFill>
              </a:rPr>
              <a:t>Analytická</a:t>
            </a:r>
            <a:r>
              <a:rPr lang="cs-CZ" b="1" u="sng" dirty="0" smtClean="0"/>
              <a:t> </a:t>
            </a:r>
            <a:r>
              <a:rPr lang="cs-CZ" dirty="0"/>
              <a:t>– vlastní analýza, nutné dodržovat zásady práce, akreditace laboratoře</a:t>
            </a:r>
          </a:p>
          <a:p>
            <a:r>
              <a:rPr lang="cs-CZ" b="1" u="sng" dirty="0" err="1">
                <a:solidFill>
                  <a:schemeClr val="accent6">
                    <a:lumMod val="75000"/>
                  </a:schemeClr>
                </a:solidFill>
              </a:rPr>
              <a:t>Postanalytická</a:t>
            </a:r>
            <a:r>
              <a:rPr lang="cs-CZ" b="1" u="sng" dirty="0">
                <a:solidFill>
                  <a:schemeClr val="accent6">
                    <a:lumMod val="75000"/>
                  </a:schemeClr>
                </a:solidFill>
              </a:rPr>
              <a:t> fáze </a:t>
            </a:r>
            <a:r>
              <a:rPr lang="cs-CZ" dirty="0"/>
              <a:t>– správné vyhodnocení výsledku a jeho interpretace, odpovědný </a:t>
            </a:r>
            <a:r>
              <a:rPr lang="cs-CZ" dirty="0" err="1"/>
              <a:t>labor</a:t>
            </a:r>
            <a:r>
              <a:rPr lang="cs-CZ" dirty="0"/>
              <a:t>. </a:t>
            </a:r>
            <a:r>
              <a:rPr lang="cs-CZ" dirty="0" smtClean="0"/>
              <a:t>Pracovník - komentář, </a:t>
            </a:r>
            <a:r>
              <a:rPr lang="cs-CZ" dirty="0"/>
              <a:t>lékař musí výsledek interpretovat v kontextu klinického stavu a výsledku ostatních </a:t>
            </a:r>
            <a:r>
              <a:rPr lang="cs-CZ" dirty="0" err="1"/>
              <a:t>labor</a:t>
            </a:r>
            <a:r>
              <a:rPr lang="cs-CZ" dirty="0"/>
              <a:t>. vyšetření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916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Klinická laboratoř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r>
              <a:rPr lang="cs-CZ" dirty="0" smtClean="0"/>
              <a:t>Musí plnit řadu formálních záležitostí, má-li poskytovat výsledky pro klinickou praxi-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akreditace příslušnými orgány</a:t>
            </a: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Kvalifikační podmínky </a:t>
            </a:r>
            <a:r>
              <a:rPr lang="cs-CZ" dirty="0" smtClean="0"/>
              <a:t>pracovníků laboratoře</a:t>
            </a: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Přístrojové zabezpečení</a:t>
            </a:r>
          </a:p>
          <a:p>
            <a:r>
              <a:rPr lang="cs-CZ" dirty="0" smtClean="0"/>
              <a:t>Použití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vhodně volených, ověřených </a:t>
            </a:r>
            <a:r>
              <a:rPr lang="cs-CZ" dirty="0" err="1" smtClean="0"/>
              <a:t>diagnost</a:t>
            </a:r>
            <a:r>
              <a:rPr lang="cs-CZ" dirty="0" smtClean="0"/>
              <a:t>. postupů</a:t>
            </a: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Důsledné vedení </a:t>
            </a:r>
            <a:r>
              <a:rPr lang="cs-CZ" dirty="0" smtClean="0"/>
              <a:t>předepsané dokumentace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Kvalita práce musí být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kontrolována</a:t>
            </a:r>
          </a:p>
          <a:p>
            <a:r>
              <a:rPr lang="cs-CZ" dirty="0"/>
              <a:t>Zapojení do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předepsaných kontr. cyklů</a:t>
            </a:r>
          </a:p>
          <a:p>
            <a:r>
              <a:rPr lang="cs-CZ" dirty="0"/>
              <a:t>K tomu slouží předepsaná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sestava interních a externích kontr. vzork</a:t>
            </a:r>
            <a:r>
              <a:rPr lang="cs-CZ" dirty="0">
                <a:solidFill>
                  <a:srgbClr val="FF0000"/>
                </a:solidFill>
              </a:rPr>
              <a:t>ů</a:t>
            </a:r>
            <a:r>
              <a:rPr lang="cs-CZ" dirty="0"/>
              <a:t>, které jsou průběžně vyšetřovány</a:t>
            </a: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Kontroly -</a:t>
            </a:r>
            <a:r>
              <a:rPr lang="cs-CZ" dirty="0" smtClean="0"/>
              <a:t> pro </a:t>
            </a:r>
            <a:r>
              <a:rPr lang="cs-CZ" dirty="0"/>
              <a:t>všechny měřené parametry k dispozici hodnoty získané měřením </a:t>
            </a:r>
            <a:r>
              <a:rPr lang="cs-CZ" dirty="0" smtClean="0"/>
              <a:t>vzorků </a:t>
            </a:r>
            <a:r>
              <a:rPr lang="cs-CZ" dirty="0"/>
              <a:t>zdravých jedinců odpovídajícího věku a pohlaví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17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96" y="188640"/>
            <a:ext cx="903450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23529" y="4869160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B050"/>
                </a:solidFill>
              </a:rPr>
              <a:t>Obr. Biologické materiály, ve kterých se stanovují parametry IS</a:t>
            </a:r>
            <a:endParaRPr lang="cs-CZ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351</Words>
  <Application>Microsoft Office PowerPoint</Application>
  <PresentationFormat>Předvádění na obrazovce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Calibri</vt:lpstr>
      <vt:lpstr>Motiv sady Office</vt:lpstr>
      <vt:lpstr>Úvod</vt:lpstr>
      <vt:lpstr>Prezentace aplikace PowerPoint</vt:lpstr>
      <vt:lpstr>Prezentace aplikace PowerPoint</vt:lpstr>
      <vt:lpstr>Prezentace aplikace PowerPoint</vt:lpstr>
      <vt:lpstr>Prezentace aplikace PowerPoint</vt:lpstr>
      <vt:lpstr>Klinická laboratoř</vt:lpstr>
      <vt:lpstr>Prezentace aplikace PowerPoint</vt:lpstr>
      <vt:lpstr>Prezentace aplikace PowerPoint</vt:lpstr>
    </vt:vector>
  </TitlesOfParts>
  <Company>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</dc:title>
  <dc:creator>Alena</dc:creator>
  <cp:lastModifiedBy>Uživatel systému Windows</cp:lastModifiedBy>
  <cp:revision>38</cp:revision>
  <cp:lastPrinted>2018-09-23T12:22:52Z</cp:lastPrinted>
  <dcterms:created xsi:type="dcterms:W3CDTF">2013-09-16T12:45:40Z</dcterms:created>
  <dcterms:modified xsi:type="dcterms:W3CDTF">2018-09-24T08:50:36Z</dcterms:modified>
</cp:coreProperties>
</file>