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dirty="0"/>
              <a:t>12/19/2018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dirty="0"/>
              <a:t>12/19/2018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dirty="0"/>
              <a:t>12/19/2018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dirty="0"/>
              <a:t>12/19/2018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dirty="0"/>
              <a:t>12/19/2018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dirty="0"/>
              <a:t>12/19/2018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dirty="0"/>
              <a:t>12/19/2018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dirty="0"/>
              <a:t>12/19/2018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dirty="0"/>
              <a:t>12/19/2018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dirty="0"/>
              <a:t>12/19/2018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dirty="0"/>
              <a:t>12/19/2018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Eigth level</a:t>
            </a:r>
          </a:p>
          <a:p>
            <a:pPr lvl="8"/>
            <a:r>
              <a:rPr lang="en-US" dirty="0"/>
              <a:t>Ninth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dirty="0"/>
              <a:t>12/19/2018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/index.php?title=Ethyl-kyanoakryl%C3%A1t&amp;action=edit&amp;redlink=1" TargetMode="External"/><Relationship Id="rId2" Type="http://schemas.openxmlformats.org/officeDocument/2006/relationships/hyperlink" Target="https://cs.wikipedia.org/w/index.php?title=Methylkyanoakryl%C3%A1t&amp;action=edit&amp;redlink=1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hyperlink" Target="https://cs.wikipedia.org/w/index.php?title=Butyl-kyanoakryl%C3%A1t&amp;action=edit&amp;redlink=1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A61331-2BFF-45D4-81FE-BE3CB9B1384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" dirty="0"/>
              <a:t>Lepidla v Konzervování a Restaurování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4D17A23-9AF6-4372-90AB-5E5351EDA2E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7549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EBD7D1-9588-46B3-9B76-4EF02616AF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" sz="4000" dirty="0"/>
              <a:t>Druhy lepidel</a:t>
            </a:r>
            <a:endParaRPr lang="cs-CZ" sz="4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CC2DB19-ED5E-4109-85B8-DBB851F004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4845" y="1199131"/>
            <a:ext cx="7796540" cy="3997828"/>
          </a:xfrm>
        </p:spPr>
        <p:txBody>
          <a:bodyPr/>
          <a:lstStyle/>
          <a:p>
            <a:pPr marL="0" indent="0">
              <a:buNone/>
            </a:pPr>
            <a:r>
              <a:rPr lang="cs" sz="3200" dirty="0"/>
              <a:t>1. Kyanakrylátová (sekundová)</a:t>
            </a:r>
          </a:p>
          <a:p>
            <a:r>
              <a:rPr lang="cs" dirty="0"/>
              <a:t>Jsou organická rychle tuhnoucí lepidla</a:t>
            </a:r>
          </a:p>
          <a:p>
            <a:r>
              <a:rPr lang="cs-CZ" dirty="0"/>
              <a:t>P</a:t>
            </a:r>
            <a:r>
              <a:rPr lang="cs" dirty="0"/>
              <a:t>atří mezi ně třeba</a:t>
            </a:r>
            <a:r>
              <a:rPr lang="cs-CZ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cs-CZ" strike="noStrike" dirty="0">
                <a:effectLst/>
                <a:latin typeface="Arial" panose="020B0604020202020204" pitchFamily="34" charset="0"/>
                <a:hlinkClick r:id="rId2" tooltip="Methylkyanoakrylát (stránka neexistuje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methyl-2-kyanakrylát</a:t>
            </a:r>
            <a:r>
              <a:rPr lang="cs-CZ" dirty="0">
                <a:effectLst/>
                <a:latin typeface="Arial" panose="020B0604020202020204" pitchFamily="34" charset="0"/>
              </a:rPr>
              <a:t>, </a:t>
            </a:r>
            <a:r>
              <a:rPr lang="cs-CZ" strike="noStrike" dirty="0">
                <a:effectLst/>
                <a:latin typeface="Arial" panose="020B0604020202020204" pitchFamily="34" charset="0"/>
                <a:hlinkClick r:id="rId3" tooltip="Ethyl-kyanoakrylát (stránka neexistuje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ethyl-2-kyanakrylát</a:t>
            </a:r>
            <a:r>
              <a:rPr lang="cs-CZ" dirty="0">
                <a:effectLst/>
                <a:latin typeface="Arial" panose="020B0604020202020204" pitchFamily="34" charset="0"/>
              </a:rPr>
              <a:t> </a:t>
            </a:r>
            <a:r>
              <a:rPr lang="cs" dirty="0">
                <a:effectLst/>
                <a:latin typeface="Arial" panose="020B0604020202020204" pitchFamily="34" charset="0"/>
              </a:rPr>
              <a:t>nebo</a:t>
            </a:r>
            <a:r>
              <a:rPr lang="cs-CZ" dirty="0">
                <a:effectLst/>
                <a:latin typeface="Arial" panose="020B0604020202020204" pitchFamily="34" charset="0"/>
              </a:rPr>
              <a:t> </a:t>
            </a:r>
            <a:r>
              <a:rPr lang="cs-CZ" strike="noStrike" dirty="0">
                <a:effectLst/>
                <a:latin typeface="Arial" panose="020B0604020202020204" pitchFamily="34" charset="0"/>
                <a:hlinkClick r:id="rId4" tooltip="Butyl-kyanoakrylát (stránka neexistuje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butyl-</a:t>
            </a:r>
            <a:r>
              <a:rPr lang="cs-CZ" strike="noStrike" dirty="0" err="1">
                <a:effectLst/>
                <a:latin typeface="Arial" panose="020B0604020202020204" pitchFamily="34" charset="0"/>
                <a:hlinkClick r:id="rId4" tooltip="Butyl-kyanoakrylát (stránka neexistuje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kyanakrylát</a:t>
            </a:r>
            <a:r>
              <a:rPr lang="cs" strike="noStrike" dirty="0">
                <a:effectLst/>
                <a:latin typeface="Arial" panose="020B0604020202020204" pitchFamily="34" charset="0"/>
              </a:rPr>
              <a:t> (využívaný i ve veterinárních a lékařských lepidlech na kůži)</a:t>
            </a:r>
          </a:p>
          <a:p>
            <a:r>
              <a:rPr lang="cs-CZ" dirty="0">
                <a:latin typeface="Arial" panose="020B0604020202020204" pitchFamily="34" charset="0"/>
              </a:rPr>
              <a:t>V</a:t>
            </a:r>
            <a:r>
              <a:rPr lang="cs" dirty="0">
                <a:latin typeface="Arial" panose="020B0604020202020204" pitchFamily="34" charset="0"/>
              </a:rPr>
              <a:t>hodné pro lepení nesavých odmašěných povrchů            malých rozměrů.</a:t>
            </a:r>
            <a:endParaRPr lang="cs" dirty="0"/>
          </a:p>
          <a:p>
            <a:endParaRPr lang="cs" dirty="0"/>
          </a:p>
        </p:txBody>
      </p:sp>
      <p:pic>
        <p:nvPicPr>
          <p:cNvPr id="4" name="Obrázek 4">
            <a:extLst>
              <a:ext uri="{FF2B5EF4-FFF2-40B4-BE49-F238E27FC236}">
                <a16:creationId xmlns:a16="http://schemas.microsoft.com/office/drawing/2014/main" id="{1646ACF5-8BC7-4457-A015-67F3C97186F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38413" y="3951607"/>
            <a:ext cx="3463451" cy="290639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3266554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A2A26E-EAFE-4A78-8630-3F2F5322F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" dirty="0"/>
              <a:t>2. Epoxidová lepidla</a:t>
            </a:r>
            <a:endParaRPr lang="cs-CZ" dirty="0"/>
          </a:p>
        </p:txBody>
      </p:sp>
      <p:pic>
        <p:nvPicPr>
          <p:cNvPr id="4" name="Obrázek 4">
            <a:extLst>
              <a:ext uri="{FF2B5EF4-FFF2-40B4-BE49-F238E27FC236}">
                <a16:creationId xmlns:a16="http://schemas.microsoft.com/office/drawing/2014/main" id="{2BABBEF0-E681-44AB-AFFC-FFBB0BB4EC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8292" y="3921315"/>
            <a:ext cx="3913708" cy="2936685"/>
          </a:xfrm>
          <a:prstGeom prst="rect">
            <a:avLst/>
          </a:prstGeom>
        </p:spPr>
      </p:pic>
      <p:pic>
        <p:nvPicPr>
          <p:cNvPr id="6" name="Obrázek 6">
            <a:extLst>
              <a:ext uri="{FF2B5EF4-FFF2-40B4-BE49-F238E27FC236}">
                <a16:creationId xmlns:a16="http://schemas.microsoft.com/office/drawing/2014/main" id="{71F60BC6-DBBE-4F60-820E-15242869F7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066113"/>
            <a:ext cx="4433961" cy="3813206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984D5DE-649D-45D2-9731-19D09F267C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73599" y="1540325"/>
            <a:ext cx="7796540" cy="3997828"/>
          </a:xfrm>
        </p:spPr>
        <p:txBody>
          <a:bodyPr/>
          <a:lstStyle/>
          <a:p>
            <a:r>
              <a:rPr lang="cs" dirty="0"/>
              <a:t>Základní sloužkou jsou epoxidové pryskiřice</a:t>
            </a:r>
          </a:p>
          <a:p>
            <a:r>
              <a:rPr lang="cs-CZ" dirty="0"/>
              <a:t>N</a:t>
            </a:r>
            <a:r>
              <a:rPr lang="cs" dirty="0"/>
              <a:t>ejrošířenější skupina lepidel pro lepení kovů</a:t>
            </a:r>
          </a:p>
          <a:p>
            <a:r>
              <a:rPr lang="cs" dirty="0"/>
              <a:t>Jsou dostupná jako jednoslžoková, dvousložková i vícesložková</a:t>
            </a:r>
          </a:p>
          <a:p>
            <a:r>
              <a:rPr lang="cs" dirty="0">
                <a:solidFill>
                  <a:schemeClr val="bg1"/>
                </a:solidFill>
              </a:rPr>
              <a:t>Při jejich m</a:t>
            </a:r>
            <a:r>
              <a:rPr lang="cs" dirty="0"/>
              <a:t>ísení</a:t>
            </a:r>
            <a:r>
              <a:rPr lang="cs" dirty="0">
                <a:solidFill>
                  <a:schemeClr val="bg1"/>
                </a:solidFill>
              </a:rPr>
              <a:t> </a:t>
            </a:r>
            <a:r>
              <a:rPr lang="cs" dirty="0"/>
              <a:t>je důležité dodret poměr jednotlivých složek</a:t>
            </a:r>
            <a:r>
              <a:rPr lang="cs" dirty="0">
                <a:solidFill>
                  <a:schemeClr val="tx2"/>
                </a:solidFill>
              </a:rPr>
              <a:t>. </a:t>
            </a:r>
          </a:p>
          <a:p>
            <a:r>
              <a:rPr lang="cs-CZ" dirty="0">
                <a:solidFill>
                  <a:schemeClr val="bg1"/>
                </a:solidFill>
              </a:rPr>
              <a:t>V</a:t>
            </a:r>
            <a:r>
              <a:rPr lang="cs" dirty="0">
                <a:solidFill>
                  <a:schemeClr val="bg1"/>
                </a:solidFill>
              </a:rPr>
              <a:t>ytvrzují se</a:t>
            </a:r>
            <a:r>
              <a:rPr lang="cs" dirty="0">
                <a:solidFill>
                  <a:schemeClr val="tx2"/>
                </a:solidFill>
              </a:rPr>
              <a:t> </a:t>
            </a:r>
            <a:r>
              <a:rPr lang="cs" dirty="0"/>
              <a:t>bez vzniku těkavých látek, ale mají špatnou </a:t>
            </a:r>
            <a:r>
              <a:rPr lang="cs" dirty="0">
                <a:solidFill>
                  <a:schemeClr val="bg1"/>
                </a:solidFill>
              </a:rPr>
              <a:t>revezibilitu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0011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A91C3D-B679-448E-A1B4-3FAD9C49EA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" dirty="0"/>
              <a:t>3. Tavná lepidla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3FACD51-7DED-40AB-A461-5A42D78F78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7426" y="1350559"/>
            <a:ext cx="9162714" cy="4819365"/>
          </a:xfrm>
        </p:spPr>
        <p:txBody>
          <a:bodyPr>
            <a:normAutofit lnSpcReduction="10000"/>
          </a:bodyPr>
          <a:lstStyle/>
          <a:p>
            <a:r>
              <a:rPr lang="cs" dirty="0"/>
              <a:t>Za normální teploty se jedná o termoplastické látky v pevném skupenství, které se po zahátí aplikují ve formě taveniny</a:t>
            </a:r>
          </a:p>
          <a:p>
            <a:pPr marL="457200" indent="-457200">
              <a:buAutoNum type="alphaUcParenR"/>
            </a:pPr>
            <a:r>
              <a:rPr lang="cs" dirty="0"/>
              <a:t>Polyamidová</a:t>
            </a:r>
          </a:p>
          <a:p>
            <a:pPr marL="450850" lvl="1" indent="0">
              <a:buNone/>
            </a:pPr>
            <a:r>
              <a:rPr lang="cs" dirty="0"/>
              <a:t>-na bázi dimerních mastných kyselin slouží k lepení kůže</a:t>
            </a:r>
          </a:p>
          <a:p>
            <a:pPr marL="457200" indent="-457200">
              <a:buAutoNum type="alphaUcParenR"/>
            </a:pPr>
            <a:r>
              <a:rPr lang="cs-CZ" dirty="0"/>
              <a:t>P</a:t>
            </a:r>
            <a:r>
              <a:rPr lang="cs" dirty="0"/>
              <a:t>olyesterová</a:t>
            </a:r>
          </a:p>
          <a:p>
            <a:pPr marL="450850" lvl="1" indent="0">
              <a:buNone/>
            </a:pPr>
            <a:r>
              <a:rPr lang="cs" dirty="0"/>
              <a:t>- K lepení plechových obalů, některých druhů plastům kovů, textilií, deva i porcelánu</a:t>
            </a:r>
          </a:p>
          <a:p>
            <a:pPr marL="457200" indent="-457200">
              <a:buAutoNum type="alphaUcParenR"/>
            </a:pPr>
            <a:r>
              <a:rPr lang="cs-CZ" dirty="0"/>
              <a:t>Z</a:t>
            </a:r>
            <a:r>
              <a:rPr lang="cs" dirty="0"/>
              <a:t> kopolymerů ethylen-vinylacetátu</a:t>
            </a:r>
          </a:p>
          <a:p>
            <a:pPr marL="736600" lvl="1" indent="-285750">
              <a:buFontTx/>
              <a:buChar char="-"/>
            </a:pPr>
            <a:r>
              <a:rPr lang="cs" dirty="0"/>
              <a:t>k lepení papíru, kartonu, dřevěných dílů a montání lepidla pro kov</a:t>
            </a:r>
          </a:p>
          <a:p>
            <a:pPr marL="457200" indent="-457200">
              <a:buAutoNum type="alphaUcParenR"/>
            </a:pPr>
            <a:r>
              <a:rPr lang="cs" dirty="0"/>
              <a:t>Další</a:t>
            </a:r>
          </a:p>
          <a:p>
            <a:pPr marL="450850" lvl="1" indent="0">
              <a:buNone/>
            </a:pPr>
            <a:r>
              <a:rPr lang="cs" dirty="0"/>
              <a:t>-lepidla z polyvinylacetátu, polyethylenu a ethylcelulózy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3136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FD00F8-D0BF-44D6-82F8-2C670B6B4E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" dirty="0"/>
              <a:t>4. Polyurethanová lepidla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460A6D1-AB74-4083-B369-F18825D4BD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" dirty="0"/>
              <a:t>Používají se jako jednosložková nebo jako dvousložková</a:t>
            </a:r>
          </a:p>
          <a:p>
            <a:r>
              <a:rPr lang="cs" dirty="0"/>
              <a:t>Dobře se zpracovává i za nízkých teplot a po vytvrzení jsou odolná vůči vodě, větru a dynamickému tlaku</a:t>
            </a:r>
          </a:p>
          <a:p>
            <a:r>
              <a:rPr lang="cs" dirty="0"/>
              <a:t>Používají se ke lepení velkého mnoství různých mteriálů, hlavně kovů, pryže, dřeva, řady plastů, keramiky a porcelánu.</a:t>
            </a:r>
          </a:p>
          <a:p>
            <a:r>
              <a:rPr lang="cs-CZ" dirty="0"/>
              <a:t>T</a:t>
            </a:r>
            <a:r>
              <a:rPr lang="cs" dirty="0"/>
              <a:t>aké se využívají v obuvnictví pro spojování měkčeného PVC s usněmi, pryží, tkaninami, plasty, atp.</a:t>
            </a:r>
          </a:p>
        </p:txBody>
      </p:sp>
    </p:spTree>
    <p:extLst>
      <p:ext uri="{BB962C8B-B14F-4D97-AF65-F5344CB8AC3E}">
        <p14:creationId xmlns:p14="http://schemas.microsoft.com/office/powerpoint/2010/main" val="34329556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13DCE4-B8E5-42EF-9EB8-D8D225876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" dirty="0"/>
              <a:t>5. Silikonová lepidla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6FDD46-A62A-4B3F-B6B8-C87B44FC00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" dirty="0"/>
              <a:t>Mají výbornou přilnavost k řadě různých hladkých odmaštěných povrchů jako oplývají sklo, keramika, smalt hliník, tvrdý PVC a nátěry na dřevě a kovech.</a:t>
            </a:r>
          </a:p>
          <a:p>
            <a:r>
              <a:rPr lang="cs" dirty="0"/>
              <a:t>Lukopren je nejčastěji využívaným tmelem, jen se v restaurátorství využívá ke zhotovování forem pro kopie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21569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3C43AB-8B41-4589-9B73-C046B97630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" dirty="0"/>
              <a:t>6. Polyakrylátová a polymethylarylátová lepidla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7F146E4-5454-42CD-8F6F-4CE9F7264C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" dirty="0"/>
              <a:t>Jsou vyráběna z roztoků polymerů a esterů kyseliny akrylové a methakrylové. </a:t>
            </a:r>
          </a:p>
          <a:p>
            <a:r>
              <a:rPr lang="cs" dirty="0"/>
              <a:t>Jsou určena pro širší využití. Lepí se s nimi papír, lepenky, koenky, kůže navzájem i na kovy, sklo a porcelán</a:t>
            </a:r>
          </a:p>
          <a:p>
            <a:r>
              <a:rPr lang="cs" dirty="0"/>
              <a:t>Vhodná i pro spojování styrenových plastů, organického skla i skla a pórovytými myteriály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3473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5AC4C2-7E2C-4A36-A663-4DCE18B6F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1809" y="324698"/>
            <a:ext cx="7958331" cy="826832"/>
          </a:xfrm>
        </p:spPr>
        <p:txBody>
          <a:bodyPr/>
          <a:lstStyle/>
          <a:p>
            <a:r>
              <a:rPr lang="cs" dirty="0"/>
              <a:t>7. Kaučuková lepidla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C716A85-A288-440A-855B-805E8673E2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964" y="909850"/>
            <a:ext cx="9390176" cy="5814516"/>
          </a:xfrm>
        </p:spPr>
        <p:txBody>
          <a:bodyPr>
            <a:normAutofit lnSpcReduction="10000"/>
          </a:bodyPr>
          <a:lstStyle/>
          <a:p>
            <a:r>
              <a:rPr lang="cs" dirty="0"/>
              <a:t>Jejich výhodou je vysoká adheze k mnoha materiálům a nízký obsah sušiny (tvoří tenký film). </a:t>
            </a:r>
            <a:r>
              <a:rPr lang="cs-CZ" dirty="0"/>
              <a:t>N</a:t>
            </a:r>
            <a:r>
              <a:rPr lang="cs" dirty="0"/>
              <a:t>evýhodou je dlouhé vytvrzování.</a:t>
            </a:r>
          </a:p>
          <a:p>
            <a:pPr marL="0" indent="0">
              <a:buNone/>
            </a:pPr>
            <a:r>
              <a:rPr lang="cs" dirty="0"/>
              <a:t>A) Lepidla na bázi přírodního kaučuku</a:t>
            </a:r>
          </a:p>
          <a:p>
            <a:pPr lvl="1"/>
            <a:r>
              <a:rPr lang="cs" sz="1600" dirty="0"/>
              <a:t>Roztoky přírodního kaučuku, aromatických rozpouštědel, chlorovaných uhlovodíků s vulkanizačními a modifikačními přísadami</a:t>
            </a:r>
          </a:p>
          <a:p>
            <a:pPr lvl="1"/>
            <a:r>
              <a:rPr lang="cs" sz="1600" dirty="0"/>
              <a:t>Vyuřívají se ke slepování pryže a kůe navzájem nebo v ko</a:t>
            </a:r>
            <a:r>
              <a:rPr lang="cs" dirty="0"/>
              <a:t>mbinaci s textilem</a:t>
            </a:r>
          </a:p>
          <a:p>
            <a:r>
              <a:rPr lang="cs" dirty="0"/>
              <a:t>B) na bázi Nitrilového kaučuku</a:t>
            </a:r>
          </a:p>
          <a:p>
            <a:pPr lvl="1"/>
            <a:r>
              <a:rPr lang="cs-CZ" sz="1600" dirty="0"/>
              <a:t>O</a:t>
            </a:r>
            <a:r>
              <a:rPr lang="cs" sz="1600" dirty="0"/>
              <a:t>bsahují nitrilové kaučuky, estery a ketony. </a:t>
            </a:r>
            <a:r>
              <a:rPr lang="cs-CZ" sz="1600" dirty="0"/>
              <a:t>Č</a:t>
            </a:r>
            <a:r>
              <a:rPr lang="cs" sz="1600" dirty="0"/>
              <a:t>asto se kombinují s chlorovaným PVC.</a:t>
            </a:r>
          </a:p>
          <a:p>
            <a:pPr lvl="1"/>
            <a:r>
              <a:rPr lang="cs" sz="1600" dirty="0"/>
              <a:t>Vhodná pro spojování prye s kovy nebo PVC a pryže vzájemně</a:t>
            </a:r>
          </a:p>
          <a:p>
            <a:r>
              <a:rPr lang="cs" dirty="0"/>
              <a:t>C) na bázi Chloroprenového kaučuku</a:t>
            </a:r>
          </a:p>
          <a:p>
            <a:pPr lvl="1"/>
            <a:r>
              <a:rPr lang="cs" sz="1600" dirty="0"/>
              <a:t>Jejich výhodou je dobrá adheze k lepeným povrchům. </a:t>
            </a:r>
            <a:r>
              <a:rPr lang="cs-CZ" sz="1600" dirty="0"/>
              <a:t>S</a:t>
            </a:r>
            <a:r>
              <a:rPr lang="cs" sz="1600" dirty="0"/>
              <a:t>poje bývaji voděodolné, pružné a velmi pevné</a:t>
            </a:r>
          </a:p>
          <a:p>
            <a:pPr lvl="1"/>
            <a:r>
              <a:rPr lang="cs-CZ" sz="1600" dirty="0"/>
              <a:t>V</a:t>
            </a:r>
            <a:r>
              <a:rPr lang="cs" sz="1600" dirty="0"/>
              <a:t>hodná k lepení pryže, texttilu a kůže vzájemně a také k lepení těchto materiálů na kovy, dřevo a sklo</a:t>
            </a:r>
          </a:p>
        </p:txBody>
      </p:sp>
    </p:spTree>
    <p:extLst>
      <p:ext uri="{BB962C8B-B14F-4D97-AF65-F5344CB8AC3E}">
        <p14:creationId xmlns:p14="http://schemas.microsoft.com/office/powerpoint/2010/main" val="25503255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8D158A-2D52-4AEB-A5EB-ED9600DCC0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79478" y="1538214"/>
            <a:ext cx="6930629" cy="2268559"/>
          </a:xfrm>
        </p:spPr>
        <p:txBody>
          <a:bodyPr/>
          <a:lstStyle/>
          <a:p>
            <a:r>
              <a:rPr lang="cs" dirty="0"/>
              <a:t>Děkuji za pozornost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D72B308-8475-41D5-9032-8416F26B16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86639" y="5657981"/>
            <a:ext cx="5357600" cy="1160213"/>
          </a:xfrm>
        </p:spPr>
        <p:txBody>
          <a:bodyPr/>
          <a:lstStyle/>
          <a:p>
            <a:r>
              <a:rPr lang="cs" dirty="0"/>
              <a:t>A. Neckařová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6700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8EFD00-EB4A-4E28-B324-66F74EE18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3599" y="808056"/>
            <a:ext cx="7958331" cy="1077229"/>
          </a:xfrm>
        </p:spPr>
        <p:txBody>
          <a:bodyPr/>
          <a:lstStyle/>
          <a:p>
            <a:r>
              <a:rPr lang="cs" dirty="0"/>
              <a:t>Úvod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CF692D4-D654-47CB-838C-02F356CBA0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73599" y="1368251"/>
            <a:ext cx="7796540" cy="3997828"/>
          </a:xfrm>
        </p:spPr>
        <p:txBody>
          <a:bodyPr/>
          <a:lstStyle/>
          <a:p>
            <a:r>
              <a:rPr lang="cs" dirty="0"/>
              <a:t>Lepidla se jako způsob spojování materiálů používá již více než 6000 let. </a:t>
            </a:r>
          </a:p>
          <a:p>
            <a:r>
              <a:rPr lang="cs" dirty="0"/>
              <a:t>Původně se používaly přírodní látky jako například pryskyřice</a:t>
            </a:r>
          </a:p>
          <a:p>
            <a:r>
              <a:rPr lang="cs" dirty="0"/>
              <a:t>20. století, díky objevení syntetickch polymerů, lepení velmi pokročilo</a:t>
            </a:r>
          </a:p>
          <a:p>
            <a:endParaRPr lang="cs" dirty="0"/>
          </a:p>
          <a:p>
            <a:endParaRPr lang="cs-CZ" dirty="0"/>
          </a:p>
        </p:txBody>
      </p:sp>
      <p:pic>
        <p:nvPicPr>
          <p:cNvPr id="4" name="Obrázek 4">
            <a:extLst>
              <a:ext uri="{FF2B5EF4-FFF2-40B4-BE49-F238E27FC236}">
                <a16:creationId xmlns:a16="http://schemas.microsoft.com/office/drawing/2014/main" id="{818AE530-A225-4069-9699-775874EE5A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2984" y="4051030"/>
            <a:ext cx="4217537" cy="2811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2470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A123CF-B0BA-4FB4-B592-EA13EAA0CC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" dirty="0"/>
              <a:t>Princip lepení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D567A86-A3EB-42A9-B3D6-491C0BEF11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5485" y="1478507"/>
            <a:ext cx="8764654" cy="4571437"/>
          </a:xfrm>
        </p:spPr>
        <p:txBody>
          <a:bodyPr/>
          <a:lstStyle/>
          <a:p>
            <a:r>
              <a:rPr lang="cs" dirty="0"/>
              <a:t>Je založený na působení sil označovaných jako </a:t>
            </a:r>
            <a:r>
              <a:rPr lang="cs" b="1" dirty="0"/>
              <a:t>Adheze</a:t>
            </a:r>
            <a:r>
              <a:rPr lang="cs" dirty="0"/>
              <a:t> a </a:t>
            </a:r>
            <a:r>
              <a:rPr lang="cs" b="1" dirty="0"/>
              <a:t>Koheze</a:t>
            </a:r>
          </a:p>
          <a:p>
            <a:r>
              <a:rPr lang="cs" b="1" dirty="0"/>
              <a:t>Adheze</a:t>
            </a:r>
            <a:r>
              <a:rPr lang="cs" dirty="0"/>
              <a:t>= přilnavost. Působením adhezních sil mezi adherendem (lepený materiál) aadhezivem (lepidlem) vznikají vazby mezi molekulami adhezia a adherendu</a:t>
            </a:r>
          </a:p>
          <a:p>
            <a:r>
              <a:rPr lang="cs" b="1" dirty="0"/>
              <a:t>Koheze</a:t>
            </a:r>
            <a:r>
              <a:rPr lang="cs" dirty="0"/>
              <a:t>= soudržnost lepidla. Jedná se o schopnost jakéhokoliv předmětu držet pohromadě působením kohezních sil. Působí díky iontovým, kovovým, kovalentním vázbám mezi atomi či dvojným vazbám mezi molekulami.</a:t>
            </a:r>
          </a:p>
          <a:p>
            <a:r>
              <a:rPr lang="cs" dirty="0"/>
              <a:t>Součtem</a:t>
            </a:r>
            <a:r>
              <a:rPr lang="cs" b="1" dirty="0"/>
              <a:t> Adheze a Koheze </a:t>
            </a:r>
            <a:r>
              <a:rPr lang="cs" dirty="0"/>
              <a:t>získme tzv. </a:t>
            </a:r>
            <a:r>
              <a:rPr lang="cs" b="1" dirty="0"/>
              <a:t>Lepivost Lepidla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965418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16EA35-0E0B-4031-AA96-B3B28A8069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" dirty="0"/>
              <a:t>Lepivost závisí na: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F996371-A8E8-49F1-86B0-8350474511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" dirty="0"/>
              <a:t>Povrchu lepených materiálů</a:t>
            </a:r>
          </a:p>
          <a:p>
            <a:r>
              <a:rPr lang="cs-CZ" dirty="0"/>
              <a:t>J</a:t>
            </a:r>
            <a:r>
              <a:rPr lang="cs" dirty="0"/>
              <a:t>ejich struktuře (pórovitost, narušení povrchu…)</a:t>
            </a:r>
          </a:p>
          <a:p>
            <a:r>
              <a:rPr lang="cs-CZ" dirty="0"/>
              <a:t>N</a:t>
            </a:r>
            <a:r>
              <a:rPr lang="cs" dirty="0"/>
              <a:t>a použitém rozpouštědle</a:t>
            </a:r>
          </a:p>
          <a:p>
            <a:r>
              <a:rPr lang="cs-CZ" dirty="0"/>
              <a:t>N</a:t>
            </a:r>
            <a:r>
              <a:rPr lang="cs" dirty="0"/>
              <a:t>a době schnutí lepidla</a:t>
            </a:r>
          </a:p>
          <a:p>
            <a:r>
              <a:rPr lang="cs-CZ" dirty="0"/>
              <a:t>N</a:t>
            </a:r>
            <a:r>
              <a:rPr lang="cs" dirty="0"/>
              <a:t>a teplotě a vlhkosti okolí, atd.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68928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ED6BB4-081D-4508-BDAD-4385022BF2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" dirty="0"/>
              <a:t>Při lepení během konzervace a restaurování je třeba znát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4CF27DC-2E69-411B-A0D1-8A9DC3E9B7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" dirty="0"/>
              <a:t>Potřebné vlastnosti adherendu a spoje (jáké jsou požadované mechanické vlastnosti od spoje, jaké zatížení bude muset spoj vydržet, potřebná odolnost proti chemikáliím…)</a:t>
            </a:r>
          </a:p>
          <a:p>
            <a:r>
              <a:rPr lang="cs" dirty="0"/>
              <a:t>Vlastnosti lepeného materiálu</a:t>
            </a:r>
          </a:p>
          <a:p>
            <a:r>
              <a:rPr lang="cs" dirty="0"/>
              <a:t>Volba správného lepidla (zohlednit potřebu reverzibility spoje, poadavky na životnost spoje)</a:t>
            </a:r>
          </a:p>
          <a:p>
            <a:r>
              <a:rPr lang="cs" dirty="0"/>
              <a:t>Postup správného provedení lepení a vytvrzení lepidla (zpřístupněním potřebných fyzikálně- chemických podmínek pro správné utvoření vazeb)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30269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E2DFAE-6ED1-44B2-9D04-92EAD2025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" dirty="0"/>
              <a:t>	Lepidla vybíráme podle: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759D8BC-FF59-49EA-9D6B-B0B942A783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" dirty="0"/>
              <a:t>Způsobu vytvrzování</a:t>
            </a:r>
          </a:p>
          <a:p>
            <a:r>
              <a:rPr lang="cs-CZ" dirty="0"/>
              <a:t>P</a:t>
            </a:r>
            <a:r>
              <a:rPr lang="cs" dirty="0"/>
              <a:t>ovrchového napětí (čím je mení, tím lépe lepidlo pokryje porch adherendu a vyplní nerovnosti)</a:t>
            </a:r>
          </a:p>
          <a:p>
            <a:r>
              <a:rPr lang="cs-CZ" dirty="0"/>
              <a:t>V</a:t>
            </a:r>
            <a:r>
              <a:rPr lang="cs" dirty="0"/>
              <a:t>iskozity (=odolnost vůči tečení; čím je vyšší, tím silnější vazby mezi molekulami adheziva a tím větší tvoří kapky)</a:t>
            </a:r>
          </a:p>
          <a:p>
            <a:r>
              <a:rPr lang="cs-CZ" dirty="0"/>
              <a:t>C</a:t>
            </a:r>
            <a:r>
              <a:rPr lang="cs" dirty="0"/>
              <a:t>hemických a mechanických vlastností</a:t>
            </a:r>
          </a:p>
          <a:p>
            <a:r>
              <a:rPr lang="cs-CZ" dirty="0"/>
              <a:t>T</a:t>
            </a:r>
            <a:r>
              <a:rPr lang="cs" dirty="0"/>
              <a:t>epelné roztanosti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89117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B33258-6592-4E90-B9EF-AD251A9FF1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" dirty="0"/>
              <a:t>Povrch adherendu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C4B4FF6-ACCF-4AB5-93CA-8FF289EA7F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01672" y="1094663"/>
            <a:ext cx="8188656" cy="5245859"/>
          </a:xfrm>
        </p:spPr>
        <p:txBody>
          <a:bodyPr>
            <a:normAutofit lnSpcReduction="10000"/>
          </a:bodyPr>
          <a:lstStyle/>
          <a:p>
            <a:r>
              <a:rPr lang="cs" dirty="0"/>
              <a:t>Při lepení je třeba vzít v úvahu i povrch lepeného materiálu</a:t>
            </a:r>
          </a:p>
          <a:p>
            <a:r>
              <a:rPr lang="cs" b="1" dirty="0"/>
              <a:t>Hladkost povrchu</a:t>
            </a:r>
          </a:p>
          <a:p>
            <a:pPr lvl="1"/>
            <a:r>
              <a:rPr lang="cs" dirty="0"/>
              <a:t>Přílišná hladkost znamená menší styčnou plochu spoje .</a:t>
            </a:r>
          </a:p>
          <a:p>
            <a:pPr lvl="1"/>
            <a:r>
              <a:rPr lang="cs" dirty="0"/>
              <a:t>na druhou stranu přílišná „neopracovanost“ může způsobit nedokonal nasedání jednostlivých částí lepeného materiálu, což můe způsobit vzduchové kapsle uvnitř spoje.</a:t>
            </a:r>
          </a:p>
          <a:p>
            <a:r>
              <a:rPr lang="cs" b="1" dirty="0"/>
              <a:t>Poréznost a nasákavost</a:t>
            </a:r>
          </a:p>
          <a:p>
            <a:pPr lvl="1"/>
            <a:r>
              <a:rPr lang="cs" dirty="0"/>
              <a:t>Zvyšuje styčnou plochu</a:t>
            </a:r>
          </a:p>
          <a:p>
            <a:pPr lvl="1"/>
            <a:r>
              <a:rPr lang="cs-CZ" dirty="0"/>
              <a:t>O</a:t>
            </a:r>
            <a:r>
              <a:rPr lang="cs" dirty="0"/>
              <a:t>všem rychlé vsakování může vyustit ve slabý spoj (nutno vybrat správnou viskozitu lepidla a určit jeho dostatečné množství).</a:t>
            </a:r>
          </a:p>
          <a:p>
            <a:pPr marL="457200" lvl="1" indent="0">
              <a:buNone/>
            </a:pPr>
            <a:r>
              <a:rPr lang="cs" dirty="0"/>
              <a:t>Všechny potřebné informace týkající se vytvrzování lepidla, jeho vlastností a lepení jako takového jsou udány na etiketě lepidla nebo v technických listech přístupných na webových stránkách firem</a:t>
            </a:r>
          </a:p>
        </p:txBody>
      </p:sp>
    </p:spTree>
    <p:extLst>
      <p:ext uri="{BB962C8B-B14F-4D97-AF65-F5344CB8AC3E}">
        <p14:creationId xmlns:p14="http://schemas.microsoft.com/office/powerpoint/2010/main" val="10555075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481B95-196E-49D2-AC6D-D257FFE87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" dirty="0"/>
              <a:t>Čistota povrchu adherendu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5E598DF-882D-455C-B515-B1FF38EABD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</a:t>
            </a:r>
            <a:r>
              <a:rPr lang="cs" dirty="0"/>
              <a:t>by bylo lepení co možná nejefektivnější, je třeba povrch lepeného materiálu pečlivě vyčistit. </a:t>
            </a:r>
            <a:r>
              <a:rPr lang="cs-CZ" dirty="0"/>
              <a:t>D</a:t>
            </a:r>
            <a:r>
              <a:rPr lang="cs" dirty="0"/>
              <a:t>íky tomu bude styk lepidla s povrchem materiálu ideální</a:t>
            </a:r>
          </a:p>
          <a:p>
            <a:r>
              <a:rPr lang="cs" dirty="0"/>
              <a:t>Při znečištění povrchu například nepolární látkou (například tukem) se znemožní přichycení lepidla k povrchu adherendu. </a:t>
            </a:r>
            <a:r>
              <a:rPr lang="cs-CZ" dirty="0"/>
              <a:t>L</a:t>
            </a:r>
            <a:r>
              <a:rPr lang="cs" dirty="0"/>
              <a:t>epidla obsahují polární skupiny). </a:t>
            </a:r>
            <a:r>
              <a:rPr lang="cs-CZ" dirty="0"/>
              <a:t>P</a:t>
            </a:r>
            <a:r>
              <a:rPr lang="cs" dirty="0"/>
              <a:t>roto je nutné lepené materiály důkladně odmašťovat.</a:t>
            </a:r>
            <a:endParaRPr lang="cs-CZ" dirty="0"/>
          </a:p>
        </p:txBody>
      </p:sp>
      <p:pic>
        <p:nvPicPr>
          <p:cNvPr id="4" name="Obrázek 4">
            <a:extLst>
              <a:ext uri="{FF2B5EF4-FFF2-40B4-BE49-F238E27FC236}">
                <a16:creationId xmlns:a16="http://schemas.microsoft.com/office/drawing/2014/main" id="{A45AE6EC-7B74-49FB-9AF4-1049CD4CAF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426" y="173816"/>
            <a:ext cx="5124763" cy="2502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56994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B884C3-1079-4BE2-BC4D-226A58A1A4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" dirty="0"/>
              <a:t>Rozdělení lepidel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F05E2B6-73AB-4C2D-B9D6-CFB6AFA8C0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11808" y="1555558"/>
            <a:ext cx="7796540" cy="2979198"/>
          </a:xfrm>
        </p:spPr>
        <p:txBody>
          <a:bodyPr/>
          <a:lstStyle/>
          <a:p>
            <a:r>
              <a:rPr lang="cs" b="1" dirty="0"/>
              <a:t>Mohou se dělit podle:</a:t>
            </a:r>
          </a:p>
          <a:p>
            <a:pPr lvl="1"/>
            <a:r>
              <a:rPr lang="cs" dirty="0"/>
              <a:t>Původu – přirodní, umělá (syntetická)</a:t>
            </a:r>
          </a:p>
          <a:p>
            <a:pPr lvl="1"/>
            <a:r>
              <a:rPr lang="cs" dirty="0"/>
              <a:t>Účelu, materiálu pro které jsou určena</a:t>
            </a:r>
          </a:p>
          <a:p>
            <a:pPr lvl="1"/>
            <a:r>
              <a:rPr lang="cs-CZ" dirty="0"/>
              <a:t>F</a:t>
            </a:r>
            <a:r>
              <a:rPr lang="cs" dirty="0"/>
              <a:t>yzikálních vlastností (stavu- skupenství, aj.)</a:t>
            </a:r>
          </a:p>
          <a:p>
            <a:pPr lvl="1"/>
            <a:r>
              <a:rPr lang="cs" dirty="0"/>
              <a:t>Obsahu rozpouštědla</a:t>
            </a:r>
          </a:p>
          <a:p>
            <a:pPr lvl="1"/>
            <a:r>
              <a:rPr lang="cs-CZ" dirty="0"/>
              <a:t>P</a:t>
            </a:r>
            <a:r>
              <a:rPr lang="cs" dirty="0"/>
              <a:t>odle způsobu tuhnutí</a:t>
            </a:r>
            <a:endParaRPr lang="cs-CZ" dirty="0"/>
          </a:p>
        </p:txBody>
      </p:sp>
      <p:pic>
        <p:nvPicPr>
          <p:cNvPr id="4" name="Obrázek 4">
            <a:extLst>
              <a:ext uri="{FF2B5EF4-FFF2-40B4-BE49-F238E27FC236}">
                <a16:creationId xmlns:a16="http://schemas.microsoft.com/office/drawing/2014/main" id="{847B65CF-3AD1-4F74-9B28-27162D0BE5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63936" y="4424364"/>
            <a:ext cx="2381250" cy="2381250"/>
          </a:xfrm>
          <a:prstGeom prst="rect">
            <a:avLst/>
          </a:prstGeom>
        </p:spPr>
      </p:pic>
      <p:pic>
        <p:nvPicPr>
          <p:cNvPr id="6" name="Obrázek 6">
            <a:extLst>
              <a:ext uri="{FF2B5EF4-FFF2-40B4-BE49-F238E27FC236}">
                <a16:creationId xmlns:a16="http://schemas.microsoft.com/office/drawing/2014/main" id="{243632FA-7C50-48BA-9794-223A2C76BE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67856" y="2442173"/>
            <a:ext cx="2224672" cy="4253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83420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940</Words>
  <Application>Microsoft Office PowerPoint</Application>
  <PresentationFormat>Širokoúhlá obrazovka</PresentationFormat>
  <Paragraphs>92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Arial</vt:lpstr>
      <vt:lpstr>MS Shell Dlg 2</vt:lpstr>
      <vt:lpstr>Wingdings</vt:lpstr>
      <vt:lpstr>Wingdings 3</vt:lpstr>
      <vt:lpstr>Madison</vt:lpstr>
      <vt:lpstr>Lepidla v Konzervování a Restaurování</vt:lpstr>
      <vt:lpstr>Úvod</vt:lpstr>
      <vt:lpstr>Princip lepení</vt:lpstr>
      <vt:lpstr>Lepivost závisí na:</vt:lpstr>
      <vt:lpstr>Při lepení během konzervace a restaurování je třeba znát</vt:lpstr>
      <vt:lpstr> Lepidla vybíráme podle:</vt:lpstr>
      <vt:lpstr>Povrch adherendu</vt:lpstr>
      <vt:lpstr>Čistota povrchu adherendu</vt:lpstr>
      <vt:lpstr>Rozdělení lepidel</vt:lpstr>
      <vt:lpstr>Druhy lepidel</vt:lpstr>
      <vt:lpstr>2. Epoxidová lepidla</vt:lpstr>
      <vt:lpstr>3. Tavná lepidla</vt:lpstr>
      <vt:lpstr>4. Polyurethanová lepidla</vt:lpstr>
      <vt:lpstr>5. Silikonová lepidla</vt:lpstr>
      <vt:lpstr>6. Polyakrylátová a polymethylarylátová lepidla</vt:lpstr>
      <vt:lpstr>7. Kaučuková lepidla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Lepidla v Konzervování a Restaurování</dc:title>
  <dc:creator>Eliška Neckařová</dc:creator>
  <cp:lastModifiedBy>Radka</cp:lastModifiedBy>
  <cp:revision>4</cp:revision>
  <dcterms:created xsi:type="dcterms:W3CDTF">2018-10-28T17:42:56Z</dcterms:created>
  <dcterms:modified xsi:type="dcterms:W3CDTF">2018-12-19T12:02:34Z</dcterms:modified>
</cp:coreProperties>
</file>