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89" r:id="rId3"/>
    <p:sldId id="334" r:id="rId4"/>
    <p:sldId id="335" r:id="rId5"/>
    <p:sldId id="369" r:id="rId6"/>
    <p:sldId id="336" r:id="rId7"/>
    <p:sldId id="375" r:id="rId8"/>
    <p:sldId id="333" r:id="rId9"/>
    <p:sldId id="391" r:id="rId10"/>
    <p:sldId id="338" r:id="rId11"/>
    <p:sldId id="345" r:id="rId12"/>
    <p:sldId id="383" r:id="rId13"/>
    <p:sldId id="377" r:id="rId14"/>
    <p:sldId id="385" r:id="rId15"/>
    <p:sldId id="378" r:id="rId16"/>
    <p:sldId id="379" r:id="rId17"/>
    <p:sldId id="380" r:id="rId18"/>
    <p:sldId id="381" r:id="rId19"/>
    <p:sldId id="337" r:id="rId20"/>
    <p:sldId id="339" r:id="rId21"/>
    <p:sldId id="340" r:id="rId22"/>
    <p:sldId id="341" r:id="rId23"/>
    <p:sldId id="342" r:id="rId24"/>
    <p:sldId id="343" r:id="rId25"/>
    <p:sldId id="344" r:id="rId26"/>
    <p:sldId id="347" r:id="rId27"/>
    <p:sldId id="390" r:id="rId28"/>
    <p:sldId id="373" r:id="rId29"/>
    <p:sldId id="346" r:id="rId30"/>
    <p:sldId id="348" r:id="rId31"/>
    <p:sldId id="349" r:id="rId32"/>
    <p:sldId id="350" r:id="rId33"/>
    <p:sldId id="384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92" r:id="rId44"/>
    <p:sldId id="393" r:id="rId45"/>
    <p:sldId id="360" r:id="rId46"/>
    <p:sldId id="361" r:id="rId47"/>
    <p:sldId id="366" r:id="rId48"/>
    <p:sldId id="362" r:id="rId49"/>
    <p:sldId id="365" r:id="rId50"/>
    <p:sldId id="367" r:id="rId51"/>
    <p:sldId id="363" r:id="rId52"/>
    <p:sldId id="364" r:id="rId53"/>
    <p:sldId id="368" r:id="rId54"/>
    <p:sldId id="370" r:id="rId55"/>
    <p:sldId id="386" r:id="rId56"/>
    <p:sldId id="371" r:id="rId57"/>
    <p:sldId id="387" r:id="rId58"/>
    <p:sldId id="382" r:id="rId59"/>
    <p:sldId id="388" r:id="rId60"/>
    <p:sldId id="374" r:id="rId61"/>
  </p:sldIdLst>
  <p:sldSz cx="9144000" cy="6858000" type="screen4x3"/>
  <p:notesSz cx="6850063" cy="99822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163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0117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7713"/>
            <a:ext cx="4989513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007" y="4741546"/>
            <a:ext cx="5480050" cy="44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0117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385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plota" TargetMode="External"/><Relationship Id="rId3" Type="http://schemas.openxmlformats.org/officeDocument/2006/relationships/hyperlink" Target="https://cs.wikipedia.org/wiki/Rozpustnost" TargetMode="External"/><Relationship Id="rId7" Type="http://schemas.openxmlformats.org/officeDocument/2006/relationships/hyperlink" Target="https://cs.wikipedia.org/wiki/Chu%C5%A5" TargetMode="External"/><Relationship Id="rId2" Type="http://schemas.openxmlformats.org/officeDocument/2006/relationships/hyperlink" Target="https://cs.wikipedia.org/wiki/T%C4%9Bkav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%C5%AFn%C4%9B" TargetMode="External"/><Relationship Id="rId5" Type="http://schemas.openxmlformats.org/officeDocument/2006/relationships/hyperlink" Target="https://cs.wikipedia.org/wiki/Sm%C4%9Bs" TargetMode="External"/><Relationship Id="rId4" Type="http://schemas.openxmlformats.org/officeDocument/2006/relationships/hyperlink" Target="https://cs.wikipedia.org/wiki/Olej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hyperlink" Target="https://en.wikipedia.org/wiki/File:Bromundecans%C3%A4ure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en.wikipedia.org/wiki/File:Synthese_von_11-Aminoundecans%C3%A4ure.svg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Deriváty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kyselin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-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pryskyřice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,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vysýchavé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oleje, šelak</a:t>
            </a:r>
            <a:endParaRPr lang="sk-SK" sz="40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b="1" dirty="0" smtClean="0">
                <a:solidFill>
                  <a:srgbClr val="C00000"/>
                </a:solidFill>
              </a:rPr>
              <a:t>UČO:29716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27. 9. 2018</a:t>
            </a: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proč?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 -  zdroje a technologie výroby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r>
              <a:rPr lang="cs-CZ" sz="4800" b="1" dirty="0" smtClean="0">
                <a:solidFill>
                  <a:srgbClr val="C00000"/>
                </a:solidFill>
                <a:latin typeface="Arial Black" pitchFamily="34" charset="0"/>
              </a:rPr>
              <a:t>Olejnatá semena bylin</a:t>
            </a:r>
          </a:p>
          <a:p>
            <a:pPr algn="ctr">
              <a:buNone/>
            </a:pPr>
            <a:r>
              <a:rPr lang="cs-CZ" sz="4000" b="1" u="sng" dirty="0" smtClean="0">
                <a:solidFill>
                  <a:srgbClr val="008000"/>
                </a:solidFill>
                <a:latin typeface="Arial Black" pitchFamily="34" charset="0"/>
              </a:rPr>
              <a:t>TECHNOLOGIE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LISOVÁNÍ ZA STUDENA </a:t>
            </a:r>
            <a:r>
              <a:rPr lang="cs-CZ" sz="2800" dirty="0" smtClean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Lisování za tepla </a:t>
            </a:r>
            <a:r>
              <a:rPr lang="cs-CZ" sz="2800" dirty="0" smtClean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 smtClean="0"/>
              <a:t>Extrakce uhlovodíky </a:t>
            </a:r>
            <a:r>
              <a:rPr lang="cs-CZ" sz="2800" dirty="0" smtClean="0"/>
              <a:t>(obdoba olivového oleje pro mýdla a kosmetiku )</a:t>
            </a:r>
          </a:p>
          <a:p>
            <a:r>
              <a:rPr lang="cs-CZ" sz="3600" b="1" dirty="0" smtClean="0">
                <a:solidFill>
                  <a:srgbClr val="FFC000"/>
                </a:solidFill>
                <a:latin typeface="Arial Black" pitchFamily="34" charset="0"/>
              </a:rPr>
              <a:t>ODPADY, tzv. POKRUTINY &gt; KRMIVO </a:t>
            </a:r>
            <a:endParaRPr lang="cs-CZ" sz="36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251520" y="332656"/>
            <a:ext cx="84249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  <a:p>
            <a:r>
              <a:rPr lang="cs-CZ" sz="3200" u="sng" dirty="0" smtClean="0">
                <a:solidFill>
                  <a:srgbClr val="FFC000"/>
                </a:solidFill>
                <a:latin typeface="Arial Black" pitchFamily="34" charset="0"/>
              </a:rPr>
              <a:t>FERMEŽ nastavovaná: </a:t>
            </a:r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obsahuje i jiné oleje než jen lněný</a:t>
            </a:r>
          </a:p>
          <a:p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CHEMICKÁ PODSTATA ÚPRAVY:</a:t>
            </a:r>
          </a:p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Vznik –OOH skupin na dvojných vazbách nenasycených vyšších mastných kyselin</a:t>
            </a:r>
          </a:p>
          <a:p>
            <a:r>
              <a:rPr lang="cs-CZ" sz="3200" u="sng" dirty="0" smtClean="0">
                <a:solidFill>
                  <a:srgbClr val="C00000"/>
                </a:solidFill>
                <a:latin typeface="Arial Black" pitchFamily="34" charset="0"/>
              </a:rPr>
              <a:t>FERMEŽ napouštěcí: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zředěno těkavými rozpouštědly pro snížení viskozity, tato pak vytěkají</a:t>
            </a:r>
          </a:p>
          <a:p>
            <a:r>
              <a:rPr lang="cs-CZ" sz="3200" u="sng" dirty="0" smtClean="0">
                <a:solidFill>
                  <a:srgbClr val="7030A0"/>
                </a:solidFill>
                <a:latin typeface="Arial Black" pitchFamily="34" charset="0"/>
              </a:rPr>
              <a:t>FERMEŽ litografická:</a:t>
            </a:r>
            <a:r>
              <a:rPr lang="cs-CZ" sz="3200" dirty="0" smtClean="0">
                <a:solidFill>
                  <a:srgbClr val="7030A0"/>
                </a:solidFill>
                <a:latin typeface="Arial Black" pitchFamily="34" charset="0"/>
              </a:rPr>
              <a:t> zvýšená viskozita delším vařením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5" name="Obrázek 4" descr="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98072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499992" y="2348880"/>
            <a:ext cx="432048" cy="36004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860032" y="2636912"/>
            <a:ext cx="504056" cy="5040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26064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FERMEŽ -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 čeho </a:t>
            </a:r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pochází tento název?</a:t>
            </a:r>
          </a:p>
          <a:p>
            <a:r>
              <a:rPr lang="cs-CZ" sz="3200" i="1" u="sng" dirty="0" smtClean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je to z francouzského </a:t>
            </a:r>
            <a:r>
              <a:rPr lang="cs-CZ" sz="3200" smtClean="0">
                <a:solidFill>
                  <a:srgbClr val="0000FF"/>
                </a:solidFill>
                <a:latin typeface="Arial Black" pitchFamily="34" charset="0"/>
              </a:rPr>
              <a:t>slova </a:t>
            </a:r>
            <a:r>
              <a:rPr lang="cs-CZ" sz="3200" i="1" u="sng" smtClean="0">
                <a:solidFill>
                  <a:srgbClr val="0000FF"/>
                </a:solidFill>
                <a:latin typeface="Arial Black" pitchFamily="34" charset="0"/>
              </a:rPr>
              <a:t>FERMER </a:t>
            </a:r>
            <a:r>
              <a:rPr lang="cs-CZ" sz="3200" smtClean="0">
                <a:solidFill>
                  <a:srgbClr val="0000FF"/>
                </a:solidFill>
                <a:latin typeface="Arial Black" pitchFamily="34" charset="0"/>
              </a:rPr>
              <a:t>=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uzavřít, protože to uzavíralo póry ve dřevě proti hnilobě. 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5" name="Obrázek 4" descr="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5725"/>
            <a:ext cx="8856983" cy="6686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6" name="Obrázek 5" descr="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3825"/>
            <a:ext cx="8856983" cy="661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7" name="Obrázek 6" descr="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825"/>
            <a:ext cx="9143999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6" name="Obrázek 5" descr="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50810"/>
            <a:ext cx="8928992" cy="45743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94116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TOT JE STARÁ LITERATURA, ALE STÁLE PLATNÁ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jejich složení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Jsou to oleje používané pro olejové bravy a jsou tzv. VYSÝCHAVÉ OLEJE</a:t>
            </a:r>
            <a:endParaRPr lang="cs-CZ" sz="3200" b="1" dirty="0">
              <a:solidFill>
                <a:srgbClr val="008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915816" y="1844824"/>
            <a:ext cx="1080120" cy="295232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27. 9. 2018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502016"/>
        </p:xfrm>
        <a:graphic>
          <a:graphicData uri="http://schemas.openxmlformats.org/drawingml/2006/table">
            <a:tbl>
              <a:tblPr/>
              <a:tblGrid>
                <a:gridCol w="727116"/>
                <a:gridCol w="7985852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–  ŠKROBÁRNA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, VÝROBA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 A 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ZPRACOVÁNÍ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Jedná se o mnohastupňovou radikálovou reakci, kde napřed vzniká struktura s -OOH, která </a:t>
            </a:r>
            <a:r>
              <a:rPr lang="cs-CZ" sz="2400" b="1" dirty="0" smtClean="0">
                <a:solidFill>
                  <a:srgbClr val="0000FF"/>
                </a:solidFill>
              </a:rPr>
              <a:t>pak může ale iniciovat rozpadem </a:t>
            </a:r>
            <a:r>
              <a:rPr lang="cs-CZ" sz="2400" b="1" dirty="0" err="1" smtClean="0">
                <a:solidFill>
                  <a:srgbClr val="0000FF"/>
                </a:solidFill>
              </a:rPr>
              <a:t>sesíťování</a:t>
            </a:r>
            <a:r>
              <a:rPr lang="cs-CZ" sz="2400" b="1" dirty="0" smtClean="0">
                <a:solidFill>
                  <a:srgbClr val="0000FF"/>
                </a:solidFill>
              </a:rPr>
              <a:t> a tím hmotnost zase klesá</a:t>
            </a:r>
            <a:endParaRPr lang="cs-CZ" sz="24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 smtClean="0">
                <a:solidFill>
                  <a:srgbClr val="C00000"/>
                </a:solidFill>
                <a:latin typeface="Arial Black" pitchFamily="34" charset="0"/>
              </a:rPr>
              <a:t>G je zde změna HMOTNOSTI,  nikoli změna VOLNÉ ENTHALPIE!</a:t>
            </a:r>
            <a:endParaRPr lang="cs-CZ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691680" y="2564904"/>
            <a:ext cx="2736304" cy="10801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915816" y="2924944"/>
            <a:ext cx="2808312" cy="16561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115616" y="3429000"/>
            <a:ext cx="4248472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r>
              <a:rPr lang="cs-CZ" sz="2800" b="1" dirty="0" smtClean="0">
                <a:solidFill>
                  <a:srgbClr val="FF0000"/>
                </a:solidFill>
              </a:rPr>
              <a:t/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správněji  TUHNOUCÍ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75755" y="-927485"/>
            <a:ext cx="4176466" cy="81369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95536" y="522920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V PŘÍPADĚ ZÁJMU TO MŮŽEME „ROZPITVAT“ V PŘÍŠTÍ PŘEDNÁŠCE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URYCHLIT VYSÝCHÁNÍ OLEJE?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72413" y="-1248077"/>
            <a:ext cx="2736304" cy="86340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3+ </a:t>
            </a:r>
            <a:r>
              <a:rPr lang="cs-CZ" sz="2400" b="1" dirty="0" smtClean="0">
                <a:solidFill>
                  <a:srgbClr val="0000FF"/>
                </a:solidFill>
              </a:rPr>
              <a:t>, Co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Mn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</a:t>
            </a:r>
            <a:r>
              <a:rPr lang="cs-CZ" sz="2400" b="1" dirty="0" err="1" smtClean="0">
                <a:solidFill>
                  <a:srgbClr val="0000FF"/>
                </a:solidFill>
              </a:rPr>
              <a:t>Pb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+2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r>
              <a:rPr lang="cs-CZ" sz="2400" b="1" dirty="0" smtClean="0">
                <a:solidFill>
                  <a:srgbClr val="0000FF"/>
                </a:solidFill>
              </a:rPr>
              <a:t>Tzv.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Data z literatury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Železité červeně jsou kysličníky železa s odstíny červenohnědými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4"/>
              </a:rPr>
              <a:t>www.</a:t>
            </a:r>
            <a:r>
              <a:rPr lang="cs-CZ" dirty="0" err="1" smtClean="0">
                <a:hlinkClick r:id="rId4"/>
              </a:rPr>
              <a:t>precheza.cz</a:t>
            </a:r>
            <a:endParaRPr lang="cs-CZ" dirty="0" smtClean="0"/>
          </a:p>
          <a:p>
            <a:r>
              <a:rPr lang="cs-CZ" sz="2800" b="1" dirty="0" smtClean="0">
                <a:solidFill>
                  <a:srgbClr val="C00000"/>
                </a:solidFill>
              </a:rPr>
              <a:t>Pigmenty FEPREN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Jak naopak vysýchání zpomalit a případně ochránit vyschnutý film před degradací?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UV </a:t>
            </a:r>
            <a:r>
              <a:rPr lang="cs-CZ" b="1" dirty="0" err="1" smtClean="0">
                <a:solidFill>
                  <a:srgbClr val="008000"/>
                </a:solidFill>
              </a:rPr>
              <a:t>absorbéry</a:t>
            </a:r>
            <a:r>
              <a:rPr lang="cs-CZ" b="1" dirty="0" smtClean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 smtClean="0">
                <a:solidFill>
                  <a:srgbClr val="008000"/>
                </a:solidFill>
              </a:rPr>
              <a:t>Zhášeče</a:t>
            </a:r>
            <a:r>
              <a:rPr lang="cs-CZ" b="1" dirty="0" smtClean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Inhibitory radikálových reakcí proti „vysýchání“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Mladý a vzdělaný chemik &amp; vysýchavé oleje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Ochrana olejomaleb proti umělým zdrojům světla s různým spektrálním rozložením záření</a:t>
            </a:r>
          </a:p>
          <a:p>
            <a:r>
              <a:rPr lang="cs-CZ" b="1" dirty="0" smtClean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Získávají se jako </a:t>
            </a:r>
            <a:r>
              <a:rPr lang="cs-CZ" u="sng" cap="all" dirty="0" smtClean="0">
                <a:solidFill>
                  <a:srgbClr val="0000FF"/>
                </a:solidFill>
                <a:latin typeface="Arial Black" pitchFamily="34" charset="0"/>
              </a:rPr>
              <a:t>výron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z poraněných rostlin, </a:t>
            </a: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jehličnatých dřevin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 smtClean="0">
                <a:solidFill>
                  <a:srgbClr val="7030A0"/>
                </a:solidFill>
                <a:latin typeface="Arial Black" pitchFamily="34" charset="0"/>
              </a:rPr>
              <a:t>výjimkou je šelak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Viskózní kapaliny, nazývané též </a:t>
            </a: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BALZÁMY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b="1" u="sng" cap="all" dirty="0" smtClean="0">
                <a:solidFill>
                  <a:srgbClr val="7030A0"/>
                </a:solidFill>
                <a:latin typeface="Arial Black" pitchFamily="34" charset="0"/>
              </a:rPr>
              <a:t>ty směsi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&gt; </a:t>
            </a:r>
            <a:r>
              <a:rPr lang="cs-CZ" u="sng" cap="small" dirty="0" smtClean="0">
                <a:solidFill>
                  <a:srgbClr val="C00000"/>
                </a:solidFill>
                <a:latin typeface="Arial Black" pitchFamily="34" charset="0"/>
              </a:rPr>
              <a:t>pevná látka + kapalina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pPr algn="ctr">
              <a:buNone/>
            </a:pPr>
            <a:r>
              <a:rPr lang="cs-CZ" u="sng" cap="all" dirty="0" smtClean="0">
                <a:solidFill>
                  <a:srgbClr val="0000FF"/>
                </a:solidFill>
                <a:latin typeface="Arial Black" pitchFamily="34" charset="0"/>
              </a:rPr>
              <a:t>Výron</a:t>
            </a:r>
          </a:p>
          <a:p>
            <a:endParaRPr lang="cs-CZ" u="sng" cap="all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terpenoidní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sloučeniny          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silice</a:t>
            </a:r>
          </a:p>
          <a:p>
            <a:pPr>
              <a:buNone/>
            </a:pPr>
            <a:r>
              <a:rPr lang="cs-CZ" cap="small" dirty="0" smtClean="0">
                <a:solidFill>
                  <a:srgbClr val="008000"/>
                </a:solidFill>
                <a:latin typeface="Arial Black" pitchFamily="34" charset="0"/>
              </a:rPr>
              <a:t>pevná látka                          </a:t>
            </a:r>
            <a:r>
              <a:rPr lang="cs-CZ" cap="small" dirty="0" smtClean="0">
                <a:solidFill>
                  <a:srgbClr val="C00000"/>
                </a:solidFill>
                <a:latin typeface="Arial Black" pitchFamily="34" charset="0"/>
              </a:rPr>
              <a:t>kapalina </a:t>
            </a:r>
          </a:p>
          <a:p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292080" y="1772816"/>
            <a:ext cx="1872208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699792" y="1700808"/>
            <a:ext cx="944488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oligomerní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 smtClean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Silice</a:t>
            </a:r>
            <a:r>
              <a:rPr lang="cs-CZ" dirty="0" smtClean="0"/>
              <a:t> </a:t>
            </a:r>
            <a:r>
              <a:rPr lang="cs-CZ" sz="2400" dirty="0" smtClean="0"/>
              <a:t>jsou </a:t>
            </a:r>
            <a:r>
              <a:rPr lang="cs-CZ" dirty="0" smtClean="0">
                <a:latin typeface="Arial Black" pitchFamily="34" charset="0"/>
                <a:hlinkClick r:id="rId2" tooltip="Těkavost"/>
              </a:rPr>
              <a:t>těkavé</a:t>
            </a:r>
            <a:r>
              <a:rPr lang="cs-CZ" sz="2400" dirty="0" smtClean="0"/>
              <a:t>, ve vodě </a:t>
            </a:r>
            <a:r>
              <a:rPr lang="cs-CZ" sz="2400" dirty="0" smtClean="0">
                <a:hlinkClick r:id="rId3" tooltip="Rozpustnost"/>
              </a:rPr>
              <a:t>nerozpustné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4" tooltip="Olej"/>
              </a:rPr>
              <a:t>olejovité</a:t>
            </a:r>
            <a:r>
              <a:rPr lang="cs-CZ" sz="2400" dirty="0" smtClean="0"/>
              <a:t> látky nebo </a:t>
            </a:r>
            <a:r>
              <a:rPr lang="cs-CZ" sz="2400" dirty="0" smtClean="0">
                <a:hlinkClick r:id="rId5" tooltip="Směs"/>
              </a:rPr>
              <a:t>směsi</a:t>
            </a:r>
            <a:r>
              <a:rPr lang="cs-CZ" sz="2400" dirty="0" smtClean="0"/>
              <a:t> látek, často jsou </a:t>
            </a:r>
            <a:r>
              <a:rPr lang="cs-CZ" sz="2400" dirty="0" smtClean="0">
                <a:hlinkClick r:id="rId6" tooltip="Vůně"/>
              </a:rPr>
              <a:t>vonné</a:t>
            </a:r>
            <a:r>
              <a:rPr lang="cs-CZ" sz="2400" dirty="0" smtClean="0"/>
              <a:t> a mají palčivou </a:t>
            </a:r>
            <a:r>
              <a:rPr lang="cs-CZ" sz="2400" dirty="0" smtClean="0">
                <a:hlinkClick r:id="rId7" tooltip="Chuť"/>
              </a:rPr>
              <a:t>chuť</a:t>
            </a:r>
            <a:r>
              <a:rPr lang="cs-CZ" sz="2400" dirty="0" smtClean="0"/>
              <a:t>. Jsou velmi těkavé i při nízkých </a:t>
            </a:r>
            <a:r>
              <a:rPr lang="cs-CZ" sz="2400" dirty="0" smtClean="0">
                <a:hlinkClick r:id="rId8" tooltip="Teplota"/>
              </a:rPr>
              <a:t>teplotách</a:t>
            </a:r>
            <a:r>
              <a:rPr lang="cs-CZ" sz="2400" dirty="0" smtClean="0"/>
              <a:t>.</a:t>
            </a:r>
          </a:p>
          <a:p>
            <a:pPr algn="ctr">
              <a:buNone/>
            </a:pPr>
            <a:r>
              <a:rPr lang="cs-CZ" sz="4400" dirty="0" smtClean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Produkt živočišný </a:t>
            </a:r>
            <a:r>
              <a:rPr lang="cs-CZ" dirty="0" smtClean="0">
                <a:solidFill>
                  <a:srgbClr val="FF0000"/>
                </a:solidFill>
              </a:rPr>
              <a:t>&gt; hmyzí sekret</a:t>
            </a:r>
          </a:p>
          <a:p>
            <a:r>
              <a:rPr lang="cs-CZ" dirty="0" smtClean="0"/>
              <a:t>Neobsahuje terpenové kyseliny, ale vyšší </a:t>
            </a:r>
            <a:r>
              <a:rPr lang="cs-CZ" dirty="0" err="1" smtClean="0"/>
              <a:t>polyhydroxykyseliny</a:t>
            </a:r>
            <a:r>
              <a:rPr lang="cs-CZ" dirty="0" smtClean="0"/>
              <a:t>, hlavně (až 50 % hmot.) </a:t>
            </a:r>
            <a:r>
              <a:rPr lang="cs-CZ" dirty="0" err="1" smtClean="0"/>
              <a:t>aleuritové</a:t>
            </a:r>
            <a:r>
              <a:rPr lang="cs-CZ" dirty="0" smtClean="0"/>
              <a:t> kyseliny a její oligomery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HOCH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5</a:t>
            </a:r>
            <a:r>
              <a:rPr lang="cs-CZ" b="1" dirty="0" smtClean="0">
                <a:solidFill>
                  <a:srgbClr val="FF0000"/>
                </a:solidFill>
              </a:rPr>
              <a:t>CH(OH)CH(OH)(CH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7</a:t>
            </a:r>
            <a:r>
              <a:rPr lang="cs-CZ" b="1" dirty="0" smtClean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SILNĚ POLÁRNÍ &gt; rozpustnost v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alkoholu</a:t>
            </a:r>
            <a:r>
              <a:rPr lang="cs-CZ" b="1" dirty="0" smtClean="0">
                <a:solidFill>
                  <a:srgbClr val="008000"/>
                </a:solidFill>
              </a:rPr>
              <a:t> (</a:t>
            </a:r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EtOH</a:t>
            </a:r>
            <a:r>
              <a:rPr lang="cs-CZ" b="1" dirty="0" smtClean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C00000"/>
                </a:solidFill>
              </a:rPr>
              <a:t>Proč zařazujeme i oleje?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Radikálovými reakcemi z některých z nich totiž vznikají  POLYMERY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550547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 smtClean="0">
                <a:solidFill>
                  <a:srgbClr val="008000"/>
                </a:solidFill>
                <a:latin typeface="Arial Black" pitchFamily="34" charset="0"/>
              </a:rPr>
              <a:t>HISTORICKÉ POUŽITÍ</a:t>
            </a:r>
          </a:p>
          <a:p>
            <a:r>
              <a:rPr lang="cs-CZ" sz="2000" b="1" cap="small" dirty="0" smtClean="0">
                <a:solidFill>
                  <a:srgbClr val="008000"/>
                </a:solidFill>
              </a:rPr>
              <a:t>GRAMOFONOVÉ DESKY, </a:t>
            </a:r>
            <a:r>
              <a:rPr lang="cs-CZ" sz="2000" b="1" dirty="0" smtClean="0">
                <a:solidFill>
                  <a:srgbClr val="008000"/>
                </a:solidFill>
              </a:rPr>
              <a:t>ještě před kopolymery vinylchloridu!</a:t>
            </a:r>
          </a:p>
          <a:p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ALE PLNĚNO MLETOU BŘIDLICÍ!</a:t>
            </a:r>
          </a:p>
          <a:p>
            <a:pPr algn="ctr">
              <a:buNone/>
            </a:pPr>
            <a:r>
              <a:rPr lang="cs-CZ" sz="2000" b="1" u="sng" dirty="0" smtClean="0">
                <a:solidFill>
                  <a:srgbClr val="FF0000"/>
                </a:solidFill>
                <a:latin typeface="Arial Black" pitchFamily="34" charset="0"/>
              </a:rPr>
              <a:t>SOUČASNÉ POUŽITÍ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 potravinářském průmyslu s označením E904, např. na čokoládově dražé. Také na impregnaci povrchů ovoce a zeleniny pro zachováni čerstvosti.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 smtClean="0">
                <a:solidFill>
                  <a:srgbClr val="FF0000"/>
                </a:solidFill>
              </a:rPr>
              <a:t>Šelakové šupinky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pred</a:t>
            </a:r>
            <a:r>
              <a:rPr lang="cs-CZ" sz="1400" dirty="0" smtClean="0"/>
              <a:t> samotným použitím </a:t>
            </a:r>
            <a:r>
              <a:rPr lang="cs-CZ" sz="1400" dirty="0" err="1" smtClean="0"/>
              <a:t>musia</a:t>
            </a:r>
            <a:r>
              <a:rPr lang="cs-CZ" sz="1400" dirty="0" smtClean="0"/>
              <a:t> </a:t>
            </a:r>
            <a:r>
              <a:rPr lang="cs-CZ" sz="1400" dirty="0" err="1" smtClean="0"/>
              <a:t>vyčistiť</a:t>
            </a:r>
            <a:r>
              <a:rPr lang="cs-CZ" sz="1400" dirty="0" smtClean="0"/>
              <a:t> </a:t>
            </a:r>
            <a:r>
              <a:rPr lang="cs-CZ" sz="1400" dirty="0" err="1" smtClean="0"/>
              <a:t>rozpustením</a:t>
            </a:r>
            <a:r>
              <a:rPr lang="cs-CZ" sz="1400" dirty="0" smtClean="0"/>
              <a:t> v </a:t>
            </a:r>
            <a:r>
              <a:rPr lang="cs-CZ" sz="1400" dirty="0" err="1" smtClean="0"/>
              <a:t>denaturovanom</a:t>
            </a:r>
            <a:r>
              <a:rPr lang="cs-CZ" sz="1400" dirty="0" smtClean="0"/>
              <a:t> alkohole v </a:t>
            </a:r>
            <a:r>
              <a:rPr lang="cs-CZ" sz="1400" dirty="0" err="1" smtClean="0"/>
              <a:t>pomere</a:t>
            </a:r>
            <a:r>
              <a:rPr lang="cs-CZ" sz="1400" dirty="0" smtClean="0"/>
              <a:t> 1:2 (1 objemový </a:t>
            </a:r>
            <a:r>
              <a:rPr lang="cs-CZ" sz="1400" dirty="0" err="1" smtClean="0"/>
              <a:t>diel</a:t>
            </a:r>
            <a:r>
              <a:rPr lang="cs-CZ" sz="1400" dirty="0" smtClean="0"/>
              <a:t> šelaku na 2 objemové </a:t>
            </a:r>
            <a:r>
              <a:rPr lang="cs-CZ" sz="1400" dirty="0" err="1" smtClean="0"/>
              <a:t>diely</a:t>
            </a:r>
            <a:r>
              <a:rPr lang="cs-CZ" sz="1400" dirty="0" smtClean="0"/>
              <a:t> denaturovaného alkoholu).</a:t>
            </a:r>
            <a:br>
              <a:rPr lang="cs-CZ" sz="1400" dirty="0" smtClean="0"/>
            </a:br>
            <a:r>
              <a:rPr lang="cs-CZ" sz="1400" dirty="0" err="1" smtClean="0"/>
              <a:t>Týmto</a:t>
            </a:r>
            <a:r>
              <a:rPr lang="cs-CZ" sz="1400" dirty="0" smtClean="0"/>
              <a:t> si </a:t>
            </a:r>
            <a:r>
              <a:rPr lang="cs-CZ" sz="1400" dirty="0" err="1" smtClean="0"/>
              <a:t>vytvoríme</a:t>
            </a:r>
            <a:r>
              <a:rPr lang="cs-CZ" sz="1400" dirty="0" smtClean="0"/>
              <a:t> základný roztok. Šelak nasypeme do denaturovaného alkoholu a necháme </a:t>
            </a:r>
            <a:r>
              <a:rPr lang="cs-CZ" sz="1400" dirty="0" err="1" smtClean="0"/>
              <a:t>rozpustiť</a:t>
            </a:r>
            <a:r>
              <a:rPr lang="cs-CZ" sz="1400" dirty="0" smtClean="0"/>
              <a:t>. Po </a:t>
            </a:r>
            <a:r>
              <a:rPr lang="cs-CZ" sz="1400" dirty="0" err="1" smtClean="0"/>
              <a:t>niekoľkých</a:t>
            </a:r>
            <a:r>
              <a:rPr lang="cs-CZ" sz="1400" dirty="0" smtClean="0"/>
              <a:t> </a:t>
            </a:r>
            <a:r>
              <a:rPr lang="cs-CZ" sz="1400" dirty="0" err="1" smtClean="0"/>
              <a:t>dňoch</a:t>
            </a:r>
            <a:r>
              <a:rPr lang="cs-CZ" sz="1400" dirty="0" smtClean="0"/>
              <a:t>, </a:t>
            </a:r>
            <a:r>
              <a:rPr lang="cs-CZ" sz="1400" dirty="0" err="1" smtClean="0"/>
              <a:t>pričom</a:t>
            </a:r>
            <a:r>
              <a:rPr lang="cs-CZ" sz="1400" dirty="0" smtClean="0"/>
              <a:t> z času na čas roztok </a:t>
            </a:r>
            <a:r>
              <a:rPr lang="cs-CZ" sz="1400" dirty="0" err="1" smtClean="0"/>
              <a:t>premiešame</a:t>
            </a:r>
            <a:r>
              <a:rPr lang="cs-CZ" sz="1400" dirty="0" smtClean="0"/>
              <a:t>, </a:t>
            </a:r>
            <a:r>
              <a:rPr lang="cs-CZ" sz="1400" dirty="0" err="1" smtClean="0"/>
              <a:t>sa</a:t>
            </a:r>
            <a:r>
              <a:rPr lang="cs-CZ" sz="1400" dirty="0" smtClean="0"/>
              <a:t> na spodku nádoby </a:t>
            </a:r>
            <a:r>
              <a:rPr lang="cs-CZ" sz="1400" dirty="0" err="1" smtClean="0"/>
              <a:t>usadia</a:t>
            </a:r>
            <a:r>
              <a:rPr lang="cs-CZ" sz="1400" dirty="0" smtClean="0"/>
              <a:t> nečistoty. Po </a:t>
            </a:r>
            <a:r>
              <a:rPr lang="cs-CZ" sz="1400" dirty="0" err="1" smtClean="0"/>
              <a:t>rozpustení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pozorne</a:t>
            </a:r>
            <a:r>
              <a:rPr lang="cs-CZ" sz="1400" dirty="0" smtClean="0"/>
              <a:t> </a:t>
            </a:r>
            <a:r>
              <a:rPr lang="cs-CZ" sz="1400" dirty="0" err="1" smtClean="0"/>
              <a:t>prelejeme</a:t>
            </a:r>
            <a:r>
              <a:rPr lang="cs-CZ" sz="1400" dirty="0" smtClean="0"/>
              <a:t> do </a:t>
            </a:r>
            <a:r>
              <a:rPr lang="cs-CZ" sz="1400" dirty="0" err="1" smtClean="0"/>
              <a:t>pripravenej</a:t>
            </a:r>
            <a:r>
              <a:rPr lang="cs-CZ" sz="1400" dirty="0" smtClean="0"/>
              <a:t>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,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uzavierateľnej</a:t>
            </a:r>
            <a:r>
              <a:rPr lang="cs-CZ" sz="1400" dirty="0" smtClean="0"/>
              <a:t>, nádoby tak, aby </a:t>
            </a:r>
            <a:r>
              <a:rPr lang="cs-CZ" sz="1400" dirty="0" err="1" smtClean="0"/>
              <a:t>sa</a:t>
            </a:r>
            <a:r>
              <a:rPr lang="cs-CZ" sz="1400" dirty="0" smtClean="0"/>
              <a:t> tam nedostali </a:t>
            </a:r>
            <a:r>
              <a:rPr lang="cs-CZ" sz="1400" dirty="0" err="1" smtClean="0"/>
              <a:t>usadené</a:t>
            </a:r>
            <a:r>
              <a:rPr lang="cs-CZ" sz="1400" dirty="0" smtClean="0"/>
              <a:t> nečistoty a </a:t>
            </a:r>
            <a:r>
              <a:rPr lang="cs-CZ" sz="1400" dirty="0" err="1" smtClean="0"/>
              <a:t>nerozpustiteľné</a:t>
            </a:r>
            <a:r>
              <a:rPr lang="cs-CZ" sz="1400" dirty="0" smtClean="0"/>
              <a:t> </a:t>
            </a:r>
            <a:r>
              <a:rPr lang="cs-CZ" sz="1400" dirty="0" err="1" smtClean="0"/>
              <a:t>kúsky</a:t>
            </a:r>
            <a:r>
              <a:rPr lang="cs-CZ" sz="1400" dirty="0" smtClean="0"/>
              <a:t>. </a:t>
            </a:r>
            <a:r>
              <a:rPr lang="cs-CZ" sz="1400" i="1" dirty="0" smtClean="0"/>
              <a:t>(Do nádoby, v </a:t>
            </a:r>
            <a:r>
              <a:rPr lang="cs-CZ" sz="1400" i="1" dirty="0" err="1" smtClean="0"/>
              <a:t>ktorej</a:t>
            </a:r>
            <a:r>
              <a:rPr lang="cs-CZ" sz="1400" i="1" dirty="0" smtClean="0"/>
              <a:t> nám </a:t>
            </a:r>
            <a:r>
              <a:rPr lang="cs-CZ" sz="1400" i="1" dirty="0" err="1" smtClean="0"/>
              <a:t>zostali</a:t>
            </a:r>
            <a:r>
              <a:rPr lang="cs-CZ" sz="1400" i="1" dirty="0" smtClean="0"/>
              <a:t> nečistoty </a:t>
            </a:r>
            <a:r>
              <a:rPr lang="cs-CZ" sz="1400" i="1" dirty="0" err="1" smtClean="0"/>
              <a:t>prilejeme</a:t>
            </a:r>
            <a:r>
              <a:rPr lang="cs-CZ" sz="1400" i="1" dirty="0" smtClean="0"/>
              <a:t> malé množstvo alkoholu, znova necháme pár dní </a:t>
            </a:r>
            <a:r>
              <a:rPr lang="cs-CZ" sz="1400" i="1" dirty="0" err="1" smtClean="0"/>
              <a:t>odstáť</a:t>
            </a:r>
            <a:r>
              <a:rPr lang="cs-CZ" sz="1400" i="1" dirty="0" smtClean="0"/>
              <a:t> – tento roztok </a:t>
            </a:r>
            <a:r>
              <a:rPr lang="cs-CZ" sz="1400" i="1" dirty="0" err="1" smtClean="0"/>
              <a:t>môžeme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použiť</a:t>
            </a:r>
            <a:r>
              <a:rPr lang="cs-CZ" sz="1400" i="1" dirty="0" smtClean="0"/>
              <a:t>, po </a:t>
            </a:r>
            <a:r>
              <a:rPr lang="cs-CZ" sz="1400" i="1" dirty="0" err="1" smtClean="0"/>
              <a:t>prefiltrovaní</a:t>
            </a:r>
            <a:r>
              <a:rPr lang="cs-CZ" sz="1400" i="1" dirty="0" smtClean="0"/>
              <a:t>, na </a:t>
            </a:r>
            <a:r>
              <a:rPr lang="cs-CZ" sz="1400" i="1" dirty="0" err="1" smtClean="0"/>
              <a:t>náter</a:t>
            </a:r>
            <a:r>
              <a:rPr lang="cs-CZ" sz="1400" i="1" dirty="0" smtClean="0"/>
              <a:t> povrchu </a:t>
            </a:r>
            <a:r>
              <a:rPr lang="cs-CZ" sz="1400" i="1" dirty="0" err="1" smtClean="0"/>
              <a:t>pred</a:t>
            </a:r>
            <a:r>
              <a:rPr lang="cs-CZ" sz="1400" i="1" dirty="0" smtClean="0"/>
              <a:t> </a:t>
            </a:r>
            <a:r>
              <a:rPr lang="cs-CZ" sz="1400" b="1" i="1" dirty="0" err="1" smtClean="0"/>
              <a:t>voskovaním</a:t>
            </a:r>
            <a:r>
              <a:rPr lang="cs-CZ" sz="1400" i="1" dirty="0" smtClean="0"/>
              <a:t>, čím </a:t>
            </a:r>
            <a:r>
              <a:rPr lang="cs-CZ" sz="1400" i="1" dirty="0" err="1" smtClean="0"/>
              <a:t>dosiahneme</a:t>
            </a:r>
            <a:r>
              <a:rPr lang="cs-CZ" sz="1400" i="1" dirty="0" smtClean="0"/>
              <a:t> vyšší lesk po nanesení vosku.)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následne</a:t>
            </a:r>
            <a:r>
              <a:rPr lang="cs-CZ" sz="1400" dirty="0" smtClean="0"/>
              <a:t> </a:t>
            </a:r>
            <a:r>
              <a:rPr lang="cs-CZ" sz="1400" dirty="0" err="1" smtClean="0"/>
              <a:t>zriedime</a:t>
            </a:r>
            <a:r>
              <a:rPr lang="cs-CZ" sz="1400" dirty="0" smtClean="0"/>
              <a:t> </a:t>
            </a:r>
            <a:r>
              <a:rPr lang="cs-CZ" sz="1400" dirty="0" err="1" smtClean="0"/>
              <a:t>pridaním</a:t>
            </a:r>
            <a:r>
              <a:rPr lang="cs-CZ" sz="1400" dirty="0" smtClean="0"/>
              <a:t> troj- až </a:t>
            </a:r>
            <a:r>
              <a:rPr lang="cs-CZ" sz="1400" dirty="0" err="1" smtClean="0"/>
              <a:t>štvornásobného</a:t>
            </a:r>
            <a:r>
              <a:rPr lang="cs-CZ" sz="1400" dirty="0" smtClean="0"/>
              <a:t> množstva denaturovaného alkoholu. Na tzv. </a:t>
            </a:r>
            <a:r>
              <a:rPr lang="cs-CZ" sz="1400" b="1" dirty="0" err="1" smtClean="0">
                <a:solidFill>
                  <a:srgbClr val="FF0000"/>
                </a:solidFill>
              </a:rPr>
              <a:t>základovanie</a:t>
            </a:r>
            <a:r>
              <a:rPr lang="cs-CZ" sz="1400" dirty="0" smtClean="0"/>
              <a:t>, </a:t>
            </a:r>
            <a:r>
              <a:rPr lang="cs-CZ" sz="1400" dirty="0" err="1" smtClean="0"/>
              <a:t>t.j</a:t>
            </a:r>
            <a:r>
              <a:rPr lang="cs-CZ" sz="1400" dirty="0" smtClean="0"/>
              <a:t>. </a:t>
            </a:r>
            <a:r>
              <a:rPr lang="cs-CZ" sz="1400" dirty="0" err="1" smtClean="0"/>
              <a:t>vytvorenie</a:t>
            </a:r>
            <a:r>
              <a:rPr lang="cs-CZ" sz="1400" dirty="0" smtClean="0"/>
              <a:t> </a:t>
            </a:r>
            <a:r>
              <a:rPr lang="cs-CZ" sz="1400" dirty="0" err="1" smtClean="0"/>
              <a:t>základnej</a:t>
            </a:r>
            <a:r>
              <a:rPr lang="cs-CZ" sz="1400" dirty="0" smtClean="0"/>
              <a:t> vrstvy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používa</a:t>
            </a:r>
            <a:r>
              <a:rPr lang="cs-CZ" sz="1400" dirty="0" smtClean="0"/>
              <a:t> </a:t>
            </a:r>
            <a:r>
              <a:rPr lang="cs-CZ" sz="1400" dirty="0" err="1" smtClean="0"/>
              <a:t>hustejší</a:t>
            </a:r>
            <a:r>
              <a:rPr lang="cs-CZ" sz="1400" dirty="0" smtClean="0"/>
              <a:t> roztok, na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</a:t>
            </a:r>
            <a:r>
              <a:rPr lang="cs-CZ" sz="1400" dirty="0" err="1" smtClean="0"/>
              <a:t>redšia</a:t>
            </a:r>
            <a:r>
              <a:rPr lang="cs-CZ" sz="1400" dirty="0" smtClean="0"/>
              <a:t> </a:t>
            </a:r>
            <a:r>
              <a:rPr lang="cs-CZ" sz="1400" dirty="0" err="1" smtClean="0"/>
              <a:t>konzistencia</a:t>
            </a:r>
            <a:r>
              <a:rPr lang="cs-CZ" sz="1400" dirty="0" smtClean="0"/>
              <a:t>. </a:t>
            </a:r>
            <a:r>
              <a:rPr lang="cs-CZ" sz="1400" dirty="0" err="1" smtClean="0"/>
              <a:t>Niektoré</a:t>
            </a:r>
            <a:r>
              <a:rPr lang="cs-CZ" sz="1400" dirty="0" smtClean="0"/>
              <a:t> zdroje </a:t>
            </a:r>
            <a:r>
              <a:rPr lang="cs-CZ" sz="1400" dirty="0" err="1" smtClean="0"/>
              <a:t>uvádzajú</a:t>
            </a:r>
            <a:r>
              <a:rPr lang="cs-CZ" sz="1400" dirty="0" smtClean="0"/>
              <a:t> </a:t>
            </a:r>
            <a:r>
              <a:rPr lang="cs-CZ" sz="1400" dirty="0" err="1" smtClean="0"/>
              <a:t>práve</a:t>
            </a:r>
            <a:r>
              <a:rPr lang="cs-CZ" sz="1400" dirty="0" smtClean="0"/>
              <a:t> opačné </a:t>
            </a:r>
            <a:r>
              <a:rPr lang="cs-CZ" sz="1400" dirty="0" err="1" smtClean="0"/>
              <a:t>riešenie</a:t>
            </a:r>
            <a:r>
              <a:rPr lang="cs-CZ" sz="1400" dirty="0" smtClean="0"/>
              <a:t> – </a:t>
            </a:r>
            <a:r>
              <a:rPr lang="cs-CZ" sz="1400" dirty="0" err="1" smtClean="0"/>
              <a:t>základovanie</a:t>
            </a:r>
            <a:r>
              <a:rPr lang="cs-CZ" sz="1400" dirty="0" smtClean="0"/>
              <a:t> s </a:t>
            </a:r>
            <a:r>
              <a:rPr lang="cs-CZ" sz="1400" dirty="0" err="1" smtClean="0"/>
              <a:t>redším</a:t>
            </a:r>
            <a:r>
              <a:rPr lang="cs-CZ" sz="1400" dirty="0" smtClean="0"/>
              <a:t> </a:t>
            </a:r>
            <a:r>
              <a:rPr lang="cs-CZ" sz="1400" dirty="0" err="1" smtClean="0"/>
              <a:t>roztokom</a:t>
            </a:r>
            <a:r>
              <a:rPr lang="cs-CZ" sz="1400" dirty="0" smtClean="0"/>
              <a:t> (</a:t>
            </a:r>
            <a:r>
              <a:rPr lang="cs-CZ" sz="1400" dirty="0" err="1" smtClean="0"/>
              <a:t>menšie</a:t>
            </a:r>
            <a:r>
              <a:rPr lang="cs-CZ" sz="1400" dirty="0" smtClean="0"/>
              <a:t> riziko vzniku </a:t>
            </a:r>
            <a:r>
              <a:rPr lang="cs-CZ" sz="1400" dirty="0" err="1" smtClean="0"/>
              <a:t>vlniek</a:t>
            </a:r>
            <a:r>
              <a:rPr lang="cs-CZ" sz="1400" dirty="0" smtClean="0"/>
              <a:t> na povrchu v </a:t>
            </a:r>
            <a:r>
              <a:rPr lang="cs-CZ" sz="1400" dirty="0" err="1" smtClean="0"/>
              <a:t>dôsledku</a:t>
            </a:r>
            <a:r>
              <a:rPr lang="cs-CZ" sz="1400" dirty="0" smtClean="0"/>
              <a:t> </a:t>
            </a:r>
            <a:r>
              <a:rPr lang="cs-CZ" sz="1400" dirty="0" err="1" smtClean="0"/>
              <a:t>nerovnomerného</a:t>
            </a:r>
            <a:r>
              <a:rPr lang="cs-CZ" sz="1400" dirty="0" smtClean="0"/>
              <a:t> </a:t>
            </a:r>
            <a:r>
              <a:rPr lang="cs-CZ" sz="1400" dirty="0" err="1" smtClean="0"/>
              <a:t>nanesenia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), druhý základ s </a:t>
            </a:r>
            <a:r>
              <a:rPr lang="cs-CZ" sz="1400" dirty="0" err="1" smtClean="0"/>
              <a:t>hustejším</a:t>
            </a:r>
            <a:r>
              <a:rPr lang="cs-CZ" sz="1400" dirty="0" smtClean="0"/>
              <a:t>,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znova s </a:t>
            </a:r>
            <a:r>
              <a:rPr lang="cs-CZ" sz="1400" dirty="0" err="1" smtClean="0"/>
              <a:t>redšou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politúrou</a:t>
            </a:r>
            <a:r>
              <a:rPr lang="cs-CZ" sz="1400" dirty="0" smtClean="0"/>
              <a:t>. Znova necháme </a:t>
            </a:r>
            <a:r>
              <a:rPr lang="cs-CZ" sz="1400" dirty="0" err="1" smtClean="0"/>
              <a:t>deň</a:t>
            </a:r>
            <a:r>
              <a:rPr lang="cs-CZ" sz="1400" dirty="0" smtClean="0"/>
              <a:t>, dva </a:t>
            </a:r>
            <a:r>
              <a:rPr lang="cs-CZ" sz="1400" dirty="0" err="1" smtClean="0"/>
              <a:t>odstáť</a:t>
            </a:r>
            <a:r>
              <a:rPr lang="cs-CZ" sz="1400" dirty="0" smtClean="0"/>
              <a:t> v </a:t>
            </a:r>
            <a:r>
              <a:rPr lang="cs-CZ" sz="1400" dirty="0" err="1" smtClean="0"/>
              <a:t>miestnosti</a:t>
            </a:r>
            <a:r>
              <a:rPr lang="cs-CZ" sz="1400" dirty="0" smtClean="0"/>
              <a:t>, kde teplota neklesne pod 20°C a </a:t>
            </a:r>
            <a:r>
              <a:rPr lang="cs-CZ" sz="1400" dirty="0" err="1" smtClean="0"/>
              <a:t>nepresiahne</a:t>
            </a:r>
            <a:r>
              <a:rPr lang="cs-CZ" sz="1400" dirty="0" smtClean="0"/>
              <a:t> 30°C. </a:t>
            </a:r>
            <a:r>
              <a:rPr lang="cs-CZ" sz="1400" dirty="0" err="1" smtClean="0"/>
              <a:t>Medzitým</a:t>
            </a:r>
            <a:r>
              <a:rPr lang="cs-CZ" sz="1400" dirty="0" smtClean="0"/>
              <a:t> si </a:t>
            </a:r>
            <a:r>
              <a:rPr lang="cs-CZ" sz="1400" dirty="0" err="1" smtClean="0"/>
              <a:t>pripravíme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loptu, na </a:t>
            </a:r>
            <a:r>
              <a:rPr lang="cs-CZ" sz="1400" dirty="0" err="1" smtClean="0"/>
              <a:t>ktorú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potrebovať</a:t>
            </a:r>
            <a:r>
              <a:rPr lang="cs-CZ" sz="1400" dirty="0" smtClean="0"/>
              <a:t> </a:t>
            </a:r>
            <a:r>
              <a:rPr lang="cs-CZ" sz="1400" dirty="0" err="1" smtClean="0"/>
              <a:t>buničinovú</a:t>
            </a:r>
            <a:r>
              <a:rPr lang="cs-CZ" sz="1400" dirty="0" smtClean="0"/>
              <a:t> vatu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plsť,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látku a </a:t>
            </a:r>
            <a:r>
              <a:rPr lang="cs-CZ" sz="1400" dirty="0" err="1" smtClean="0"/>
              <a:t>ľanové</a:t>
            </a:r>
            <a:r>
              <a:rPr lang="cs-CZ" sz="1400" dirty="0" smtClean="0"/>
              <a:t> plátno. </a:t>
            </a:r>
            <a:r>
              <a:rPr lang="cs-CZ" sz="1400" dirty="0" err="1" smtClean="0"/>
              <a:t>Veľkosť</a:t>
            </a:r>
            <a:r>
              <a:rPr lang="cs-CZ" sz="1400" dirty="0" smtClean="0"/>
              <a:t> lopty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politúrovanej</a:t>
            </a:r>
            <a:r>
              <a:rPr lang="cs-CZ" sz="1400" dirty="0" smtClean="0"/>
              <a:t> plochy, </a:t>
            </a:r>
            <a:r>
              <a:rPr lang="cs-CZ" sz="1400" dirty="0" err="1" smtClean="0"/>
              <a:t>pri</a:t>
            </a:r>
            <a:r>
              <a:rPr lang="cs-CZ" sz="1400" dirty="0" smtClean="0"/>
              <a:t> </a:t>
            </a:r>
            <a:r>
              <a:rPr lang="cs-CZ" sz="1400" dirty="0" err="1" smtClean="0"/>
              <a:t>väčších</a:t>
            </a:r>
            <a:r>
              <a:rPr lang="cs-CZ" sz="1400" dirty="0" smtClean="0"/>
              <a:t> plochách si vyrobíme loptu, </a:t>
            </a:r>
            <a:r>
              <a:rPr lang="cs-CZ" sz="1400" dirty="0" err="1" smtClean="0"/>
              <a:t>ktorá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nám bude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držať</a:t>
            </a:r>
            <a:r>
              <a:rPr lang="cs-CZ" sz="1400" dirty="0" smtClean="0"/>
              <a:t> v dlani. Plsť </a:t>
            </a:r>
            <a:r>
              <a:rPr lang="cs-CZ" sz="1400" dirty="0" err="1" smtClean="0"/>
              <a:t>alebo</a:t>
            </a:r>
            <a:r>
              <a:rPr lang="cs-CZ" sz="1400" dirty="0" smtClean="0"/>
              <a:t> vatu vytvarujeme do </a:t>
            </a:r>
            <a:r>
              <a:rPr lang="cs-CZ" sz="1400" dirty="0" err="1" smtClean="0"/>
              <a:t>guľovitého</a:t>
            </a:r>
            <a:r>
              <a:rPr lang="cs-CZ" sz="1400" dirty="0" smtClean="0"/>
              <a:t> tvaru a položíme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vreckovky</a:t>
            </a:r>
            <a:r>
              <a:rPr lang="cs-CZ" sz="1400" dirty="0" smtClean="0"/>
              <a:t>. </a:t>
            </a:r>
            <a:r>
              <a:rPr lang="cs-CZ" sz="1400" dirty="0" err="1" smtClean="0"/>
              <a:t>Všetky</a:t>
            </a:r>
            <a:r>
              <a:rPr lang="cs-CZ" sz="1400" dirty="0" smtClean="0"/>
              <a:t> </a:t>
            </a:r>
            <a:r>
              <a:rPr lang="cs-CZ" sz="1400" dirty="0" err="1" smtClean="0"/>
              <a:t>štyri</a:t>
            </a:r>
            <a:r>
              <a:rPr lang="cs-CZ" sz="1400" dirty="0" smtClean="0"/>
              <a:t> rohy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uchopíme </a:t>
            </a:r>
            <a:r>
              <a:rPr lang="cs-CZ" sz="1400" dirty="0" err="1" smtClean="0"/>
              <a:t>prstami</a:t>
            </a:r>
            <a:r>
              <a:rPr lang="cs-CZ" sz="1400" dirty="0" smtClean="0"/>
              <a:t> jednej ruky, </a:t>
            </a:r>
            <a:r>
              <a:rPr lang="cs-CZ" sz="1400" dirty="0" err="1" smtClean="0"/>
              <a:t>pevne</a:t>
            </a:r>
            <a:r>
              <a:rPr lang="cs-CZ" sz="1400" dirty="0" smtClean="0"/>
              <a:t> </a:t>
            </a:r>
            <a:r>
              <a:rPr lang="cs-CZ" sz="1400" dirty="0" err="1" smtClean="0"/>
              <a:t>obopneme</a:t>
            </a:r>
            <a:r>
              <a:rPr lang="cs-CZ" sz="1400" dirty="0" smtClean="0"/>
              <a:t> tampón, aby </a:t>
            </a:r>
            <a:r>
              <a:rPr lang="cs-CZ" sz="1400" dirty="0" err="1" smtClean="0"/>
              <a:t>nezostali</a:t>
            </a:r>
            <a:r>
              <a:rPr lang="cs-CZ" sz="1400" dirty="0" smtClean="0"/>
              <a:t> záhyby a druhou rukou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tampón </a:t>
            </a:r>
            <a:r>
              <a:rPr lang="cs-CZ" sz="1400" dirty="0" err="1" smtClean="0"/>
              <a:t>dovtedy</a:t>
            </a:r>
            <a:r>
              <a:rPr lang="cs-CZ" sz="1400" dirty="0" smtClean="0"/>
              <a:t>, kým </a:t>
            </a:r>
            <a:r>
              <a:rPr lang="cs-CZ" sz="1400" dirty="0" err="1" smtClean="0"/>
              <a:t>nie</a:t>
            </a:r>
            <a:r>
              <a:rPr lang="cs-CZ" sz="1400" dirty="0" smtClean="0"/>
              <a:t> je </a:t>
            </a:r>
            <a:r>
              <a:rPr lang="cs-CZ" sz="1400" dirty="0" err="1" smtClean="0"/>
              <a:t>pevne</a:t>
            </a:r>
            <a:r>
              <a:rPr lang="cs-CZ" sz="1400" dirty="0" smtClean="0"/>
              <a:t> a hladko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. Tampón vložíme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husto tkaného, </a:t>
            </a:r>
            <a:r>
              <a:rPr lang="cs-CZ" sz="1400" dirty="0" err="1" smtClean="0"/>
              <a:t>ľanového</a:t>
            </a:r>
            <a:r>
              <a:rPr lang="cs-CZ" sz="1400" dirty="0" smtClean="0"/>
              <a:t> plátna (</a:t>
            </a:r>
            <a:r>
              <a:rPr lang="cs-CZ" sz="1400" dirty="0" err="1" smtClean="0"/>
              <a:t>môžeme</a:t>
            </a:r>
            <a:r>
              <a:rPr lang="cs-CZ" sz="1400" dirty="0" smtClean="0"/>
              <a:t> </a:t>
            </a:r>
            <a:r>
              <a:rPr lang="cs-CZ" sz="1400" dirty="0" err="1" smtClean="0"/>
              <a:t>použiť</a:t>
            </a:r>
            <a:r>
              <a:rPr lang="cs-CZ" sz="1400" dirty="0" smtClean="0"/>
              <a:t>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prepranú</a:t>
            </a:r>
            <a:r>
              <a:rPr lang="cs-CZ" sz="1400" dirty="0" smtClean="0"/>
              <a:t>, </a:t>
            </a:r>
            <a:r>
              <a:rPr lang="cs-CZ" sz="1400" dirty="0" err="1" smtClean="0"/>
              <a:t>staršiu</a:t>
            </a:r>
            <a:r>
              <a:rPr lang="cs-CZ" sz="1400" dirty="0" smtClean="0"/>
              <a:t> </a:t>
            </a:r>
            <a:r>
              <a:rPr lang="cs-CZ" sz="1400" dirty="0" err="1" smtClean="0"/>
              <a:t>kuchynskú</a:t>
            </a:r>
            <a:r>
              <a:rPr lang="cs-CZ" sz="1400" dirty="0" smtClean="0"/>
              <a:t> </a:t>
            </a:r>
            <a:r>
              <a:rPr lang="cs-CZ" sz="1400" dirty="0" err="1" smtClean="0"/>
              <a:t>utierku</a:t>
            </a:r>
            <a:r>
              <a:rPr lang="cs-CZ" sz="1400" dirty="0" smtClean="0"/>
              <a:t>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vystrihneme</a:t>
            </a:r>
            <a:r>
              <a:rPr lang="cs-CZ" sz="1400" dirty="0" smtClean="0"/>
              <a:t> vhodný </a:t>
            </a:r>
            <a:r>
              <a:rPr lang="cs-CZ" sz="1400" dirty="0" err="1" smtClean="0"/>
              <a:t>rozmer</a:t>
            </a:r>
            <a:r>
              <a:rPr lang="cs-CZ" sz="1400" dirty="0" smtClean="0"/>
              <a:t> </a:t>
            </a:r>
            <a:r>
              <a:rPr lang="cs-CZ" sz="1400" dirty="0" err="1" smtClean="0"/>
              <a:t>zo</a:t>
            </a:r>
            <a:r>
              <a:rPr lang="cs-CZ" sz="1400" dirty="0" smtClean="0"/>
              <a:t> starej </a:t>
            </a:r>
            <a:r>
              <a:rPr lang="cs-CZ" sz="1400" dirty="0" err="1" smtClean="0"/>
              <a:t>posteľnej</a:t>
            </a:r>
            <a:r>
              <a:rPr lang="cs-CZ" sz="1400" dirty="0" smtClean="0"/>
              <a:t> plachty) a </a:t>
            </a:r>
            <a:r>
              <a:rPr lang="cs-CZ" sz="1400" dirty="0" err="1" smtClean="0"/>
              <a:t>rovnakým</a:t>
            </a:r>
            <a:r>
              <a:rPr lang="cs-CZ" sz="1400" dirty="0" smtClean="0"/>
              <a:t> </a:t>
            </a:r>
            <a:r>
              <a:rPr lang="cs-CZ" sz="1400" dirty="0" err="1" smtClean="0"/>
              <a:t>spôsobom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tak, aby bol vložený tampón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 a plocha, </a:t>
            </a:r>
            <a:r>
              <a:rPr lang="cs-CZ" sz="1400" dirty="0" err="1" smtClean="0"/>
              <a:t>ktorou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leštiť</a:t>
            </a:r>
            <a:r>
              <a:rPr lang="cs-CZ" sz="1400" dirty="0" smtClean="0"/>
              <a:t> </a:t>
            </a:r>
            <a:r>
              <a:rPr lang="cs-CZ" sz="1400" dirty="0" err="1" smtClean="0"/>
              <a:t>zostala</a:t>
            </a:r>
            <a:r>
              <a:rPr lang="cs-CZ" sz="1400" dirty="0" smtClean="0"/>
              <a:t> bez </a:t>
            </a:r>
            <a:r>
              <a:rPr lang="cs-CZ" sz="1400" dirty="0" err="1" smtClean="0"/>
              <a:t>záhybov</a:t>
            </a:r>
            <a:r>
              <a:rPr lang="cs-CZ" sz="1400" dirty="0" smtClean="0"/>
              <a:t>. Plochu </a:t>
            </a:r>
            <a:r>
              <a:rPr lang="cs-CZ" sz="1400" dirty="0" err="1" smtClean="0"/>
              <a:t>polírovacej</a:t>
            </a:r>
            <a:r>
              <a:rPr lang="cs-CZ" sz="1400" dirty="0" smtClean="0"/>
              <a:t> lopty vytvarujeme </a:t>
            </a:r>
            <a:r>
              <a:rPr lang="cs-CZ" sz="1400" dirty="0" err="1" smtClean="0"/>
              <a:t>poklepaním</a:t>
            </a:r>
            <a:r>
              <a:rPr lang="cs-CZ" sz="1400" dirty="0" smtClean="0"/>
              <a:t> po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</a:t>
            </a:r>
            <a:r>
              <a:rPr lang="cs-CZ" sz="1400" dirty="0" err="1" smtClean="0"/>
              <a:t>suchej</a:t>
            </a:r>
            <a:r>
              <a:rPr lang="cs-CZ" sz="1400" dirty="0" smtClean="0"/>
              <a:t> </a:t>
            </a:r>
            <a:r>
              <a:rPr lang="cs-CZ" sz="1400" dirty="0" err="1" smtClean="0"/>
              <a:t>latke</a:t>
            </a:r>
            <a:r>
              <a:rPr lang="cs-CZ" sz="1400" dirty="0" smtClean="0"/>
              <a:t> (prkénku), čím </a:t>
            </a:r>
            <a:r>
              <a:rPr lang="cs-CZ" sz="1400" dirty="0" err="1" smtClean="0"/>
              <a:t>získa</a:t>
            </a:r>
            <a:r>
              <a:rPr lang="cs-CZ" sz="1400" dirty="0" smtClean="0"/>
              <a:t> </a:t>
            </a:r>
            <a:r>
              <a:rPr lang="cs-CZ" sz="1400" dirty="0" err="1" smtClean="0"/>
              <a:t>potrebný</a:t>
            </a:r>
            <a:r>
              <a:rPr lang="cs-CZ" sz="1400" dirty="0" smtClean="0"/>
              <a:t> tvar a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dlani. </a:t>
            </a:r>
            <a:r>
              <a:rPr lang="cs-CZ" sz="1400" dirty="0" err="1" smtClean="0"/>
              <a:t>Medzi</a:t>
            </a:r>
            <a:r>
              <a:rPr lang="cs-CZ" sz="1400" dirty="0" smtClean="0"/>
              <a:t> jednotlivými </a:t>
            </a:r>
            <a:r>
              <a:rPr lang="cs-CZ" sz="1400" dirty="0" err="1" smtClean="0"/>
              <a:t>fázami</a:t>
            </a:r>
            <a:r>
              <a:rPr lang="cs-CZ" sz="1400" dirty="0" smtClean="0"/>
              <a:t> </a:t>
            </a:r>
            <a:r>
              <a:rPr lang="cs-CZ" sz="1400" dirty="0" err="1" smtClean="0"/>
              <a:t>nanášania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uschovávame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 v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uzatvárateľnej</a:t>
            </a:r>
            <a:r>
              <a:rPr lang="cs-CZ" sz="1400" dirty="0" smtClean="0"/>
              <a:t>, </a:t>
            </a:r>
            <a:r>
              <a:rPr lang="cs-CZ" sz="1400" dirty="0" err="1" smtClean="0"/>
              <a:t>sklenenej</a:t>
            </a:r>
            <a:r>
              <a:rPr lang="cs-CZ" sz="1400" dirty="0" smtClean="0"/>
              <a:t> </a:t>
            </a:r>
            <a:r>
              <a:rPr lang="cs-CZ" sz="1400" dirty="0" err="1" smtClean="0"/>
              <a:t>nádobe</a:t>
            </a:r>
            <a:r>
              <a:rPr lang="cs-CZ" sz="1400" dirty="0" smtClean="0"/>
              <a:t>, aby nám </a:t>
            </a:r>
            <a:r>
              <a:rPr lang="cs-CZ" sz="1400" dirty="0" err="1" smtClean="0"/>
              <a:t>politúra</a:t>
            </a:r>
            <a:r>
              <a:rPr lang="cs-CZ" sz="1400" dirty="0" smtClean="0"/>
              <a:t> v tampóne </a:t>
            </a:r>
            <a:r>
              <a:rPr lang="cs-CZ" sz="1400" dirty="0" err="1" smtClean="0"/>
              <a:t>nestvrdla</a:t>
            </a:r>
            <a:r>
              <a:rPr lang="cs-CZ" sz="1400" dirty="0" smtClean="0"/>
              <a:t>. </a:t>
            </a:r>
            <a:br>
              <a:rPr lang="cs-CZ" sz="1400" dirty="0" smtClean="0"/>
            </a:br>
            <a:endParaRPr lang="cs-CZ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Kopál versus </a:t>
            </a: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NOVOLAKY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?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 smtClean="0">
                <a:solidFill>
                  <a:srgbClr val="7030A0"/>
                </a:solidFill>
                <a:latin typeface="Arial Black" pitchFamily="34" charset="0"/>
              </a:rPr>
              <a:t>NOVOLAK </a:t>
            </a: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= syntetický kondenzát fenolu + formaldehydu</a:t>
            </a: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27. 9. 2018</a:t>
            </a:r>
            <a:endParaRPr lang="sk-SK" smtClean="0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2 2018</a:t>
            </a:r>
            <a:endParaRPr lang="sk-SK" smtClean="0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33</a:t>
            </a:fld>
            <a:endParaRPr lang="sk-SK" smtClean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464496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DOBŘE ROZPUSTNÉ V LIHU (ETANOL),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Lesklé a tvrdé nátěry,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Náhrada KOPÁLU v lihových lacích, nazývaných dříve „KOPÁLY“,</a:t>
            </a:r>
          </a:p>
          <a:p>
            <a:r>
              <a:rPr lang="cs-CZ" sz="3600" cap="all" dirty="0" smtClean="0">
                <a:solidFill>
                  <a:srgbClr val="FF0000"/>
                </a:solidFill>
                <a:latin typeface="Arial Black" pitchFamily="34" charset="0"/>
              </a:rPr>
              <a:t>Někdy falšování kopálu v lihových lacích,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88737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63691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755576" y="3140968"/>
          <a:ext cx="7776864" cy="277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368152"/>
                <a:gridCol w="3960440"/>
              </a:tblGrid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OZNAČENÍ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POČET UHLÍKŮ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Monoterpenoid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SESQUITERPENOID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TRITERPENOID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LIMOLEN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 smtClean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 smtClean="0">
                <a:solidFill>
                  <a:srgbClr val="FF0000"/>
                </a:solidFill>
              </a:rPr>
              <a:t>Kyselina </a:t>
            </a:r>
            <a:r>
              <a:rPr lang="cs-CZ" sz="4800" b="1" dirty="0" err="1" smtClean="0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Nejdůležitější pryskyřice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PŘÍKLAD pryskyřice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</a:rPr>
              <a:t>Jehličnaté stromy &gt;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BOROVICE</a:t>
            </a:r>
          </a:p>
          <a:p>
            <a:r>
              <a:rPr lang="cs-CZ" dirty="0" smtClean="0"/>
              <a:t>&gt; 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Terpentýnový balzám (VÝRON)</a:t>
            </a:r>
          </a:p>
          <a:p>
            <a:r>
              <a:rPr lang="cs-CZ" dirty="0" smtClean="0"/>
              <a:t>&gt; </a:t>
            </a:r>
            <a:r>
              <a:rPr lang="cs-CZ" dirty="0" smtClean="0">
                <a:solidFill>
                  <a:srgbClr val="0000FF"/>
                </a:solidFill>
              </a:rPr>
              <a:t>DESTILACE  silice </a:t>
            </a:r>
            <a:r>
              <a:rPr lang="cs-CZ" dirty="0" smtClean="0"/>
              <a:t>&gt;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TERPENTÝN</a:t>
            </a:r>
            <a:r>
              <a:rPr lang="cs-CZ" b="1" dirty="0" smtClean="0">
                <a:solidFill>
                  <a:srgbClr val="0000FF"/>
                </a:solidFill>
              </a:rPr>
              <a:t> &gt; ředidlo fermežových a olejových barev</a:t>
            </a:r>
          </a:p>
          <a:p>
            <a:r>
              <a:rPr lang="cs-CZ" dirty="0" smtClean="0"/>
              <a:t>&gt; </a:t>
            </a:r>
            <a:r>
              <a:rPr lang="cs-CZ" dirty="0" smtClean="0">
                <a:solidFill>
                  <a:srgbClr val="FF0000"/>
                </a:solidFill>
              </a:rPr>
              <a:t>DESTILAČNÍ ZBYTEK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je pryskyřice </a:t>
            </a:r>
            <a:r>
              <a:rPr lang="cs-CZ" dirty="0" smtClean="0"/>
              <a:t>&gt; 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 smtClean="0"/>
              <a:t>Za normální teploty tvrdá a křehká</a:t>
            </a:r>
          </a:p>
          <a:p>
            <a:r>
              <a:rPr lang="cs-CZ" sz="2200" dirty="0" smtClean="0"/>
              <a:t>Měkne při cca. 70 °C</a:t>
            </a:r>
          </a:p>
          <a:p>
            <a:r>
              <a:rPr lang="cs-CZ" sz="2200" dirty="0" smtClean="0"/>
              <a:t>Taje při cca. 120 °C</a:t>
            </a:r>
          </a:p>
          <a:p>
            <a:r>
              <a:rPr lang="cs-CZ" sz="2200" dirty="0" smtClean="0"/>
              <a:t>Rozpustná v alkoholech, esterech, aromátech, chlorovaných rozpouštědlech, ketonech, terpentýnu</a:t>
            </a:r>
          </a:p>
          <a:p>
            <a:r>
              <a:rPr lang="cs-CZ" sz="2200" dirty="0" smtClean="0"/>
              <a:t>Obsahuje převážně kyselinu </a:t>
            </a:r>
            <a:r>
              <a:rPr lang="cs-CZ" sz="2200" dirty="0" err="1" smtClean="0"/>
              <a:t>abietovou</a:t>
            </a:r>
            <a:r>
              <a:rPr lang="cs-CZ" sz="2200" dirty="0" smtClean="0"/>
              <a:t> &gt; oxidace, křehnutí, omezení rozpustnosti</a:t>
            </a:r>
          </a:p>
          <a:p>
            <a:r>
              <a:rPr lang="cs-CZ" sz="2200" dirty="0" smtClean="0"/>
              <a:t>Rozpouští se v alkáliích &gt; PRYSKYŘIČNÁ MÝDLA</a:t>
            </a:r>
          </a:p>
          <a:p>
            <a:r>
              <a:rPr lang="cs-CZ" sz="2200" dirty="0" smtClean="0"/>
              <a:t>Kobaltnatá sůl &gt; SIKATIVUM</a:t>
            </a:r>
          </a:p>
          <a:p>
            <a:r>
              <a:rPr lang="cs-CZ" sz="2200" dirty="0" smtClean="0"/>
              <a:t>Měďnatá sůl &gt; pigment &amp; SIKATIVUM</a:t>
            </a:r>
          </a:p>
          <a:p>
            <a:r>
              <a:rPr lang="cs-CZ" sz="2200" b="1" dirty="0" smtClean="0">
                <a:solidFill>
                  <a:srgbClr val="008000"/>
                </a:solidFill>
              </a:rPr>
              <a:t>Tavná lepidla</a:t>
            </a:r>
          </a:p>
          <a:p>
            <a:r>
              <a:rPr lang="cs-CZ" sz="2200" b="1" dirty="0" err="1" smtClean="0">
                <a:solidFill>
                  <a:srgbClr val="C00000"/>
                </a:solidFill>
              </a:rPr>
              <a:t>Odštětinování</a:t>
            </a:r>
            <a:r>
              <a:rPr lang="cs-CZ" sz="2200" b="1" dirty="0" smtClean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b="1" dirty="0" smtClean="0">
                <a:solidFill>
                  <a:srgbClr val="0000FF"/>
                </a:solidFill>
              </a:rPr>
              <a:t>Pájení &gt; rozrušuje vrstvy oxidů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trike="sngStrike" dirty="0" smtClean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Rostlinné tuky (oleje)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 smtClean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 smtClean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 smtClean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 smtClean="0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 smtClean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plátno &gt;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RENTOALÁŽ</a:t>
            </a:r>
            <a:endParaRPr lang="sk-SK" sz="2400" b="1" kern="1200" dirty="0" smtClean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silice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TERPENTÝN</a:t>
            </a:r>
            <a:r>
              <a:rPr lang="cs-CZ" sz="2800" b="1" dirty="0" smtClean="0">
                <a:solidFill>
                  <a:srgbClr val="FF0000"/>
                </a:solidFill>
              </a:rPr>
              <a:t/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Syntéza vonných látek, např. kafru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r>
              <a:rPr lang="cs-CZ" sz="2800" b="1" dirty="0" smtClean="0">
                <a:solidFill>
                  <a:srgbClr val="FF0000"/>
                </a:solidFill>
              </a:rPr>
              <a:t/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052736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Add to oil paints, mediums and varnishes for an exquisite jewel-like quality and tough, enamel-like surface. </a:t>
            </a:r>
            <a:br>
              <a:rPr lang="en-US" sz="2000" dirty="0" smtClean="0">
                <a:latin typeface="Arial Black" pitchFamily="34" charset="0"/>
              </a:rPr>
            </a:br>
            <a:r>
              <a:rPr lang="en-US" sz="2000" dirty="0" smtClean="0">
                <a:latin typeface="Arial Black" pitchFamily="34" charset="0"/>
              </a:rPr>
              <a:t>Derived from European larch trees,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this resin has the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CONSISTENCY OF HONEY </a:t>
            </a:r>
            <a:r>
              <a:rPr lang="en-US" sz="2000" dirty="0" smtClean="0">
                <a:latin typeface="Arial Black" pitchFamily="34" charset="0"/>
              </a:rPr>
              <a:t>and is offered in its pure, undiluted state. Dilute with 20% turpentine and use sparingly to a 5% maximum of the total paint mixture.</a:t>
            </a:r>
            <a:endParaRPr lang="cs-CZ" sz="2000" dirty="0">
              <a:latin typeface="Arial Black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88674"/>
            <a:ext cx="4392488" cy="320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r>
              <a:rPr lang="cs-CZ" sz="2800" b="1" dirty="0" smtClean="0">
                <a:solidFill>
                  <a:srgbClr val="FF0000"/>
                </a:solidFill>
              </a:rPr>
              <a:t/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3619500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2952328" cy="4552024"/>
        </p:xfrm>
        <a:graphic>
          <a:graphicData uri="http://schemas.openxmlformats.org/presentationml/2006/ole">
            <p:oleObj spid="_x0000_s1026" r:id="rId4" imgW="19828571" imgH="30571429" progId="">
              <p:embed/>
            </p:oleObj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0" y="5805264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Modřín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Ještě pár poznámek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latin typeface="Arial Black" pitchFamily="34" charset="0"/>
              </a:rPr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Složení a množství látek doprovodných souvisí se zdrojem, např. různé jehličnany dávají různé pryskyřice, místem těžby suroviny, dobou odběru atd. 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 smtClean="0"/>
              <a:t>Získává se z kanadské jedle</a:t>
            </a:r>
          </a:p>
          <a:p>
            <a:r>
              <a:rPr lang="cs-CZ" sz="2800" dirty="0" smtClean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 smtClean="0"/>
              <a:t>Získává se z evropského modřínu</a:t>
            </a:r>
          </a:p>
          <a:p>
            <a:r>
              <a:rPr lang="cs-CZ" sz="2800" dirty="0" smtClean="0"/>
              <a:t>Vytváří lesklý nežloutnoucí film</a:t>
            </a:r>
          </a:p>
          <a:p>
            <a:r>
              <a:rPr lang="cs-CZ" sz="2800" dirty="0" smtClean="0"/>
              <a:t>Používán v malířství (olejomalba) již v dobách </a:t>
            </a:r>
            <a:r>
              <a:rPr lang="cs-CZ" sz="2800" dirty="0" err="1" smtClean="0"/>
              <a:t>Rubensových</a:t>
            </a:r>
            <a:r>
              <a:rPr lang="cs-CZ" sz="2800" dirty="0" smtClean="0"/>
              <a:t>, ve směsi s ořechovým olejem a mastixem</a:t>
            </a:r>
          </a:p>
          <a:p>
            <a:pPr algn="ctr"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42484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Kopál je </a:t>
            </a:r>
            <a:r>
              <a:rPr lang="cs-CZ" b="1" dirty="0" smtClean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 smtClean="0"/>
              <a:t>nebo subfosilní tvrdá pryskyřice některých</a:t>
            </a:r>
          </a:p>
          <a:p>
            <a:r>
              <a:rPr lang="cs-CZ" dirty="0" smtClean="0"/>
              <a:t>jehličnanů, zejména z rodu </a:t>
            </a:r>
            <a:r>
              <a:rPr lang="cs-CZ" i="1" dirty="0" err="1" smtClean="0"/>
              <a:t>Copaifera</a:t>
            </a:r>
            <a:r>
              <a:rPr lang="cs-CZ" i="1" dirty="0" smtClean="0"/>
              <a:t>, ve středoamerických kulturách</a:t>
            </a:r>
          </a:p>
          <a:p>
            <a:r>
              <a:rPr lang="cs-CZ" dirty="0" smtClean="0"/>
              <a:t>užívaná jako kadidlo a dříve také k výrobě laků. Kopál má medovou</a:t>
            </a:r>
          </a:p>
          <a:p>
            <a:r>
              <a:rPr lang="cs-CZ" dirty="0" smtClean="0"/>
              <a:t>nebo jantarovou barvu a rozpouští se v éteru, v acetonu a v </a:t>
            </a:r>
            <a:r>
              <a:rPr lang="cs-CZ" b="1" dirty="0" smtClean="0">
                <a:solidFill>
                  <a:srgbClr val="FF0000"/>
                </a:solidFill>
              </a:rPr>
              <a:t>alkoholu</a:t>
            </a:r>
            <a:r>
              <a:rPr lang="cs-CZ" dirty="0" smtClean="0"/>
              <a:t>.</a:t>
            </a:r>
          </a:p>
          <a:p>
            <a:r>
              <a:rPr lang="pt-BR" dirty="0" smtClean="0"/>
              <a:t>Dodnes se používá při restaurování obrazů a jako přísada do</a:t>
            </a:r>
          </a:p>
          <a:p>
            <a:r>
              <a:rPr lang="cs-CZ" dirty="0" smtClean="0"/>
              <a:t>houslařských laků, protože dává tvrdý a lesklý povrch.</a:t>
            </a:r>
          </a:p>
          <a:p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Protože alkohol (ETANOL) je běžné a levné rozpouštědlo, byly tzv. KOPÁLOVÉ LAKY hojně využívány. </a:t>
            </a:r>
            <a:endParaRPr lang="cs-CZ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amylalkoholu.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800" dirty="0" smtClean="0"/>
              <a:t> </a:t>
            </a:r>
            <a:r>
              <a:rPr lang="cs-CZ" sz="2400" dirty="0" smtClean="0"/>
              <a:t>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Potravinářské, jedlé oleje </a:t>
            </a:r>
            <a:r>
              <a:rPr lang="cs-CZ" sz="2400" dirty="0" smtClean="0"/>
              <a:t>jsou rostlinné kapalné </a:t>
            </a:r>
            <a:r>
              <a:rPr lang="cs-CZ" sz="2400" dirty="0" err="1" smtClean="0">
                <a:hlinkClick r:id="rId2" tooltip="Triacylglycerol"/>
              </a:rPr>
              <a:t>triacylglyceroly</a:t>
            </a:r>
            <a:r>
              <a:rPr lang="cs-CZ" sz="2400" dirty="0" smtClean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400" dirty="0" smtClean="0"/>
              <a:t>jsou nejčastěji založeny na použití</a:t>
            </a:r>
          </a:p>
          <a:p>
            <a:pPr algn="just">
              <a:buNone/>
            </a:pPr>
            <a:r>
              <a:rPr lang="cs-CZ" sz="2400" dirty="0" smtClean="0">
                <a:hlinkClick r:id="rId3" tooltip="Minerální olej"/>
              </a:rPr>
              <a:t>minerálních olejů</a:t>
            </a:r>
            <a:r>
              <a:rPr lang="cs-CZ" sz="2400" dirty="0" smtClean="0"/>
              <a:t>, tedy směsí </a:t>
            </a:r>
            <a:r>
              <a:rPr lang="cs-CZ" sz="2400" dirty="0" smtClean="0">
                <a:hlinkClick r:id="rId4" tooltip="Uhlovodíky"/>
              </a:rPr>
              <a:t>uhlovodíků</a:t>
            </a:r>
            <a:r>
              <a:rPr lang="cs-CZ" sz="2400" dirty="0" smtClean="0"/>
              <a:t> získaných z </a:t>
            </a:r>
            <a:r>
              <a:rPr lang="cs-CZ" sz="2400" dirty="0" smtClean="0">
                <a:hlinkClick r:id="rId5" tooltip="Ropa"/>
              </a:rPr>
              <a:t>ropy</a:t>
            </a:r>
            <a:r>
              <a:rPr lang="cs-CZ" sz="2400" dirty="0" smtClean="0"/>
              <a:t>, nebo </a:t>
            </a:r>
            <a:r>
              <a:rPr lang="cs-CZ" sz="2400" dirty="0" smtClean="0">
                <a:hlinkClick r:id="rId6" tooltip="Silikonový olej"/>
              </a:rPr>
              <a:t>silikonových olejů</a:t>
            </a:r>
            <a:r>
              <a:rPr lang="cs-CZ" sz="2400" dirty="0" smtClean="0"/>
              <a:t>, vyráběných synteticky, u kterých místo uhlíkových řetězců jsou použity řetězce na bázi </a:t>
            </a:r>
            <a:r>
              <a:rPr lang="cs-CZ" sz="2400" dirty="0" smtClean="0">
                <a:hlinkClick r:id="rId7" tooltip="Křemík"/>
              </a:rPr>
              <a:t>křemíku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endParaRPr lang="cs-CZ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Masticha</a:t>
            </a:r>
            <a:r>
              <a:rPr lang="cs-CZ" sz="2400" b="1" dirty="0" smtClean="0"/>
              <a:t> nebo Mastix je pryskyřice, která se získává z keře řečíku</a:t>
            </a:r>
          </a:p>
          <a:p>
            <a:r>
              <a:rPr lang="pt-BR" sz="2400" b="1" dirty="0" smtClean="0"/>
              <a:t>lentišku</a:t>
            </a:r>
            <a:r>
              <a:rPr lang="pt-BR" sz="2400" dirty="0" smtClean="0"/>
              <a:t> (</a:t>
            </a:r>
            <a:r>
              <a:rPr lang="pt-BR" sz="2400" i="1" dirty="0" smtClean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/>
              <a:t>Masticha</a:t>
            </a:r>
            <a:r>
              <a:rPr lang="cs-CZ" sz="2000" dirty="0" smtClean="0"/>
              <a:t> byla v mnoha směrech využívána již ve starověku, zejména pro vonný dech a bělící účinky na zuby. V současnosti má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 smtClean="0"/>
              <a:t>Helicobacter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pylori</a:t>
            </a:r>
            <a:r>
              <a:rPr lang="cs-CZ" sz="2000" i="1" dirty="0" smtClean="0"/>
              <a:t>, která </a:t>
            </a:r>
            <a:r>
              <a:rPr lang="cs-CZ" sz="2000" dirty="0" smtClean="0"/>
              <a:t>způsobuje peptické vředy, gastritidu a </a:t>
            </a:r>
            <a:r>
              <a:rPr lang="cs-CZ" sz="2000" dirty="0" err="1" smtClean="0"/>
              <a:t>duodentidu</a:t>
            </a:r>
            <a:r>
              <a:rPr lang="cs-CZ" sz="2000" dirty="0" smtClean="0"/>
              <a:t> (zánět dvanáctníku).</a:t>
            </a:r>
          </a:p>
          <a:p>
            <a:r>
              <a:rPr lang="cs-CZ" sz="2000" dirty="0" smtClean="0"/>
              <a:t>V potravinářství se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používá k ochucení masa, mořských</a:t>
            </a:r>
          </a:p>
          <a:p>
            <a:r>
              <a:rPr lang="pl-PL" sz="2000" dirty="0" smtClean="0"/>
              <a:t>plodů, jako přísada do koláčů a cukrovinek. Populárními produkty z</a:t>
            </a:r>
          </a:p>
          <a:p>
            <a:r>
              <a:rPr lang="cs-CZ" sz="2000" dirty="0" err="1" smtClean="0"/>
              <a:t>mastichy</a:t>
            </a:r>
            <a:r>
              <a:rPr lang="cs-CZ" sz="2000" dirty="0" smtClean="0"/>
              <a:t> nebo s přísadou </a:t>
            </a:r>
            <a:r>
              <a:rPr lang="cs-CZ" sz="2000" dirty="0" err="1" smtClean="0"/>
              <a:t>mastichy</a:t>
            </a:r>
            <a:r>
              <a:rPr lang="cs-CZ" sz="2000" dirty="0" smtClean="0"/>
              <a:t> jsou žvýkačky, olej, voda, likéry,</a:t>
            </a:r>
          </a:p>
          <a:p>
            <a:r>
              <a:rPr lang="cs-CZ" sz="2000" dirty="0" smtClean="0"/>
              <a:t>mýdla, zubní pasty.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Anacardic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Adipostatin</a:t>
            </a:r>
            <a:r>
              <a:rPr lang="cs-CZ" sz="2400" b="1" dirty="0" smtClean="0">
                <a:solidFill>
                  <a:srgbClr val="0000FF"/>
                </a:solidFill>
              </a:rPr>
              <a:t> A</a:t>
            </a:r>
            <a:endParaRPr lang="cs-CZ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Já </a:t>
            </a:r>
            <a:r>
              <a:rPr lang="cs-CZ" sz="3200" b="1" dirty="0" smtClean="0">
                <a:solidFill>
                  <a:srgbClr val="FF0000"/>
                </a:solidFill>
              </a:rPr>
              <a:t>a 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179512" y="692696"/>
            <a:ext cx="87129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Pracoval jsem na projektu „FENOLFORMALDEHYDOVÉ PRYSKYŘICE“, neboli na  „bakelitu“.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Speciální pryskyřice na spojky do tanků se tyto modifikují KEŠU OLEJEM.  </a:t>
            </a: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Přišla hrozná zpráva ze ZTS Martin, že spojky tanků nemají trvanlivost!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VYŘEŠIT A TO OKAMŽITĚ!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Mě chodily vzorky KEŠU OLEJE z Brazílie, Bornea atd. a já je analyzoval pomocí GPC. NEZJISTIL JSEM NIC. </a:t>
            </a: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Problém vymizel sám od sebe.</a:t>
            </a:r>
          </a:p>
          <a:p>
            <a:pPr algn="ctr"/>
            <a:r>
              <a:rPr lang="cs-CZ" sz="4000" i="1" u="sng" dirty="0" smtClean="0">
                <a:solidFill>
                  <a:srgbClr val="FF0000"/>
                </a:solidFill>
                <a:latin typeface="Arial Black" pitchFamily="34" charset="0"/>
              </a:rPr>
              <a:t>MOJE HYPOTÉZA:</a:t>
            </a:r>
          </a:p>
          <a:p>
            <a:pPr algn="ctr"/>
            <a:r>
              <a:rPr lang="cs-CZ" sz="2400" i="1" u="sng" dirty="0" smtClean="0">
                <a:solidFill>
                  <a:srgbClr val="FF0000"/>
                </a:solidFill>
                <a:latin typeface="Arial Black" pitchFamily="34" charset="0"/>
              </a:rPr>
              <a:t>Zapomněli to tam přidat, což samozřejmě nikdo nepřiznal.</a:t>
            </a:r>
            <a:endParaRPr lang="cs-CZ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RICINOVÝ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8" y="-571471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83568" y="544522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Velkou výhodou tohoto oleje jsou reakční místa v podobě –OH skupin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43651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Používal se jako mazivo do benzínu dvoudobých motocyklových motorů &gt; charakteristická vůně výfukových plynů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RICINOVNÍK – Skočec obecný 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slovensky</a:t>
            </a:r>
            <a:r>
              <a:rPr lang="cs-CZ" sz="3200" b="1" dirty="0" smtClean="0">
                <a:solidFill>
                  <a:srgbClr val="7030A0"/>
                </a:solidFill>
              </a:rPr>
              <a:t> </a:t>
            </a: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NEVÍM </a:t>
            </a:r>
            <a:endParaRPr lang="cs-CZ" sz="28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1628800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Oproti např. PLA má tyto výhody: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není využitelný pro výživu lidí či zvířat,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jed je jen v slupkách semen, ale to je asi hlavní </a:t>
            </a:r>
            <a:r>
              <a:rPr lang="cs-CZ" sz="3200" smtClean="0">
                <a:latin typeface="Arial Black" pitchFamily="34" charset="0"/>
              </a:rPr>
              <a:t>problém využívání</a:t>
            </a:r>
            <a:endParaRPr lang="cs-CZ" sz="3200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je to keř a ne bylina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roste na půdách zemědělsky nevyužitelných</a:t>
            </a:r>
          </a:p>
          <a:p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RICINOVÝ OLEJ &amp; spojitost přírodních a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syntetických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polymerů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835696" y="6453335"/>
            <a:ext cx="640871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525343"/>
            <a:ext cx="2133600" cy="196131"/>
          </a:xfrm>
        </p:spPr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58</a:t>
            </a:fld>
            <a:endParaRPr lang="sk-SK" dirty="0"/>
          </a:p>
        </p:txBody>
      </p:sp>
      <p:pic>
        <p:nvPicPr>
          <p:cNvPr id="11" name="Obrázek 10" descr="Bromundecansäure.sv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813690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Synthese von 11-Aminoundecansäure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Pyrolyse_von_Ricinolsäuremethylester_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780928"/>
            <a:ext cx="8136904" cy="1251519"/>
          </a:xfrm>
          <a:prstGeom prst="rect">
            <a:avLst/>
          </a:prstGeom>
        </p:spPr>
      </p:pic>
      <p:pic>
        <p:nvPicPr>
          <p:cNvPr id="14" name="Obrázek 13" descr="512px-Ricinoleic_acid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836713"/>
            <a:ext cx="8280920" cy="161089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716016" y="206084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Kyselina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</a:rPr>
              <a:t>ricinolejová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940152" y="31409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Štěpení na kyselinu UNDEKANOVOU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580526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>
                <a:solidFill>
                  <a:srgbClr val="008000"/>
                </a:solidFill>
                <a:latin typeface="Arial Black" pitchFamily="34" charset="0"/>
              </a:rPr>
              <a:t>11-AMINOUNDEKANOVÁ 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KYSELINA &gt;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POLYAMID 11 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5" name="Obrázek 4" descr="PA11 z ricínového  oleje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25980"/>
            <a:ext cx="7092280" cy="67925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020272" y="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Použití v kosmetice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Glyceridy </a:t>
            </a:r>
            <a:r>
              <a:rPr lang="cs-CZ" sz="2800" b="1" dirty="0" smtClean="0">
                <a:solidFill>
                  <a:srgbClr val="FF0000"/>
                </a:solidFill>
              </a:rPr>
              <a:t>vyšších nenasycených mastných kyselin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4559808" cy="2267712"/>
          </a:xfrm>
          <a:prstGeom prst="rect">
            <a:avLst/>
          </a:prstGeom>
        </p:spPr>
      </p:pic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1038" y="4126420"/>
            <a:ext cx="4679962" cy="2110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PAZNEHTOVÝ OLEJ -  </a:t>
            </a:r>
            <a:r>
              <a:rPr lang="cs-CZ" sz="2800" b="1" i="1" u="sng" dirty="0" smtClean="0">
                <a:solidFill>
                  <a:srgbClr val="0000FF"/>
                </a:solidFill>
                <a:latin typeface="Arial Black" pitchFamily="34" charset="0"/>
              </a:rPr>
              <a:t>jen pro zajímavost</a:t>
            </a:r>
            <a:endParaRPr lang="cs-CZ" sz="2800" b="1" i="1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16" name="Obrázek 15" descr="Paznehtový olej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8" y="-891481"/>
            <a:ext cx="4824536" cy="8712967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2195736" y="3068960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195736" y="2492896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076056" y="4653136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004048" y="4005064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Trochu norem na úvod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 smtClean="0">
                <a:hlinkClick r:id="rId2" tooltip="(588756) ČSN EN ISO 660"/>
              </a:rPr>
              <a:t>(588756) ČSN EN ISO 660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čísla kyselosti a kyselosti</a:t>
            </a:r>
            <a:endParaRPr lang="cs-CZ" sz="2000" dirty="0" smtClean="0"/>
          </a:p>
          <a:p>
            <a:r>
              <a:rPr lang="cs-CZ" sz="2000" dirty="0" smtClean="0"/>
              <a:t>Část nebo celá norma je v angličtině.</a:t>
            </a:r>
          </a:p>
          <a:p>
            <a:r>
              <a:rPr lang="cs-CZ" sz="2000" dirty="0" smtClean="0"/>
              <a:t>Účinnost: 12/2009</a:t>
            </a:r>
          </a:p>
          <a:p>
            <a:pPr algn="ctr">
              <a:buNone/>
            </a:pPr>
            <a:r>
              <a:rPr lang="cs-CZ" sz="2000" b="1" dirty="0" smtClean="0">
                <a:hlinkClick r:id="rId3" tooltip="(588761) ČSN EN ISO 3961"/>
              </a:rPr>
              <a:t>(588761) ČSN EN ISO 3961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jodového čísla</a:t>
            </a:r>
            <a:endParaRPr lang="cs-CZ" sz="2000" dirty="0" smtClean="0"/>
          </a:p>
          <a:p>
            <a:r>
              <a:rPr lang="cs-CZ" sz="2000" dirty="0" smtClean="0"/>
              <a:t> Část nebo celá norma je v angličtině.</a:t>
            </a:r>
          </a:p>
          <a:p>
            <a:r>
              <a:rPr lang="cs-CZ" sz="2000" dirty="0" smtClean="0"/>
              <a:t>Účinnost: 05/2012</a:t>
            </a:r>
          </a:p>
          <a:p>
            <a:pPr algn="ctr"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hlinkClick r:id="rId4" tooltip="(588763) ČSN 58 8763"/>
              </a:rPr>
              <a:t>(588763) ČSN 58 8763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oleje. Stanovení čísla zmýdelnění</a:t>
            </a:r>
            <a:endParaRPr lang="cs-CZ" sz="2000" dirty="0" smtClean="0"/>
          </a:p>
          <a:p>
            <a:r>
              <a:rPr lang="cs-CZ" sz="2000" dirty="0" smtClean="0"/>
              <a:t>Norma je v češtině.</a:t>
            </a:r>
          </a:p>
          <a:p>
            <a:r>
              <a:rPr lang="cs-CZ" sz="2000" dirty="0" smtClean="0"/>
              <a:t>Účinnost: 01/1995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ZRUŠENÁ 1. 7. </a:t>
            </a:r>
            <a:r>
              <a:rPr lang="cs-CZ" sz="2000" smtClean="0">
                <a:solidFill>
                  <a:srgbClr val="FF0000"/>
                </a:solidFill>
                <a:latin typeface="Arial Black" pitchFamily="34" charset="0"/>
              </a:rPr>
              <a:t>2015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Jodové číslo </a:t>
            </a:r>
          </a:p>
          <a:p>
            <a:pPr algn="just"/>
            <a:r>
              <a:rPr lang="cs-CZ" sz="2400" b="1" dirty="0" smtClean="0"/>
              <a:t>je definováno jako množství (%) halogenu přepočítaného na jód, které může zkoumaný vzorek vázat za podmínek metody. Jodové číslo (JČ) charakterizuje obsah nenasycených mastných kyselin. Lze ho proto použít pro zjištění původu a kvality tuku. Jodové číslo může sloužit ke zjištění původů sádla (např. střevní sádlo) a při podezření, že v sádlu či loji jsou přimíchány jiné tuky, nebo že došlo k oxidaci. Jodové číslo je měřítkem obsahu dvojných vazeb ve vzorku. Oleje, které mají JČ nad 150 se řadí mezi vysychavé, oleje s JČ od 100 do 150 jsou </a:t>
            </a:r>
            <a:r>
              <a:rPr lang="cs-CZ" sz="2400" b="1" dirty="0" err="1" smtClean="0"/>
              <a:t>polovysychavé</a:t>
            </a:r>
            <a:r>
              <a:rPr lang="cs-CZ" sz="2400" b="1" dirty="0" smtClean="0"/>
              <a:t> a oleje s JČ pod 100 jsou nevysychavé.</a:t>
            </a:r>
          </a:p>
          <a:p>
            <a:pPr algn="just"/>
            <a:r>
              <a:rPr lang="cs-CZ" sz="2400" b="1" dirty="0" smtClean="0"/>
              <a:t>Jodové číslo se stanovuje metodou Hanušovou (s </a:t>
            </a:r>
            <a:r>
              <a:rPr lang="cs-CZ" sz="2400" b="1" dirty="0" err="1" smtClean="0"/>
              <a:t>jódmonobromidem</a:t>
            </a:r>
            <a:r>
              <a:rPr lang="cs-CZ" sz="2400" b="1" dirty="0" smtClean="0"/>
              <a:t>) či </a:t>
            </a:r>
            <a:r>
              <a:rPr lang="cs-CZ" sz="2400" b="1" dirty="0" err="1" smtClean="0"/>
              <a:t>Wijasovou</a:t>
            </a:r>
            <a:r>
              <a:rPr lang="cs-CZ" sz="2400" b="1" dirty="0" smtClean="0"/>
              <a:t> (s </a:t>
            </a:r>
            <a:r>
              <a:rPr lang="cs-CZ" sz="2400" b="1" dirty="0" err="1" smtClean="0"/>
              <a:t>jodmonochloridem</a:t>
            </a:r>
            <a:r>
              <a:rPr lang="cs-CZ" sz="2400" b="1" dirty="0" smtClean="0"/>
              <a:t>). </a:t>
            </a:r>
            <a:endParaRPr lang="cs-CZ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2767</Words>
  <Application>Microsoft Office PowerPoint</Application>
  <PresentationFormat>Předvádění na obrazovce (4:3)</PresentationFormat>
  <Paragraphs>488</Paragraphs>
  <Slides>60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Default Design</vt:lpstr>
      <vt:lpstr>PŘÍRODNÍ POLYMERY Deriváty kyselin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PAZNEHTOVÝ OLEJ -  jen pro zajímavost</vt:lpstr>
      <vt:lpstr>Trochu norem na úvod</vt:lpstr>
      <vt:lpstr>Snímek 9</vt:lpstr>
      <vt:lpstr>Mastné kyseliny, které nás budou zajímat  a proč?</vt:lpstr>
      <vt:lpstr>Mastné kyseliny -  zdroje a technologie výroby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Oleje, které nás budou zajímat a jejich složení</vt:lpstr>
      <vt:lpstr>Co to je VYSÝCHÁNÍ OLEJE</vt:lpstr>
      <vt:lpstr>Co to je VYSÝCHÁNÍ OLEJE správněji  TUHNOUCÍ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Přírodní PRYSKYŘICE (eng. Resins)</vt:lpstr>
      <vt:lpstr>PRYSKYŘICE versus SILICE</vt:lpstr>
      <vt:lpstr>Šelak (eng. Shellac)</vt:lpstr>
      <vt:lpstr>Šelak (eng. Shellac)</vt:lpstr>
      <vt:lpstr>Šelak (eng. Shellac) - použití</vt:lpstr>
      <vt:lpstr>Snímek 32</vt:lpstr>
      <vt:lpstr>Kopál versus NOVOLAKY?  NOVOLAK = syntetický kondenzát fenolu + formaldehydu</vt:lpstr>
      <vt:lpstr>Izopren – základní jednotka TERPENOIDŮ</vt:lpstr>
      <vt:lpstr>Snímek 35</vt:lpstr>
      <vt:lpstr>Snímek 36</vt:lpstr>
      <vt:lpstr>Nejdůležitější pryskyřice</vt:lpstr>
      <vt:lpstr>PŘÍKLAD pryskyřice</vt:lpstr>
      <vt:lpstr>KALAFUNA</vt:lpstr>
      <vt:lpstr>KALAFUNA (eng. Rosin or Colophony or Greek Pitch, Yellow Rosin))</vt:lpstr>
      <vt:lpstr>KALAFUNA (eng. Rosin or Colophony or Greek Pitch)</vt:lpstr>
      <vt:lpstr>PŘÍKLAD silice TERPENTÝN  (eng. Turpentine)</vt:lpstr>
      <vt:lpstr>BENÁTSKÝ TERPENTÝN  (eng. Venic (Venetian) Turpentine)</vt:lpstr>
      <vt:lpstr>BENÁTSKÝ TERPENTÝN  (eng. Venic (Venetian)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Já a KEŠU OLEJ (eng. Cashew Oil)</vt:lpstr>
      <vt:lpstr>Ještě další zajímavé OLEJE RICINOVÝ OLEJ (eng. Castor Oil)</vt:lpstr>
      <vt:lpstr>RICINOVNÍK – Skočec obecný  slovensky NEVÍM </vt:lpstr>
      <vt:lpstr>RICINOVÝ OLEJ &amp; spojitost přírodních a syntetických polymerů</vt:lpstr>
      <vt:lpstr>Snímek 59</vt:lpstr>
      <vt:lpstr>Snímek 60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232</cp:revision>
  <dcterms:created xsi:type="dcterms:W3CDTF">2008-02-10T16:41:08Z</dcterms:created>
  <dcterms:modified xsi:type="dcterms:W3CDTF">2018-09-02T16:46:16Z</dcterms:modified>
</cp:coreProperties>
</file>