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510" r:id="rId3"/>
    <p:sldId id="397" r:id="rId4"/>
    <p:sldId id="398" r:id="rId5"/>
    <p:sldId id="440" r:id="rId6"/>
    <p:sldId id="447" r:id="rId7"/>
    <p:sldId id="446" r:id="rId8"/>
    <p:sldId id="452" r:id="rId9"/>
    <p:sldId id="487" r:id="rId10"/>
    <p:sldId id="449" r:id="rId11"/>
    <p:sldId id="443" r:id="rId12"/>
    <p:sldId id="454" r:id="rId13"/>
    <p:sldId id="453" r:id="rId14"/>
    <p:sldId id="450" r:id="rId15"/>
    <p:sldId id="459" r:id="rId16"/>
    <p:sldId id="460" r:id="rId17"/>
    <p:sldId id="461" r:id="rId18"/>
    <p:sldId id="462" r:id="rId19"/>
    <p:sldId id="463" r:id="rId20"/>
    <p:sldId id="451" r:id="rId21"/>
    <p:sldId id="444" r:id="rId22"/>
    <p:sldId id="499" r:id="rId23"/>
    <p:sldId id="448" r:id="rId24"/>
    <p:sldId id="441" r:id="rId25"/>
    <p:sldId id="442" r:id="rId26"/>
    <p:sldId id="455" r:id="rId27"/>
    <p:sldId id="515" r:id="rId28"/>
    <p:sldId id="503" r:id="rId29"/>
    <p:sldId id="456" r:id="rId30"/>
    <p:sldId id="465" r:id="rId31"/>
    <p:sldId id="492" r:id="rId32"/>
    <p:sldId id="467" r:id="rId33"/>
    <p:sldId id="466" r:id="rId34"/>
    <p:sldId id="445" r:id="rId35"/>
    <p:sldId id="508" r:id="rId36"/>
    <p:sldId id="464" r:id="rId37"/>
    <p:sldId id="485" r:id="rId38"/>
    <p:sldId id="458" r:id="rId39"/>
    <p:sldId id="504" r:id="rId40"/>
    <p:sldId id="514" r:id="rId41"/>
    <p:sldId id="505" r:id="rId42"/>
    <p:sldId id="469" r:id="rId43"/>
    <p:sldId id="468" r:id="rId44"/>
    <p:sldId id="473" r:id="rId45"/>
    <p:sldId id="471" r:id="rId46"/>
    <p:sldId id="494" r:id="rId47"/>
    <p:sldId id="498" r:id="rId48"/>
    <p:sldId id="495" r:id="rId49"/>
    <p:sldId id="493" r:id="rId50"/>
    <p:sldId id="509" r:id="rId51"/>
    <p:sldId id="501" r:id="rId52"/>
    <p:sldId id="488" r:id="rId53"/>
    <p:sldId id="489" r:id="rId54"/>
    <p:sldId id="490" r:id="rId55"/>
    <p:sldId id="491" r:id="rId56"/>
    <p:sldId id="502" r:id="rId57"/>
    <p:sldId id="513" r:id="rId58"/>
    <p:sldId id="472" r:id="rId59"/>
    <p:sldId id="474" r:id="rId60"/>
    <p:sldId id="439" r:id="rId61"/>
    <p:sldId id="478" r:id="rId62"/>
    <p:sldId id="477" r:id="rId63"/>
    <p:sldId id="511" r:id="rId64"/>
    <p:sldId id="479" r:id="rId65"/>
    <p:sldId id="480" r:id="rId66"/>
    <p:sldId id="481" r:id="rId67"/>
    <p:sldId id="497" r:id="rId68"/>
    <p:sldId id="476" r:id="rId69"/>
    <p:sldId id="512" r:id="rId70"/>
    <p:sldId id="482" r:id="rId71"/>
    <p:sldId id="483" r:id="rId72"/>
    <p:sldId id="484" r:id="rId73"/>
    <p:sldId id="506" r:id="rId74"/>
    <p:sldId id="507" r:id="rId75"/>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3300"/>
    <a:srgbClr val="FF0000"/>
    <a:srgbClr val="FFFF00"/>
    <a:srgbClr val="FFFF99"/>
    <a:srgbClr val="FF9900"/>
    <a:srgbClr val="DDDDDD"/>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0" autoAdjust="0"/>
  </p:normalViewPr>
  <p:slideViewPr>
    <p:cSldViewPr>
      <p:cViewPr>
        <p:scale>
          <a:sx n="60" d="100"/>
          <a:sy n="60" d="100"/>
        </p:scale>
        <p:origin x="-802" y="1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9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28. 11. 2018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8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28. 11. 2018</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8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cs.wikipedia.org/wiki/Asparagin" TargetMode="External"/><Relationship Id="rId13" Type="http://schemas.openxmlformats.org/officeDocument/2006/relationships/hyperlink" Target="http://cs.wikipedia.org/wiki/Histidin" TargetMode="External"/><Relationship Id="rId18" Type="http://schemas.openxmlformats.org/officeDocument/2006/relationships/hyperlink" Target="http://cs.wikipedia.org/wiki/Tryptofan" TargetMode="External"/><Relationship Id="rId3" Type="http://schemas.openxmlformats.org/officeDocument/2006/relationships/hyperlink" Target="http://cs.wikipedia.org/wiki/Alanin" TargetMode="External"/><Relationship Id="rId7" Type="http://schemas.openxmlformats.org/officeDocument/2006/relationships/hyperlink" Target="http://cs.wikipedia.org/wiki/Kyselina_asparagov%C3%A1" TargetMode="External"/><Relationship Id="rId12" Type="http://schemas.openxmlformats.org/officeDocument/2006/relationships/hyperlink" Target="http://cs.wikipedia.org/wiki/Lysin" TargetMode="External"/><Relationship Id="rId17" Type="http://schemas.openxmlformats.org/officeDocument/2006/relationships/hyperlink" Target="http://cs.wikipedia.org/wiki/Tyrozin" TargetMode="External"/><Relationship Id="rId2" Type="http://schemas.openxmlformats.org/officeDocument/2006/relationships/hyperlink" Target="http://cs.wikipedia.org/wiki/Glycin" TargetMode="External"/><Relationship Id="rId16"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hyperlink" Target="http://cs.wikipedia.org/wiki/Arginin" TargetMode="External"/><Relationship Id="rId5" Type="http://schemas.openxmlformats.org/officeDocument/2006/relationships/hyperlink" Target="http://cs.wikipedia.org/wiki/Leucin" TargetMode="External"/><Relationship Id="rId15" Type="http://schemas.openxmlformats.org/officeDocument/2006/relationships/hyperlink" Target="http://cs.wikipedia.org/wiki/Serin" TargetMode="External"/><Relationship Id="rId10" Type="http://schemas.openxmlformats.org/officeDocument/2006/relationships/hyperlink" Target="http://cs.wikipedia.org/wiki/Glutamin" TargetMode="External"/><Relationship Id="rId4" Type="http://schemas.openxmlformats.org/officeDocument/2006/relationships/hyperlink" Target="http://cs.wikipedia.org/wiki/Valin" TargetMode="External"/><Relationship Id="rId9" Type="http://schemas.openxmlformats.org/officeDocument/2006/relationships/hyperlink" Target="http://cs.wikipedia.org/wiki/Kyselina_glutamov%C3%A1" TargetMode="External"/><Relationship Id="rId14" Type="http://schemas.openxmlformats.org/officeDocument/2006/relationships/hyperlink" Target="http://cs.wikipedia.org/wiki/Fenylalani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cs.wikipedia.org/wiki/Pyrolysin" TargetMode="External"/><Relationship Id="rId13" Type="http://schemas.openxmlformats.org/officeDocument/2006/relationships/hyperlink" Target="http://cs.wikipedia.org/wiki/Ribozom" TargetMode="External"/><Relationship Id="rId3" Type="http://schemas.openxmlformats.org/officeDocument/2006/relationships/hyperlink" Target="http://cs.wikipedia.org/wiki/Cystein" TargetMode="External"/><Relationship Id="rId7" Type="http://schemas.openxmlformats.org/officeDocument/2006/relationships/hyperlink" Target="http://cs.wikipedia.org/wiki/Aminokyseliny" TargetMode="External"/><Relationship Id="rId12" Type="http://schemas.openxmlformats.org/officeDocument/2006/relationships/hyperlink" Target="http://cs.wikipedia.org/wiki/Mitochondrie" TargetMode="External"/><Relationship Id="rId2" Type="http://schemas.openxmlformats.org/officeDocument/2006/relationships/hyperlink" Target="http://cs.wikipedia.org/wiki/Methionin" TargetMode="External"/><Relationship Id="rId1" Type="http://schemas.openxmlformats.org/officeDocument/2006/relationships/slideLayout" Target="../slideLayouts/slideLayout7.xml"/><Relationship Id="rId6" Type="http://schemas.openxmlformats.org/officeDocument/2006/relationships/hyperlink" Target="http://cs.wikipedia.org/wiki/Glutathion_peroxid%C3%A1za" TargetMode="External"/><Relationship Id="rId11" Type="http://schemas.openxmlformats.org/officeDocument/2006/relationships/hyperlink" Target="http://cs.wikipedia.org/wiki/Plastid" TargetMode="External"/><Relationship Id="rId5" Type="http://schemas.openxmlformats.org/officeDocument/2006/relationships/hyperlink" Target="http://cs.wikipedia.org/wiki/Selenocystein" TargetMode="External"/><Relationship Id="rId10" Type="http://schemas.openxmlformats.org/officeDocument/2006/relationships/hyperlink" Target="http://cs.wikipedia.org/wiki/Translace" TargetMode="External"/><Relationship Id="rId4" Type="http://schemas.openxmlformats.org/officeDocument/2006/relationships/hyperlink" Target="http://cs.wikipedia.org/wiki/Prolin" TargetMode="External"/><Relationship Id="rId9" Type="http://schemas.openxmlformats.org/officeDocument/2006/relationships/hyperlink" Target="http://cs.wikipedia.org/wiki/N-formylmethioni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cs.wikipedia.org/wiki/Alanin" TargetMode="External"/><Relationship Id="rId7" Type="http://schemas.openxmlformats.org/officeDocument/2006/relationships/image" Target="../media/image11.png"/><Relationship Id="rId2" Type="http://schemas.openxmlformats.org/officeDocument/2006/relationships/hyperlink" Target="http://cs.wikipedia.org/wiki/Glycin" TargetMode="External"/><Relationship Id="rId1" Type="http://schemas.openxmlformats.org/officeDocument/2006/relationships/slideLayout" Target="../slideLayouts/slideLayout7.xml"/><Relationship Id="rId6" Type="http://schemas.openxmlformats.org/officeDocument/2006/relationships/hyperlink" Target="http://cs.wikipedia.org/wiki/Isoleucin" TargetMode="External"/><Relationship Id="rId11" Type="http://schemas.openxmlformats.org/officeDocument/2006/relationships/image" Target="../media/image15.png"/><Relationship Id="rId5" Type="http://schemas.openxmlformats.org/officeDocument/2006/relationships/hyperlink" Target="http://cs.wikipedia.org/wiki/Leucin" TargetMode="External"/><Relationship Id="rId10" Type="http://schemas.openxmlformats.org/officeDocument/2006/relationships/image" Target="../media/image14.png"/><Relationship Id="rId4" Type="http://schemas.openxmlformats.org/officeDocument/2006/relationships/hyperlink" Target="http://cs.wikipedia.org/wiki/Valin" TargetMode="External"/><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cs.wikipedia.org/wiki/Tyrosin" TargetMode="External"/><Relationship Id="rId7" Type="http://schemas.openxmlformats.org/officeDocument/2006/relationships/image" Target="../media/image17.png"/><Relationship Id="rId2" Type="http://schemas.openxmlformats.org/officeDocument/2006/relationships/hyperlink" Target="http://cs.wikipedia.org/wiki/Threonin"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cs.wikipedia.org/wiki/Cystein" TargetMode="External"/><Relationship Id="rId4" Type="http://schemas.openxmlformats.org/officeDocument/2006/relationships/hyperlink" Target="http://cs.wikipedia.org/wiki/Methionin" TargetMode="Externa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cs.wikipedia.org/wiki/Kyselina_asparagov%C3%A1" TargetMode="External"/><Relationship Id="rId7" Type="http://schemas.openxmlformats.org/officeDocument/2006/relationships/image" Target="../media/image20.png"/><Relationship Id="rId2" Type="http://schemas.openxmlformats.org/officeDocument/2006/relationships/hyperlink" Target="http://cs.wikipedia.org/wiki/Lysin" TargetMode="External"/><Relationship Id="rId1" Type="http://schemas.openxmlformats.org/officeDocument/2006/relationships/slideLayout" Target="../slideLayouts/slideLayout7.xml"/><Relationship Id="rId6" Type="http://schemas.openxmlformats.org/officeDocument/2006/relationships/hyperlink" Target="http://cs.wikipedia.org/wiki/Glutamin" TargetMode="External"/><Relationship Id="rId5" Type="http://schemas.openxmlformats.org/officeDocument/2006/relationships/hyperlink" Target="http://cs.wikipedia.org/wiki/Kyselina_glutamov%C3%A1" TargetMode="External"/><Relationship Id="rId10" Type="http://schemas.openxmlformats.org/officeDocument/2006/relationships/image" Target="../media/image23.png"/><Relationship Id="rId4" Type="http://schemas.openxmlformats.org/officeDocument/2006/relationships/hyperlink" Target="http://cs.wikipedia.org/wiki/Asparagin" TargetMode="Externa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cs.wikipedia.org/wiki/Histidin" TargetMode="External"/><Relationship Id="rId7" Type="http://schemas.openxmlformats.org/officeDocument/2006/relationships/image" Target="../media/image24.png"/><Relationship Id="rId2" Type="http://schemas.openxmlformats.org/officeDocument/2006/relationships/hyperlink" Target="http://cs.wikipedia.org/wiki/Arginin" TargetMode="External"/><Relationship Id="rId1" Type="http://schemas.openxmlformats.org/officeDocument/2006/relationships/slideLayout" Target="../slideLayouts/slideLayout7.xml"/><Relationship Id="rId6" Type="http://schemas.openxmlformats.org/officeDocument/2006/relationships/hyperlink" Target="http://cs.wikipedia.org/wiki/Prolin" TargetMode="External"/><Relationship Id="rId11" Type="http://schemas.openxmlformats.org/officeDocument/2006/relationships/image" Target="../media/image28.png"/><Relationship Id="rId5" Type="http://schemas.openxmlformats.org/officeDocument/2006/relationships/hyperlink" Target="http://cs.wikipedia.org/wiki/Tryptofan" TargetMode="External"/><Relationship Id="rId10" Type="http://schemas.openxmlformats.org/officeDocument/2006/relationships/image" Target="../media/image27.png"/><Relationship Id="rId4" Type="http://schemas.openxmlformats.org/officeDocument/2006/relationships/hyperlink" Target="http://cs.wikipedia.org/wiki/Fenylalanin" TargetMode="External"/><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cs.wikipedia.org/wiki/Pyrolysin" TargetMode="External"/><Relationship Id="rId7" Type="http://schemas.openxmlformats.org/officeDocument/2006/relationships/image" Target="../media/image30.png"/><Relationship Id="rId2" Type="http://schemas.openxmlformats.org/officeDocument/2006/relationships/hyperlink" Target="http://cs.wikipedia.org/wiki/Selenocystein" TargetMode="Externa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cs.wikipedia.org/wiki/N-formylmethionin" TargetMode="External"/><Relationship Id="rId4" Type="http://schemas.openxmlformats.org/officeDocument/2006/relationships/hyperlink" Target="http://cs.wikipedia.org/wiki/Serin" TargetMode="External"/><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cs.wikipedia.org/wiki/Disociace" TargetMode="External"/><Relationship Id="rId3" Type="http://schemas.openxmlformats.org/officeDocument/2006/relationships/hyperlink" Target="http://en.wikipedia.org/wiki/Amine" TargetMode="External"/><Relationship Id="rId7" Type="http://schemas.openxmlformats.org/officeDocument/2006/relationships/hyperlink" Target="http://en.wikipedia.org/wiki/Isoelectric_point" TargetMode="External"/><Relationship Id="rId2" Type="http://schemas.openxmlformats.org/officeDocument/2006/relationships/hyperlink" Target="http://en.wikipedia.org/wiki/Amino_acid" TargetMode="External"/><Relationship Id="rId1" Type="http://schemas.openxmlformats.org/officeDocument/2006/relationships/slideLayout" Target="../slideLayouts/slideLayout6.xml"/><Relationship Id="rId6" Type="http://schemas.openxmlformats.org/officeDocument/2006/relationships/hyperlink" Target="http://en.wikipedia.org/wiki/PKa" TargetMode="External"/><Relationship Id="rId5" Type="http://schemas.openxmlformats.org/officeDocument/2006/relationships/hyperlink" Target="http://en.wikipedia.org/wiki/Mean" TargetMode="External"/><Relationship Id="rId4" Type="http://schemas.openxmlformats.org/officeDocument/2006/relationships/hyperlink" Target="http://en.wikipedia.org/wiki/Carboxyl" TargetMode="External"/><Relationship Id="rId9" Type="http://schemas.openxmlformats.org/officeDocument/2006/relationships/hyperlink" Target="http://cs.wikipedia.org/wiki/PH"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Lysine" TargetMode="External"/><Relationship Id="rId13" Type="http://schemas.openxmlformats.org/officeDocument/2006/relationships/hyperlink" Target="http://en.wikipedia.org/wiki/Glutamic_acid" TargetMode="External"/><Relationship Id="rId18" Type="http://schemas.openxmlformats.org/officeDocument/2006/relationships/hyperlink" Target="http://en.wikipedia.org/wiki/Valine" TargetMode="External"/><Relationship Id="rId26" Type="http://schemas.openxmlformats.org/officeDocument/2006/relationships/hyperlink" Target="http://en.wikipedia.org/wiki/Biosynthesis" TargetMode="External"/><Relationship Id="rId3" Type="http://schemas.openxmlformats.org/officeDocument/2006/relationships/hyperlink" Target="http://en.wikipedia.org/wiki/Alanine" TargetMode="External"/><Relationship Id="rId21" Type="http://schemas.openxmlformats.org/officeDocument/2006/relationships/hyperlink" Target="http://en.wikipedia.org/wiki/Selenocysteine" TargetMode="External"/><Relationship Id="rId7" Type="http://schemas.openxmlformats.org/officeDocument/2006/relationships/hyperlink" Target="http://en.wikipedia.org/wiki/Asparagine" TargetMode="External"/><Relationship Id="rId12" Type="http://schemas.openxmlformats.org/officeDocument/2006/relationships/hyperlink" Target="http://en.wikipedia.org/wiki/Phenylalanine" TargetMode="External"/><Relationship Id="rId17" Type="http://schemas.openxmlformats.org/officeDocument/2006/relationships/hyperlink" Target="http://en.wikipedia.org/wiki/Glycine" TargetMode="External"/><Relationship Id="rId25" Type="http://schemas.openxmlformats.org/officeDocument/2006/relationships/hyperlink" Target="http://en.wikipedia.org/wiki/Human_body" TargetMode="External"/><Relationship Id="rId2" Type="http://schemas.openxmlformats.org/officeDocument/2006/relationships/hyperlink" Target="http://en.wikipedia.org/wiki/Histidine" TargetMode="External"/><Relationship Id="rId16" Type="http://schemas.openxmlformats.org/officeDocument/2006/relationships/hyperlink" Target="http://en.wikipedia.org/wiki/Tryptophan" TargetMode="External"/><Relationship Id="rId20" Type="http://schemas.openxmlformats.org/officeDocument/2006/relationships/hyperlink" Target="http://en.wikipedia.org/wiki/Proline" TargetMode="External"/><Relationship Id="rId29" Type="http://schemas.openxmlformats.org/officeDocument/2006/relationships/hyperlink" Target="http://en.wikipedia.org/wiki/Taurine" TargetMode="External"/><Relationship Id="rId1" Type="http://schemas.openxmlformats.org/officeDocument/2006/relationships/slideLayout" Target="../slideLayouts/slideLayout6.xml"/><Relationship Id="rId6" Type="http://schemas.openxmlformats.org/officeDocument/2006/relationships/hyperlink" Target="http://en.wikipedia.org/wiki/Leucine" TargetMode="External"/><Relationship Id="rId11" Type="http://schemas.openxmlformats.org/officeDocument/2006/relationships/hyperlink" Target="http://en.wikipedia.org/wiki/Cysteine" TargetMode="External"/><Relationship Id="rId24" Type="http://schemas.openxmlformats.org/officeDocument/2006/relationships/hyperlink" Target="http://en.wikipedia.org/wiki/Essential_amino_acid" TargetMode="External"/><Relationship Id="rId5" Type="http://schemas.openxmlformats.org/officeDocument/2006/relationships/hyperlink" Target="http://en.wikipedia.org/wiki/Arginine" TargetMode="External"/><Relationship Id="rId15" Type="http://schemas.openxmlformats.org/officeDocument/2006/relationships/hyperlink" Target="http://en.wikipedia.org/wiki/Glutamine" TargetMode="External"/><Relationship Id="rId23" Type="http://schemas.openxmlformats.org/officeDocument/2006/relationships/hyperlink" Target="http://en.wikipedia.org/wiki/Tyrosine" TargetMode="External"/><Relationship Id="rId28" Type="http://schemas.openxmlformats.org/officeDocument/2006/relationships/hyperlink" Target="http://en.wikipedia.org/wiki/Amino_acid" TargetMode="External"/><Relationship Id="rId10" Type="http://schemas.openxmlformats.org/officeDocument/2006/relationships/hyperlink" Target="http://en.wikipedia.org/wiki/Methionine" TargetMode="External"/><Relationship Id="rId19" Type="http://schemas.openxmlformats.org/officeDocument/2006/relationships/hyperlink" Target="http://en.wikipedia.org/wiki/Ornithine" TargetMode="External"/><Relationship Id="rId4" Type="http://schemas.openxmlformats.org/officeDocument/2006/relationships/hyperlink" Target="http://en.wikipedia.org/wiki/Isoleucine" TargetMode="External"/><Relationship Id="rId9" Type="http://schemas.openxmlformats.org/officeDocument/2006/relationships/hyperlink" Target="http://en.wikipedia.org/wiki/Aspartic_acid" TargetMode="External"/><Relationship Id="rId14" Type="http://schemas.openxmlformats.org/officeDocument/2006/relationships/hyperlink" Target="http://en.wikipedia.org/wiki/Threonine" TargetMode="External"/><Relationship Id="rId22" Type="http://schemas.openxmlformats.org/officeDocument/2006/relationships/hyperlink" Target="http://en.wikipedia.org/wiki/Serine" TargetMode="External"/><Relationship Id="rId27" Type="http://schemas.openxmlformats.org/officeDocument/2006/relationships/hyperlink" Target="http://en.wikipedia.org/wiki/Chemical_compoun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s.wikipedia.org/wiki/P%C5%99%C3%ADstroj" TargetMode="External"/><Relationship Id="rId2" Type="http://schemas.openxmlformats.org/officeDocument/2006/relationships/hyperlink" Target="https://cs.wikipedia.org/wiki/Hemodial%C3%BDza" TargetMode="External"/><Relationship Id="rId1" Type="http://schemas.openxmlformats.org/officeDocument/2006/relationships/slideLayout" Target="../slideLayouts/slideLayout7.xml"/><Relationship Id="rId4" Type="http://schemas.openxmlformats.org/officeDocument/2006/relationships/hyperlink" Target="https://cs.wikipedia.org/w/index.php?title=Um%C4%9Bl%C3%A1_ledvina&amp;action=edit&amp;redlink=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hyperlink" Target="http://cs.wikipedia.org/wiki/Serin" TargetMode="External"/><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28.png"/><Relationship Id="rId4" Type="http://schemas.openxmlformats.org/officeDocument/2006/relationships/hyperlink" Target="http://cs.wikipedia.org/wiki/Prolin"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s://cs.wikipedia.org/wiki/Chymotrypsin" TargetMode="External"/><Relationship Id="rId3" Type="http://schemas.openxmlformats.org/officeDocument/2006/relationships/hyperlink" Target="https://cs.wikipedia.org/wiki/Pepsin" TargetMode="External"/><Relationship Id="rId7" Type="http://schemas.openxmlformats.org/officeDocument/2006/relationships/hyperlink" Target="https://cs.wikipedia.org/wiki/Trypsin" TargetMode="External"/><Relationship Id="rId2" Type="http://schemas.openxmlformats.org/officeDocument/2006/relationships/hyperlink" Target="https://cs.wikipedia.org/wiki/Hydrol%C3%BDza" TargetMode="External"/><Relationship Id="rId1" Type="http://schemas.openxmlformats.org/officeDocument/2006/relationships/slideLayout" Target="../slideLayouts/slideLayout7.xml"/><Relationship Id="rId6" Type="http://schemas.openxmlformats.org/officeDocument/2006/relationships/hyperlink" Target="https://cs.wikipedia.org/wiki/Tenk%C3%A9_st%C5%99evo" TargetMode="External"/><Relationship Id="rId5" Type="http://schemas.openxmlformats.org/officeDocument/2006/relationships/hyperlink" Target="https://cs.wikipedia.org/wiki/%C5%BDaludek" TargetMode="External"/><Relationship Id="rId10" Type="http://schemas.openxmlformats.org/officeDocument/2006/relationships/hyperlink" Target="https://cs.wikipedia.org/wiki/Aminokyselina" TargetMode="External"/><Relationship Id="rId4" Type="http://schemas.openxmlformats.org/officeDocument/2006/relationships/hyperlink" Target="https://cs.wikipedia.org/wiki/Kyselina_chlorovod%C3%ADkov%C3%A1" TargetMode="External"/><Relationship Id="rId9" Type="http://schemas.openxmlformats.org/officeDocument/2006/relationships/hyperlink" Target="https://cs.wikipedia.org/wiki/Peptid"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hyperlink" Target="http://cs.wikipedia.org/wiki/Leucin" TargetMode="External"/><Relationship Id="rId2" Type="http://schemas.openxmlformats.org/officeDocument/2006/relationships/hyperlink" Target="http://cs.wikipedia.org/wiki/Kyselina_glutamov%C3%A1"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cs.wikipedia.org/wiki/Serin" TargetMode="External"/><Relationship Id="rId4" Type="http://schemas.openxmlformats.org/officeDocument/2006/relationships/image" Target="../media/image32.png"/><Relationship Id="rId9" Type="http://schemas.openxmlformats.org/officeDocument/2006/relationships/hyperlink" Target="http://cs.wikipedia.org/wiki/Glycin"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en.wikipedia.org/wiki/Acid" TargetMode="External"/><Relationship Id="rId13" Type="http://schemas.openxmlformats.org/officeDocument/2006/relationships/hyperlink" Target="http://en.wikipedia.org/wiki/Chloroform" TargetMode="External"/><Relationship Id="rId18" Type="http://schemas.openxmlformats.org/officeDocument/2006/relationships/image" Target="../media/image58.png"/><Relationship Id="rId3" Type="http://schemas.openxmlformats.org/officeDocument/2006/relationships/hyperlink" Target="http://en.wikipedia.org/wiki/Nucleic_acids" TargetMode="External"/><Relationship Id="rId7" Type="http://schemas.openxmlformats.org/officeDocument/2006/relationships/hyperlink" Target="http://en.wikipedia.org/wiki/Native_state" TargetMode="External"/><Relationship Id="rId12" Type="http://schemas.openxmlformats.org/officeDocument/2006/relationships/hyperlink" Target="http://en.wikipedia.org/wiki/Alcohol" TargetMode="External"/><Relationship Id="rId17" Type="http://schemas.openxmlformats.org/officeDocument/2006/relationships/image" Target="../media/image57.png"/><Relationship Id="rId2" Type="http://schemas.openxmlformats.org/officeDocument/2006/relationships/hyperlink" Target="http://en.wikipedia.org/wiki/Proteins" TargetMode="External"/><Relationship Id="rId16" Type="http://schemas.openxmlformats.org/officeDocument/2006/relationships/hyperlink" Target="http://en.wikipedia.org/wiki/Communal_aggregation" TargetMode="External"/><Relationship Id="rId1" Type="http://schemas.openxmlformats.org/officeDocument/2006/relationships/slideLayout" Target="../slideLayouts/slideLayout6.xml"/><Relationship Id="rId6" Type="http://schemas.openxmlformats.org/officeDocument/2006/relationships/hyperlink" Target="http://en.wikipedia.org/wiki/Secondary_structure" TargetMode="External"/><Relationship Id="rId11" Type="http://schemas.openxmlformats.org/officeDocument/2006/relationships/hyperlink" Target="http://en.wikipedia.org/wiki/Organic_compound" TargetMode="External"/><Relationship Id="rId5" Type="http://schemas.openxmlformats.org/officeDocument/2006/relationships/hyperlink" Target="http://en.wikipedia.org/wiki/Tertiary_structure" TargetMode="External"/><Relationship Id="rId15" Type="http://schemas.openxmlformats.org/officeDocument/2006/relationships/hyperlink" Target="http://en.wikipedia.org/wiki/Denaturation_(biochemistry)" TargetMode="External"/><Relationship Id="rId10" Type="http://schemas.openxmlformats.org/officeDocument/2006/relationships/hyperlink" Target="http://en.wikipedia.org/wiki/Inorganic" TargetMode="External"/><Relationship Id="rId4" Type="http://schemas.openxmlformats.org/officeDocument/2006/relationships/hyperlink" Target="http://en.wikipedia.org/wiki/Quaternary_structure" TargetMode="External"/><Relationship Id="rId9" Type="http://schemas.openxmlformats.org/officeDocument/2006/relationships/hyperlink" Target="http://en.wikipedia.org/wiki/Base_(chemistry)" TargetMode="External"/><Relationship Id="rId14" Type="http://schemas.openxmlformats.org/officeDocument/2006/relationships/hyperlink" Target="http://en.wikipedia.org/wiki/Heat"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cs.wikipedia.org/wiki/Rozpustnost" TargetMode="External"/><Relationship Id="rId3" Type="http://schemas.openxmlformats.org/officeDocument/2006/relationships/hyperlink" Target="http://cs.wikipedia.org/wiki/Chemick%C3%BD_n%C3%A1zev" TargetMode="External"/><Relationship Id="rId7" Type="http://schemas.openxmlformats.org/officeDocument/2006/relationships/hyperlink" Target="http://cs.wikipedia.org/wiki/Teplota_t%C3%A1n%C3%AD" TargetMode="External"/><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hyperlink" Target="http://cs.wikipedia.org/wiki/Mol%C3%A1rn%C3%AD_hmotnost" TargetMode="External"/><Relationship Id="rId5" Type="http://schemas.openxmlformats.org/officeDocument/2006/relationships/hyperlink" Target="http://cs.wikipedia.org/wiki/Registra%C4%8Dn%C3%AD_%C4%8D%C3%ADslo_CAS" TargetMode="External"/><Relationship Id="rId4" Type="http://schemas.openxmlformats.org/officeDocument/2006/relationships/hyperlink" Target="http://cs.wikipedia.org/wiki/Chemick%C3%BD_vzorec"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hyperlink" Target="http://cs.wikipedia.org/wiki/Fosfor" TargetMode="External"/><Relationship Id="rId13" Type="http://schemas.openxmlformats.org/officeDocument/2006/relationships/hyperlink" Target="http://cs.wikipedia.org/wiki/Akn%C3%A9" TargetMode="External"/><Relationship Id="rId3" Type="http://schemas.openxmlformats.org/officeDocument/2006/relationships/hyperlink" Target="http://cs.wikipedia.org/wiki/Ml%C3%A9ko" TargetMode="External"/><Relationship Id="rId7" Type="http://schemas.openxmlformats.org/officeDocument/2006/relationships/hyperlink" Target="http://cs.wikipedia.org/wiki/Ho%C5%99%C4%8D%C3%ADk" TargetMode="External"/><Relationship Id="rId12" Type="http://schemas.openxmlformats.org/officeDocument/2006/relationships/hyperlink" Target="http://cs.wikipedia.org/wiki/Zinek" TargetMode="External"/><Relationship Id="rId2" Type="http://schemas.openxmlformats.org/officeDocument/2006/relationships/hyperlink" Target="http://cs.wikipedia.org/wiki/Tekutina" TargetMode="External"/><Relationship Id="rId1" Type="http://schemas.openxmlformats.org/officeDocument/2006/relationships/slideLayout" Target="../slideLayouts/slideLayout2.xml"/><Relationship Id="rId6" Type="http://schemas.openxmlformats.org/officeDocument/2006/relationships/hyperlink" Target="http://cs.wikipedia.org/wiki/S%C3%BDr" TargetMode="External"/><Relationship Id="rId11" Type="http://schemas.openxmlformats.org/officeDocument/2006/relationships/hyperlink" Target="http://cs.wikipedia.org/wiki/Sod%C3%ADk" TargetMode="External"/><Relationship Id="rId5" Type="http://schemas.openxmlformats.org/officeDocument/2006/relationships/hyperlink" Target="http://cs.wikipedia.org/wiki/Tvaroh" TargetMode="External"/><Relationship Id="rId10" Type="http://schemas.openxmlformats.org/officeDocument/2006/relationships/hyperlink" Target="http://cs.wikipedia.org/wiki/Drasl%C3%ADk" TargetMode="External"/><Relationship Id="rId4" Type="http://schemas.openxmlformats.org/officeDocument/2006/relationships/hyperlink" Target="http://cs.wikipedia.org/wiki/Kasein" TargetMode="External"/><Relationship Id="rId9" Type="http://schemas.openxmlformats.org/officeDocument/2006/relationships/hyperlink" Target="http://cs.wikipedia.org/wiki/V%C3%A1pn%C3%ADk" TargetMode="External"/><Relationship Id="rId14" Type="http://schemas.openxmlformats.org/officeDocument/2006/relationships/hyperlink" Target="http://cs.wikipedia.org/wiki/PH"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en.wikipedia.org/wiki/Bovine_serum_albumin" TargetMode="External"/><Relationship Id="rId13" Type="http://schemas.openxmlformats.org/officeDocument/2006/relationships/hyperlink" Target="http://en.wikipedia.org/wiki/Cow" TargetMode="External"/><Relationship Id="rId18" Type="http://schemas.openxmlformats.org/officeDocument/2006/relationships/hyperlink" Target="http://en.wikipedia.org/wiki/Mammal" TargetMode="External"/><Relationship Id="rId3" Type="http://schemas.openxmlformats.org/officeDocument/2006/relationships/hyperlink" Target="http://en.wikipedia.org/wiki/Whey" TargetMode="External"/><Relationship Id="rId21" Type="http://schemas.openxmlformats.org/officeDocument/2006/relationships/hyperlink" Target="http://en.wikipedia.org/wiki/Bacterium" TargetMode="External"/><Relationship Id="rId7" Type="http://schemas.openxmlformats.org/officeDocument/2006/relationships/hyperlink" Target="http://en.wikipedia.org/wiki/Alpha-lactalbumin" TargetMode="External"/><Relationship Id="rId12" Type="http://schemas.openxmlformats.org/officeDocument/2006/relationships/hyperlink" Target="http://en.wikipedia.org/wiki/Whey_protein" TargetMode="External"/><Relationship Id="rId17" Type="http://schemas.openxmlformats.org/officeDocument/2006/relationships/hyperlink" Target="http://en.wikipedia.org/wiki/Plasma_protein" TargetMode="External"/><Relationship Id="rId2" Type="http://schemas.openxmlformats.org/officeDocument/2006/relationships/hyperlink" Target="http://en.wikipedia.org/wiki/Globular_protein" TargetMode="External"/><Relationship Id="rId16" Type="http://schemas.openxmlformats.org/officeDocument/2006/relationships/hyperlink" Target="http://en.wikipedia.org/wiki/Protein" TargetMode="External"/><Relationship Id="rId20" Type="http://schemas.openxmlformats.org/officeDocument/2006/relationships/hyperlink" Target="http://en.wikipedia.org/wiki/Immune_system" TargetMode="External"/><Relationship Id="rId1" Type="http://schemas.openxmlformats.org/officeDocument/2006/relationships/slideLayout" Target="../slideLayouts/slideLayout2.xml"/><Relationship Id="rId6" Type="http://schemas.openxmlformats.org/officeDocument/2006/relationships/hyperlink" Target="http://en.wikipedia.org/wiki/Beta-lactoglobulin" TargetMode="External"/><Relationship Id="rId11" Type="http://schemas.openxmlformats.org/officeDocument/2006/relationships/hyperlink" Target="http://en.wikipedia.org/wiki/PH" TargetMode="External"/><Relationship Id="rId5" Type="http://schemas.openxmlformats.org/officeDocument/2006/relationships/hyperlink" Target="http://en.wikipedia.org/wiki/Milk" TargetMode="External"/><Relationship Id="rId15" Type="http://schemas.openxmlformats.org/officeDocument/2006/relationships/hyperlink" Target="http://en.wikipedia.org/wiki/Brain_function" TargetMode="External"/><Relationship Id="rId10" Type="http://schemas.openxmlformats.org/officeDocument/2006/relationships/hyperlink" Target="http://en.wikipedia.org/wiki/Immunoglobulins" TargetMode="External"/><Relationship Id="rId19" Type="http://schemas.openxmlformats.org/officeDocument/2006/relationships/hyperlink" Target="http://en.wikipedia.org/wiki/B_cell" TargetMode="External"/><Relationship Id="rId4" Type="http://schemas.openxmlformats.org/officeDocument/2006/relationships/hyperlink" Target="http://en.wikipedia.org/wiki/Cheese" TargetMode="External"/><Relationship Id="rId9" Type="http://schemas.openxmlformats.org/officeDocument/2006/relationships/hyperlink" Target="http://en.wikipedia.org/wiki/Serum_albumin" TargetMode="External"/><Relationship Id="rId14" Type="http://schemas.openxmlformats.org/officeDocument/2006/relationships/hyperlink" Target="http://en.wikipedia.org/wiki/Sheep" TargetMode="External"/><Relationship Id="rId22" Type="http://schemas.openxmlformats.org/officeDocument/2006/relationships/hyperlink" Target="http://en.wikipedia.org/wiki/Virus"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en.wikipedia.org/wiki/Glycoprotein"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cs.wikipedia.org/wiki/Pyrolysin" TargetMode="External"/><Relationship Id="rId3" Type="http://schemas.openxmlformats.org/officeDocument/2006/relationships/hyperlink" Target="http://cs.wikipedia.org/wiki/Voda" TargetMode="External"/><Relationship Id="rId7" Type="http://schemas.openxmlformats.org/officeDocument/2006/relationships/hyperlink" Target="http://cs.wikipedia.org/wiki/Selenocystein" TargetMode="External"/><Relationship Id="rId2" Type="http://schemas.openxmlformats.org/officeDocument/2006/relationships/hyperlink" Target="http://cs.wikipedia.org/wiki/Peptidov%C3%A1_vazba" TargetMode="External"/><Relationship Id="rId1" Type="http://schemas.openxmlformats.org/officeDocument/2006/relationships/slideLayout" Target="../slideLayouts/slideLayout7.xml"/><Relationship Id="rId6" Type="http://schemas.openxmlformats.org/officeDocument/2006/relationships/hyperlink" Target="http://cs.wikipedia.org/w/index.php?title=Iminokyselina&amp;action=edit&amp;redlink=1" TargetMode="External"/><Relationship Id="rId5" Type="http://schemas.openxmlformats.org/officeDocument/2006/relationships/hyperlink" Target="http://cs.wikipedia.org/wiki/B%C3%ADlkovina" TargetMode="External"/><Relationship Id="rId10" Type="http://schemas.openxmlformats.org/officeDocument/2006/relationships/hyperlink" Target="http://cs.wikipedia.org/wiki/Methionin" TargetMode="External"/><Relationship Id="rId4" Type="http://schemas.openxmlformats.org/officeDocument/2006/relationships/hyperlink" Target="http://cs.wikipedia.org/wiki/Peptid" TargetMode="External"/><Relationship Id="rId9" Type="http://schemas.openxmlformats.org/officeDocument/2006/relationships/hyperlink" Target="http://cs.wikipedia.org/wiki/N-formylmethioni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8 2018</a:t>
            </a:r>
            <a:endParaRPr lang="sk-SK" dirty="0"/>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4320480"/>
          </a:xfrm>
        </p:spPr>
        <p:txBody>
          <a:bodyPr/>
          <a:lstStyle/>
          <a:p>
            <a:pPr eaLnBrk="1" hangingPunct="1"/>
            <a:r>
              <a:rPr lang="sk-SK" sz="4800" b="1" dirty="0" smtClean="0">
                <a:solidFill>
                  <a:srgbClr val="FF0000"/>
                </a:solidFill>
                <a:latin typeface="Arial Black" pitchFamily="34" charset="0"/>
              </a:rPr>
              <a:t>PŘÍRODNÍ POLYMERY</a:t>
            </a:r>
            <a:r>
              <a:rPr lang="sk-SK" sz="4000" b="1" dirty="0" smtClean="0">
                <a:solidFill>
                  <a:srgbClr val="FF0000"/>
                </a:solidFill>
              </a:rPr>
              <a:t/>
            </a:r>
            <a:br>
              <a:rPr lang="sk-SK" sz="4000" b="1" dirty="0" smtClean="0">
                <a:solidFill>
                  <a:srgbClr val="FF0000"/>
                </a:solidFill>
              </a:rPr>
            </a:br>
            <a:r>
              <a:rPr lang="sk-SK" sz="5400" b="1" kern="1200" dirty="0" err="1" smtClean="0">
                <a:solidFill>
                  <a:srgbClr val="008000"/>
                </a:solidFill>
                <a:latin typeface="Arial Black" pitchFamily="34" charset="0"/>
                <a:ea typeface="Times New Roman"/>
                <a:cs typeface="Times New Roman"/>
              </a:rPr>
              <a:t>Kasein</a:t>
            </a:r>
            <a:r>
              <a:rPr lang="sk-SK" sz="5400" b="1" kern="1200" dirty="0" smtClean="0">
                <a:solidFill>
                  <a:srgbClr val="008000"/>
                </a:solidFill>
                <a:latin typeface="Arial Black" pitchFamily="34" charset="0"/>
                <a:ea typeface="Times New Roman"/>
                <a:cs typeface="Times New Roman"/>
              </a:rPr>
              <a:t>, </a:t>
            </a:r>
            <a:r>
              <a:rPr lang="sk-SK" sz="5400" b="1" kern="1200" dirty="0" err="1" smtClean="0">
                <a:solidFill>
                  <a:srgbClr val="008000"/>
                </a:solidFill>
                <a:latin typeface="Arial Black" pitchFamily="34" charset="0"/>
                <a:ea typeface="Times New Roman"/>
                <a:cs typeface="Times New Roman"/>
              </a:rPr>
              <a:t>syrovátka</a:t>
            </a:r>
            <a:r>
              <a:rPr lang="sk-SK" sz="5400" b="1" kern="1200" dirty="0" smtClean="0">
                <a:solidFill>
                  <a:srgbClr val="008000"/>
                </a:solidFill>
                <a:latin typeface="Arial Black" pitchFamily="34" charset="0"/>
                <a:ea typeface="Times New Roman"/>
                <a:cs typeface="Times New Roman"/>
              </a:rPr>
              <a:t>, vaječné </a:t>
            </a:r>
            <a:r>
              <a:rPr lang="sk-SK" sz="5400" b="1" kern="1200" dirty="0" err="1" smtClean="0">
                <a:solidFill>
                  <a:srgbClr val="008000"/>
                </a:solidFill>
                <a:latin typeface="Arial Black" pitchFamily="34" charset="0"/>
                <a:ea typeface="Times New Roman"/>
                <a:cs typeface="Times New Roman"/>
              </a:rPr>
              <a:t>proteiny</a:t>
            </a:r>
            <a:r>
              <a:rPr lang="sk-SK" sz="5400" b="1" kern="1200" dirty="0" smtClean="0">
                <a:solidFill>
                  <a:srgbClr val="008000"/>
                </a:solidFill>
                <a:latin typeface="Arial Black" pitchFamily="34" charset="0"/>
                <a:ea typeface="Times New Roman"/>
                <a:cs typeface="Times New Roman"/>
              </a:rPr>
              <a:t> </a:t>
            </a:r>
            <a:r>
              <a:rPr lang="cs-CZ" sz="5400" dirty="0" smtClean="0">
                <a:latin typeface="Calibri"/>
                <a:ea typeface="Calibri"/>
                <a:cs typeface="Times New Roman"/>
              </a:rPr>
              <a:t/>
            </a:r>
            <a:br>
              <a:rPr lang="cs-CZ" sz="5400" dirty="0" smtClean="0">
                <a:latin typeface="Calibri"/>
                <a:ea typeface="Calibri"/>
                <a:cs typeface="Times New Roman"/>
              </a:rPr>
            </a:br>
            <a:r>
              <a:rPr lang="cs-CZ" sz="5400" b="1" kern="1200" dirty="0" smtClean="0">
                <a:solidFill>
                  <a:srgbClr val="008000"/>
                </a:solidFill>
                <a:latin typeface="Arial Black" pitchFamily="34" charset="0"/>
                <a:ea typeface="Times New Roman"/>
                <a:cs typeface="Times New Roman"/>
              </a:rPr>
              <a:t> </a:t>
            </a:r>
            <a:r>
              <a:rPr lang="cs-CZ" sz="3200" dirty="0" smtClean="0">
                <a:latin typeface="Calibri"/>
                <a:ea typeface="Calibri"/>
                <a:cs typeface="Times New Roman"/>
              </a:rPr>
              <a:t/>
            </a:r>
            <a:br>
              <a:rPr lang="cs-CZ" sz="3200" dirty="0" smtClean="0">
                <a:latin typeface="Calibri"/>
                <a:ea typeface="Calibri"/>
                <a:cs typeface="Times New Roman"/>
              </a:rPr>
            </a:b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4653136"/>
            <a:ext cx="6400800" cy="1584176"/>
          </a:xfrm>
        </p:spPr>
        <p:txBody>
          <a:bodyPr/>
          <a:lstStyle/>
          <a:p>
            <a:pPr eaLnBrk="1" hangingPunct="1"/>
            <a:r>
              <a:rPr lang="cs-CZ" sz="2400" b="1" dirty="0" smtClean="0">
                <a:solidFill>
                  <a:srgbClr val="0000FF"/>
                </a:solidFill>
                <a:latin typeface="Arial Black" pitchFamily="34" charset="0"/>
              </a:rPr>
              <a:t>RNDr. Ladislav Pospíšil, CSc.</a:t>
            </a:r>
          </a:p>
        </p:txBody>
      </p:sp>
      <p:sp>
        <p:nvSpPr>
          <p:cNvPr id="3078" name="Zástupný symbol pro datum 5"/>
          <p:cNvSpPr>
            <a:spLocks noGrp="1"/>
          </p:cNvSpPr>
          <p:nvPr>
            <p:ph type="dt" sz="quarter" idx="10"/>
          </p:nvPr>
        </p:nvSpPr>
        <p:spPr>
          <a:noFill/>
        </p:spPr>
        <p:txBody>
          <a:bodyPr/>
          <a:lstStyle/>
          <a:p>
            <a:r>
              <a:rPr lang="cs-CZ" smtClean="0"/>
              <a:t>28. 11. 2018</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pic>
        <p:nvPicPr>
          <p:cNvPr id="8" name="Obrázek 7" descr="731px-Peptidformationball_svg.png"/>
          <p:cNvPicPr>
            <a:picLocks noChangeAspect="1"/>
          </p:cNvPicPr>
          <p:nvPr/>
        </p:nvPicPr>
        <p:blipFill>
          <a:blip r:embed="rId2" cstate="print"/>
          <a:stretch>
            <a:fillRect/>
          </a:stretch>
        </p:blipFill>
        <p:spPr>
          <a:xfrm>
            <a:off x="1090612" y="836712"/>
            <a:ext cx="6962775" cy="54450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sp>
        <p:nvSpPr>
          <p:cNvPr id="11" name="TextovéPole 10"/>
          <p:cNvSpPr txBox="1"/>
          <p:nvPr/>
        </p:nvSpPr>
        <p:spPr>
          <a:xfrm>
            <a:off x="107504" y="0"/>
            <a:ext cx="2376264" cy="2585323"/>
          </a:xfrm>
          <a:prstGeom prst="rect">
            <a:avLst/>
          </a:prstGeom>
          <a:noFill/>
        </p:spPr>
        <p:txBody>
          <a:bodyPr wrap="square" rtlCol="0">
            <a:spAutoFit/>
          </a:bodyPr>
          <a:lstStyle/>
          <a:p>
            <a:r>
              <a:rPr lang="cs-CZ" b="1" dirty="0" smtClean="0">
                <a:solidFill>
                  <a:srgbClr val="FF0000"/>
                </a:solidFill>
                <a:latin typeface="Arial Black" pitchFamily="34" charset="0"/>
              </a:rPr>
              <a:t>Aminokyseliny s alifatickým postranním řetězcem</a:t>
            </a:r>
          </a:p>
          <a:p>
            <a:r>
              <a:rPr lang="cs-CZ" dirty="0" smtClean="0">
                <a:hlinkClick r:id="rId2" tooltip="Glycin"/>
              </a:rPr>
              <a:t>Glycin</a:t>
            </a:r>
            <a:r>
              <a:rPr lang="cs-CZ" dirty="0" smtClean="0"/>
              <a:t> </a:t>
            </a:r>
            <a:r>
              <a:rPr lang="cs-CZ" b="1" dirty="0" err="1" smtClean="0"/>
              <a:t>Gly</a:t>
            </a:r>
            <a:r>
              <a:rPr lang="cs-CZ" dirty="0" smtClean="0"/>
              <a:t> (G)</a:t>
            </a:r>
          </a:p>
          <a:p>
            <a:r>
              <a:rPr lang="cs-CZ" dirty="0" smtClean="0">
                <a:hlinkClick r:id="rId3" tooltip="Alanin"/>
              </a:rPr>
              <a:t>Alanin</a:t>
            </a:r>
            <a:r>
              <a:rPr lang="cs-CZ" dirty="0" smtClean="0"/>
              <a:t> </a:t>
            </a:r>
            <a:r>
              <a:rPr lang="cs-CZ" b="1" dirty="0" smtClean="0"/>
              <a:t>Ala</a:t>
            </a:r>
            <a:r>
              <a:rPr lang="cs-CZ" dirty="0" smtClean="0"/>
              <a:t> (A)</a:t>
            </a:r>
          </a:p>
          <a:p>
            <a:r>
              <a:rPr lang="cs-CZ" dirty="0" smtClean="0">
                <a:hlinkClick r:id="rId4" tooltip="Valin"/>
              </a:rPr>
              <a:t>Valin</a:t>
            </a:r>
            <a:r>
              <a:rPr lang="cs-CZ" dirty="0" smtClean="0"/>
              <a:t> </a:t>
            </a:r>
            <a:r>
              <a:rPr lang="cs-CZ" b="1" dirty="0" smtClean="0"/>
              <a:t>Val</a:t>
            </a:r>
            <a:r>
              <a:rPr lang="cs-CZ" dirty="0" smtClean="0"/>
              <a:t> (V)</a:t>
            </a:r>
          </a:p>
          <a:p>
            <a:r>
              <a:rPr lang="cs-CZ" dirty="0" smtClean="0">
                <a:hlinkClick r:id="rId5" tooltip="Leucin"/>
              </a:rPr>
              <a:t>Leucin</a:t>
            </a:r>
            <a:r>
              <a:rPr lang="cs-CZ" dirty="0" smtClean="0"/>
              <a:t> </a:t>
            </a:r>
            <a:r>
              <a:rPr lang="cs-CZ" b="1" dirty="0" smtClean="0"/>
              <a:t>Leu</a:t>
            </a:r>
            <a:r>
              <a:rPr lang="cs-CZ" dirty="0" smtClean="0"/>
              <a:t> (L)</a:t>
            </a:r>
          </a:p>
          <a:p>
            <a:r>
              <a:rPr lang="cs-CZ" dirty="0" err="1" smtClean="0">
                <a:hlinkClick r:id="rId6" tooltip="Isoleucin"/>
              </a:rPr>
              <a:t>Isoleucin</a:t>
            </a:r>
            <a:r>
              <a:rPr lang="cs-CZ" dirty="0" smtClean="0"/>
              <a:t> </a:t>
            </a:r>
            <a:r>
              <a:rPr lang="cs-CZ" b="1" dirty="0" err="1" smtClean="0"/>
              <a:t>Ile</a:t>
            </a:r>
            <a:r>
              <a:rPr lang="cs-CZ" dirty="0" smtClean="0"/>
              <a:t> (I)</a:t>
            </a:r>
            <a:endParaRPr lang="cs-CZ" dirty="0"/>
          </a:p>
        </p:txBody>
      </p:sp>
      <p:sp>
        <p:nvSpPr>
          <p:cNvPr id="12" name="TextovéPole 11"/>
          <p:cNvSpPr txBox="1"/>
          <p:nvPr/>
        </p:nvSpPr>
        <p:spPr>
          <a:xfrm>
            <a:off x="2915816" y="0"/>
            <a:ext cx="5184576" cy="2031325"/>
          </a:xfrm>
          <a:prstGeom prst="rect">
            <a:avLst/>
          </a:prstGeom>
          <a:noFill/>
        </p:spPr>
        <p:txBody>
          <a:bodyPr wrap="square" rtlCol="0">
            <a:spAutoFit/>
          </a:bodyPr>
          <a:lstStyle/>
          <a:p>
            <a:r>
              <a:rPr lang="cs-CZ" b="1" dirty="0" smtClean="0">
                <a:solidFill>
                  <a:srgbClr val="C00000"/>
                </a:solidFill>
                <a:latin typeface="Arial Black" pitchFamily="34" charset="0"/>
              </a:rPr>
              <a:t>S karboxylovou nebo amidovou skupinou na postranním řetězci (kyselé skupiny)</a:t>
            </a:r>
          </a:p>
          <a:p>
            <a:r>
              <a:rPr lang="cs-CZ" dirty="0" smtClean="0">
                <a:hlinkClick r:id="rId7" tooltip="Kyselina asparagová"/>
              </a:rPr>
              <a:t>Kyselina </a:t>
            </a:r>
            <a:r>
              <a:rPr lang="cs-CZ" dirty="0" err="1" smtClean="0">
                <a:hlinkClick r:id="rId7" tooltip="Kyselina asparagová"/>
              </a:rPr>
              <a:t>asparagová</a:t>
            </a:r>
            <a:r>
              <a:rPr lang="cs-CZ" dirty="0" smtClean="0"/>
              <a:t> </a:t>
            </a:r>
            <a:r>
              <a:rPr lang="cs-CZ" b="1" dirty="0" err="1" smtClean="0"/>
              <a:t>Asp</a:t>
            </a:r>
            <a:r>
              <a:rPr lang="cs-CZ" dirty="0" smtClean="0"/>
              <a:t> (D)</a:t>
            </a:r>
          </a:p>
          <a:p>
            <a:r>
              <a:rPr lang="cs-CZ" dirty="0" smtClean="0">
                <a:hlinkClick r:id="rId8" tooltip="Asparagin"/>
              </a:rPr>
              <a:t>Asparagin</a:t>
            </a:r>
            <a:r>
              <a:rPr lang="cs-CZ" dirty="0" smtClean="0"/>
              <a:t> </a:t>
            </a:r>
            <a:r>
              <a:rPr lang="cs-CZ" b="1" dirty="0" err="1" smtClean="0"/>
              <a:t>Asn</a:t>
            </a:r>
            <a:r>
              <a:rPr lang="cs-CZ" dirty="0" smtClean="0"/>
              <a:t> (N)</a:t>
            </a:r>
          </a:p>
          <a:p>
            <a:r>
              <a:rPr lang="cs-CZ" dirty="0" smtClean="0">
                <a:hlinkClick r:id="rId9" tooltip="Kyselina glutamová"/>
              </a:rPr>
              <a:t>Kyselina </a:t>
            </a:r>
            <a:r>
              <a:rPr lang="cs-CZ" dirty="0" err="1" smtClean="0">
                <a:hlinkClick r:id="rId9" tooltip="Kyselina glutamová"/>
              </a:rPr>
              <a:t>glutamová</a:t>
            </a:r>
            <a:r>
              <a:rPr lang="cs-CZ" dirty="0" smtClean="0"/>
              <a:t> </a:t>
            </a:r>
            <a:r>
              <a:rPr lang="cs-CZ" b="1" dirty="0" err="1" smtClean="0"/>
              <a:t>Glu</a:t>
            </a:r>
            <a:r>
              <a:rPr lang="cs-CZ" dirty="0" smtClean="0"/>
              <a:t> (E)</a:t>
            </a:r>
          </a:p>
          <a:p>
            <a:r>
              <a:rPr lang="cs-CZ" dirty="0" err="1" smtClean="0">
                <a:hlinkClick r:id="rId10" tooltip="Glutamin"/>
              </a:rPr>
              <a:t>Glutamin</a:t>
            </a:r>
            <a:r>
              <a:rPr lang="cs-CZ" dirty="0" smtClean="0"/>
              <a:t> </a:t>
            </a:r>
            <a:r>
              <a:rPr lang="cs-CZ" b="1" dirty="0" err="1" smtClean="0"/>
              <a:t>Gln</a:t>
            </a:r>
            <a:r>
              <a:rPr lang="cs-CZ" dirty="0" smtClean="0"/>
              <a:t> (Q)</a:t>
            </a:r>
            <a:endParaRPr lang="cs-CZ" dirty="0"/>
          </a:p>
        </p:txBody>
      </p:sp>
      <p:sp>
        <p:nvSpPr>
          <p:cNvPr id="14" name="TextovéPole 13"/>
          <p:cNvSpPr txBox="1"/>
          <p:nvPr/>
        </p:nvSpPr>
        <p:spPr>
          <a:xfrm>
            <a:off x="251520" y="2636912"/>
            <a:ext cx="8136904" cy="3539430"/>
          </a:xfrm>
          <a:prstGeom prst="rect">
            <a:avLst/>
          </a:prstGeom>
          <a:noFill/>
        </p:spPr>
        <p:txBody>
          <a:bodyPr wrap="square" rtlCol="0">
            <a:spAutoFit/>
          </a:bodyPr>
          <a:lstStyle/>
          <a:p>
            <a:r>
              <a:rPr lang="cs-CZ" sz="2000" b="1" dirty="0" smtClean="0">
                <a:solidFill>
                  <a:srgbClr val="0000FF"/>
                </a:solidFill>
                <a:latin typeface="Arial Black" pitchFamily="34" charset="0"/>
              </a:rPr>
              <a:t>S aminovou skupinou na postranním řetězci (bazické skupiny)</a:t>
            </a:r>
          </a:p>
          <a:p>
            <a:r>
              <a:rPr lang="cs-CZ" dirty="0" smtClean="0">
                <a:hlinkClick r:id="rId11" tooltip="Arginin"/>
              </a:rPr>
              <a:t>Arginin</a:t>
            </a:r>
            <a:r>
              <a:rPr lang="cs-CZ" dirty="0" smtClean="0"/>
              <a:t> </a:t>
            </a:r>
            <a:r>
              <a:rPr lang="cs-CZ" b="1" dirty="0" err="1" smtClean="0"/>
              <a:t>Arg</a:t>
            </a:r>
            <a:r>
              <a:rPr lang="cs-CZ" dirty="0" smtClean="0"/>
              <a:t> (R)</a:t>
            </a:r>
          </a:p>
          <a:p>
            <a:r>
              <a:rPr lang="cs-CZ" dirty="0" smtClean="0">
                <a:hlinkClick r:id="rId12" tooltip="Lysin"/>
              </a:rPr>
              <a:t>Lysin</a:t>
            </a:r>
            <a:r>
              <a:rPr lang="cs-CZ" dirty="0" smtClean="0"/>
              <a:t> </a:t>
            </a:r>
            <a:r>
              <a:rPr lang="cs-CZ" b="1" dirty="0" err="1" smtClean="0"/>
              <a:t>Lys</a:t>
            </a:r>
            <a:r>
              <a:rPr lang="cs-CZ" dirty="0" smtClean="0"/>
              <a:t> (K)</a:t>
            </a:r>
          </a:p>
          <a:p>
            <a:r>
              <a:rPr lang="cs-CZ" sz="2000" b="1" dirty="0" smtClean="0">
                <a:solidFill>
                  <a:srgbClr val="008000"/>
                </a:solidFill>
                <a:latin typeface="Arial Black" pitchFamily="34" charset="0"/>
              </a:rPr>
              <a:t>S aromatickým jádrem nebo hydroxylovou skupinou na postranním řetězci</a:t>
            </a:r>
          </a:p>
          <a:p>
            <a:r>
              <a:rPr lang="cs-CZ" dirty="0" smtClean="0">
                <a:hlinkClick r:id="rId13" tooltip="Histidin"/>
              </a:rPr>
              <a:t>Histidin</a:t>
            </a:r>
            <a:r>
              <a:rPr lang="cs-CZ" dirty="0" smtClean="0"/>
              <a:t> </a:t>
            </a:r>
            <a:r>
              <a:rPr lang="cs-CZ" b="1" dirty="0" smtClean="0"/>
              <a:t>His</a:t>
            </a:r>
            <a:r>
              <a:rPr lang="cs-CZ" dirty="0" smtClean="0"/>
              <a:t> (H)</a:t>
            </a:r>
          </a:p>
          <a:p>
            <a:r>
              <a:rPr lang="cs-CZ" dirty="0" smtClean="0">
                <a:hlinkClick r:id="rId14" tooltip="Fenylalanin"/>
              </a:rPr>
              <a:t>Fenylalanin</a:t>
            </a:r>
            <a:r>
              <a:rPr lang="cs-CZ" dirty="0" smtClean="0"/>
              <a:t> </a:t>
            </a:r>
            <a:r>
              <a:rPr lang="cs-CZ" b="1" dirty="0" err="1" smtClean="0"/>
              <a:t>Phe</a:t>
            </a:r>
            <a:r>
              <a:rPr lang="cs-CZ" dirty="0" smtClean="0"/>
              <a:t> (F)</a:t>
            </a:r>
          </a:p>
          <a:p>
            <a:r>
              <a:rPr lang="cs-CZ" dirty="0" smtClean="0">
                <a:hlinkClick r:id="rId15" tooltip="Serin"/>
              </a:rPr>
              <a:t>Serin</a:t>
            </a:r>
            <a:r>
              <a:rPr lang="cs-CZ" dirty="0" smtClean="0"/>
              <a:t> </a:t>
            </a:r>
            <a:r>
              <a:rPr lang="cs-CZ" b="1" dirty="0" smtClean="0"/>
              <a:t>Ser</a:t>
            </a:r>
            <a:r>
              <a:rPr lang="cs-CZ" dirty="0" smtClean="0"/>
              <a:t> (S)</a:t>
            </a:r>
          </a:p>
          <a:p>
            <a:r>
              <a:rPr lang="cs-CZ" dirty="0" err="1" smtClean="0">
                <a:hlinkClick r:id="rId16" tooltip="Threonin"/>
              </a:rPr>
              <a:t>Threonin</a:t>
            </a:r>
            <a:r>
              <a:rPr lang="cs-CZ" dirty="0" smtClean="0"/>
              <a:t> </a:t>
            </a:r>
            <a:r>
              <a:rPr lang="cs-CZ" b="1" dirty="0" err="1" smtClean="0"/>
              <a:t>Thr</a:t>
            </a:r>
            <a:r>
              <a:rPr lang="cs-CZ" dirty="0" smtClean="0"/>
              <a:t> (T)</a:t>
            </a:r>
          </a:p>
          <a:p>
            <a:r>
              <a:rPr lang="cs-CZ" dirty="0" smtClean="0">
                <a:hlinkClick r:id="rId17" tooltip="Tyrozin"/>
              </a:rPr>
              <a:t>Tyrozin</a:t>
            </a:r>
            <a:r>
              <a:rPr lang="cs-CZ" dirty="0" smtClean="0"/>
              <a:t> </a:t>
            </a:r>
            <a:r>
              <a:rPr lang="cs-CZ" b="1" dirty="0" err="1" smtClean="0"/>
              <a:t>Tyr</a:t>
            </a:r>
            <a:r>
              <a:rPr lang="cs-CZ" dirty="0" smtClean="0"/>
              <a:t> (Y)</a:t>
            </a:r>
          </a:p>
          <a:p>
            <a:r>
              <a:rPr lang="cs-CZ" dirty="0" smtClean="0">
                <a:hlinkClick r:id="rId18" tooltip="Tryptofan"/>
              </a:rPr>
              <a:t>Tryptofan</a:t>
            </a:r>
            <a:r>
              <a:rPr lang="cs-CZ" dirty="0" smtClean="0"/>
              <a:t> </a:t>
            </a:r>
            <a:r>
              <a:rPr lang="cs-CZ" b="1" dirty="0" smtClean="0"/>
              <a:t>Trp</a:t>
            </a:r>
            <a:r>
              <a:rPr lang="cs-CZ" dirty="0" smtClean="0"/>
              <a:t> (W)</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12</a:t>
            </a:fld>
            <a:endParaRPr lang="sk-SK"/>
          </a:p>
        </p:txBody>
      </p:sp>
      <p:sp>
        <p:nvSpPr>
          <p:cNvPr id="5" name="TextovéPole 4"/>
          <p:cNvSpPr txBox="1"/>
          <p:nvPr/>
        </p:nvSpPr>
        <p:spPr>
          <a:xfrm>
            <a:off x="323528" y="116632"/>
            <a:ext cx="8064896" cy="5632311"/>
          </a:xfrm>
          <a:prstGeom prst="rect">
            <a:avLst/>
          </a:prstGeom>
          <a:noFill/>
        </p:spPr>
        <p:txBody>
          <a:bodyPr wrap="square" rtlCol="0">
            <a:spAutoFit/>
          </a:bodyPr>
          <a:lstStyle/>
          <a:p>
            <a:r>
              <a:rPr lang="cs-CZ" sz="2400" b="1" dirty="0" smtClean="0">
                <a:solidFill>
                  <a:srgbClr val="7030A0"/>
                </a:solidFill>
                <a:latin typeface="Arial Black" pitchFamily="34" charset="0"/>
              </a:rPr>
              <a:t>Se sírou v postranním řetězci</a:t>
            </a:r>
          </a:p>
          <a:p>
            <a:r>
              <a:rPr lang="cs-CZ" b="1" dirty="0" err="1" smtClean="0">
                <a:hlinkClick r:id="rId2" tooltip="Methionin"/>
              </a:rPr>
              <a:t>Methionin</a:t>
            </a:r>
            <a:r>
              <a:rPr lang="cs-CZ" b="1" dirty="0" smtClean="0"/>
              <a:t> Met (M)</a:t>
            </a:r>
          </a:p>
          <a:p>
            <a:r>
              <a:rPr lang="cs-CZ" b="1" dirty="0" smtClean="0">
                <a:hlinkClick r:id="rId3" tooltip="Cystein"/>
              </a:rPr>
              <a:t>Cystein</a:t>
            </a:r>
            <a:r>
              <a:rPr lang="cs-CZ" b="1" dirty="0" smtClean="0"/>
              <a:t> </a:t>
            </a:r>
            <a:r>
              <a:rPr lang="cs-CZ" b="1" dirty="0" err="1" smtClean="0"/>
              <a:t>Cys</a:t>
            </a:r>
            <a:r>
              <a:rPr lang="cs-CZ" b="1" dirty="0" smtClean="0"/>
              <a:t> (C)</a:t>
            </a:r>
          </a:p>
          <a:p>
            <a:r>
              <a:rPr lang="cs-CZ" sz="2400" b="1" dirty="0" smtClean="0">
                <a:solidFill>
                  <a:srgbClr val="FFC000"/>
                </a:solidFill>
                <a:latin typeface="Arial Black" pitchFamily="34" charset="0"/>
              </a:rPr>
              <a:t>Aminokyseliny obsahující sekundární amin (někdy nepřesně </a:t>
            </a:r>
            <a:r>
              <a:rPr lang="cs-CZ" sz="2400" b="1" dirty="0" err="1" smtClean="0">
                <a:solidFill>
                  <a:srgbClr val="FFC000"/>
                </a:solidFill>
                <a:latin typeface="Arial Black" pitchFamily="34" charset="0"/>
              </a:rPr>
              <a:t>iminokyseliny</a:t>
            </a:r>
            <a:r>
              <a:rPr lang="cs-CZ" sz="2400" b="1" dirty="0" smtClean="0">
                <a:solidFill>
                  <a:srgbClr val="FFC000"/>
                </a:solidFill>
                <a:latin typeface="Arial Black" pitchFamily="34" charset="0"/>
              </a:rPr>
              <a:t>)</a:t>
            </a:r>
          </a:p>
          <a:p>
            <a:r>
              <a:rPr lang="cs-CZ" b="1" dirty="0" smtClean="0">
                <a:hlinkClick r:id="rId4" tooltip="Prolin"/>
              </a:rPr>
              <a:t>Prolin</a:t>
            </a:r>
            <a:r>
              <a:rPr lang="cs-CZ" b="1" dirty="0" smtClean="0"/>
              <a:t> Pro (P)</a:t>
            </a:r>
          </a:p>
          <a:p>
            <a:endParaRPr lang="cs-CZ" b="1" dirty="0" smtClean="0">
              <a:solidFill>
                <a:srgbClr val="008000"/>
              </a:solidFill>
            </a:endParaRPr>
          </a:p>
          <a:p>
            <a:r>
              <a:rPr lang="cs-CZ" sz="2400" b="1" dirty="0" smtClean="0">
                <a:solidFill>
                  <a:srgbClr val="008000"/>
                </a:solidFill>
                <a:latin typeface="Arial Black" pitchFamily="34" charset="0"/>
              </a:rPr>
              <a:t>21. aminokyselina</a:t>
            </a:r>
          </a:p>
          <a:p>
            <a:r>
              <a:rPr lang="cs-CZ" b="1" dirty="0" err="1" smtClean="0">
                <a:hlinkClick r:id="rId5" tooltip="Selenocystein"/>
              </a:rPr>
              <a:t>Selenocystein</a:t>
            </a:r>
            <a:r>
              <a:rPr lang="cs-CZ" b="1" dirty="0" smtClean="0"/>
              <a:t> </a:t>
            </a:r>
            <a:r>
              <a:rPr lang="cs-CZ" b="1" dirty="0" err="1" smtClean="0"/>
              <a:t>SeCys</a:t>
            </a:r>
            <a:r>
              <a:rPr lang="cs-CZ" b="1" dirty="0" smtClean="0"/>
              <a:t> – nahrazuje </a:t>
            </a:r>
            <a:r>
              <a:rPr lang="cs-CZ" b="1" dirty="0" smtClean="0">
                <a:hlinkClick r:id="rId3" tooltip="Cystein"/>
              </a:rPr>
              <a:t>cystein</a:t>
            </a:r>
            <a:r>
              <a:rPr lang="cs-CZ" b="1" dirty="0" smtClean="0"/>
              <a:t> v lidském enzymu </a:t>
            </a:r>
            <a:r>
              <a:rPr lang="cs-CZ" b="1" dirty="0" err="1" smtClean="0">
                <a:hlinkClick r:id="rId6" tooltip="Glutathion peroxidáza"/>
              </a:rPr>
              <a:t>glutathionperoxidáze</a:t>
            </a:r>
            <a:r>
              <a:rPr lang="cs-CZ" b="1" dirty="0" smtClean="0"/>
              <a:t> a v enzymech některých bakterií</a:t>
            </a:r>
            <a:r>
              <a:rPr lang="cs-CZ" b="1" baseline="30000" dirty="0" smtClean="0">
                <a:hlinkClick r:id="rId7"/>
              </a:rPr>
              <a:t>[2]</a:t>
            </a:r>
            <a:endParaRPr lang="cs-CZ" b="1" dirty="0" smtClean="0"/>
          </a:p>
          <a:p>
            <a:endParaRPr lang="cs-CZ" b="1" dirty="0" smtClean="0">
              <a:solidFill>
                <a:srgbClr val="008000"/>
              </a:solidFill>
            </a:endParaRPr>
          </a:p>
          <a:p>
            <a:r>
              <a:rPr lang="cs-CZ" sz="2400" b="1" dirty="0" smtClean="0">
                <a:solidFill>
                  <a:srgbClr val="008000"/>
                </a:solidFill>
                <a:latin typeface="Arial Black" pitchFamily="34" charset="0"/>
              </a:rPr>
              <a:t>22. aminokyselina</a:t>
            </a:r>
          </a:p>
          <a:p>
            <a:r>
              <a:rPr lang="cs-CZ" b="1" dirty="0" err="1" smtClean="0">
                <a:hlinkClick r:id="rId8" tooltip="Pyrolysin"/>
              </a:rPr>
              <a:t>Pyrolysin</a:t>
            </a:r>
            <a:r>
              <a:rPr lang="cs-CZ" b="1" dirty="0" smtClean="0"/>
              <a:t> Pyl - vyskytuje se zejména u </a:t>
            </a:r>
            <a:r>
              <a:rPr lang="cs-CZ" b="1" dirty="0" err="1" smtClean="0"/>
              <a:t>prokaryot</a:t>
            </a:r>
            <a:r>
              <a:rPr lang="cs-CZ" b="1" dirty="0" smtClean="0"/>
              <a:t>.</a:t>
            </a:r>
          </a:p>
          <a:p>
            <a:endParaRPr lang="cs-CZ" b="1" dirty="0" smtClean="0">
              <a:solidFill>
                <a:srgbClr val="008000"/>
              </a:solidFill>
            </a:endParaRPr>
          </a:p>
          <a:p>
            <a:r>
              <a:rPr lang="cs-CZ" sz="2400" b="1" dirty="0" smtClean="0">
                <a:solidFill>
                  <a:srgbClr val="008000"/>
                </a:solidFill>
                <a:latin typeface="Arial Black" pitchFamily="34" charset="0"/>
              </a:rPr>
              <a:t>23. aminokyselina</a:t>
            </a:r>
          </a:p>
          <a:p>
            <a:r>
              <a:rPr lang="cs-CZ" b="1" dirty="0" smtClean="0">
                <a:hlinkClick r:id="rId9" tooltip="N-formylmethionin"/>
              </a:rPr>
              <a:t>N-</a:t>
            </a:r>
            <a:r>
              <a:rPr lang="cs-CZ" b="1" dirty="0" err="1" smtClean="0">
                <a:hlinkClick r:id="rId9" tooltip="N-formylmethionin"/>
              </a:rPr>
              <a:t>formylmethionin</a:t>
            </a:r>
            <a:r>
              <a:rPr lang="cs-CZ" b="1" dirty="0" smtClean="0"/>
              <a:t> f-Met - hraje roli při iniciaci </a:t>
            </a:r>
            <a:r>
              <a:rPr lang="cs-CZ" b="1" dirty="0" smtClean="0">
                <a:hlinkClick r:id="rId10" tooltip="Translace"/>
              </a:rPr>
              <a:t>translace</a:t>
            </a:r>
            <a:r>
              <a:rPr lang="cs-CZ" b="1" dirty="0" smtClean="0"/>
              <a:t> u bakterií a na </a:t>
            </a:r>
            <a:r>
              <a:rPr lang="cs-CZ" b="1" dirty="0" smtClean="0">
                <a:hlinkClick r:id="rId11" tooltip="Plastid"/>
              </a:rPr>
              <a:t>plastidových</a:t>
            </a:r>
            <a:r>
              <a:rPr lang="cs-CZ" b="1" dirty="0" smtClean="0"/>
              <a:t> a </a:t>
            </a:r>
            <a:r>
              <a:rPr lang="cs-CZ" b="1" dirty="0" smtClean="0">
                <a:hlinkClick r:id="rId12" tooltip="Mitochondrie"/>
              </a:rPr>
              <a:t>mitochondriálních</a:t>
            </a:r>
            <a:r>
              <a:rPr lang="cs-CZ" b="1" dirty="0" smtClean="0"/>
              <a:t> </a:t>
            </a:r>
            <a:r>
              <a:rPr lang="cs-CZ" b="1" dirty="0" smtClean="0">
                <a:hlinkClick r:id="rId13" tooltip="Ribozom"/>
              </a:rPr>
              <a:t>ribozomech</a:t>
            </a:r>
            <a:r>
              <a:rPr lang="cs-CZ" b="1" dirty="0" smtClean="0"/>
              <a:t>, je tedy první aminokyselinou zařazenou při tvorbě proteinu. </a:t>
            </a:r>
            <a:endParaRPr lang="cs-CZ"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pic>
        <p:nvPicPr>
          <p:cNvPr id="8" name="Obrázek 7" descr="img775.jpg"/>
          <p:cNvPicPr>
            <a:picLocks noChangeAspect="1"/>
          </p:cNvPicPr>
          <p:nvPr/>
        </p:nvPicPr>
        <p:blipFill>
          <a:blip r:embed="rId2" cstate="print"/>
          <a:stretch>
            <a:fillRect/>
          </a:stretch>
        </p:blipFill>
        <p:spPr>
          <a:xfrm rot="5400000">
            <a:off x="1547664" y="-963488"/>
            <a:ext cx="6048672" cy="8352928"/>
          </a:xfrm>
          <a:prstGeom prst="rect">
            <a:avLst/>
          </a:prstGeom>
        </p:spPr>
      </p:pic>
      <p:sp>
        <p:nvSpPr>
          <p:cNvPr id="7" name="Obdélník 6"/>
          <p:cNvSpPr/>
          <p:nvPr/>
        </p:nvSpPr>
        <p:spPr>
          <a:xfrm>
            <a:off x="5796136" y="620688"/>
            <a:ext cx="648072" cy="5472608"/>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7668344" y="620688"/>
            <a:ext cx="936104" cy="5040560"/>
          </a:xfrm>
          <a:prstGeom prst="rect">
            <a:avLst/>
          </a:prstGeom>
          <a:noFill/>
          <a:ln w="381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6588224" y="620688"/>
            <a:ext cx="1008112" cy="36004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pic>
        <p:nvPicPr>
          <p:cNvPr id="9" name="Obrázek 8" descr="img773.jpg"/>
          <p:cNvPicPr>
            <a:picLocks noChangeAspect="1"/>
          </p:cNvPicPr>
          <p:nvPr/>
        </p:nvPicPr>
        <p:blipFill>
          <a:blip r:embed="rId2" cstate="print"/>
          <a:stretch>
            <a:fillRect/>
          </a:stretch>
        </p:blipFill>
        <p:spPr>
          <a:xfrm rot="16200000">
            <a:off x="2007708" y="-775460"/>
            <a:ext cx="1024128" cy="4392488"/>
          </a:xfrm>
          <a:prstGeom prst="rect">
            <a:avLst/>
          </a:prstGeom>
          <a:ln>
            <a:solidFill>
              <a:srgbClr val="0000FF"/>
            </a:solidFill>
          </a:ln>
        </p:spPr>
      </p:pic>
      <p:pic>
        <p:nvPicPr>
          <p:cNvPr id="10" name="Obrázek 9" descr="img774.jpg"/>
          <p:cNvPicPr>
            <a:picLocks noChangeAspect="1"/>
          </p:cNvPicPr>
          <p:nvPr/>
        </p:nvPicPr>
        <p:blipFill>
          <a:blip r:embed="rId3" cstate="print"/>
          <a:stretch>
            <a:fillRect/>
          </a:stretch>
        </p:blipFill>
        <p:spPr>
          <a:xfrm rot="16200000">
            <a:off x="6260185" y="-563441"/>
            <a:ext cx="864095" cy="3808418"/>
          </a:xfrm>
          <a:prstGeom prst="rect">
            <a:avLst/>
          </a:prstGeom>
          <a:ln>
            <a:solidFill>
              <a:srgbClr val="0000FF"/>
            </a:solidFill>
          </a:ln>
        </p:spPr>
      </p:pic>
      <p:pic>
        <p:nvPicPr>
          <p:cNvPr id="11" name="Obrázek 10" descr="img777.jpg"/>
          <p:cNvPicPr>
            <a:picLocks noChangeAspect="1"/>
          </p:cNvPicPr>
          <p:nvPr/>
        </p:nvPicPr>
        <p:blipFill>
          <a:blip r:embed="rId4" cstate="print"/>
          <a:stretch>
            <a:fillRect/>
          </a:stretch>
        </p:blipFill>
        <p:spPr>
          <a:xfrm>
            <a:off x="395536" y="1988840"/>
            <a:ext cx="8064896" cy="4320480"/>
          </a:xfrm>
          <a:prstGeom prst="rect">
            <a:avLst/>
          </a:prstGeom>
          <a:ln>
            <a:solidFill>
              <a:srgbClr val="0000FF"/>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graphicFrame>
        <p:nvGraphicFramePr>
          <p:cNvPr id="17" name="Tabulka 16"/>
          <p:cNvGraphicFramePr>
            <a:graphicFrameLocks noGrp="1"/>
          </p:cNvGraphicFramePr>
          <p:nvPr/>
        </p:nvGraphicFramePr>
        <p:xfrm>
          <a:off x="539552" y="188641"/>
          <a:ext cx="8352928" cy="6048671"/>
        </p:xfrm>
        <a:graphic>
          <a:graphicData uri="http://schemas.openxmlformats.org/drawingml/2006/table">
            <a:tbl>
              <a:tblPr/>
              <a:tblGrid>
                <a:gridCol w="1951617"/>
                <a:gridCol w="6401311"/>
              </a:tblGrid>
              <a:tr h="316524">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117190">
                <a:tc>
                  <a:txBody>
                    <a:bodyPr/>
                    <a:lstStyle/>
                    <a:p>
                      <a:pPr algn="ctr"/>
                      <a:r>
                        <a:rPr lang="cs-CZ" sz="1800" dirty="0"/>
                        <a:t/>
                      </a:r>
                      <a:br>
                        <a:rPr lang="cs-CZ" sz="1800" dirty="0"/>
                      </a:br>
                      <a:r>
                        <a:rPr lang="cs-CZ" sz="1800" dirty="0">
                          <a:hlinkClick r:id="rId2" tooltip="Glycin"/>
                        </a:rPr>
                        <a:t>Glycin</a:t>
                      </a:r>
                      <a:r>
                        <a:rPr lang="cs-CZ" sz="1800" dirty="0"/>
                        <a:t> (</a:t>
                      </a:r>
                      <a:r>
                        <a:rPr lang="cs-CZ" sz="1800" dirty="0" err="1"/>
                        <a:t>Gly</a:t>
                      </a:r>
                      <a:r>
                        <a:rPr lang="cs-CZ" sz="1800" dirty="0"/>
                        <a:t>, G)</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7190">
                <a:tc>
                  <a:txBody>
                    <a:bodyPr/>
                    <a:lstStyle/>
                    <a:p>
                      <a:pPr algn="ctr"/>
                      <a:r>
                        <a:rPr lang="cs-CZ" sz="1800" dirty="0"/>
                        <a:t/>
                      </a:r>
                      <a:br>
                        <a:rPr lang="cs-CZ" sz="1800" dirty="0"/>
                      </a:br>
                      <a:r>
                        <a:rPr lang="cs-CZ" sz="1800" dirty="0">
                          <a:hlinkClick r:id="rId3" tooltip="Alanin"/>
                        </a:rPr>
                        <a:t>Alanin</a:t>
                      </a:r>
                      <a:r>
                        <a:rPr lang="cs-CZ" sz="1800" dirty="0"/>
                        <a:t> (Ala, A)</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3387">
                <a:tc>
                  <a:txBody>
                    <a:bodyPr/>
                    <a:lstStyle/>
                    <a:p>
                      <a:pPr algn="ctr"/>
                      <a:r>
                        <a:rPr lang="cs-CZ" sz="1800" dirty="0"/>
                        <a:t/>
                      </a:r>
                      <a:br>
                        <a:rPr lang="cs-CZ" sz="1800" dirty="0"/>
                      </a:br>
                      <a:r>
                        <a:rPr lang="cs-CZ" sz="1800" dirty="0">
                          <a:hlinkClick r:id="rId4" tooltip="Valin"/>
                        </a:rPr>
                        <a:t>Valin</a:t>
                      </a:r>
                      <a:r>
                        <a:rPr lang="cs-CZ" sz="1800" dirty="0"/>
                        <a:t> (Val, V)</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7190">
                <a:tc>
                  <a:txBody>
                    <a:bodyPr/>
                    <a:lstStyle/>
                    <a:p>
                      <a:pPr algn="ctr"/>
                      <a:r>
                        <a:rPr lang="cs-CZ" sz="1800" dirty="0"/>
                        <a:t/>
                      </a:r>
                      <a:br>
                        <a:rPr lang="cs-CZ" sz="1800" dirty="0"/>
                      </a:br>
                      <a:r>
                        <a:rPr lang="cs-CZ" sz="1800" dirty="0">
                          <a:hlinkClick r:id="rId5" tooltip="Leucin"/>
                        </a:rPr>
                        <a:t>Leucin</a:t>
                      </a:r>
                      <a:r>
                        <a:rPr lang="cs-CZ" sz="1800" dirty="0"/>
                        <a:t> (Leu, L)</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7190">
                <a:tc>
                  <a:txBody>
                    <a:bodyPr/>
                    <a:lstStyle/>
                    <a:p>
                      <a:pPr algn="ctr"/>
                      <a:r>
                        <a:rPr lang="cs-CZ" sz="1800" dirty="0"/>
                        <a:t/>
                      </a:r>
                      <a:br>
                        <a:rPr lang="cs-CZ" sz="1800" dirty="0"/>
                      </a:br>
                      <a:r>
                        <a:rPr lang="cs-CZ" sz="1800" dirty="0" err="1">
                          <a:hlinkClick r:id="rId6" tooltip="Isoleucin"/>
                        </a:rPr>
                        <a:t>Isoleucin</a:t>
                      </a:r>
                      <a:r>
                        <a:rPr lang="cs-CZ" sz="1800" dirty="0"/>
                        <a:t> (</a:t>
                      </a:r>
                      <a:r>
                        <a:rPr lang="cs-CZ" sz="1800" dirty="0" err="1"/>
                        <a:t>Ile</a:t>
                      </a:r>
                      <a:r>
                        <a:rPr lang="cs-CZ" sz="1800" dirty="0"/>
                        <a:t>, I)</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4" name="Obrázek 23" descr="Amminoacido_glicina_formula.png"/>
          <p:cNvPicPr>
            <a:picLocks noChangeAspect="1"/>
          </p:cNvPicPr>
          <p:nvPr/>
        </p:nvPicPr>
        <p:blipFill>
          <a:blip r:embed="rId7" cstate="print"/>
          <a:stretch>
            <a:fillRect/>
          </a:stretch>
        </p:blipFill>
        <p:spPr>
          <a:xfrm>
            <a:off x="3491880" y="548680"/>
            <a:ext cx="1104900" cy="914400"/>
          </a:xfrm>
          <a:prstGeom prst="rect">
            <a:avLst/>
          </a:prstGeom>
        </p:spPr>
      </p:pic>
      <p:pic>
        <p:nvPicPr>
          <p:cNvPr id="25" name="Obrázek 24" descr="Amminoacido_alanina_formula.png"/>
          <p:cNvPicPr>
            <a:picLocks noChangeAspect="1"/>
          </p:cNvPicPr>
          <p:nvPr/>
        </p:nvPicPr>
        <p:blipFill>
          <a:blip r:embed="rId8" cstate="print"/>
          <a:stretch>
            <a:fillRect/>
          </a:stretch>
        </p:blipFill>
        <p:spPr>
          <a:xfrm>
            <a:off x="3491880" y="1772816"/>
            <a:ext cx="1247775" cy="914400"/>
          </a:xfrm>
          <a:prstGeom prst="rect">
            <a:avLst/>
          </a:prstGeom>
        </p:spPr>
      </p:pic>
      <p:pic>
        <p:nvPicPr>
          <p:cNvPr id="26" name="Obrázek 25" descr="Amminoacido_valina_formula.png"/>
          <p:cNvPicPr>
            <a:picLocks noChangeAspect="1"/>
          </p:cNvPicPr>
          <p:nvPr/>
        </p:nvPicPr>
        <p:blipFill>
          <a:blip r:embed="rId9" cstate="print"/>
          <a:stretch>
            <a:fillRect/>
          </a:stretch>
        </p:blipFill>
        <p:spPr>
          <a:xfrm>
            <a:off x="3491880" y="2924944"/>
            <a:ext cx="1266825" cy="914400"/>
          </a:xfrm>
          <a:prstGeom prst="rect">
            <a:avLst/>
          </a:prstGeom>
        </p:spPr>
      </p:pic>
      <p:pic>
        <p:nvPicPr>
          <p:cNvPr id="27" name="Obrázek 26" descr="Amminoacido_leucina_formula.png"/>
          <p:cNvPicPr>
            <a:picLocks noChangeAspect="1"/>
          </p:cNvPicPr>
          <p:nvPr/>
        </p:nvPicPr>
        <p:blipFill>
          <a:blip r:embed="rId10" cstate="print"/>
          <a:stretch>
            <a:fillRect/>
          </a:stretch>
        </p:blipFill>
        <p:spPr>
          <a:xfrm>
            <a:off x="3563888" y="4077072"/>
            <a:ext cx="1552575" cy="914400"/>
          </a:xfrm>
          <a:prstGeom prst="rect">
            <a:avLst/>
          </a:prstGeom>
        </p:spPr>
      </p:pic>
      <p:pic>
        <p:nvPicPr>
          <p:cNvPr id="28" name="Obrázek 27" descr="Amminoacido_isoleucina_formula.png"/>
          <p:cNvPicPr>
            <a:picLocks noChangeAspect="1"/>
          </p:cNvPicPr>
          <p:nvPr/>
        </p:nvPicPr>
        <p:blipFill>
          <a:blip r:embed="rId11" cstate="print"/>
          <a:stretch>
            <a:fillRect/>
          </a:stretch>
        </p:blipFill>
        <p:spPr>
          <a:xfrm>
            <a:off x="3491880" y="5157192"/>
            <a:ext cx="1590675" cy="9334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graphicFrame>
        <p:nvGraphicFramePr>
          <p:cNvPr id="17" name="Tabulka 16"/>
          <p:cNvGraphicFramePr>
            <a:graphicFrameLocks noGrp="1"/>
          </p:cNvGraphicFramePr>
          <p:nvPr/>
        </p:nvGraphicFramePr>
        <p:xfrm>
          <a:off x="539552" y="188641"/>
          <a:ext cx="8352928" cy="5976662"/>
        </p:xfrm>
        <a:graphic>
          <a:graphicData uri="http://schemas.openxmlformats.org/drawingml/2006/table">
            <a:tbl>
              <a:tblPr/>
              <a:tblGrid>
                <a:gridCol w="2376264"/>
                <a:gridCol w="5976664"/>
              </a:tblGrid>
              <a:tr h="359588">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269188">
                <a:tc>
                  <a:txBody>
                    <a:bodyPr/>
                    <a:lstStyle/>
                    <a:p>
                      <a:pPr algn="ctr"/>
                      <a:r>
                        <a:rPr lang="cs-CZ"/>
                        <a:t/>
                      </a:r>
                      <a:br>
                        <a:rPr lang="cs-CZ"/>
                      </a:br>
                      <a:r>
                        <a:rPr lang="cs-CZ">
                          <a:hlinkClick r:id="rId2" tooltip="Threonin"/>
                        </a:rPr>
                        <a:t>Threonin</a:t>
                      </a:r>
                      <a:r>
                        <a:rPr lang="cs-CZ"/>
                        <a:t> (Thr, T)</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3422">
                <a:tc>
                  <a:txBody>
                    <a:bodyPr/>
                    <a:lstStyle/>
                    <a:p>
                      <a:pPr algn="ctr"/>
                      <a:r>
                        <a:rPr lang="cs-CZ" dirty="0"/>
                        <a:t/>
                      </a:r>
                      <a:br>
                        <a:rPr lang="cs-CZ" dirty="0"/>
                      </a:br>
                      <a:r>
                        <a:rPr lang="cs-CZ" dirty="0" err="1">
                          <a:hlinkClick r:id="rId3" tooltip="Tyrosin"/>
                        </a:rPr>
                        <a:t>Tyrosin</a:t>
                      </a:r>
                      <a:r>
                        <a:rPr lang="cs-CZ" dirty="0"/>
                        <a:t> (</a:t>
                      </a:r>
                      <a:r>
                        <a:rPr lang="cs-CZ" dirty="0" err="1"/>
                        <a:t>Tyr</a:t>
                      </a:r>
                      <a:r>
                        <a:rPr lang="cs-CZ" dirty="0"/>
                        <a:t>, Y)</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5276">
                <a:tc>
                  <a:txBody>
                    <a:bodyPr/>
                    <a:lstStyle/>
                    <a:p>
                      <a:pPr algn="ctr"/>
                      <a:r>
                        <a:rPr lang="cs-CZ"/>
                        <a:t/>
                      </a:r>
                      <a:br>
                        <a:rPr lang="cs-CZ"/>
                      </a:br>
                      <a:r>
                        <a:rPr lang="cs-CZ">
                          <a:hlinkClick r:id="rId4" tooltip="Methionin"/>
                        </a:rPr>
                        <a:t>Methionin</a:t>
                      </a:r>
                      <a:r>
                        <a:rPr lang="cs-CZ"/>
                        <a:t> (Met, M)</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9188">
                <a:tc>
                  <a:txBody>
                    <a:bodyPr/>
                    <a:lstStyle/>
                    <a:p>
                      <a:pPr algn="ctr"/>
                      <a:r>
                        <a:rPr lang="cs-CZ" dirty="0"/>
                        <a:t/>
                      </a:r>
                      <a:br>
                        <a:rPr lang="cs-CZ" dirty="0"/>
                      </a:br>
                      <a:r>
                        <a:rPr lang="cs-CZ" dirty="0">
                          <a:hlinkClick r:id="rId5" tooltip="Cystein"/>
                        </a:rPr>
                        <a:t>Cystein</a:t>
                      </a:r>
                      <a:r>
                        <a:rPr lang="cs-CZ" dirty="0"/>
                        <a:t> (</a:t>
                      </a:r>
                      <a:r>
                        <a:rPr lang="cs-CZ" dirty="0" err="1"/>
                        <a:t>Cys</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Obrázek 10" descr="Amminoacido_treonina_formula.png"/>
          <p:cNvPicPr>
            <a:picLocks noChangeAspect="1"/>
          </p:cNvPicPr>
          <p:nvPr/>
        </p:nvPicPr>
        <p:blipFill>
          <a:blip r:embed="rId6" cstate="print"/>
          <a:stretch>
            <a:fillRect/>
          </a:stretch>
        </p:blipFill>
        <p:spPr>
          <a:xfrm>
            <a:off x="3491880" y="659622"/>
            <a:ext cx="1512168" cy="1091490"/>
          </a:xfrm>
          <a:prstGeom prst="rect">
            <a:avLst/>
          </a:prstGeom>
        </p:spPr>
      </p:pic>
      <p:pic>
        <p:nvPicPr>
          <p:cNvPr id="12" name="Obrázek 11" descr="Amminoacido_tirosina_formula.png"/>
          <p:cNvPicPr>
            <a:picLocks noChangeAspect="1"/>
          </p:cNvPicPr>
          <p:nvPr/>
        </p:nvPicPr>
        <p:blipFill>
          <a:blip r:embed="rId7" cstate="print"/>
          <a:stretch>
            <a:fillRect/>
          </a:stretch>
        </p:blipFill>
        <p:spPr>
          <a:xfrm rot="5400000">
            <a:off x="3911489" y="1641238"/>
            <a:ext cx="1420366" cy="1971553"/>
          </a:xfrm>
          <a:prstGeom prst="rect">
            <a:avLst/>
          </a:prstGeom>
        </p:spPr>
      </p:pic>
      <p:pic>
        <p:nvPicPr>
          <p:cNvPr id="13" name="Obrázek 12" descr="115px-Amminoacido_metionina_formula.png"/>
          <p:cNvPicPr>
            <a:picLocks noChangeAspect="1"/>
          </p:cNvPicPr>
          <p:nvPr/>
        </p:nvPicPr>
        <p:blipFill>
          <a:blip r:embed="rId8" cstate="print"/>
          <a:stretch>
            <a:fillRect/>
          </a:stretch>
        </p:blipFill>
        <p:spPr>
          <a:xfrm>
            <a:off x="2987823" y="3645024"/>
            <a:ext cx="2658511" cy="1178992"/>
          </a:xfrm>
          <a:prstGeom prst="rect">
            <a:avLst/>
          </a:prstGeom>
        </p:spPr>
      </p:pic>
      <p:pic>
        <p:nvPicPr>
          <p:cNvPr id="14" name="Obrázek 13" descr="95px-Amminoacido_cisteina_formula.png"/>
          <p:cNvPicPr>
            <a:picLocks noChangeAspect="1"/>
          </p:cNvPicPr>
          <p:nvPr/>
        </p:nvPicPr>
        <p:blipFill>
          <a:blip r:embed="rId9" cstate="print"/>
          <a:stretch>
            <a:fillRect/>
          </a:stretch>
        </p:blipFill>
        <p:spPr>
          <a:xfrm>
            <a:off x="3635895" y="5013176"/>
            <a:ext cx="1665475" cy="10869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graphicFrame>
        <p:nvGraphicFramePr>
          <p:cNvPr id="17" name="Tabulka 16"/>
          <p:cNvGraphicFramePr>
            <a:graphicFrameLocks noGrp="1"/>
          </p:cNvGraphicFramePr>
          <p:nvPr/>
        </p:nvGraphicFramePr>
        <p:xfrm>
          <a:off x="179512" y="188641"/>
          <a:ext cx="8712968" cy="5846379"/>
        </p:xfrm>
        <a:graphic>
          <a:graphicData uri="http://schemas.openxmlformats.org/drawingml/2006/table">
            <a:tbl>
              <a:tblPr/>
              <a:tblGrid>
                <a:gridCol w="2592288"/>
                <a:gridCol w="6120680"/>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038038">
                <a:tc>
                  <a:txBody>
                    <a:bodyPr/>
                    <a:lstStyle/>
                    <a:p>
                      <a:pPr algn="ctr"/>
                      <a:r>
                        <a:rPr lang="cs-CZ"/>
                        <a:t/>
                      </a:r>
                      <a:br>
                        <a:rPr lang="cs-CZ"/>
                      </a:br>
                      <a:r>
                        <a:rPr lang="cs-CZ">
                          <a:hlinkClick r:id="rId2" tooltip="Lysin"/>
                        </a:rPr>
                        <a:t>Lysin</a:t>
                      </a:r>
                      <a:r>
                        <a:rPr lang="cs-CZ"/>
                        <a:t> (Lys, K)</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20">
                <a:tc>
                  <a:txBody>
                    <a:bodyPr/>
                    <a:lstStyle/>
                    <a:p>
                      <a:pPr algn="ctr"/>
                      <a:r>
                        <a:rPr lang="cs-CZ"/>
                        <a:t/>
                      </a:r>
                      <a:br>
                        <a:rPr lang="cs-CZ"/>
                      </a:br>
                      <a:r>
                        <a:rPr lang="cs-CZ">
                          <a:hlinkClick r:id="rId3" tooltip="Kyselina asparagová"/>
                        </a:rPr>
                        <a:t>Kyselina asparagová</a:t>
                      </a:r>
                      <a:r>
                        <a:rPr lang="cs-CZ"/>
                        <a:t> (Asp, D)</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2314">
                <a:tc>
                  <a:txBody>
                    <a:bodyPr/>
                    <a:lstStyle/>
                    <a:p>
                      <a:pPr algn="ctr"/>
                      <a:r>
                        <a:rPr lang="cs-CZ"/>
                        <a:t/>
                      </a:r>
                      <a:br>
                        <a:rPr lang="cs-CZ"/>
                      </a:br>
                      <a:r>
                        <a:rPr lang="cs-CZ">
                          <a:hlinkClick r:id="rId4" tooltip="Asparagin"/>
                        </a:rPr>
                        <a:t>Asparagin</a:t>
                      </a:r>
                      <a:r>
                        <a:rPr lang="cs-CZ"/>
                        <a:t> (Asn, N)</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3795">
                <a:tc>
                  <a:txBody>
                    <a:bodyPr/>
                    <a:lstStyle/>
                    <a:p>
                      <a:pPr algn="ctr"/>
                      <a:r>
                        <a:rPr lang="cs-CZ" dirty="0"/>
                        <a:t/>
                      </a:r>
                      <a:br>
                        <a:rPr lang="cs-CZ" dirty="0"/>
                      </a:br>
                      <a:r>
                        <a:rPr lang="cs-CZ" dirty="0">
                          <a:hlinkClick r:id="rId5" tooltip="Kyselina glutamová"/>
                        </a:rPr>
                        <a:t>Kyselina </a:t>
                      </a:r>
                      <a:r>
                        <a:rPr lang="cs-CZ" dirty="0" err="1">
                          <a:hlinkClick r:id="rId5" tooltip="Kyselina glutamová"/>
                        </a:rPr>
                        <a:t>glutamová</a:t>
                      </a:r>
                      <a:r>
                        <a:rPr lang="cs-CZ" dirty="0"/>
                        <a:t> (</a:t>
                      </a:r>
                      <a:r>
                        <a:rPr lang="cs-CZ" dirty="0" err="1"/>
                        <a:t>Glu</a:t>
                      </a:r>
                      <a:r>
                        <a:rPr lang="cs-CZ" dirty="0"/>
                        <a:t>, E)</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5154">
                <a:tc>
                  <a:txBody>
                    <a:bodyPr/>
                    <a:lstStyle/>
                    <a:p>
                      <a:pPr algn="ctr"/>
                      <a:r>
                        <a:rPr lang="cs-CZ" dirty="0"/>
                        <a:t/>
                      </a:r>
                      <a:br>
                        <a:rPr lang="cs-CZ" dirty="0"/>
                      </a:br>
                      <a:r>
                        <a:rPr lang="cs-CZ" dirty="0" err="1">
                          <a:hlinkClick r:id="rId6" tooltip="Glutamin"/>
                        </a:rPr>
                        <a:t>Glutamin</a:t>
                      </a:r>
                      <a:r>
                        <a:rPr lang="cs-CZ" dirty="0"/>
                        <a:t> (</a:t>
                      </a:r>
                      <a:r>
                        <a:rPr lang="cs-CZ" dirty="0" err="1"/>
                        <a:t>Gln</a:t>
                      </a:r>
                      <a:r>
                        <a:rPr lang="cs-CZ" dirty="0"/>
                        <a:t>, Q)</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Obrázek 9" descr="Amminoacido_lisina_formula.png"/>
          <p:cNvPicPr>
            <a:picLocks noChangeAspect="1"/>
          </p:cNvPicPr>
          <p:nvPr/>
        </p:nvPicPr>
        <p:blipFill>
          <a:blip r:embed="rId7" cstate="print"/>
          <a:stretch>
            <a:fillRect/>
          </a:stretch>
        </p:blipFill>
        <p:spPr>
          <a:xfrm>
            <a:off x="2843808" y="620688"/>
            <a:ext cx="2333625" cy="914400"/>
          </a:xfrm>
          <a:prstGeom prst="rect">
            <a:avLst/>
          </a:prstGeom>
        </p:spPr>
      </p:pic>
      <p:pic>
        <p:nvPicPr>
          <p:cNvPr id="15" name="Obrázek 14" descr="Amminoacido_asparagina_formula.png"/>
          <p:cNvPicPr>
            <a:picLocks noChangeAspect="1"/>
          </p:cNvPicPr>
          <p:nvPr/>
        </p:nvPicPr>
        <p:blipFill>
          <a:blip r:embed="rId8" cstate="print"/>
          <a:stretch>
            <a:fillRect/>
          </a:stretch>
        </p:blipFill>
        <p:spPr>
          <a:xfrm>
            <a:off x="3203848" y="2708920"/>
            <a:ext cx="1790700" cy="914400"/>
          </a:xfrm>
          <a:prstGeom prst="rect">
            <a:avLst/>
          </a:prstGeom>
        </p:spPr>
      </p:pic>
      <p:pic>
        <p:nvPicPr>
          <p:cNvPr id="16" name="Obrázek 15" descr="Amminoacido_acido_aspartico_formula.png"/>
          <p:cNvPicPr>
            <a:picLocks noChangeAspect="1"/>
          </p:cNvPicPr>
          <p:nvPr/>
        </p:nvPicPr>
        <p:blipFill>
          <a:blip r:embed="rId9" cstate="print"/>
          <a:stretch>
            <a:fillRect/>
          </a:stretch>
        </p:blipFill>
        <p:spPr>
          <a:xfrm>
            <a:off x="3131840" y="1628800"/>
            <a:ext cx="1724025" cy="914400"/>
          </a:xfrm>
          <a:prstGeom prst="rect">
            <a:avLst/>
          </a:prstGeom>
        </p:spPr>
      </p:pic>
      <p:pic>
        <p:nvPicPr>
          <p:cNvPr id="18" name="Obrázek 17" descr="Amminoacido_glutammina_formula.png"/>
          <p:cNvPicPr>
            <a:picLocks noChangeAspect="1"/>
          </p:cNvPicPr>
          <p:nvPr/>
        </p:nvPicPr>
        <p:blipFill>
          <a:blip r:embed="rId10" cstate="print"/>
          <a:stretch>
            <a:fillRect/>
          </a:stretch>
        </p:blipFill>
        <p:spPr>
          <a:xfrm>
            <a:off x="3347864" y="3789040"/>
            <a:ext cx="2057400" cy="914400"/>
          </a:xfrm>
          <a:prstGeom prst="rect">
            <a:avLst/>
          </a:prstGeom>
        </p:spPr>
      </p:pic>
      <p:pic>
        <p:nvPicPr>
          <p:cNvPr id="19" name="Obrázek 18" descr="Amminoacido_glutammina_formula.png"/>
          <p:cNvPicPr>
            <a:picLocks noChangeAspect="1"/>
          </p:cNvPicPr>
          <p:nvPr/>
        </p:nvPicPr>
        <p:blipFill>
          <a:blip r:embed="rId10" cstate="print"/>
          <a:stretch>
            <a:fillRect/>
          </a:stretch>
        </p:blipFill>
        <p:spPr>
          <a:xfrm>
            <a:off x="3275856" y="4941168"/>
            <a:ext cx="2057400" cy="914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18</a:t>
            </a:fld>
            <a:endParaRPr lang="sk-SK"/>
          </a:p>
        </p:txBody>
      </p:sp>
      <p:graphicFrame>
        <p:nvGraphicFramePr>
          <p:cNvPr id="17" name="Tabulka 16"/>
          <p:cNvGraphicFramePr>
            <a:graphicFrameLocks noGrp="1"/>
          </p:cNvGraphicFramePr>
          <p:nvPr/>
        </p:nvGraphicFramePr>
        <p:xfrm>
          <a:off x="179512" y="188641"/>
          <a:ext cx="8712968" cy="5779534"/>
        </p:xfrm>
        <a:graphic>
          <a:graphicData uri="http://schemas.openxmlformats.org/drawingml/2006/table">
            <a:tbl>
              <a:tblPr/>
              <a:tblGrid>
                <a:gridCol w="2592288"/>
                <a:gridCol w="6120680"/>
              </a:tblGrid>
              <a:tr h="330113">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038038">
                <a:tc>
                  <a:txBody>
                    <a:bodyPr/>
                    <a:lstStyle/>
                    <a:p>
                      <a:pPr algn="ctr"/>
                      <a:r>
                        <a:rPr lang="cs-CZ"/>
                        <a:t/>
                      </a:r>
                      <a:br>
                        <a:rPr lang="cs-CZ"/>
                      </a:br>
                      <a:r>
                        <a:rPr lang="cs-CZ">
                          <a:hlinkClick r:id="rId2" tooltip="Arginin"/>
                        </a:rPr>
                        <a:t>Arginin</a:t>
                      </a:r>
                      <a:r>
                        <a:rPr lang="cs-CZ"/>
                        <a:t> (Arg, R)</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20">
                <a:tc>
                  <a:txBody>
                    <a:bodyPr/>
                    <a:lstStyle/>
                    <a:p>
                      <a:pPr algn="ctr"/>
                      <a:r>
                        <a:rPr lang="cs-CZ"/>
                        <a:t/>
                      </a:r>
                      <a:br>
                        <a:rPr lang="cs-CZ"/>
                      </a:br>
                      <a:r>
                        <a:rPr lang="cs-CZ">
                          <a:hlinkClick r:id="rId3" tooltip="Histidin"/>
                        </a:rPr>
                        <a:t>Histidin</a:t>
                      </a:r>
                      <a:r>
                        <a:rPr lang="cs-CZ"/>
                        <a:t> (His, H)</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2314">
                <a:tc>
                  <a:txBody>
                    <a:bodyPr/>
                    <a:lstStyle/>
                    <a:p>
                      <a:pPr algn="ctr"/>
                      <a:r>
                        <a:rPr lang="cs-CZ" dirty="0"/>
                        <a:t/>
                      </a:r>
                      <a:br>
                        <a:rPr lang="cs-CZ" dirty="0"/>
                      </a:br>
                      <a:r>
                        <a:rPr lang="cs-CZ" dirty="0">
                          <a:hlinkClick r:id="rId4" tooltip="Fenylalanin"/>
                        </a:rPr>
                        <a:t>Fenylalanin</a:t>
                      </a:r>
                      <a:r>
                        <a:rPr lang="cs-CZ" dirty="0"/>
                        <a:t> (</a:t>
                      </a:r>
                      <a:r>
                        <a:rPr lang="cs-CZ" dirty="0" err="1"/>
                        <a:t>Phe</a:t>
                      </a:r>
                      <a:r>
                        <a:rPr lang="cs-CZ" dirty="0"/>
                        <a:t>, F)</a:t>
                      </a:r>
                      <a:br>
                        <a:rPr lang="cs-CZ" dirty="0"/>
                      </a:b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3795">
                <a:tc>
                  <a:txBody>
                    <a:bodyPr/>
                    <a:lstStyle/>
                    <a:p>
                      <a:pPr algn="ctr"/>
                      <a:r>
                        <a:rPr lang="cs-CZ"/>
                        <a:t/>
                      </a:r>
                      <a:br>
                        <a:rPr lang="cs-CZ"/>
                      </a:br>
                      <a:r>
                        <a:rPr lang="cs-CZ">
                          <a:hlinkClick r:id="rId5" tooltip="Tryptofan"/>
                        </a:rPr>
                        <a:t>Tryptofan</a:t>
                      </a:r>
                      <a:r>
                        <a:rPr lang="cs-CZ"/>
                        <a:t> (Trp, W)</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5154">
                <a:tc>
                  <a:txBody>
                    <a:bodyPr/>
                    <a:lstStyle/>
                    <a:p>
                      <a:pPr algn="ctr"/>
                      <a:r>
                        <a:rPr lang="cs-CZ" dirty="0"/>
                        <a:t/>
                      </a:r>
                      <a:br>
                        <a:rPr lang="cs-CZ" dirty="0"/>
                      </a:br>
                      <a:r>
                        <a:rPr lang="cs-CZ" sz="3600" dirty="0">
                          <a:latin typeface="Arial Black" pitchFamily="34" charset="0"/>
                          <a:hlinkClick r:id="rId6" tooltip="Prolin"/>
                        </a:rPr>
                        <a:t>Prolin</a:t>
                      </a:r>
                      <a:r>
                        <a:rPr lang="cs-CZ" sz="3600" dirty="0"/>
                        <a:t> </a:t>
                      </a:r>
                      <a:r>
                        <a:rPr lang="cs-CZ" dirty="0" smtClean="0"/>
                        <a:t>(Pro, P)</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Obrázek 10" descr="Amminoacido_arginina_formula.png"/>
          <p:cNvPicPr>
            <a:picLocks noChangeAspect="1"/>
          </p:cNvPicPr>
          <p:nvPr/>
        </p:nvPicPr>
        <p:blipFill>
          <a:blip r:embed="rId7" cstate="print"/>
          <a:stretch>
            <a:fillRect/>
          </a:stretch>
        </p:blipFill>
        <p:spPr>
          <a:xfrm>
            <a:off x="6012160" y="620688"/>
            <a:ext cx="2600325" cy="914400"/>
          </a:xfrm>
          <a:prstGeom prst="rect">
            <a:avLst/>
          </a:prstGeom>
        </p:spPr>
      </p:pic>
      <p:pic>
        <p:nvPicPr>
          <p:cNvPr id="12" name="Obrázek 11" descr="Amminoacido_istidina_formula.png"/>
          <p:cNvPicPr>
            <a:picLocks noChangeAspect="1"/>
          </p:cNvPicPr>
          <p:nvPr/>
        </p:nvPicPr>
        <p:blipFill>
          <a:blip r:embed="rId8" cstate="print"/>
          <a:stretch>
            <a:fillRect/>
          </a:stretch>
        </p:blipFill>
        <p:spPr>
          <a:xfrm>
            <a:off x="3275856" y="1628800"/>
            <a:ext cx="1790700" cy="962025"/>
          </a:xfrm>
          <a:prstGeom prst="rect">
            <a:avLst/>
          </a:prstGeom>
        </p:spPr>
      </p:pic>
      <p:pic>
        <p:nvPicPr>
          <p:cNvPr id="13" name="Obrázek 12" descr="Amminoacido_fenilalanina_formula.png"/>
          <p:cNvPicPr>
            <a:picLocks noChangeAspect="1"/>
          </p:cNvPicPr>
          <p:nvPr/>
        </p:nvPicPr>
        <p:blipFill>
          <a:blip r:embed="rId9" cstate="print"/>
          <a:stretch>
            <a:fillRect/>
          </a:stretch>
        </p:blipFill>
        <p:spPr>
          <a:xfrm>
            <a:off x="5868144" y="2636912"/>
            <a:ext cx="1743075" cy="962025"/>
          </a:xfrm>
          <a:prstGeom prst="rect">
            <a:avLst/>
          </a:prstGeom>
        </p:spPr>
      </p:pic>
      <p:pic>
        <p:nvPicPr>
          <p:cNvPr id="14" name="Obrázek 13" descr="Amminoacido_triptofano_formula.png"/>
          <p:cNvPicPr>
            <a:picLocks noChangeAspect="1"/>
          </p:cNvPicPr>
          <p:nvPr/>
        </p:nvPicPr>
        <p:blipFill>
          <a:blip r:embed="rId10" cstate="print"/>
          <a:stretch>
            <a:fillRect/>
          </a:stretch>
        </p:blipFill>
        <p:spPr>
          <a:xfrm>
            <a:off x="3131840" y="3501008"/>
            <a:ext cx="2276475" cy="1314450"/>
          </a:xfrm>
          <a:prstGeom prst="rect">
            <a:avLst/>
          </a:prstGeom>
        </p:spPr>
      </p:pic>
      <p:pic>
        <p:nvPicPr>
          <p:cNvPr id="20" name="Obrázek 19" descr="800px-Amminoacido_prolina_formula_svg.png"/>
          <p:cNvPicPr>
            <a:picLocks noChangeAspect="1"/>
          </p:cNvPicPr>
          <p:nvPr/>
        </p:nvPicPr>
        <p:blipFill>
          <a:blip r:embed="rId11" cstate="print"/>
          <a:stretch>
            <a:fillRect/>
          </a:stretch>
        </p:blipFill>
        <p:spPr>
          <a:xfrm>
            <a:off x="6228184" y="4149080"/>
            <a:ext cx="2512646" cy="17776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graphicFrame>
        <p:nvGraphicFramePr>
          <p:cNvPr id="17" name="Tabulka 16"/>
          <p:cNvGraphicFramePr>
            <a:graphicFrameLocks noGrp="1"/>
          </p:cNvGraphicFramePr>
          <p:nvPr/>
        </p:nvGraphicFramePr>
        <p:xfrm>
          <a:off x="179512" y="188641"/>
          <a:ext cx="8712968" cy="5961138"/>
        </p:xfrm>
        <a:graphic>
          <a:graphicData uri="http://schemas.openxmlformats.org/drawingml/2006/table">
            <a:tbl>
              <a:tblPr/>
              <a:tblGrid>
                <a:gridCol w="2592288"/>
                <a:gridCol w="6120680"/>
              </a:tblGrid>
              <a:tr h="360039">
                <a:tc gridSpan="2">
                  <a:txBody>
                    <a:bodyPr/>
                    <a:lstStyle/>
                    <a:p>
                      <a:pPr algn="ctr"/>
                      <a:r>
                        <a:rPr lang="cs-CZ" sz="1200" b="1" dirty="0">
                          <a:solidFill>
                            <a:srgbClr val="FF0000"/>
                          </a:solidFill>
                          <a:latin typeface="Arial Black" pitchFamily="34" charset="0"/>
                        </a:rPr>
                        <a:t>Biogenní aminokyseliny</a:t>
                      </a:r>
                    </a:p>
                  </a:txBody>
                  <a:tcPr marL="12285" marR="12285" marT="12285" marB="122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1306979">
                <a:tc>
                  <a:txBody>
                    <a:bodyPr/>
                    <a:lstStyle/>
                    <a:p>
                      <a:pPr algn="ctr"/>
                      <a:r>
                        <a:rPr lang="cs-CZ"/>
                        <a:t/>
                      </a:r>
                      <a:br>
                        <a:rPr lang="cs-CZ"/>
                      </a:br>
                      <a:r>
                        <a:rPr lang="cs-CZ">
                          <a:hlinkClick r:id="rId2" tooltip="Selenocystein"/>
                        </a:rPr>
                        <a:t>Selenocystein</a:t>
                      </a:r>
                      <a:r>
                        <a:rPr lang="cs-CZ"/>
                        <a:t> (SeCys,U)</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9325">
                <a:tc>
                  <a:txBody>
                    <a:bodyPr/>
                    <a:lstStyle/>
                    <a:p>
                      <a:pPr algn="ctr"/>
                      <a:r>
                        <a:rPr lang="cs-CZ"/>
                        <a:t/>
                      </a:r>
                      <a:br>
                        <a:rPr lang="cs-CZ"/>
                      </a:br>
                      <a:r>
                        <a:rPr lang="cs-CZ">
                          <a:hlinkClick r:id="rId3" tooltip="Pyrolysin"/>
                        </a:rPr>
                        <a:t>Pyrolysin</a:t>
                      </a:r>
                      <a:r>
                        <a:rPr lang="cs-CZ"/>
                        <a:t> (Pyl,O)</a:t>
                      </a:r>
                      <a:br>
                        <a:rPr lang="cs-CZ"/>
                      </a:br>
                      <a:endParaRPr lang="cs-CZ"/>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0120">
                <a:tc>
                  <a:txBody>
                    <a:bodyPr/>
                    <a:lstStyle/>
                    <a:p>
                      <a:pPr algn="ctr"/>
                      <a:r>
                        <a:rPr lang="cs-CZ" dirty="0" smtClean="0">
                          <a:hlinkClick r:id="rId4" tooltip="Serin"/>
                        </a:rPr>
                        <a:t>Serin</a:t>
                      </a:r>
                      <a:r>
                        <a:rPr lang="cs-CZ" dirty="0" smtClean="0"/>
                        <a:t> (Ser, S)</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4675">
                <a:tc>
                  <a:txBody>
                    <a:bodyPr/>
                    <a:lstStyle/>
                    <a:p>
                      <a:pPr algn="ctr"/>
                      <a:r>
                        <a:rPr lang="cs-CZ" dirty="0"/>
                        <a:t/>
                      </a:r>
                      <a:br>
                        <a:rPr lang="cs-CZ" dirty="0"/>
                      </a:br>
                      <a:r>
                        <a:rPr lang="cs-CZ" dirty="0" smtClean="0">
                          <a:hlinkClick r:id="rId5" tooltip="N-formylmethionin"/>
                        </a:rPr>
                        <a:t>N-</a:t>
                      </a:r>
                      <a:r>
                        <a:rPr lang="cs-CZ" dirty="0" err="1" smtClean="0">
                          <a:hlinkClick r:id="rId5" tooltip="N-formylmethionin"/>
                        </a:rPr>
                        <a:t>formylmethionin</a:t>
                      </a:r>
                      <a:r>
                        <a:rPr lang="cs-CZ" dirty="0" smtClean="0"/>
                        <a:t> (</a:t>
                      </a:r>
                      <a:r>
                        <a:rPr lang="cs-CZ" dirty="0" err="1" smtClean="0"/>
                        <a:t>fMet</a:t>
                      </a:r>
                      <a:r>
                        <a:rPr lang="cs-CZ" dirty="0" smtClean="0"/>
                        <a:t>)</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5" name="Obrázek 14" descr="711px-L-selenocysteine-2D-skeletal.png"/>
          <p:cNvPicPr>
            <a:picLocks noChangeAspect="1"/>
          </p:cNvPicPr>
          <p:nvPr/>
        </p:nvPicPr>
        <p:blipFill>
          <a:blip r:embed="rId6" cstate="print"/>
          <a:stretch>
            <a:fillRect/>
          </a:stretch>
        </p:blipFill>
        <p:spPr>
          <a:xfrm>
            <a:off x="5436096" y="548680"/>
            <a:ext cx="1450602" cy="1224136"/>
          </a:xfrm>
          <a:prstGeom prst="rect">
            <a:avLst/>
          </a:prstGeom>
        </p:spPr>
      </p:pic>
      <p:pic>
        <p:nvPicPr>
          <p:cNvPr id="16" name="Obrázek 15" descr="560px-Pyrrolysine_svg.png"/>
          <p:cNvPicPr>
            <a:picLocks noChangeAspect="1"/>
          </p:cNvPicPr>
          <p:nvPr/>
        </p:nvPicPr>
        <p:blipFill>
          <a:blip r:embed="rId7" cstate="print"/>
          <a:stretch>
            <a:fillRect/>
          </a:stretch>
        </p:blipFill>
        <p:spPr>
          <a:xfrm>
            <a:off x="3563888" y="1916832"/>
            <a:ext cx="4085861" cy="1313313"/>
          </a:xfrm>
          <a:prstGeom prst="rect">
            <a:avLst/>
          </a:prstGeom>
        </p:spPr>
      </p:pic>
      <p:pic>
        <p:nvPicPr>
          <p:cNvPr id="18" name="Obrázek 17" descr="430px-(S)-N-Formylmethionine_V_1_svg.png"/>
          <p:cNvPicPr>
            <a:picLocks noChangeAspect="1"/>
          </p:cNvPicPr>
          <p:nvPr/>
        </p:nvPicPr>
        <p:blipFill>
          <a:blip r:embed="rId8" cstate="print"/>
          <a:stretch>
            <a:fillRect/>
          </a:stretch>
        </p:blipFill>
        <p:spPr>
          <a:xfrm>
            <a:off x="5364088" y="4653136"/>
            <a:ext cx="1726462" cy="1160343"/>
          </a:xfrm>
          <a:prstGeom prst="rect">
            <a:avLst/>
          </a:prstGeom>
        </p:spPr>
      </p:pic>
      <p:pic>
        <p:nvPicPr>
          <p:cNvPr id="21" name="Obrázek 20" descr="Amminoacido_serina_formula.png"/>
          <p:cNvPicPr>
            <a:picLocks noChangeAspect="1"/>
          </p:cNvPicPr>
          <p:nvPr/>
        </p:nvPicPr>
        <p:blipFill>
          <a:blip r:embed="rId9" cstate="print"/>
          <a:stretch>
            <a:fillRect/>
          </a:stretch>
        </p:blipFill>
        <p:spPr>
          <a:xfrm>
            <a:off x="4067944" y="3356992"/>
            <a:ext cx="14478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smtClean="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smtClean="0"/>
              <a:t>28. 11. 2018</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pl-PL" smtClean="0"/>
              <a:t>PŘÍRODNÍ POLYMERY PŘF MU 8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764704"/>
          <a:ext cx="8712968" cy="4906225"/>
        </p:xfrm>
        <a:graphic>
          <a:graphicData uri="http://schemas.openxmlformats.org/drawingml/2006/table">
            <a:tbl>
              <a:tblPr/>
              <a:tblGrid>
                <a:gridCol w="2232248"/>
                <a:gridCol w="6480720"/>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1</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400" b="1" kern="1200" dirty="0">
                          <a:solidFill>
                            <a:schemeClr val="tx1"/>
                          </a:solidFill>
                          <a:latin typeface="Arial"/>
                          <a:ea typeface="Times New Roman"/>
                          <a:cs typeface="Times New Roman"/>
                        </a:rPr>
                        <a:t>Úvod do </a:t>
                      </a:r>
                      <a:r>
                        <a:rPr lang="sk-SK" sz="1400" b="1" kern="1200" dirty="0" err="1">
                          <a:solidFill>
                            <a:schemeClr val="tx1"/>
                          </a:solidFill>
                          <a:latin typeface="Arial"/>
                          <a:ea typeface="Times New Roman"/>
                          <a:cs typeface="Times New Roman"/>
                        </a:rPr>
                        <a:t>předmětu</a:t>
                      </a:r>
                      <a:r>
                        <a:rPr lang="sk-SK" sz="1400" b="1" kern="1200" dirty="0">
                          <a:solidFill>
                            <a:schemeClr val="tx1"/>
                          </a:solidFill>
                          <a:latin typeface="Arial"/>
                          <a:ea typeface="Times New Roman"/>
                          <a:cs typeface="Times New Roman"/>
                        </a:rPr>
                        <a:t> - </a:t>
                      </a:r>
                      <a:r>
                        <a:rPr lang="cs-CZ" sz="1400" b="1" kern="1200" dirty="0">
                          <a:solidFill>
                            <a:schemeClr val="tx1"/>
                          </a:solidFill>
                          <a:latin typeface="Arial"/>
                          <a:ea typeface="Times New Roman"/>
                          <a:cs typeface="Times New Roman"/>
                        </a:rPr>
                        <a:t>Struktura a názvosloví přírodních polymerů, literatura </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2</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400" b="1" kern="1200" dirty="0">
                          <a:solidFill>
                            <a:schemeClr val="tx1"/>
                          </a:solidFill>
                          <a:latin typeface="Arial"/>
                          <a:ea typeface="Times New Roman"/>
                          <a:cs typeface="Times New Roman"/>
                        </a:rPr>
                        <a:t>Deriváty </a:t>
                      </a:r>
                      <a:r>
                        <a:rPr lang="sk-SK" sz="1400" b="1" kern="1200" dirty="0" err="1">
                          <a:solidFill>
                            <a:schemeClr val="tx1"/>
                          </a:solidFill>
                          <a:latin typeface="Arial"/>
                          <a:ea typeface="Times New Roman"/>
                          <a:cs typeface="Times New Roman"/>
                        </a:rPr>
                        <a:t>kyselin</a:t>
                      </a:r>
                      <a:r>
                        <a:rPr lang="sk-SK" sz="1400" b="1" kern="1200" dirty="0">
                          <a:solidFill>
                            <a:schemeClr val="tx1"/>
                          </a:solidFill>
                          <a:latin typeface="Arial"/>
                          <a:ea typeface="Times New Roman"/>
                          <a:cs typeface="Times New Roman"/>
                        </a:rPr>
                        <a:t>, - </a:t>
                      </a:r>
                      <a:r>
                        <a:rPr lang="sk-SK" sz="1400" b="1" kern="1200" dirty="0" err="1">
                          <a:solidFill>
                            <a:schemeClr val="tx1"/>
                          </a:solidFill>
                          <a:latin typeface="Arial"/>
                          <a:ea typeface="Times New Roman"/>
                          <a:cs typeface="Times New Roman"/>
                        </a:rPr>
                        <a:t>přírodní</a:t>
                      </a:r>
                      <a:r>
                        <a:rPr lang="sk-SK" sz="1400" b="1" kern="1200" dirty="0">
                          <a:solidFill>
                            <a:schemeClr val="tx1"/>
                          </a:solidFill>
                          <a:latin typeface="Arial"/>
                          <a:ea typeface="Times New Roman"/>
                          <a:cs typeface="Times New Roman"/>
                        </a:rPr>
                        <a:t> </a:t>
                      </a:r>
                      <a:r>
                        <a:rPr lang="sk-SK" sz="1400" b="1" kern="1200" dirty="0" err="1">
                          <a:solidFill>
                            <a:schemeClr val="tx1"/>
                          </a:solidFill>
                          <a:latin typeface="Arial"/>
                          <a:ea typeface="Times New Roman"/>
                          <a:cs typeface="Times New Roman"/>
                        </a:rPr>
                        <a:t>pryskyřice</a:t>
                      </a:r>
                      <a:r>
                        <a:rPr lang="sk-SK" sz="1400" b="1" kern="1200" dirty="0">
                          <a:solidFill>
                            <a:schemeClr val="tx1"/>
                          </a:solidFill>
                          <a:latin typeface="Arial"/>
                          <a:ea typeface="Times New Roman"/>
                          <a:cs typeface="Times New Roman"/>
                        </a:rPr>
                        <a:t>, </a:t>
                      </a:r>
                      <a:r>
                        <a:rPr lang="sk-SK" sz="1400" b="1" kern="1200" dirty="0" err="1">
                          <a:solidFill>
                            <a:schemeClr val="tx1"/>
                          </a:solidFill>
                          <a:latin typeface="Arial"/>
                          <a:ea typeface="Times New Roman"/>
                          <a:cs typeface="Times New Roman"/>
                        </a:rPr>
                        <a:t>vysýchavé</a:t>
                      </a:r>
                      <a:r>
                        <a:rPr lang="sk-SK" sz="1400" b="1" kern="1200" dirty="0">
                          <a:solidFill>
                            <a:schemeClr val="tx1"/>
                          </a:solidFill>
                          <a:latin typeface="Arial"/>
                          <a:ea typeface="Times New Roman"/>
                          <a:cs typeface="Times New Roman"/>
                        </a:rPr>
                        <a:t> oleje, šelak</a:t>
                      </a:r>
                      <a:endParaRPr lang="cs-CZ" sz="140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3</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400" b="1" kern="1200" dirty="0" smtClean="0">
                          <a:solidFill>
                            <a:schemeClr val="tx1"/>
                          </a:solidFill>
                          <a:latin typeface="+mn-lt"/>
                          <a:ea typeface="Times New Roman"/>
                          <a:cs typeface="Times New Roman"/>
                        </a:rPr>
                        <a:t>Vosky</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400" b="1" kern="1200" dirty="0">
                          <a:solidFill>
                            <a:schemeClr val="tx1"/>
                          </a:solidFill>
                          <a:latin typeface="Arial Black" pitchFamily="34" charset="0"/>
                          <a:ea typeface="Times New Roman"/>
                          <a:cs typeface="Times New Roman"/>
                        </a:rPr>
                        <a:t>4</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400" b="1" kern="1200" dirty="0" smtClean="0">
                          <a:solidFill>
                            <a:schemeClr val="tx1"/>
                          </a:solidFill>
                          <a:latin typeface="+mn-lt"/>
                          <a:ea typeface="Times New Roman"/>
                          <a:cs typeface="Times New Roman"/>
                        </a:rPr>
                        <a:t>Přírodní gumy, </a:t>
                      </a:r>
                      <a:r>
                        <a:rPr lang="cs-CZ" sz="1400" b="1" kern="1200" dirty="0" err="1" smtClean="0">
                          <a:solidFill>
                            <a:schemeClr val="tx1"/>
                          </a:solidFill>
                          <a:latin typeface="+mn-lt"/>
                          <a:ea typeface="Times New Roman"/>
                          <a:cs typeface="Times New Roman"/>
                        </a:rPr>
                        <a:t>Polyterpeny</a:t>
                      </a:r>
                      <a:r>
                        <a:rPr lang="cs-CZ" sz="1400" b="1" kern="1200" dirty="0" smtClean="0">
                          <a:solidFill>
                            <a:schemeClr val="tx1"/>
                          </a:solidFill>
                          <a:latin typeface="+mn-lt"/>
                          <a:ea typeface="Times New Roman"/>
                          <a:cs typeface="Times New Roman"/>
                        </a:rPr>
                        <a:t> </a:t>
                      </a:r>
                      <a:r>
                        <a:rPr lang="cs-CZ" sz="1400" b="1" kern="1200" dirty="0">
                          <a:solidFill>
                            <a:schemeClr val="tx1"/>
                          </a:solidFill>
                          <a:latin typeface="+mn-lt"/>
                          <a:ea typeface="Times New Roman"/>
                          <a:cs typeface="Times New Roman"/>
                        </a:rPr>
                        <a:t>– přírodní kaučuk, získávání, zpracování a modifikace </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400" kern="1200" dirty="0">
                          <a:solidFill>
                            <a:schemeClr val="tx1"/>
                          </a:solidFill>
                          <a:latin typeface="Arial Black" pitchFamily="34" charset="0"/>
                          <a:ea typeface="Times New Roman"/>
                          <a:cs typeface="Times New Roman"/>
                        </a:rPr>
                        <a:t>5</a:t>
                      </a:r>
                      <a:endParaRPr lang="cs-CZ" sz="14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cs-CZ" sz="1400" b="1" kern="1200" dirty="0" err="1" smtClean="0">
                          <a:solidFill>
                            <a:schemeClr val="tx1"/>
                          </a:solidFill>
                          <a:latin typeface="+mn-lt"/>
                          <a:ea typeface="Times New Roman"/>
                          <a:cs typeface="Times New Roman"/>
                        </a:rPr>
                        <a:t>Polyfenoly</a:t>
                      </a:r>
                      <a:r>
                        <a:rPr lang="cs-CZ" sz="1400" b="1" kern="1200" dirty="0" smtClean="0">
                          <a:solidFill>
                            <a:schemeClr val="tx1"/>
                          </a:solidFill>
                          <a:latin typeface="+mn-lt"/>
                          <a:ea typeface="Times New Roman"/>
                          <a:cs typeface="Times New Roman"/>
                        </a:rPr>
                        <a:t> </a:t>
                      </a:r>
                      <a:r>
                        <a:rPr lang="cs-CZ" sz="1400" b="1" kern="1200" dirty="0">
                          <a:solidFill>
                            <a:schemeClr val="tx1"/>
                          </a:solidFill>
                          <a:latin typeface="+mn-lt"/>
                          <a:ea typeface="Times New Roman"/>
                          <a:cs typeface="Times New Roman"/>
                        </a:rPr>
                        <a:t>– lignin, </a:t>
                      </a:r>
                      <a:r>
                        <a:rPr lang="cs-CZ" sz="1400" b="1" kern="1200" dirty="0" err="1">
                          <a:solidFill>
                            <a:schemeClr val="tx1"/>
                          </a:solidFill>
                          <a:latin typeface="+mn-lt"/>
                          <a:ea typeface="Times New Roman"/>
                          <a:cs typeface="Times New Roman"/>
                        </a:rPr>
                        <a:t>huminové</a:t>
                      </a:r>
                      <a:r>
                        <a:rPr lang="cs-CZ" sz="1400" b="1" kern="1200" dirty="0">
                          <a:solidFill>
                            <a:schemeClr val="tx1"/>
                          </a:solidFill>
                          <a:latin typeface="+mn-lt"/>
                          <a:ea typeface="Times New Roman"/>
                          <a:cs typeface="Times New Roman"/>
                        </a:rPr>
                        <a:t> kyseliny </a:t>
                      </a:r>
                      <a:endParaRPr lang="cs-CZ" sz="14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cs-CZ" sz="1400" b="1" dirty="0" smtClean="0">
                          <a:solidFill>
                            <a:schemeClr val="tx1"/>
                          </a:solidFill>
                          <a:latin typeface="Arial Black" pitchFamily="34" charset="0"/>
                          <a:ea typeface="Calibri"/>
                          <a:cs typeface="Times New Roman"/>
                        </a:rPr>
                        <a:t>6</a:t>
                      </a:r>
                      <a:endParaRPr lang="cs-CZ" sz="14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400" b="1" kern="1200" dirty="0">
                          <a:solidFill>
                            <a:schemeClr val="tx1"/>
                          </a:solidFill>
                          <a:latin typeface="+mn-lt"/>
                          <a:ea typeface="Times New Roman"/>
                          <a:cs typeface="Times New Roman"/>
                        </a:rPr>
                        <a:t>Polysacharidy I – škrob </a:t>
                      </a:r>
                      <a:endParaRPr lang="cs-CZ" sz="14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endParaRPr lang="cs-CZ" sz="16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chemeClr val="tx1"/>
                          </a:solidFill>
                          <a:latin typeface="+mn-lt"/>
                          <a:ea typeface="Times New Roman"/>
                          <a:cs typeface="Times New Roman"/>
                        </a:rPr>
                        <a:t>Polysacharidy II –  celulóza </a:t>
                      </a:r>
                      <a:endParaRPr lang="cs-CZ" sz="120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2000" dirty="0" smtClean="0">
                          <a:solidFill>
                            <a:srgbClr val="008000"/>
                          </a:solidFill>
                          <a:latin typeface="Arial Black" pitchFamily="34" charset="0"/>
                          <a:ea typeface="Calibri"/>
                          <a:cs typeface="Times New Roman"/>
                        </a:rPr>
                        <a:t>28. 11.</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k-SK" sz="2000" b="1" kern="1200" dirty="0" err="1" smtClean="0">
                          <a:solidFill>
                            <a:srgbClr val="008000"/>
                          </a:solidFill>
                          <a:latin typeface="Arial Black" pitchFamily="34" charset="0"/>
                          <a:ea typeface="Times New Roman"/>
                          <a:cs typeface="Times New Roman"/>
                        </a:rPr>
                        <a:t>Kasein</a:t>
                      </a:r>
                      <a:r>
                        <a:rPr lang="sk-SK" sz="2000" b="1" kern="1200" dirty="0" smtClean="0">
                          <a:solidFill>
                            <a:srgbClr val="008000"/>
                          </a:solidFill>
                          <a:latin typeface="Arial Black" pitchFamily="34" charset="0"/>
                          <a:ea typeface="Times New Roman"/>
                          <a:cs typeface="Times New Roman"/>
                        </a:rPr>
                        <a:t>, </a:t>
                      </a:r>
                      <a:r>
                        <a:rPr lang="sk-SK" sz="2000" b="1" kern="1200" dirty="0" err="1" smtClean="0">
                          <a:solidFill>
                            <a:srgbClr val="008000"/>
                          </a:solidFill>
                          <a:latin typeface="Arial Black" pitchFamily="34" charset="0"/>
                          <a:ea typeface="Times New Roman"/>
                          <a:cs typeface="Times New Roman"/>
                        </a:rPr>
                        <a:t>syrovátka</a:t>
                      </a:r>
                      <a:r>
                        <a:rPr lang="sk-SK" sz="2000" b="1" kern="1200" dirty="0" smtClean="0">
                          <a:solidFill>
                            <a:srgbClr val="008000"/>
                          </a:solidFill>
                          <a:latin typeface="Arial Black" pitchFamily="34" charset="0"/>
                          <a:ea typeface="Times New Roman"/>
                          <a:cs typeface="Times New Roman"/>
                        </a:rPr>
                        <a:t>, vaječné </a:t>
                      </a:r>
                      <a:r>
                        <a:rPr lang="sk-SK" sz="2000" b="1" kern="1200" dirty="0" err="1" smtClean="0">
                          <a:solidFill>
                            <a:srgbClr val="008000"/>
                          </a:solidFill>
                          <a:latin typeface="Arial Black" pitchFamily="34" charset="0"/>
                          <a:ea typeface="Times New Roman"/>
                          <a:cs typeface="Times New Roman"/>
                        </a:rPr>
                        <a:t>proteiny</a:t>
                      </a:r>
                      <a:r>
                        <a:rPr lang="sk-SK" sz="2000" b="1" kern="1200" dirty="0" smtClean="0">
                          <a:solidFill>
                            <a:srgbClr val="008000"/>
                          </a:solidFill>
                          <a:latin typeface="Arial Black" pitchFamily="34" charset="0"/>
                          <a:ea typeface="Times New Roman"/>
                          <a:cs typeface="Times New Roman"/>
                        </a:rPr>
                        <a:t> </a:t>
                      </a:r>
                      <a:endParaRPr lang="cs-CZ" sz="2000" dirty="0" smtClean="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1800" dirty="0" smtClean="0">
                          <a:solidFill>
                            <a:srgbClr val="C00000"/>
                          </a:solidFill>
                          <a:latin typeface="Arial Black" pitchFamily="34" charset="0"/>
                          <a:ea typeface="Calibri"/>
                          <a:cs typeface="Times New Roman"/>
                        </a:rPr>
                        <a:t>5.  12.</a:t>
                      </a:r>
                      <a:endParaRPr lang="cs-CZ" sz="18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2000" b="1" kern="1200" dirty="0" smtClean="0">
                          <a:solidFill>
                            <a:srgbClr val="C00000"/>
                          </a:solidFill>
                          <a:latin typeface="Arial Black" pitchFamily="34" charset="0"/>
                          <a:ea typeface="Times New Roman"/>
                          <a:cs typeface="Times New Roman"/>
                        </a:rPr>
                        <a:t>Bílkovinná vlákna I </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cs-CZ" sz="1800" dirty="0" smtClean="0">
                          <a:solidFill>
                            <a:srgbClr val="7030A0"/>
                          </a:solidFill>
                          <a:latin typeface="Arial Black" pitchFamily="34" charset="0"/>
                          <a:ea typeface="Calibri"/>
                          <a:cs typeface="Times New Roman"/>
                        </a:rPr>
                        <a:t>12. 12.</a:t>
                      </a:r>
                      <a:endParaRPr lang="cs-CZ" sz="1800" dirty="0">
                        <a:solidFill>
                          <a:srgbClr val="7030A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l" defTabSz="914400" rtl="0" eaLnBrk="1" fontAlgn="b" latinLnBrk="0" hangingPunct="1">
                        <a:lnSpc>
                          <a:spcPct val="115000"/>
                        </a:lnSpc>
                        <a:spcBef>
                          <a:spcPts val="0"/>
                        </a:spcBef>
                        <a:spcAft>
                          <a:spcPts val="0"/>
                        </a:spcAft>
                        <a:buClrTx/>
                        <a:buSzTx/>
                        <a:buFontTx/>
                        <a:buNone/>
                        <a:tabLst/>
                        <a:defRPr/>
                      </a:pPr>
                      <a:r>
                        <a:rPr lang="cs-CZ" sz="2000" b="1" kern="1200" dirty="0" smtClean="0">
                          <a:solidFill>
                            <a:srgbClr val="7030A0"/>
                          </a:solidFill>
                          <a:latin typeface="Arial Black" pitchFamily="34" charset="0"/>
                          <a:ea typeface="Times New Roman"/>
                          <a:cs typeface="Times New Roman"/>
                        </a:rPr>
                        <a:t>Bílkovinná vlákna II </a:t>
                      </a:r>
                      <a:endParaRPr lang="cs-CZ" sz="2000" dirty="0">
                        <a:solidFill>
                          <a:srgbClr val="7030A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FFC000"/>
                          </a:solidFill>
                          <a:latin typeface="Arial Black" pitchFamily="34" charset="0"/>
                          <a:ea typeface="Calibri"/>
                          <a:cs typeface="Times New Roman"/>
                        </a:rPr>
                        <a:t>19. 12.</a:t>
                      </a:r>
                      <a:endParaRPr lang="cs-CZ" sz="20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FFC000"/>
                          </a:solidFill>
                          <a:latin typeface="Arial Black" pitchFamily="34" charset="0"/>
                          <a:ea typeface="Times New Roman"/>
                          <a:cs typeface="Times New Roman"/>
                        </a:rPr>
                        <a:t>Identifikace</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přírodních</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látek</a:t>
                      </a:r>
                      <a:r>
                        <a:rPr lang="sk-SK" sz="1600" b="1" kern="1200" dirty="0">
                          <a:solidFill>
                            <a:srgbClr val="FFC000"/>
                          </a:solidFill>
                          <a:latin typeface="Arial Black" pitchFamily="34" charset="0"/>
                          <a:ea typeface="Times New Roman"/>
                          <a:cs typeface="Times New Roman"/>
                        </a:rPr>
                        <a:t> </a:t>
                      </a: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FFC000"/>
                          </a:solidFill>
                          <a:latin typeface="Arial Black" pitchFamily="34" charset="0"/>
                          <a:ea typeface="Times New Roman"/>
                          <a:cs typeface="Times New Roman"/>
                        </a:rPr>
                        <a:t>Laboratorní</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metody</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hodnocení</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přírodních</a:t>
                      </a:r>
                      <a:r>
                        <a:rPr lang="sk-SK" sz="1600" b="1" kern="1200" dirty="0">
                          <a:solidFill>
                            <a:srgbClr val="FFC000"/>
                          </a:solidFill>
                          <a:latin typeface="Arial Black" pitchFamily="34" charset="0"/>
                          <a:ea typeface="Times New Roman"/>
                          <a:cs typeface="Times New Roman"/>
                        </a:rPr>
                        <a:t> </a:t>
                      </a:r>
                      <a:r>
                        <a:rPr lang="sk-SK" sz="1600" b="1" kern="1200" dirty="0" err="1">
                          <a:solidFill>
                            <a:srgbClr val="FFC000"/>
                          </a:solidFill>
                          <a:latin typeface="Arial Black" pitchFamily="34" charset="0"/>
                          <a:ea typeface="Times New Roman"/>
                          <a:cs typeface="Times New Roman"/>
                        </a:rPr>
                        <a:t>polymerů</a:t>
                      </a:r>
                      <a:r>
                        <a:rPr lang="sk-SK" sz="1600" b="1" kern="1200" dirty="0">
                          <a:solidFill>
                            <a:srgbClr val="FFC000"/>
                          </a:solidFill>
                          <a:latin typeface="Arial Black" pitchFamily="34" charset="0"/>
                          <a:ea typeface="Times New Roman"/>
                          <a:cs typeface="Times New Roman"/>
                        </a:rPr>
                        <a:t> </a:t>
                      </a: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pic>
        <p:nvPicPr>
          <p:cNvPr id="12" name="Obrázek 11" descr="img778.jpg"/>
          <p:cNvPicPr>
            <a:picLocks noChangeAspect="1"/>
          </p:cNvPicPr>
          <p:nvPr/>
        </p:nvPicPr>
        <p:blipFill>
          <a:blip r:embed="rId2" cstate="print"/>
          <a:stretch>
            <a:fillRect/>
          </a:stretch>
        </p:blipFill>
        <p:spPr>
          <a:xfrm rot="10800000">
            <a:off x="457868" y="1124744"/>
            <a:ext cx="8299372" cy="388843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404664"/>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21</a:t>
            </a:fld>
            <a:endParaRPr lang="sk-SK"/>
          </a:p>
        </p:txBody>
      </p:sp>
      <p:sp>
        <p:nvSpPr>
          <p:cNvPr id="9" name="TextovéPole 8"/>
          <p:cNvSpPr txBox="1"/>
          <p:nvPr/>
        </p:nvSpPr>
        <p:spPr>
          <a:xfrm>
            <a:off x="107504" y="404665"/>
            <a:ext cx="8856984" cy="1877437"/>
          </a:xfrm>
          <a:prstGeom prst="rect">
            <a:avLst/>
          </a:prstGeom>
          <a:noFill/>
        </p:spPr>
        <p:txBody>
          <a:bodyPr wrap="square" rtlCol="0">
            <a:spAutoFit/>
          </a:bodyPr>
          <a:lstStyle/>
          <a:p>
            <a:pPr algn="ctr"/>
            <a:r>
              <a:rPr lang="cs-CZ" b="1" dirty="0" smtClean="0">
                <a:solidFill>
                  <a:srgbClr val="0000FF"/>
                </a:solidFill>
                <a:latin typeface="Arial Black" pitchFamily="34" charset="0"/>
              </a:rPr>
              <a:t>Izoelektrický bod je taková hodnota pH roztoku, v němž se </a:t>
            </a:r>
            <a:r>
              <a:rPr lang="cs-CZ" b="1" dirty="0" err="1" smtClean="0">
                <a:solidFill>
                  <a:srgbClr val="0000FF"/>
                </a:solidFill>
                <a:latin typeface="Arial Black" pitchFamily="34" charset="0"/>
              </a:rPr>
              <a:t>amfion</a:t>
            </a:r>
            <a:r>
              <a:rPr lang="cs-CZ" b="1" dirty="0" smtClean="0">
                <a:solidFill>
                  <a:srgbClr val="0000FF"/>
                </a:solidFill>
                <a:latin typeface="Arial Black" pitchFamily="34" charset="0"/>
              </a:rPr>
              <a:t> nepohybuje v elektrickém poli</a:t>
            </a:r>
            <a:r>
              <a:rPr lang="cs-CZ" sz="1400" b="1" dirty="0" smtClean="0"/>
              <a:t>; </a:t>
            </a:r>
          </a:p>
          <a:p>
            <a:r>
              <a:rPr lang="cs-CZ" sz="1600" b="1" dirty="0" smtClean="0"/>
              <a:t>to znamená, že jeho volný náboj je zde nulový. Izoelektrický bod lze určit pro každý </a:t>
            </a:r>
            <a:r>
              <a:rPr lang="cs-CZ" sz="1600" b="1" dirty="0" err="1" smtClean="0"/>
              <a:t>amfion</a:t>
            </a:r>
            <a:r>
              <a:rPr lang="cs-CZ" sz="1600" b="1" dirty="0" smtClean="0"/>
              <a:t>, tedy zejména pro aminokyseliny, peptidy a bílkoviny. Jeho hodnota (zejména u bílkovin) výrazně závisí na složení pufru, v němž se provádí elektroforéza. Pokud je hodnota pH nižší, molekula získává celkově kladný elektrický náboj. Pro hodnoty pH vyšší je náboj molekuly celkově záporný.</a:t>
            </a:r>
            <a:endParaRPr lang="cs-CZ" sz="1600" b="1" dirty="0"/>
          </a:p>
        </p:txBody>
      </p:sp>
      <p:pic>
        <p:nvPicPr>
          <p:cNvPr id="11" name="Obrázek 10" descr="IZOELECTRIC POINT OF Glycine_pI WIKI ENG.png"/>
          <p:cNvPicPr>
            <a:picLocks noChangeAspect="1"/>
          </p:cNvPicPr>
          <p:nvPr/>
        </p:nvPicPr>
        <p:blipFill>
          <a:blip r:embed="rId2" cstate="print"/>
          <a:stretch>
            <a:fillRect/>
          </a:stretch>
        </p:blipFill>
        <p:spPr>
          <a:xfrm>
            <a:off x="611560" y="2276872"/>
            <a:ext cx="3322781" cy="3312589"/>
          </a:xfrm>
          <a:prstGeom prst="rect">
            <a:avLst/>
          </a:prstGeom>
        </p:spPr>
      </p:pic>
      <p:pic>
        <p:nvPicPr>
          <p:cNvPr id="12" name="Obrázek 11" descr="IZOELEKTRICKÝ BOD WIKI ENG 1 ADENOSIE MONO PHOSPHATE.png"/>
          <p:cNvPicPr>
            <a:picLocks noChangeAspect="1"/>
          </p:cNvPicPr>
          <p:nvPr/>
        </p:nvPicPr>
        <p:blipFill>
          <a:blip r:embed="rId3" cstate="print"/>
          <a:stretch>
            <a:fillRect/>
          </a:stretch>
        </p:blipFill>
        <p:spPr>
          <a:xfrm>
            <a:off x="4904276" y="2276872"/>
            <a:ext cx="3292109" cy="3312368"/>
          </a:xfrm>
          <a:prstGeom prst="rect">
            <a:avLst/>
          </a:prstGeom>
        </p:spPr>
      </p:pic>
      <p:sp>
        <p:nvSpPr>
          <p:cNvPr id="14" name="TextovéPole 13"/>
          <p:cNvSpPr txBox="1"/>
          <p:nvPr/>
        </p:nvSpPr>
        <p:spPr>
          <a:xfrm>
            <a:off x="179512" y="5661248"/>
            <a:ext cx="3168352" cy="369332"/>
          </a:xfrm>
          <a:prstGeom prst="rect">
            <a:avLst/>
          </a:prstGeom>
          <a:solidFill>
            <a:srgbClr val="FFFF99"/>
          </a:solidFill>
        </p:spPr>
        <p:txBody>
          <a:bodyPr wrap="square" rtlCol="0">
            <a:spAutoFit/>
          </a:bodyPr>
          <a:lstStyle/>
          <a:p>
            <a:r>
              <a:rPr lang="cs-CZ" dirty="0" smtClean="0">
                <a:solidFill>
                  <a:srgbClr val="0000FF"/>
                </a:solidFill>
                <a:latin typeface="Arial Black" pitchFamily="34" charset="0"/>
              </a:rPr>
              <a:t>glycine </a:t>
            </a:r>
            <a:r>
              <a:rPr lang="cs-CZ" dirty="0" err="1" smtClean="0">
                <a:solidFill>
                  <a:srgbClr val="0000FF"/>
                </a:solidFill>
                <a:latin typeface="Arial Black" pitchFamily="34" charset="0"/>
              </a:rPr>
              <a:t>pK</a:t>
            </a:r>
            <a:r>
              <a:rPr lang="cs-CZ" dirty="0" smtClean="0">
                <a:solidFill>
                  <a:srgbClr val="0000FF"/>
                </a:solidFill>
                <a:latin typeface="Arial Black" pitchFamily="34" charset="0"/>
              </a:rPr>
              <a:t> = 2.72, 9.60</a:t>
            </a:r>
            <a:endParaRPr lang="cs-CZ" dirty="0">
              <a:solidFill>
                <a:srgbClr val="0000FF"/>
              </a:solidFill>
              <a:latin typeface="Arial Black" pitchFamily="34" charset="0"/>
            </a:endParaRPr>
          </a:p>
        </p:txBody>
      </p:sp>
      <p:sp>
        <p:nvSpPr>
          <p:cNvPr id="15" name="TextovéPole 14"/>
          <p:cNvSpPr txBox="1"/>
          <p:nvPr/>
        </p:nvSpPr>
        <p:spPr>
          <a:xfrm>
            <a:off x="3347864" y="5589240"/>
            <a:ext cx="5616624" cy="369332"/>
          </a:xfrm>
          <a:prstGeom prst="rect">
            <a:avLst/>
          </a:prstGeom>
          <a:noFill/>
        </p:spPr>
        <p:txBody>
          <a:bodyPr wrap="square" rtlCol="0">
            <a:spAutoFit/>
          </a:bodyPr>
          <a:lstStyle/>
          <a:p>
            <a:r>
              <a:rPr lang="cs-CZ" b="1" dirty="0" smtClean="0">
                <a:solidFill>
                  <a:srgbClr val="C00000"/>
                </a:solidFill>
              </a:rPr>
              <a:t>adenosine </a:t>
            </a:r>
            <a:r>
              <a:rPr lang="cs-CZ" b="1" dirty="0" err="1" smtClean="0">
                <a:solidFill>
                  <a:srgbClr val="C00000"/>
                </a:solidFill>
              </a:rPr>
              <a:t>monophosphate</a:t>
            </a:r>
            <a:r>
              <a:rPr lang="cs-CZ" b="1" dirty="0" smtClean="0">
                <a:solidFill>
                  <a:srgbClr val="C00000"/>
                </a:solidFill>
              </a:rPr>
              <a:t> </a:t>
            </a:r>
            <a:r>
              <a:rPr lang="cs-CZ" b="1" dirty="0" err="1" smtClean="0">
                <a:solidFill>
                  <a:srgbClr val="C00000"/>
                </a:solidFill>
              </a:rPr>
              <a:t>pK</a:t>
            </a:r>
            <a:r>
              <a:rPr lang="cs-CZ" b="1" dirty="0" smtClean="0">
                <a:solidFill>
                  <a:srgbClr val="C00000"/>
                </a:solidFill>
              </a:rPr>
              <a:t> = 2.15, 9.16, 10.67</a:t>
            </a:r>
            <a:endParaRPr lang="cs-CZ" b="1"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22</a:t>
            </a:fld>
            <a:endParaRPr lang="sk-SK"/>
          </a:p>
        </p:txBody>
      </p:sp>
      <p:graphicFrame>
        <p:nvGraphicFramePr>
          <p:cNvPr id="5" name="Tabulka 4"/>
          <p:cNvGraphicFramePr>
            <a:graphicFrameLocks noGrp="1"/>
          </p:cNvGraphicFramePr>
          <p:nvPr/>
        </p:nvGraphicFramePr>
        <p:xfrm>
          <a:off x="323528" y="764704"/>
          <a:ext cx="8496945" cy="5465324"/>
        </p:xfrm>
        <a:graphic>
          <a:graphicData uri="http://schemas.openxmlformats.org/drawingml/2006/table">
            <a:tbl>
              <a:tblPr/>
              <a:tblGrid>
                <a:gridCol w="1699198"/>
                <a:gridCol w="1699198"/>
                <a:gridCol w="1699198"/>
                <a:gridCol w="1699198"/>
                <a:gridCol w="1700153"/>
              </a:tblGrid>
              <a:tr h="100844">
                <a:tc rowSpan="2">
                  <a:txBody>
                    <a:bodyPr/>
                    <a:lstStyle/>
                    <a:p>
                      <a:r>
                        <a:rPr lang="cs-CZ" sz="1600" b="1" dirty="0" err="1"/>
                        <a:t>Name</a:t>
                      </a:r>
                      <a:endParaRPr lang="cs-CZ" sz="1600" b="1" dirty="0"/>
                    </a:p>
                  </a:txBody>
                  <a:tcPr marL="23628" marR="23628"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a:r>
                        <a:rPr lang="cs-CZ" sz="600"/>
                        <a:t>pK</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48B7EF"/>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48B7EF"/>
                      </a:solidFill>
                      <a:prstDash val="solid"/>
                      <a:round/>
                      <a:headEnd type="none" w="med" len="med"/>
                      <a:tailEnd type="none" w="med" len="med"/>
                    </a:lnB>
                    <a:solidFill>
                      <a:srgbClr val="FFFFFF"/>
                    </a:solidFill>
                  </a:tcPr>
                </a:tc>
                <a:tc hMerge="1">
                  <a:txBody>
                    <a:bodyPr/>
                    <a:lstStyle/>
                    <a:p>
                      <a:endParaRPr lang="cs-CZ"/>
                    </a:p>
                  </a:txBody>
                  <a:tcPr/>
                </a:tc>
                <a:tc hMerge="1">
                  <a:txBody>
                    <a:bodyPr/>
                    <a:lstStyle/>
                    <a:p>
                      <a:endParaRPr lang="cs-CZ"/>
                    </a:p>
                  </a:txBody>
                  <a:tcPr/>
                </a:tc>
                <a:tc rowSpan="2">
                  <a:txBody>
                    <a:bodyPr/>
                    <a:lstStyle/>
                    <a:p>
                      <a:pPr algn="ctr"/>
                      <a:r>
                        <a:rPr lang="cs-CZ" sz="1600" b="1" dirty="0" err="1">
                          <a:solidFill>
                            <a:srgbClr val="FF0000"/>
                          </a:solidFill>
                          <a:latin typeface="Arial Black" pitchFamily="34" charset="0"/>
                        </a:rPr>
                        <a:t>pI</a:t>
                      </a:r>
                      <a:endParaRPr lang="cs-CZ" sz="1600" b="1" dirty="0">
                        <a:solidFill>
                          <a:srgbClr val="FF0000"/>
                        </a:solidFill>
                        <a:latin typeface="Arial Black" pitchFamily="34" charset="0"/>
                      </a:endParaRPr>
                    </a:p>
                    <a:p>
                      <a:pPr algn="ctr"/>
                      <a:r>
                        <a:rPr lang="cs-CZ" sz="1600" b="1" dirty="0" err="1">
                          <a:solidFill>
                            <a:srgbClr val="FF0000"/>
                          </a:solidFill>
                          <a:latin typeface="Arial Black" pitchFamily="34" charset="0"/>
                        </a:rPr>
                        <a:t>at</a:t>
                      </a:r>
                      <a:r>
                        <a:rPr lang="cs-CZ" sz="1600" b="1" dirty="0">
                          <a:solidFill>
                            <a:srgbClr val="FF0000"/>
                          </a:solidFill>
                          <a:latin typeface="Arial Black" pitchFamily="34" charset="0"/>
                        </a:rPr>
                        <a:t> 25°C</a:t>
                      </a:r>
                    </a:p>
                  </a:txBody>
                  <a:tcPr marL="23628" marR="23628" marT="0" marB="0">
                    <a:lnL w="6350" cap="flat" cmpd="sng" algn="ctr">
                      <a:solidFill>
                        <a:srgbClr val="48B7EF"/>
                      </a:solidFill>
                      <a:prstDash val="solid"/>
                      <a:round/>
                      <a:headEnd type="none" w="med" len="med"/>
                      <a:tailEnd type="none" w="med" len="med"/>
                    </a:lnL>
                    <a:lnR w="6350" cap="flat" cmpd="sng" algn="ctr">
                      <a:solidFill>
                        <a:srgbClr val="B0BD04"/>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B0BD04"/>
                      </a:solidFill>
                      <a:prstDash val="solid"/>
                      <a:round/>
                      <a:headEnd type="none" w="med" len="med"/>
                      <a:tailEnd type="none" w="med" len="med"/>
                    </a:lnB>
                    <a:solidFill>
                      <a:srgbClr val="FFFFFF"/>
                    </a:solidFill>
                  </a:tcPr>
                </a:tc>
              </a:tr>
              <a:tr h="302530">
                <a:tc vMerge="1">
                  <a:txBody>
                    <a:bodyPr/>
                    <a:lstStyle/>
                    <a:p>
                      <a:endParaRPr lang="cs-CZ"/>
                    </a:p>
                  </a:txBody>
                  <a:tcPr/>
                </a:tc>
                <a:tc>
                  <a:txBody>
                    <a:bodyPr/>
                    <a:lstStyle/>
                    <a:p>
                      <a:pPr algn="ctr"/>
                      <a:r>
                        <a:rPr lang="cs-CZ" sz="1600" b="1" dirty="0" err="1">
                          <a:solidFill>
                            <a:srgbClr val="0000FF"/>
                          </a:solidFill>
                        </a:rPr>
                        <a:t>pK</a:t>
                      </a:r>
                      <a:endParaRPr lang="cs-CZ" sz="1600" b="1" dirty="0">
                        <a:solidFill>
                          <a:srgbClr val="0000FF"/>
                        </a:solidFill>
                      </a:endParaRPr>
                    </a:p>
                    <a:p>
                      <a:pPr algn="ctr"/>
                      <a:r>
                        <a:rPr lang="el-GR" sz="1600" b="1" dirty="0">
                          <a:solidFill>
                            <a:srgbClr val="0000FF"/>
                          </a:solidFill>
                        </a:rPr>
                        <a:t>α-</a:t>
                      </a:r>
                      <a:r>
                        <a:rPr lang="cs-CZ" sz="1600" b="1" dirty="0">
                          <a:solidFill>
                            <a:srgbClr val="0000FF"/>
                          </a:solidFill>
                        </a:rPr>
                        <a:t>CO</a:t>
                      </a:r>
                      <a:r>
                        <a:rPr lang="cs-CZ" sz="1600" b="1" baseline="-25000" dirty="0">
                          <a:solidFill>
                            <a:srgbClr val="0000FF"/>
                          </a:solidFill>
                        </a:rPr>
                        <a:t>2</a:t>
                      </a:r>
                      <a:r>
                        <a:rPr lang="cs-CZ" sz="1600" b="1" dirty="0">
                          <a:solidFill>
                            <a:srgbClr val="0000FF"/>
                          </a:solidFill>
                        </a:rPr>
                        <a:t>H</a:t>
                      </a:r>
                    </a:p>
                  </a:txBody>
                  <a:tcPr marL="23628" marR="23628" marT="0" marB="0">
                    <a:lnL w="6350" cap="flat" cmpd="sng" algn="ctr">
                      <a:solidFill>
                        <a:srgbClr val="000000"/>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dirty="0" err="1">
                          <a:solidFill>
                            <a:srgbClr val="0000FF"/>
                          </a:solidFill>
                        </a:rPr>
                        <a:t>pK</a:t>
                      </a:r>
                      <a:endParaRPr lang="cs-CZ" sz="1600" b="1" dirty="0">
                        <a:solidFill>
                          <a:srgbClr val="0000FF"/>
                        </a:solidFill>
                      </a:endParaRPr>
                    </a:p>
                    <a:p>
                      <a:pPr algn="ctr"/>
                      <a:r>
                        <a:rPr lang="cs-CZ" sz="1600" b="1" dirty="0">
                          <a:solidFill>
                            <a:srgbClr val="0000FF"/>
                          </a:solidFill>
                        </a:rPr>
                        <a:t>NH</a:t>
                      </a:r>
                      <a:r>
                        <a:rPr lang="cs-CZ" sz="1600" b="1" baseline="-25000" dirty="0">
                          <a:solidFill>
                            <a:srgbClr val="0000FF"/>
                          </a:solidFill>
                        </a:rPr>
                        <a:t>3</a:t>
                      </a: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a:txBody>
                    <a:bodyPr/>
                    <a:lstStyle/>
                    <a:p>
                      <a:pPr algn="ctr"/>
                      <a:r>
                        <a:rPr lang="cs-CZ" sz="1600" b="1" i="1" dirty="0" err="1">
                          <a:solidFill>
                            <a:srgbClr val="008000"/>
                          </a:solidFill>
                        </a:rPr>
                        <a:t>pK</a:t>
                      </a:r>
                      <a:endParaRPr lang="cs-CZ" sz="1600" b="1" i="1" dirty="0">
                        <a:solidFill>
                          <a:srgbClr val="008000"/>
                        </a:solidFill>
                      </a:endParaRPr>
                    </a:p>
                    <a:p>
                      <a:pPr algn="ctr"/>
                      <a:r>
                        <a:rPr lang="cs-CZ" sz="1600" b="1" i="1" dirty="0">
                          <a:solidFill>
                            <a:srgbClr val="008000"/>
                          </a:solidFill>
                        </a:rPr>
                        <a:t>R-</a:t>
                      </a:r>
                      <a:r>
                        <a:rPr lang="cs-CZ" sz="1600" b="1" i="1" dirty="0" err="1">
                          <a:solidFill>
                            <a:srgbClr val="008000"/>
                          </a:solidFill>
                        </a:rPr>
                        <a:t>group</a:t>
                      </a:r>
                      <a:endParaRPr lang="cs-CZ" sz="1600" b="1" i="1" dirty="0">
                        <a:solidFill>
                          <a:srgbClr val="008000"/>
                        </a:solidFill>
                      </a:endParaRPr>
                    </a:p>
                  </a:txBody>
                  <a:tcPr marL="23628" marR="23628" marT="0" marB="0">
                    <a:lnL w="6350" cap="flat" cmpd="sng" algn="ctr">
                      <a:solidFill>
                        <a:srgbClr val="808A83"/>
                      </a:solidFill>
                      <a:prstDash val="solid"/>
                      <a:round/>
                      <a:headEnd type="none" w="med" len="med"/>
                      <a:tailEnd type="none" w="med" len="med"/>
                    </a:lnL>
                    <a:lnR w="6350" cap="flat" cmpd="sng" algn="ctr">
                      <a:solidFill>
                        <a:srgbClr val="808A83"/>
                      </a:solidFill>
                      <a:prstDash val="solid"/>
                      <a:round/>
                      <a:headEnd type="none" w="med" len="med"/>
                      <a:tailEnd type="none" w="med" len="med"/>
                    </a:lnR>
                    <a:lnT w="6350" cap="flat" cmpd="sng" algn="ctr">
                      <a:solidFill>
                        <a:srgbClr val="48B7EF"/>
                      </a:solidFill>
                      <a:prstDash val="solid"/>
                      <a:round/>
                      <a:headEnd type="none" w="med" len="med"/>
                      <a:tailEnd type="none" w="med" len="med"/>
                    </a:lnT>
                    <a:lnB w="6350" cap="flat" cmpd="sng" algn="ctr">
                      <a:solidFill>
                        <a:srgbClr val="808A83"/>
                      </a:solidFill>
                      <a:prstDash val="solid"/>
                      <a:round/>
                      <a:headEnd type="none" w="med" len="med"/>
                      <a:tailEnd type="none" w="med" len="med"/>
                    </a:lnB>
                    <a:solidFill>
                      <a:srgbClr val="FFFFFF"/>
                    </a:solidFill>
                  </a:tcPr>
                </a:tc>
                <a:tc vMerge="1">
                  <a:txBody>
                    <a:bodyPr/>
                    <a:lstStyle/>
                    <a:p>
                      <a:endParaRPr lang="cs-CZ"/>
                    </a:p>
                  </a:txBody>
                  <a:tcPr/>
                </a:tc>
              </a:tr>
              <a:tr h="100844">
                <a:tc>
                  <a:txBody>
                    <a:bodyPr/>
                    <a:lstStyle/>
                    <a:p>
                      <a:r>
                        <a:rPr lang="cs-CZ" sz="1600" b="1" dirty="0"/>
                        <a:t>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a:solidFill>
                            <a:srgbClr val="0000FF"/>
                          </a:solidFill>
                        </a:rPr>
                        <a:t>9.87</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808A83"/>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6.11</a:t>
                      </a:r>
                    </a:p>
                  </a:txBody>
                  <a:tcPr marL="23628" marR="23628" marT="0" marB="0">
                    <a:lnL w="6350" cap="flat" cmpd="sng" algn="ctr">
                      <a:solidFill>
                        <a:srgbClr val="E08A83"/>
                      </a:solidFill>
                      <a:prstDash val="solid"/>
                      <a:round/>
                      <a:headEnd type="none" w="med" len="med"/>
                      <a:tailEnd type="none" w="med" len="med"/>
                    </a:lnL>
                    <a:lnR w="6350" cap="flat" cmpd="sng" algn="ctr">
                      <a:solidFill>
                        <a:srgbClr val="E08A83"/>
                      </a:solidFill>
                      <a:prstDash val="solid"/>
                      <a:round/>
                      <a:headEnd type="none" w="med" len="med"/>
                      <a:tailEnd type="none" w="med" len="med"/>
                    </a:lnR>
                    <a:lnT w="6350" cap="flat" cmpd="sng" algn="ctr">
                      <a:solidFill>
                        <a:srgbClr val="B0BD04"/>
                      </a:solidFill>
                      <a:prstDash val="solid"/>
                      <a:round/>
                      <a:headEnd type="none" w="med" len="med"/>
                      <a:tailEnd type="none" w="med" len="med"/>
                    </a:lnT>
                    <a:lnB w="6350" cap="flat" cmpd="sng" algn="ctr">
                      <a:solidFill>
                        <a:srgbClr val="E08A83"/>
                      </a:solidFill>
                      <a:prstDash val="solid"/>
                      <a:round/>
                      <a:headEnd type="none" w="med" len="med"/>
                      <a:tailEnd type="none" w="med" len="med"/>
                    </a:lnB>
                    <a:solidFill>
                      <a:srgbClr val="FFFFFF"/>
                    </a:solidFill>
                  </a:tcPr>
                </a:tc>
              </a:tr>
              <a:tr h="201686">
                <a:tc>
                  <a:txBody>
                    <a:bodyPr/>
                    <a:lstStyle/>
                    <a:p>
                      <a:r>
                        <a:rPr lang="cs-CZ" sz="1600" b="1" dirty="0"/>
                        <a:t>Arginine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408B83"/>
                      </a:solidFill>
                      <a:prstDash val="solid"/>
                      <a:round/>
                      <a:headEnd type="none" w="med" len="med"/>
                      <a:tailEnd type="none" w="med" len="med"/>
                    </a:lnL>
                    <a:lnR w="6350" cap="flat" cmpd="sng" algn="ctr">
                      <a:solidFill>
                        <a:srgbClr val="408B83"/>
                      </a:solidFill>
                      <a:prstDash val="solid"/>
                      <a:round/>
                      <a:headEnd type="none" w="med" len="med"/>
                      <a:tailEnd type="none" w="med" len="med"/>
                    </a:lnR>
                    <a:lnT w="6350" cap="flat" cmpd="sng" algn="ctr">
                      <a:solidFill>
                        <a:srgbClr val="E08A83"/>
                      </a:solidFill>
                      <a:prstDash val="solid"/>
                      <a:round/>
                      <a:headEnd type="none" w="med" len="med"/>
                      <a:tailEnd type="none" w="med" len="med"/>
                    </a:lnT>
                    <a:lnB w="6350" cap="flat" cmpd="sng" algn="ctr">
                      <a:solidFill>
                        <a:srgbClr val="408B83"/>
                      </a:solidFill>
                      <a:prstDash val="solid"/>
                      <a:round/>
                      <a:headEnd type="none" w="med" len="med"/>
                      <a:tailEnd type="none" w="med" len="med"/>
                    </a:lnB>
                    <a:solidFill>
                      <a:srgbClr val="FFFFFF"/>
                    </a:solidFill>
                  </a:tcPr>
                </a:tc>
              </a:tr>
              <a:tr h="201686">
                <a:tc>
                  <a:txBody>
                    <a:bodyPr/>
                    <a:lstStyle/>
                    <a:p>
                      <a:r>
                        <a:rPr lang="cs-CZ" sz="1600" b="1" dirty="0"/>
                        <a:t>Asparagine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a:solidFill>
                            <a:srgbClr val="0000FF"/>
                          </a:solidFill>
                        </a:rPr>
                        <a:t>9.09</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13.2</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10.76</a:t>
                      </a:r>
                    </a:p>
                  </a:txBody>
                  <a:tcPr marL="23628" marR="23628" marT="0" marB="0">
                    <a:lnL w="6350" cap="flat" cmpd="sng" algn="ctr">
                      <a:solidFill>
                        <a:srgbClr val="A08B83"/>
                      </a:solidFill>
                      <a:prstDash val="solid"/>
                      <a:round/>
                      <a:headEnd type="none" w="med" len="med"/>
                      <a:tailEnd type="none" w="med" len="med"/>
                    </a:lnL>
                    <a:lnR w="6350" cap="flat" cmpd="sng" algn="ctr">
                      <a:solidFill>
                        <a:srgbClr val="A08B83"/>
                      </a:solidFill>
                      <a:prstDash val="solid"/>
                      <a:round/>
                      <a:headEnd type="none" w="med" len="med"/>
                      <a:tailEnd type="none" w="med" len="med"/>
                    </a:lnR>
                    <a:lnT w="6350" cap="flat" cmpd="sng" algn="ctr">
                      <a:solidFill>
                        <a:srgbClr val="408B83"/>
                      </a:solidFill>
                      <a:prstDash val="solid"/>
                      <a:round/>
                      <a:headEnd type="none" w="med" len="med"/>
                      <a:tailEnd type="none" w="med" len="med"/>
                    </a:lnT>
                    <a:lnB w="6350" cap="flat" cmpd="sng" algn="ctr">
                      <a:solidFill>
                        <a:srgbClr val="A08B83"/>
                      </a:solidFill>
                      <a:prstDash val="solid"/>
                      <a:round/>
                      <a:headEnd type="none" w="med" len="med"/>
                      <a:tailEnd type="none" w="med" len="med"/>
                    </a:lnB>
                    <a:solidFill>
                      <a:srgbClr val="FFFFFF"/>
                    </a:solidFill>
                  </a:tcPr>
                </a:tc>
              </a:tr>
              <a:tr h="201686">
                <a:tc>
                  <a:txBody>
                    <a:bodyPr/>
                    <a:lstStyle/>
                    <a:p>
                      <a:r>
                        <a:rPr lang="cs-CZ" sz="1600" b="1"/>
                        <a:t>Aspartic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1.88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3.65</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2.98</a:t>
                      </a:r>
                    </a:p>
                  </a:txBody>
                  <a:tcPr marL="23628" marR="23628" marT="0" marB="0">
                    <a:lnL w="6350" cap="flat" cmpd="sng" algn="ctr">
                      <a:solidFill>
                        <a:srgbClr val="008C83"/>
                      </a:solidFill>
                      <a:prstDash val="solid"/>
                      <a:round/>
                      <a:headEnd type="none" w="med" len="med"/>
                      <a:tailEnd type="none" w="med" len="med"/>
                    </a:lnL>
                    <a:lnR w="6350" cap="flat" cmpd="sng" algn="ctr">
                      <a:solidFill>
                        <a:srgbClr val="008C83"/>
                      </a:solidFill>
                      <a:prstDash val="solid"/>
                      <a:round/>
                      <a:headEnd type="none" w="med" len="med"/>
                      <a:tailEnd type="none" w="med" len="med"/>
                    </a:lnR>
                    <a:lnT w="6350" cap="flat" cmpd="sng" algn="ctr">
                      <a:solidFill>
                        <a:srgbClr val="A08B83"/>
                      </a:solidFill>
                      <a:prstDash val="solid"/>
                      <a:round/>
                      <a:headEnd type="none" w="med" len="med"/>
                      <a:tailEnd type="none" w="med" len="med"/>
                    </a:lnT>
                    <a:lnB w="6350" cap="flat" cmpd="sng" algn="ctr">
                      <a:solidFill>
                        <a:srgbClr val="008C83"/>
                      </a:solidFill>
                      <a:prstDash val="solid"/>
                      <a:round/>
                      <a:headEnd type="none" w="med" len="med"/>
                      <a:tailEnd type="none" w="med" len="med"/>
                    </a:lnB>
                    <a:solidFill>
                      <a:srgbClr val="FFFFFF"/>
                    </a:solidFill>
                  </a:tcPr>
                </a:tc>
              </a:tr>
              <a:tr h="201686">
                <a:tc>
                  <a:txBody>
                    <a:bodyPr/>
                    <a:lstStyle/>
                    <a:p>
                      <a:r>
                        <a:rPr lang="cs-CZ" sz="1600" b="1"/>
                        <a:t>Cysteine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10.78</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8.33</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5.02</a:t>
                      </a:r>
                    </a:p>
                  </a:txBody>
                  <a:tcPr marL="23628" marR="23628" marT="0" marB="0">
                    <a:lnL w="6350" cap="flat" cmpd="sng" algn="ctr">
                      <a:solidFill>
                        <a:srgbClr val="608C83"/>
                      </a:solidFill>
                      <a:prstDash val="solid"/>
                      <a:round/>
                      <a:headEnd type="none" w="med" len="med"/>
                      <a:tailEnd type="none" w="med" len="med"/>
                    </a:lnL>
                    <a:lnR w="6350" cap="flat" cmpd="sng" algn="ctr">
                      <a:solidFill>
                        <a:srgbClr val="608C83"/>
                      </a:solidFill>
                      <a:prstDash val="solid"/>
                      <a:round/>
                      <a:headEnd type="none" w="med" len="med"/>
                      <a:tailEnd type="none" w="med" len="med"/>
                    </a:lnR>
                    <a:lnT w="6350" cap="flat" cmpd="sng" algn="ctr">
                      <a:solidFill>
                        <a:srgbClr val="008C83"/>
                      </a:solidFill>
                      <a:prstDash val="solid"/>
                      <a:round/>
                      <a:headEnd type="none" w="med" len="med"/>
                      <a:tailEnd type="none" w="med" len="med"/>
                    </a:lnT>
                    <a:lnB w="6350" cap="flat" cmpd="sng" algn="ctr">
                      <a:solidFill>
                        <a:srgbClr val="608C83"/>
                      </a:solidFill>
                      <a:prstDash val="solid"/>
                      <a:round/>
                      <a:headEnd type="none" w="med" len="med"/>
                      <a:tailEnd type="none" w="med" len="med"/>
                    </a:lnB>
                    <a:solidFill>
                      <a:srgbClr val="FFFFFF"/>
                    </a:solidFill>
                  </a:tcPr>
                </a:tc>
              </a:tr>
              <a:tr h="201686">
                <a:tc>
                  <a:txBody>
                    <a:bodyPr/>
                    <a:lstStyle/>
                    <a:p>
                      <a:r>
                        <a:rPr lang="cs-CZ" sz="1600" b="1"/>
                        <a:t>Glutamic Acid</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9.67</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4.25</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3.08</a:t>
                      </a:r>
                    </a:p>
                  </a:txBody>
                  <a:tcPr marL="23628" marR="23628" marT="0" marB="0">
                    <a:lnL w="6350" cap="flat" cmpd="sng" algn="ctr">
                      <a:solidFill>
                        <a:srgbClr val="C08C83"/>
                      </a:solidFill>
                      <a:prstDash val="solid"/>
                      <a:round/>
                      <a:headEnd type="none" w="med" len="med"/>
                      <a:tailEnd type="none" w="med" len="med"/>
                    </a:lnL>
                    <a:lnR w="6350" cap="flat" cmpd="sng" algn="ctr">
                      <a:solidFill>
                        <a:srgbClr val="C08C83"/>
                      </a:solidFill>
                      <a:prstDash val="solid"/>
                      <a:round/>
                      <a:headEnd type="none" w="med" len="med"/>
                      <a:tailEnd type="none" w="med" len="med"/>
                    </a:lnR>
                    <a:lnT w="6350" cap="flat" cmpd="sng" algn="ctr">
                      <a:solidFill>
                        <a:srgbClr val="608C83"/>
                      </a:solidFill>
                      <a:prstDash val="solid"/>
                      <a:round/>
                      <a:headEnd type="none" w="med" len="med"/>
                      <a:tailEnd type="none" w="med" len="med"/>
                    </a:lnT>
                    <a:lnB w="6350" cap="flat" cmpd="sng" algn="ctr">
                      <a:solidFill>
                        <a:srgbClr val="C08C83"/>
                      </a:solidFill>
                      <a:prstDash val="solid"/>
                      <a:round/>
                      <a:headEnd type="none" w="med" len="med"/>
                      <a:tailEnd type="none" w="med" len="med"/>
                    </a:lnB>
                    <a:solidFill>
                      <a:srgbClr val="FFFFFF"/>
                    </a:solidFill>
                  </a:tcPr>
                </a:tc>
              </a:tr>
              <a:tr h="201686">
                <a:tc>
                  <a:txBody>
                    <a:bodyPr/>
                    <a:lstStyle/>
                    <a:p>
                      <a:r>
                        <a:rPr lang="cs-CZ" sz="1600" b="1"/>
                        <a:t>Glutamine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2.17</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9.13</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5.65</a:t>
                      </a:r>
                    </a:p>
                  </a:txBody>
                  <a:tcPr marL="23628" marR="23628" marT="0" marB="0">
                    <a:lnL w="6350" cap="flat" cmpd="sng" algn="ctr">
                      <a:solidFill>
                        <a:srgbClr val="208D83"/>
                      </a:solidFill>
                      <a:prstDash val="solid"/>
                      <a:round/>
                      <a:headEnd type="none" w="med" len="med"/>
                      <a:tailEnd type="none" w="med" len="med"/>
                    </a:lnL>
                    <a:lnR w="6350" cap="flat" cmpd="sng" algn="ctr">
                      <a:solidFill>
                        <a:srgbClr val="208D83"/>
                      </a:solidFill>
                      <a:prstDash val="solid"/>
                      <a:round/>
                      <a:headEnd type="none" w="med" len="med"/>
                      <a:tailEnd type="none" w="med" len="med"/>
                    </a:lnR>
                    <a:lnT w="6350" cap="flat" cmpd="sng" algn="ctr">
                      <a:solidFill>
                        <a:srgbClr val="C08C83"/>
                      </a:solidFill>
                      <a:prstDash val="solid"/>
                      <a:round/>
                      <a:headEnd type="none" w="med" len="med"/>
                      <a:tailEnd type="none" w="med" len="med"/>
                    </a:lnT>
                    <a:lnB w="6350" cap="flat" cmpd="sng" algn="ctr">
                      <a:solidFill>
                        <a:srgbClr val="208D83"/>
                      </a:solidFill>
                      <a:prstDash val="solid"/>
                      <a:round/>
                      <a:headEnd type="none" w="med" len="med"/>
                      <a:tailEnd type="none" w="med" len="med"/>
                    </a:lnB>
                    <a:solidFill>
                      <a:srgbClr val="FFFFFF"/>
                    </a:solidFill>
                  </a:tcPr>
                </a:tc>
              </a:tr>
              <a:tr h="100844">
                <a:tc>
                  <a:txBody>
                    <a:bodyPr/>
                    <a:lstStyle/>
                    <a:p>
                      <a:r>
                        <a:rPr lang="cs-CZ" sz="1600" b="1" dirty="0">
                          <a:solidFill>
                            <a:srgbClr val="FF0000"/>
                          </a:solidFill>
                          <a:latin typeface="Arial Black" pitchFamily="34" charset="0"/>
                        </a:rPr>
                        <a:t>Glycine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2.34</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0000FF"/>
                          </a:solidFill>
                          <a:latin typeface="Arial Black" pitchFamily="34" charset="0"/>
                        </a:rPr>
                        <a:t>9.60</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i="1" dirty="0">
                          <a:solidFill>
                            <a:srgbClr val="008000"/>
                          </a:solidFill>
                        </a:rPr>
                        <a:t> </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c>
                  <a:txBody>
                    <a:bodyPr/>
                    <a:lstStyle/>
                    <a:p>
                      <a:pPr algn="ctr"/>
                      <a:r>
                        <a:rPr lang="cs-CZ" sz="1600" b="1" dirty="0">
                          <a:solidFill>
                            <a:srgbClr val="FF0000"/>
                          </a:solidFill>
                          <a:latin typeface="Arial Black" pitchFamily="34" charset="0"/>
                        </a:rPr>
                        <a:t>6.06</a:t>
                      </a:r>
                    </a:p>
                  </a:txBody>
                  <a:tcPr marL="23628" marR="23628" marT="0" marB="0">
                    <a:lnL w="6350" cap="flat" cmpd="sng" algn="ctr">
                      <a:solidFill>
                        <a:srgbClr val="808D83"/>
                      </a:solidFill>
                      <a:prstDash val="solid"/>
                      <a:round/>
                      <a:headEnd type="none" w="med" len="med"/>
                      <a:tailEnd type="none" w="med" len="med"/>
                    </a:lnL>
                    <a:lnR w="6350" cap="flat" cmpd="sng" algn="ctr">
                      <a:solidFill>
                        <a:srgbClr val="808D83"/>
                      </a:solidFill>
                      <a:prstDash val="solid"/>
                      <a:round/>
                      <a:headEnd type="none" w="med" len="med"/>
                      <a:tailEnd type="none" w="med" len="med"/>
                    </a:lnR>
                    <a:lnT w="6350" cap="flat" cmpd="sng" algn="ctr">
                      <a:solidFill>
                        <a:srgbClr val="208D83"/>
                      </a:solidFill>
                      <a:prstDash val="solid"/>
                      <a:round/>
                      <a:headEnd type="none" w="med" len="med"/>
                      <a:tailEnd type="none" w="med" len="med"/>
                    </a:lnT>
                    <a:lnB w="6350" cap="flat" cmpd="sng" algn="ctr">
                      <a:solidFill>
                        <a:srgbClr val="808D83"/>
                      </a:solidFill>
                      <a:prstDash val="solid"/>
                      <a:round/>
                      <a:headEnd type="none" w="med" len="med"/>
                      <a:tailEnd type="none" w="med" len="med"/>
                    </a:lnB>
                    <a:solidFill>
                      <a:srgbClr val="FFFF00"/>
                    </a:solidFill>
                  </a:tcPr>
                </a:tc>
              </a:tr>
              <a:tr h="201686">
                <a:tc>
                  <a:txBody>
                    <a:bodyPr/>
                    <a:lstStyle/>
                    <a:p>
                      <a:r>
                        <a:rPr lang="cs-CZ" sz="1600" b="1"/>
                        <a:t>Histidine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1.78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5.97</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7.64</a:t>
                      </a:r>
                    </a:p>
                  </a:txBody>
                  <a:tcPr marL="23628" marR="23628" marT="0" marB="0">
                    <a:lnL w="6350" cap="flat" cmpd="sng" algn="ctr">
                      <a:solidFill>
                        <a:srgbClr val="E08D83"/>
                      </a:solidFill>
                      <a:prstDash val="solid"/>
                      <a:round/>
                      <a:headEnd type="none" w="med" len="med"/>
                      <a:tailEnd type="none" w="med" len="med"/>
                    </a:lnL>
                    <a:lnR w="6350" cap="flat" cmpd="sng" algn="ctr">
                      <a:solidFill>
                        <a:srgbClr val="E08D83"/>
                      </a:solidFill>
                      <a:prstDash val="solid"/>
                      <a:round/>
                      <a:headEnd type="none" w="med" len="med"/>
                      <a:tailEnd type="none" w="med" len="med"/>
                    </a:lnR>
                    <a:lnT w="6350" cap="flat" cmpd="sng" algn="ctr">
                      <a:solidFill>
                        <a:srgbClr val="808D83"/>
                      </a:solidFill>
                      <a:prstDash val="solid"/>
                      <a:round/>
                      <a:headEnd type="none" w="med" len="med"/>
                      <a:tailEnd type="none" w="med" len="med"/>
                    </a:lnT>
                    <a:lnB w="6350" cap="flat" cmpd="sng" algn="ctr">
                      <a:solidFill>
                        <a:srgbClr val="E08D83"/>
                      </a:solidFill>
                      <a:prstDash val="solid"/>
                      <a:round/>
                      <a:headEnd type="none" w="med" len="med"/>
                      <a:tailEnd type="none" w="med" len="med"/>
                    </a:lnB>
                    <a:solidFill>
                      <a:srgbClr val="FFFFFF"/>
                    </a:solidFill>
                  </a:tcPr>
                </a:tc>
              </a:tr>
              <a:tr h="201686">
                <a:tc>
                  <a:txBody>
                    <a:bodyPr/>
                    <a:lstStyle/>
                    <a:p>
                      <a:r>
                        <a:rPr lang="cs-CZ" sz="1600" b="1"/>
                        <a:t>Isoleucine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2.32</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9.76</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408E83"/>
                      </a:solidFill>
                      <a:prstDash val="solid"/>
                      <a:round/>
                      <a:headEnd type="none" w="med" len="med"/>
                      <a:tailEnd type="none" w="med" len="med"/>
                    </a:lnL>
                    <a:lnR w="6350" cap="flat" cmpd="sng" algn="ctr">
                      <a:solidFill>
                        <a:srgbClr val="408E83"/>
                      </a:solidFill>
                      <a:prstDash val="solid"/>
                      <a:round/>
                      <a:headEnd type="none" w="med" len="med"/>
                      <a:tailEnd type="none" w="med" len="med"/>
                    </a:lnR>
                    <a:lnT w="6350" cap="flat" cmpd="sng" algn="ctr">
                      <a:solidFill>
                        <a:srgbClr val="E08D83"/>
                      </a:solidFill>
                      <a:prstDash val="solid"/>
                      <a:round/>
                      <a:headEnd type="none" w="med" len="med"/>
                      <a:tailEnd type="none" w="med" len="med"/>
                    </a:lnT>
                    <a:lnB w="6350" cap="flat" cmpd="sng" algn="ctr">
                      <a:solidFill>
                        <a:srgbClr val="408E83"/>
                      </a:solidFill>
                      <a:prstDash val="solid"/>
                      <a:round/>
                      <a:headEnd type="none" w="med" len="med"/>
                      <a:tailEnd type="none" w="med" len="med"/>
                    </a:lnB>
                    <a:solidFill>
                      <a:srgbClr val="FFFFFF"/>
                    </a:solidFill>
                  </a:tcPr>
                </a:tc>
              </a:tr>
              <a:tr h="201686">
                <a:tc>
                  <a:txBody>
                    <a:bodyPr/>
                    <a:lstStyle/>
                    <a:p>
                      <a:r>
                        <a:rPr lang="cs-CZ" sz="1600" b="1"/>
                        <a:t>Leucine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2.36</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9.60</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6.04</a:t>
                      </a:r>
                    </a:p>
                  </a:txBody>
                  <a:tcPr marL="23628" marR="23628" marT="0" marB="0">
                    <a:lnL w="6350" cap="flat" cmpd="sng" algn="ctr">
                      <a:solidFill>
                        <a:srgbClr val="A08E83"/>
                      </a:solidFill>
                      <a:prstDash val="solid"/>
                      <a:round/>
                      <a:headEnd type="none" w="med" len="med"/>
                      <a:tailEnd type="none" w="med" len="med"/>
                    </a:lnL>
                    <a:lnR w="6350" cap="flat" cmpd="sng" algn="ctr">
                      <a:solidFill>
                        <a:srgbClr val="A08E83"/>
                      </a:solidFill>
                      <a:prstDash val="solid"/>
                      <a:round/>
                      <a:headEnd type="none" w="med" len="med"/>
                      <a:tailEnd type="none" w="med" len="med"/>
                    </a:lnR>
                    <a:lnT w="6350" cap="flat" cmpd="sng" algn="ctr">
                      <a:solidFill>
                        <a:srgbClr val="408E83"/>
                      </a:solidFill>
                      <a:prstDash val="solid"/>
                      <a:round/>
                      <a:headEnd type="none" w="med" len="med"/>
                      <a:tailEnd type="none" w="med" len="med"/>
                    </a:lnT>
                    <a:lnB w="6350" cap="flat" cmpd="sng" algn="ctr">
                      <a:solidFill>
                        <a:srgbClr val="A08E83"/>
                      </a:solidFill>
                      <a:prstDash val="solid"/>
                      <a:round/>
                      <a:headEnd type="none" w="med" len="med"/>
                      <a:tailEnd type="none" w="med" len="med"/>
                    </a:lnB>
                    <a:solidFill>
                      <a:srgbClr val="FFFFFF"/>
                    </a:solidFill>
                  </a:tcPr>
                </a:tc>
              </a:tr>
              <a:tr h="100844">
                <a:tc>
                  <a:txBody>
                    <a:bodyPr/>
                    <a:lstStyle/>
                    <a:p>
                      <a:r>
                        <a:rPr lang="cs-CZ" sz="1600" b="1"/>
                        <a:t>Lysine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8.90</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10.28</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9.47</a:t>
                      </a:r>
                    </a:p>
                  </a:txBody>
                  <a:tcPr marL="23628" marR="23628" marT="0" marB="0">
                    <a:lnL w="6350" cap="flat" cmpd="sng" algn="ctr">
                      <a:solidFill>
                        <a:srgbClr val="008F83"/>
                      </a:solidFill>
                      <a:prstDash val="solid"/>
                      <a:round/>
                      <a:headEnd type="none" w="med" len="med"/>
                      <a:tailEnd type="none" w="med" len="med"/>
                    </a:lnL>
                    <a:lnR w="6350" cap="flat" cmpd="sng" algn="ctr">
                      <a:solidFill>
                        <a:srgbClr val="008F83"/>
                      </a:solidFill>
                      <a:prstDash val="solid"/>
                      <a:round/>
                      <a:headEnd type="none" w="med" len="med"/>
                      <a:tailEnd type="none" w="med" len="med"/>
                    </a:lnR>
                    <a:lnT w="6350" cap="flat" cmpd="sng" algn="ctr">
                      <a:solidFill>
                        <a:srgbClr val="A08E83"/>
                      </a:solidFill>
                      <a:prstDash val="solid"/>
                      <a:round/>
                      <a:headEnd type="none" w="med" len="med"/>
                      <a:tailEnd type="none" w="med" len="med"/>
                    </a:lnT>
                    <a:lnB w="6350" cap="flat" cmpd="sng" algn="ctr">
                      <a:solidFill>
                        <a:srgbClr val="008F83"/>
                      </a:solidFill>
                      <a:prstDash val="solid"/>
                      <a:round/>
                      <a:headEnd type="none" w="med" len="med"/>
                      <a:tailEnd type="none" w="med" len="med"/>
                    </a:lnB>
                    <a:solidFill>
                      <a:srgbClr val="FFFFFF"/>
                    </a:solidFill>
                  </a:tcPr>
                </a:tc>
              </a:tr>
              <a:tr h="201686">
                <a:tc>
                  <a:txBody>
                    <a:bodyPr/>
                    <a:lstStyle/>
                    <a:p>
                      <a:r>
                        <a:rPr lang="cs-CZ" sz="1600" b="1"/>
                        <a:t>Methionine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9.21</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5.74</a:t>
                      </a:r>
                    </a:p>
                  </a:txBody>
                  <a:tcPr marL="23628" marR="23628" marT="0" marB="0">
                    <a:lnL w="6350" cap="flat" cmpd="sng" algn="ctr">
                      <a:solidFill>
                        <a:srgbClr val="608F83"/>
                      </a:solidFill>
                      <a:prstDash val="solid"/>
                      <a:round/>
                      <a:headEnd type="none" w="med" len="med"/>
                      <a:tailEnd type="none" w="med" len="med"/>
                    </a:lnL>
                    <a:lnR w="6350" cap="flat" cmpd="sng" algn="ctr">
                      <a:solidFill>
                        <a:srgbClr val="608F83"/>
                      </a:solidFill>
                      <a:prstDash val="solid"/>
                      <a:round/>
                      <a:headEnd type="none" w="med" len="med"/>
                      <a:tailEnd type="none" w="med" len="med"/>
                    </a:lnR>
                    <a:lnT w="6350" cap="flat" cmpd="sng" algn="ctr">
                      <a:solidFill>
                        <a:srgbClr val="008F83"/>
                      </a:solidFill>
                      <a:prstDash val="solid"/>
                      <a:round/>
                      <a:headEnd type="none" w="med" len="med"/>
                      <a:tailEnd type="none" w="med" len="med"/>
                    </a:lnT>
                    <a:lnB w="6350" cap="flat" cmpd="sng" algn="ctr">
                      <a:solidFill>
                        <a:srgbClr val="608F83"/>
                      </a:solidFill>
                      <a:prstDash val="solid"/>
                      <a:round/>
                      <a:headEnd type="none" w="med" len="med"/>
                      <a:tailEnd type="none" w="med" len="med"/>
                    </a:lnB>
                    <a:solidFill>
                      <a:srgbClr val="FFFFFF"/>
                    </a:solidFill>
                  </a:tcPr>
                </a:tc>
              </a:tr>
              <a:tr h="201686">
                <a:tc>
                  <a:txBody>
                    <a:bodyPr/>
                    <a:lstStyle/>
                    <a:p>
                      <a:r>
                        <a:rPr lang="cs-CZ" sz="1600" b="1"/>
                        <a:t>Phenylalanine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2.58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9.24</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5.91</a:t>
                      </a:r>
                    </a:p>
                  </a:txBody>
                  <a:tcPr marL="23628" marR="23628" marT="0" marB="0">
                    <a:lnL w="6350" cap="flat" cmpd="sng" algn="ctr">
                      <a:solidFill>
                        <a:srgbClr val="00A083"/>
                      </a:solidFill>
                      <a:prstDash val="solid"/>
                      <a:round/>
                      <a:headEnd type="none" w="med" len="med"/>
                      <a:tailEnd type="none" w="med" len="med"/>
                    </a:lnL>
                    <a:lnR w="6350" cap="flat" cmpd="sng" algn="ctr">
                      <a:solidFill>
                        <a:srgbClr val="00A083"/>
                      </a:solidFill>
                      <a:prstDash val="solid"/>
                      <a:round/>
                      <a:headEnd type="none" w="med" len="med"/>
                      <a:tailEnd type="none" w="med" len="med"/>
                    </a:lnR>
                    <a:lnT w="6350" cap="flat" cmpd="sng" algn="ctr">
                      <a:solidFill>
                        <a:srgbClr val="608F83"/>
                      </a:solidFill>
                      <a:prstDash val="solid"/>
                      <a:round/>
                      <a:headEnd type="none" w="med" len="med"/>
                      <a:tailEnd type="none" w="med" len="med"/>
                    </a:lnT>
                    <a:lnB w="6350" cap="flat" cmpd="sng" algn="ctr">
                      <a:solidFill>
                        <a:srgbClr val="00A083"/>
                      </a:solidFill>
                      <a:prstDash val="solid"/>
                      <a:round/>
                      <a:headEnd type="none" w="med" len="med"/>
                      <a:tailEnd type="none" w="med" len="med"/>
                    </a:lnB>
                    <a:solidFill>
                      <a:srgbClr val="FFFFFF"/>
                    </a:solidFill>
                  </a:tcPr>
                </a:tc>
              </a:tr>
              <a:tr h="100844">
                <a:tc>
                  <a:txBody>
                    <a:bodyPr/>
                    <a:lstStyle/>
                    <a:p>
                      <a:r>
                        <a:rPr lang="cs-CZ" sz="1600" b="1"/>
                        <a:t>Proline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1.99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10.60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6.30</a:t>
                      </a:r>
                    </a:p>
                  </a:txBody>
                  <a:tcPr marL="23628" marR="23628" marT="0" marB="0">
                    <a:lnL w="6350" cap="flat" cmpd="sng" algn="ctr">
                      <a:solidFill>
                        <a:srgbClr val="606FB0"/>
                      </a:solidFill>
                      <a:prstDash val="solid"/>
                      <a:round/>
                      <a:headEnd type="none" w="med" len="med"/>
                      <a:tailEnd type="none" w="med" len="med"/>
                    </a:lnL>
                    <a:lnR w="6350" cap="flat" cmpd="sng" algn="ctr">
                      <a:solidFill>
                        <a:srgbClr val="606FB0"/>
                      </a:solidFill>
                      <a:prstDash val="solid"/>
                      <a:round/>
                      <a:headEnd type="none" w="med" len="med"/>
                      <a:tailEnd type="none" w="med" len="med"/>
                    </a:lnR>
                    <a:lnT w="6350" cap="flat" cmpd="sng" algn="ctr">
                      <a:solidFill>
                        <a:srgbClr val="00A083"/>
                      </a:solidFill>
                      <a:prstDash val="solid"/>
                      <a:round/>
                      <a:headEnd type="none" w="med" len="med"/>
                      <a:tailEnd type="none" w="med" len="med"/>
                    </a:lnT>
                    <a:lnB w="6350" cap="flat" cmpd="sng" algn="ctr">
                      <a:solidFill>
                        <a:srgbClr val="606FB0"/>
                      </a:solidFill>
                      <a:prstDash val="solid"/>
                      <a:round/>
                      <a:headEnd type="none" w="med" len="med"/>
                      <a:tailEnd type="none" w="med" len="med"/>
                    </a:lnB>
                    <a:solidFill>
                      <a:srgbClr val="FFFFFF"/>
                    </a:solidFill>
                  </a:tcPr>
                </a:tc>
              </a:tr>
              <a:tr h="100844">
                <a:tc>
                  <a:txBody>
                    <a:bodyPr/>
                    <a:lstStyle/>
                    <a:p>
                      <a:r>
                        <a:rPr lang="cs-CZ" sz="1600" b="1"/>
                        <a:t>Serine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2.21</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9.15</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5.68</a:t>
                      </a:r>
                    </a:p>
                  </a:txBody>
                  <a:tcPr marL="23628" marR="23628" marT="0" marB="0">
                    <a:lnL w="6350" cap="flat" cmpd="sng" algn="ctr">
                      <a:solidFill>
                        <a:srgbClr val="80D1B0"/>
                      </a:solidFill>
                      <a:prstDash val="solid"/>
                      <a:round/>
                      <a:headEnd type="none" w="med" len="med"/>
                      <a:tailEnd type="none" w="med" len="med"/>
                    </a:lnL>
                    <a:lnR w="6350" cap="flat" cmpd="sng" algn="ctr">
                      <a:solidFill>
                        <a:srgbClr val="80D1B0"/>
                      </a:solidFill>
                      <a:prstDash val="solid"/>
                      <a:round/>
                      <a:headEnd type="none" w="med" len="med"/>
                      <a:tailEnd type="none" w="med" len="med"/>
                    </a:lnR>
                    <a:lnT w="6350" cap="flat" cmpd="sng" algn="ctr">
                      <a:solidFill>
                        <a:srgbClr val="606FB0"/>
                      </a:solidFill>
                      <a:prstDash val="solid"/>
                      <a:round/>
                      <a:headEnd type="none" w="med" len="med"/>
                      <a:tailEnd type="none" w="med" len="med"/>
                    </a:lnT>
                    <a:lnB w="6350" cap="flat" cmpd="sng" algn="ctr">
                      <a:solidFill>
                        <a:srgbClr val="80D1B0"/>
                      </a:solidFill>
                      <a:prstDash val="solid"/>
                      <a:round/>
                      <a:headEnd type="none" w="med" len="med"/>
                      <a:tailEnd type="none" w="med" len="med"/>
                    </a:lnB>
                    <a:solidFill>
                      <a:srgbClr val="FFFFFF"/>
                    </a:solidFill>
                  </a:tcPr>
                </a:tc>
              </a:tr>
              <a:tr h="201686">
                <a:tc>
                  <a:txBody>
                    <a:bodyPr/>
                    <a:lstStyle/>
                    <a:p>
                      <a:r>
                        <a:rPr lang="cs-CZ" sz="1600" b="1"/>
                        <a:t>Threonine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2.15</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9.12</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5.60</a:t>
                      </a:r>
                    </a:p>
                  </a:txBody>
                  <a:tcPr marL="23628" marR="23628" marT="0" marB="0">
                    <a:lnL w="6350" cap="flat" cmpd="sng" algn="ctr">
                      <a:solidFill>
                        <a:srgbClr val="E0D1B0"/>
                      </a:solidFill>
                      <a:prstDash val="solid"/>
                      <a:round/>
                      <a:headEnd type="none" w="med" len="med"/>
                      <a:tailEnd type="none" w="med" len="med"/>
                    </a:lnL>
                    <a:lnR w="6350" cap="flat" cmpd="sng" algn="ctr">
                      <a:solidFill>
                        <a:srgbClr val="E0D1B0"/>
                      </a:solidFill>
                      <a:prstDash val="solid"/>
                      <a:round/>
                      <a:headEnd type="none" w="med" len="med"/>
                      <a:tailEnd type="none" w="med" len="med"/>
                    </a:lnR>
                    <a:lnT w="6350" cap="flat" cmpd="sng" algn="ctr">
                      <a:solidFill>
                        <a:srgbClr val="80D1B0"/>
                      </a:solidFill>
                      <a:prstDash val="solid"/>
                      <a:round/>
                      <a:headEnd type="none" w="med" len="med"/>
                      <a:tailEnd type="none" w="med" len="med"/>
                    </a:lnT>
                    <a:lnB w="6350" cap="flat" cmpd="sng" algn="ctr">
                      <a:solidFill>
                        <a:srgbClr val="E0D1B0"/>
                      </a:solidFill>
                      <a:prstDash val="solid"/>
                      <a:round/>
                      <a:headEnd type="none" w="med" len="med"/>
                      <a:tailEnd type="none" w="med" len="med"/>
                    </a:lnB>
                    <a:solidFill>
                      <a:srgbClr val="FFFFFF"/>
                    </a:solidFill>
                  </a:tcPr>
                </a:tc>
              </a:tr>
              <a:tr h="201686">
                <a:tc>
                  <a:txBody>
                    <a:bodyPr/>
                    <a:lstStyle/>
                    <a:p>
                      <a:r>
                        <a:rPr lang="cs-CZ" sz="1600" b="1"/>
                        <a:t>Tryptophan</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2.38</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9.39</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5.88</a:t>
                      </a:r>
                    </a:p>
                  </a:txBody>
                  <a:tcPr marL="23628" marR="23628" marT="0" marB="0">
                    <a:lnL w="6350" cap="flat" cmpd="sng" algn="ctr">
                      <a:solidFill>
                        <a:srgbClr val="C0C0B0"/>
                      </a:solidFill>
                      <a:prstDash val="solid"/>
                      <a:round/>
                      <a:headEnd type="none" w="med" len="med"/>
                      <a:tailEnd type="none" w="med" len="med"/>
                    </a:lnL>
                    <a:lnR w="6350" cap="flat" cmpd="sng" algn="ctr">
                      <a:solidFill>
                        <a:srgbClr val="C0C0B0"/>
                      </a:solidFill>
                      <a:prstDash val="solid"/>
                      <a:round/>
                      <a:headEnd type="none" w="med" len="med"/>
                      <a:tailEnd type="none" w="med" len="med"/>
                    </a:lnR>
                    <a:lnT w="6350" cap="flat" cmpd="sng" algn="ctr">
                      <a:solidFill>
                        <a:srgbClr val="E0D1B0"/>
                      </a:solidFill>
                      <a:prstDash val="solid"/>
                      <a:round/>
                      <a:headEnd type="none" w="med" len="med"/>
                      <a:tailEnd type="none" w="med" len="med"/>
                    </a:lnT>
                    <a:lnB w="6350" cap="flat" cmpd="sng" algn="ctr">
                      <a:solidFill>
                        <a:srgbClr val="C0C0B0"/>
                      </a:solidFill>
                      <a:prstDash val="solid"/>
                      <a:round/>
                      <a:headEnd type="none" w="med" len="med"/>
                      <a:tailEnd type="none" w="med" len="med"/>
                    </a:lnB>
                    <a:solidFill>
                      <a:srgbClr val="FFFFFF"/>
                    </a:solidFill>
                  </a:tcPr>
                </a:tc>
              </a:tr>
              <a:tr h="201686">
                <a:tc>
                  <a:txBody>
                    <a:bodyPr/>
                    <a:lstStyle/>
                    <a:p>
                      <a:r>
                        <a:rPr lang="cs-CZ" sz="1600" b="1"/>
                        <a:t>Tyrosine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2.20</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9.11</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10.07</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5.63</a:t>
                      </a:r>
                    </a:p>
                  </a:txBody>
                  <a:tcPr marL="23628" marR="23628" marT="0" marB="0">
                    <a:lnL w="6350" cap="flat" cmpd="sng" algn="ctr">
                      <a:solidFill>
                        <a:srgbClr val="20C1B0"/>
                      </a:solidFill>
                      <a:prstDash val="solid"/>
                      <a:round/>
                      <a:headEnd type="none" w="med" len="med"/>
                      <a:tailEnd type="none" w="med" len="med"/>
                    </a:lnL>
                    <a:lnR w="6350" cap="flat" cmpd="sng" algn="ctr">
                      <a:solidFill>
                        <a:srgbClr val="20C1B0"/>
                      </a:solidFill>
                      <a:prstDash val="solid"/>
                      <a:round/>
                      <a:headEnd type="none" w="med" len="med"/>
                      <a:tailEnd type="none" w="med" len="med"/>
                    </a:lnR>
                    <a:lnT w="6350" cap="flat" cmpd="sng" algn="ctr">
                      <a:solidFill>
                        <a:srgbClr val="C0C0B0"/>
                      </a:solidFill>
                      <a:prstDash val="solid"/>
                      <a:round/>
                      <a:headEnd type="none" w="med" len="med"/>
                      <a:tailEnd type="none" w="med" len="med"/>
                    </a:lnT>
                    <a:lnB w="6350" cap="flat" cmpd="sng" algn="ctr">
                      <a:solidFill>
                        <a:srgbClr val="20C1B0"/>
                      </a:solidFill>
                      <a:prstDash val="solid"/>
                      <a:round/>
                      <a:headEnd type="none" w="med" len="med"/>
                      <a:tailEnd type="none" w="med" len="med"/>
                    </a:lnB>
                    <a:solidFill>
                      <a:srgbClr val="FFFFFF"/>
                    </a:solidFill>
                  </a:tcPr>
                </a:tc>
              </a:tr>
              <a:tr h="100844">
                <a:tc>
                  <a:txBody>
                    <a:bodyPr/>
                    <a:lstStyle/>
                    <a:p>
                      <a:r>
                        <a:rPr lang="cs-CZ" sz="1600" b="1"/>
                        <a:t>Valine</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F0404D"/>
                      </a:solidFill>
                      <a:prstDash val="solid"/>
                      <a:round/>
                      <a:headEnd type="none" w="med" len="med"/>
                      <a:tailEnd type="none" w="med" len="med"/>
                    </a:lnR>
                    <a:lnT w="6350" cap="flat" cmpd="sng" algn="ctr">
                      <a:solidFill>
                        <a:srgbClr val="F0404D"/>
                      </a:solidFill>
                      <a:prstDash val="solid"/>
                      <a:round/>
                      <a:headEnd type="none" w="med" len="med"/>
                      <a:tailEnd type="none" w="med" len="med"/>
                    </a:lnT>
                    <a:lnB w="6350" cap="flat" cmpd="sng" algn="ctr">
                      <a:solidFill>
                        <a:srgbClr val="F0404D"/>
                      </a:solidFill>
                      <a:prstDash val="solid"/>
                      <a:round/>
                      <a:headEnd type="none" w="med" len="med"/>
                      <a:tailEnd type="none" w="med" len="med"/>
                    </a:lnB>
                    <a:solidFill>
                      <a:srgbClr val="FFFFFF"/>
                    </a:solidFill>
                  </a:tcPr>
                </a:tc>
                <a:tc>
                  <a:txBody>
                    <a:bodyPr/>
                    <a:lstStyle/>
                    <a:p>
                      <a:pPr algn="ctr"/>
                      <a:r>
                        <a:rPr lang="cs-CZ" sz="1600" b="1">
                          <a:solidFill>
                            <a:srgbClr val="0000FF"/>
                          </a:solidFill>
                        </a:rPr>
                        <a:t>2.29</a:t>
                      </a:r>
                    </a:p>
                  </a:txBody>
                  <a:tcPr marL="23628" marR="23628" marT="0" marB="0">
                    <a:lnL w="6350" cap="flat" cmpd="sng" algn="ctr">
                      <a:solidFill>
                        <a:srgbClr val="F0404D"/>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0000FF"/>
                          </a:solidFill>
                        </a:rPr>
                        <a:t>9.74</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i="1" dirty="0">
                          <a:solidFill>
                            <a:srgbClr val="008000"/>
                          </a:solidFill>
                        </a:rPr>
                        <a:t> </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c>
                  <a:txBody>
                    <a:bodyPr/>
                    <a:lstStyle/>
                    <a:p>
                      <a:pPr algn="ctr"/>
                      <a:r>
                        <a:rPr lang="cs-CZ" sz="1600" b="1" dirty="0">
                          <a:solidFill>
                            <a:srgbClr val="FF0000"/>
                          </a:solidFill>
                          <a:latin typeface="Arial Black" pitchFamily="34" charset="0"/>
                        </a:rPr>
                        <a:t>6.02</a:t>
                      </a:r>
                    </a:p>
                  </a:txBody>
                  <a:tcPr marL="23628" marR="23628" marT="0" marB="0">
                    <a:lnL w="6350" cap="flat" cmpd="sng" algn="ctr">
                      <a:solidFill>
                        <a:srgbClr val="6019A6"/>
                      </a:solidFill>
                      <a:prstDash val="solid"/>
                      <a:round/>
                      <a:headEnd type="none" w="med" len="med"/>
                      <a:tailEnd type="none" w="med" len="med"/>
                    </a:lnL>
                    <a:lnR w="6350" cap="flat" cmpd="sng" algn="ctr">
                      <a:solidFill>
                        <a:srgbClr val="6019A6"/>
                      </a:solidFill>
                      <a:prstDash val="solid"/>
                      <a:round/>
                      <a:headEnd type="none" w="med" len="med"/>
                      <a:tailEnd type="none" w="med" len="med"/>
                    </a:lnR>
                    <a:lnT w="6350" cap="flat" cmpd="sng" algn="ctr">
                      <a:solidFill>
                        <a:srgbClr val="20C1B0"/>
                      </a:solidFill>
                      <a:prstDash val="solid"/>
                      <a:round/>
                      <a:headEnd type="none" w="med" len="med"/>
                      <a:tailEnd type="none" w="med" len="med"/>
                    </a:lnT>
                    <a:lnB w="6350" cap="flat" cmpd="sng" algn="ctr">
                      <a:solidFill>
                        <a:srgbClr val="6019A6"/>
                      </a:solidFill>
                      <a:prstDash val="solid"/>
                      <a:round/>
                      <a:headEnd type="none" w="med" len="med"/>
                      <a:tailEnd type="none" w="med" len="med"/>
                    </a:lnB>
                    <a:solidFill>
                      <a:srgbClr val="FFFFFF"/>
                    </a:solidFill>
                  </a:tcPr>
                </a:tc>
              </a:tr>
            </a:tbl>
          </a:graphicData>
        </a:graphic>
      </p:graphicFrame>
      <p:sp>
        <p:nvSpPr>
          <p:cNvPr id="1025" name="Rectangle 1"/>
          <p:cNvSpPr>
            <a:spLocks noChangeArrowheads="1"/>
          </p:cNvSpPr>
          <p:nvPr/>
        </p:nvSpPr>
        <p:spPr bwMode="auto">
          <a:xfrm>
            <a:off x="179512" y="30779"/>
            <a:ext cx="86044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200" b="1" i="0" u="none" strike="noStrike" cap="none" normalizeH="0" baseline="0" dirty="0" err="1" smtClean="0">
                <a:ln>
                  <a:noFill/>
                </a:ln>
                <a:solidFill>
                  <a:srgbClr val="0000FF"/>
                </a:solidFill>
                <a:effectLst/>
                <a:latin typeface="Arial Black" pitchFamily="34" charset="0"/>
                <a:cs typeface="Arial" charset="0"/>
              </a:rPr>
              <a:t>pK</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and</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pl</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Values</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of</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Amino</a:t>
            </a:r>
            <a:r>
              <a:rPr kumimoji="0" lang="cs-CZ" sz="3200" b="1" i="0" u="none" strike="noStrike" cap="none" normalizeH="0" baseline="0" dirty="0" smtClean="0">
                <a:ln>
                  <a:noFill/>
                </a:ln>
                <a:solidFill>
                  <a:srgbClr val="FF0000"/>
                </a:solidFill>
                <a:effectLst/>
                <a:latin typeface="Arial Black" pitchFamily="34" charset="0"/>
                <a:cs typeface="Arial" charset="0"/>
              </a:rPr>
              <a:t> </a:t>
            </a:r>
            <a:r>
              <a:rPr kumimoji="0" lang="cs-CZ" sz="3200" b="1" i="0" u="none" strike="noStrike" cap="none" normalizeH="0" baseline="0" dirty="0" err="1" smtClean="0">
                <a:ln>
                  <a:noFill/>
                </a:ln>
                <a:solidFill>
                  <a:srgbClr val="FF0000"/>
                </a:solidFill>
                <a:effectLst/>
                <a:latin typeface="Arial Black" pitchFamily="34" charset="0"/>
                <a:cs typeface="Arial" charset="0"/>
              </a:rPr>
              <a:t>Acids</a:t>
            </a:r>
            <a:endParaRPr kumimoji="0" lang="cs-CZ" sz="3200" b="0" i="0" u="none" strike="noStrike" cap="none" normalizeH="0" baseline="0" dirty="0" smtClean="0">
              <a:ln>
                <a:noFill/>
              </a:ln>
              <a:solidFill>
                <a:srgbClr val="FF0000"/>
              </a:solidFill>
              <a:effectLst/>
              <a:latin typeface="Arial Black" pitchFamily="34"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23</a:t>
            </a:fld>
            <a:endParaRPr lang="sk-SK"/>
          </a:p>
        </p:txBody>
      </p:sp>
      <p:sp>
        <p:nvSpPr>
          <p:cNvPr id="9" name="TextovéPole 8"/>
          <p:cNvSpPr txBox="1"/>
          <p:nvPr/>
        </p:nvSpPr>
        <p:spPr>
          <a:xfrm>
            <a:off x="467544" y="1052736"/>
            <a:ext cx="7992888" cy="800219"/>
          </a:xfrm>
          <a:prstGeom prst="rect">
            <a:avLst/>
          </a:prstGeom>
          <a:noFill/>
        </p:spPr>
        <p:txBody>
          <a:bodyPr wrap="square" rtlCol="0">
            <a:spAutoFit/>
          </a:bodyPr>
          <a:lstStyle/>
          <a:p>
            <a:r>
              <a:rPr lang="en-US" dirty="0" smtClean="0"/>
              <a:t>For an </a:t>
            </a:r>
            <a:r>
              <a:rPr lang="en-US" dirty="0" smtClean="0">
                <a:hlinkClick r:id="rId2" tooltip="Amino acid"/>
              </a:rPr>
              <a:t>amino acid</a:t>
            </a:r>
            <a:r>
              <a:rPr lang="en-US" dirty="0" smtClean="0"/>
              <a:t> with only one </a:t>
            </a:r>
            <a:r>
              <a:rPr lang="en-US" dirty="0" smtClean="0">
                <a:hlinkClick r:id="rId3" tooltip="Amine"/>
              </a:rPr>
              <a:t>amine</a:t>
            </a:r>
            <a:r>
              <a:rPr lang="en-US" dirty="0" smtClean="0"/>
              <a:t> and one </a:t>
            </a:r>
            <a:r>
              <a:rPr lang="en-US" dirty="0" smtClean="0">
                <a:hlinkClick r:id="rId4" tooltip="Carboxyl"/>
              </a:rPr>
              <a:t>carboxyl</a:t>
            </a:r>
            <a:r>
              <a:rPr lang="en-US" dirty="0" smtClean="0"/>
              <a:t> group, the </a:t>
            </a:r>
            <a:r>
              <a:rPr lang="en-US" sz="2800" b="1" dirty="0" err="1" smtClean="0">
                <a:solidFill>
                  <a:srgbClr val="FF0000"/>
                </a:solidFill>
              </a:rPr>
              <a:t>pI</a:t>
            </a:r>
            <a:r>
              <a:rPr lang="en-US" dirty="0" smtClean="0"/>
              <a:t> can be calculated from the </a:t>
            </a:r>
            <a:r>
              <a:rPr lang="en-US" dirty="0" smtClean="0">
                <a:hlinkClick r:id="rId5" tooltip="Mean"/>
              </a:rPr>
              <a:t>mean</a:t>
            </a:r>
            <a:r>
              <a:rPr lang="en-US" dirty="0" smtClean="0"/>
              <a:t> of the </a:t>
            </a:r>
            <a:r>
              <a:rPr lang="en-US" dirty="0" err="1" smtClean="0">
                <a:solidFill>
                  <a:srgbClr val="FF0000"/>
                </a:solidFill>
                <a:hlinkClick r:id="rId6" tooltip="PKa"/>
              </a:rPr>
              <a:t>pKas</a:t>
            </a:r>
            <a:r>
              <a:rPr lang="en-US" dirty="0" smtClean="0"/>
              <a:t> of this molecule.</a:t>
            </a:r>
            <a:r>
              <a:rPr lang="en-US" baseline="30000" dirty="0" smtClean="0">
                <a:hlinkClick r:id="rId7"/>
              </a:rPr>
              <a:t>[1]</a:t>
            </a:r>
            <a:endParaRPr lang="cs-CZ" dirty="0"/>
          </a:p>
        </p:txBody>
      </p:sp>
      <p:sp>
        <p:nvSpPr>
          <p:cNvPr id="10" name="TextovéPole 9"/>
          <p:cNvSpPr txBox="1"/>
          <p:nvPr/>
        </p:nvSpPr>
        <p:spPr>
          <a:xfrm>
            <a:off x="2699792" y="1988840"/>
            <a:ext cx="3456384" cy="523220"/>
          </a:xfrm>
          <a:prstGeom prst="rect">
            <a:avLst/>
          </a:prstGeom>
          <a:noFill/>
        </p:spPr>
        <p:txBody>
          <a:bodyPr wrap="square" rtlCol="0">
            <a:spAutoFit/>
          </a:bodyPr>
          <a:lstStyle/>
          <a:p>
            <a:r>
              <a:rPr lang="cs-CZ" sz="2800" b="1" dirty="0" err="1" smtClean="0">
                <a:solidFill>
                  <a:srgbClr val="FF0000"/>
                </a:solidFill>
              </a:rPr>
              <a:t>pI</a:t>
            </a:r>
            <a:r>
              <a:rPr lang="cs-CZ" sz="2800" b="1" dirty="0" smtClean="0">
                <a:solidFill>
                  <a:srgbClr val="FF0000"/>
                </a:solidFill>
              </a:rPr>
              <a:t> = (</a:t>
            </a:r>
            <a:r>
              <a:rPr lang="cs-CZ" sz="2800" b="1" dirty="0" err="1" smtClean="0">
                <a:solidFill>
                  <a:srgbClr val="FF0000"/>
                </a:solidFill>
              </a:rPr>
              <a:t>pKa</a:t>
            </a:r>
            <a:r>
              <a:rPr lang="cs-CZ" sz="2800" b="1" dirty="0" smtClean="0">
                <a:solidFill>
                  <a:srgbClr val="FF0000"/>
                </a:solidFill>
              </a:rPr>
              <a:t> + </a:t>
            </a:r>
            <a:r>
              <a:rPr lang="cs-CZ" sz="2800" b="1" dirty="0" err="1" smtClean="0">
                <a:solidFill>
                  <a:srgbClr val="FF0000"/>
                </a:solidFill>
              </a:rPr>
              <a:t>pKb</a:t>
            </a:r>
            <a:r>
              <a:rPr lang="cs-CZ" sz="2800" b="1" dirty="0" smtClean="0">
                <a:solidFill>
                  <a:srgbClr val="FF0000"/>
                </a:solidFill>
              </a:rPr>
              <a:t>)/2 </a:t>
            </a:r>
            <a:endParaRPr lang="cs-CZ" sz="2800" b="1" dirty="0">
              <a:solidFill>
                <a:srgbClr val="FF0000"/>
              </a:solidFill>
            </a:endParaRPr>
          </a:p>
        </p:txBody>
      </p:sp>
      <p:sp>
        <p:nvSpPr>
          <p:cNvPr id="11" name="TextovéPole 10"/>
          <p:cNvSpPr txBox="1"/>
          <p:nvPr/>
        </p:nvSpPr>
        <p:spPr>
          <a:xfrm>
            <a:off x="251520" y="2636912"/>
            <a:ext cx="8496944" cy="3416320"/>
          </a:xfrm>
          <a:prstGeom prst="rect">
            <a:avLst/>
          </a:prstGeom>
          <a:noFill/>
        </p:spPr>
        <p:txBody>
          <a:bodyPr wrap="square" rtlCol="0">
            <a:spAutoFit/>
          </a:bodyPr>
          <a:lstStyle/>
          <a:p>
            <a:r>
              <a:rPr lang="cs-CZ" sz="2400" b="1" dirty="0" smtClean="0"/>
              <a:t>Každá aminokyselina obsahuje aspoň dvě skupiny schopné </a:t>
            </a:r>
            <a:r>
              <a:rPr lang="cs-CZ" sz="2400" b="1" dirty="0" smtClean="0">
                <a:hlinkClick r:id="rId8" tooltip="Disociace"/>
              </a:rPr>
              <a:t>disociace</a:t>
            </a:r>
            <a:r>
              <a:rPr lang="cs-CZ" sz="2400" b="1" dirty="0" smtClean="0"/>
              <a:t>: -COOH a -NH</a:t>
            </a:r>
            <a:r>
              <a:rPr lang="cs-CZ" sz="2400" b="1" baseline="-25000" dirty="0" smtClean="0"/>
              <a:t>3</a:t>
            </a:r>
            <a:r>
              <a:rPr lang="cs-CZ" sz="2400" b="1" baseline="30000" dirty="0" smtClean="0"/>
              <a:t>+</a:t>
            </a:r>
            <a:r>
              <a:rPr lang="cs-CZ" sz="2400" b="1" dirty="0" smtClean="0"/>
              <a:t> a tvoří konjugované zásady -COO</a:t>
            </a:r>
            <a:r>
              <a:rPr lang="cs-CZ" sz="2400" b="1" baseline="30000" dirty="0" smtClean="0"/>
              <a:t>-</a:t>
            </a:r>
            <a:r>
              <a:rPr lang="cs-CZ" sz="2400" b="1" dirty="0" smtClean="0"/>
              <a:t> a -NH</a:t>
            </a:r>
            <a:r>
              <a:rPr lang="cs-CZ" sz="2400" b="1" baseline="-25000" dirty="0" smtClean="0"/>
              <a:t>2</a:t>
            </a:r>
            <a:r>
              <a:rPr lang="cs-CZ" sz="2400" b="1" dirty="0" smtClean="0"/>
              <a:t>.</a:t>
            </a:r>
          </a:p>
          <a:p>
            <a:r>
              <a:rPr lang="cs-CZ" sz="2400" b="1" dirty="0" smtClean="0"/>
              <a:t>V roztoku jsou kyselina i její konjugovaná zásada v protonové rovnováze:</a:t>
            </a:r>
          </a:p>
          <a:p>
            <a:r>
              <a:rPr lang="cs-CZ" sz="2400" b="1" dirty="0" smtClean="0">
                <a:solidFill>
                  <a:srgbClr val="FF0000"/>
                </a:solidFill>
              </a:rPr>
              <a:t>R-COOH ↔ R-COO</a:t>
            </a:r>
            <a:r>
              <a:rPr lang="cs-CZ" sz="2400" b="1" baseline="30000" dirty="0" smtClean="0">
                <a:solidFill>
                  <a:srgbClr val="FF0000"/>
                </a:solidFill>
              </a:rPr>
              <a:t>−</a:t>
            </a:r>
            <a:r>
              <a:rPr lang="cs-CZ" sz="2400" b="1" dirty="0" smtClean="0">
                <a:solidFill>
                  <a:srgbClr val="FF0000"/>
                </a:solidFill>
              </a:rPr>
              <a:t> + H</a:t>
            </a:r>
            <a:r>
              <a:rPr lang="cs-CZ" sz="2400" b="1" baseline="30000" dirty="0" smtClean="0">
                <a:solidFill>
                  <a:srgbClr val="FF0000"/>
                </a:solidFill>
              </a:rPr>
              <a:t>+</a:t>
            </a:r>
            <a:r>
              <a:rPr lang="cs-CZ" sz="2400" b="1" dirty="0" smtClean="0">
                <a:solidFill>
                  <a:srgbClr val="FF0000"/>
                </a:solidFill>
              </a:rPr>
              <a:t>R-NH</a:t>
            </a:r>
            <a:r>
              <a:rPr lang="cs-CZ" sz="2400" b="1" baseline="-25000" dirty="0" smtClean="0">
                <a:solidFill>
                  <a:srgbClr val="FF0000"/>
                </a:solidFill>
              </a:rPr>
              <a:t>3</a:t>
            </a:r>
            <a:r>
              <a:rPr lang="cs-CZ" sz="2400" b="1" baseline="30000" dirty="0" smtClean="0">
                <a:solidFill>
                  <a:srgbClr val="FF0000"/>
                </a:solidFill>
              </a:rPr>
              <a:t>+</a:t>
            </a:r>
            <a:r>
              <a:rPr lang="cs-CZ" sz="2400" b="1" dirty="0" smtClean="0">
                <a:solidFill>
                  <a:srgbClr val="FF0000"/>
                </a:solidFill>
              </a:rPr>
              <a:t> ↔ R-NH</a:t>
            </a:r>
            <a:r>
              <a:rPr lang="cs-CZ" sz="2400" b="1" baseline="-25000" dirty="0" smtClean="0">
                <a:solidFill>
                  <a:srgbClr val="FF0000"/>
                </a:solidFill>
              </a:rPr>
              <a:t>2</a:t>
            </a:r>
            <a:r>
              <a:rPr lang="cs-CZ" sz="2400" b="1" dirty="0" smtClean="0">
                <a:solidFill>
                  <a:srgbClr val="FF0000"/>
                </a:solidFill>
              </a:rPr>
              <a:t> + H</a:t>
            </a:r>
            <a:r>
              <a:rPr lang="cs-CZ" sz="2400" b="1" baseline="30000" dirty="0" smtClean="0">
                <a:solidFill>
                  <a:srgbClr val="FF0000"/>
                </a:solidFill>
              </a:rPr>
              <a:t>+</a:t>
            </a:r>
          </a:p>
          <a:p>
            <a:r>
              <a:rPr lang="cs-CZ" sz="2400" b="1" dirty="0" smtClean="0"/>
              <a:t>Jak se ustaví rovnováha, záleží na </a:t>
            </a:r>
            <a:r>
              <a:rPr lang="cs-CZ" sz="2400" b="1" dirty="0" smtClean="0">
                <a:hlinkClick r:id="rId9" tooltip="PH"/>
              </a:rPr>
              <a:t>pH</a:t>
            </a:r>
            <a:r>
              <a:rPr lang="cs-CZ" sz="2400" b="1" dirty="0" smtClean="0"/>
              <a:t> prostředí, tedy na koncentraci protonů v okolí. Karboxylová skupina je silnější kyselina a proton snadněji odštěpuje než přijímá.</a:t>
            </a:r>
            <a:endParaRPr lang="cs-CZ"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24</a:t>
            </a:fld>
            <a:endParaRPr lang="sk-SK"/>
          </a:p>
        </p:txBody>
      </p:sp>
      <p:graphicFrame>
        <p:nvGraphicFramePr>
          <p:cNvPr id="8" name="Tabulka 7"/>
          <p:cNvGraphicFramePr>
            <a:graphicFrameLocks noGrp="1"/>
          </p:cNvGraphicFramePr>
          <p:nvPr/>
        </p:nvGraphicFramePr>
        <p:xfrm>
          <a:off x="251520" y="980728"/>
          <a:ext cx="3024336" cy="4673608"/>
        </p:xfrm>
        <a:graphic>
          <a:graphicData uri="http://schemas.openxmlformats.org/drawingml/2006/table">
            <a:tbl>
              <a:tblPr/>
              <a:tblGrid>
                <a:gridCol w="1296144"/>
                <a:gridCol w="1728192"/>
              </a:tblGrid>
              <a:tr h="290286">
                <a:tc>
                  <a:txBody>
                    <a:bodyPr/>
                    <a:lstStyle/>
                    <a:p>
                      <a:pPr algn="ctr"/>
                      <a:r>
                        <a:rPr lang="cs-CZ" sz="1600" b="1" dirty="0" err="1">
                          <a:solidFill>
                            <a:srgbClr val="FF0000"/>
                          </a:solidFill>
                          <a:latin typeface="Arial Black" pitchFamily="34" charset="0"/>
                        </a:rPr>
                        <a:t>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1" dirty="0" err="1">
                          <a:solidFill>
                            <a:srgbClr val="FF0000"/>
                          </a:solidFill>
                          <a:latin typeface="Arial Black" pitchFamily="34" charset="0"/>
                        </a:rPr>
                        <a:t>Nonessential</a:t>
                      </a:r>
                      <a:endParaRPr lang="cs-CZ" sz="1600" b="1" dirty="0">
                        <a:solidFill>
                          <a:srgbClr val="FF0000"/>
                        </a:solidFill>
                        <a:latin typeface="Arial Black" pitchFamily="34" charset="0"/>
                      </a:endParaRP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2" tooltip="Histidine"/>
                        </a:rPr>
                        <a:t>Histidine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3" tooltip="Alanine"/>
                        </a:rPr>
                        <a:t>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4" tooltip="Isoleucine"/>
                        </a:rPr>
                        <a:t>Isoleucine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5" tooltip="Arginine"/>
                        </a:rPr>
                        <a:t>Arginine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6" tooltip="Leucine"/>
                        </a:rPr>
                        <a:t>Leucine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7" tooltip="Asparagine"/>
                        </a:rPr>
                        <a:t>Asparagine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8" tooltip="Lysine"/>
                        </a:rPr>
                        <a:t>Lysine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9" tooltip="Aspartic acid"/>
                        </a:rPr>
                        <a:t>Aspartic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0" tooltip="Methionine"/>
                        </a:rPr>
                        <a:t>Methionine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1" tooltip="Cysteine"/>
                        </a:rPr>
                        <a:t>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2" tooltip="Phenylalanine"/>
                        </a:rPr>
                        <a:t>Phenylalanine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3" tooltip="Glutamic acid"/>
                        </a:rPr>
                        <a:t>Glutamic acid</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4" tooltip="Threonine"/>
                        </a:rPr>
                        <a:t>Threonine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5" tooltip="Glutamine"/>
                        </a:rPr>
                        <a:t>Glutamine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6" tooltip="Tryptophan"/>
                        </a:rPr>
                        <a:t>Tryptophan</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7" tooltip="Glycine"/>
                        </a:rPr>
                        <a:t>Glycine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r>
                        <a:rPr lang="cs-CZ" sz="1600" b="1">
                          <a:hlinkClick r:id="rId18" tooltip="Valine"/>
                        </a:rPr>
                        <a:t>Valine</a:t>
                      </a:r>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19" tooltip="Ornithine"/>
                        </a:rPr>
                        <a:t>Ornithine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0" tooltip="Proline"/>
                        </a:rPr>
                        <a:t>Proline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1" tooltip="Selenocysteine"/>
                        </a:rPr>
                        <a:t>Selenocysteine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a:hlinkClick r:id="rId22" tooltip="Serine"/>
                        </a:rPr>
                        <a:t>Serine</a:t>
                      </a:r>
                      <a:r>
                        <a:rPr lang="cs-CZ" sz="1600" b="1"/>
                        <a:t>*</a:t>
                      </a:r>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286">
                <a:tc>
                  <a:txBody>
                    <a:bodyPr/>
                    <a:lstStyle/>
                    <a:p>
                      <a:endParaRPr lang="cs-CZ" sz="1600" b="1"/>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1" dirty="0" err="1">
                          <a:hlinkClick r:id="rId23" tooltip="Tyrosine"/>
                        </a:rPr>
                        <a:t>Tyrosine</a:t>
                      </a:r>
                      <a:endParaRPr lang="cs-CZ" sz="1600" b="1" dirty="0"/>
                    </a:p>
                  </a:txBody>
                  <a:tcPr marL="72571" marR="72571" marT="36286" marB="362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Obdélník 8"/>
          <p:cNvSpPr/>
          <p:nvPr/>
        </p:nvSpPr>
        <p:spPr>
          <a:xfrm>
            <a:off x="179512" y="5733256"/>
            <a:ext cx="3096344" cy="646331"/>
          </a:xfrm>
          <a:prstGeom prst="rect">
            <a:avLst/>
          </a:prstGeom>
        </p:spPr>
        <p:txBody>
          <a:bodyPr wrap="square">
            <a:spAutoFit/>
          </a:bodyPr>
          <a:lstStyle/>
          <a:p>
            <a:r>
              <a:rPr lang="en-US" dirty="0" smtClean="0"/>
              <a:t>(*) Essential only in certain cases</a:t>
            </a:r>
            <a:endParaRPr lang="cs-CZ" dirty="0"/>
          </a:p>
        </p:txBody>
      </p:sp>
      <p:sp>
        <p:nvSpPr>
          <p:cNvPr id="11" name="TextovéPole 10"/>
          <p:cNvSpPr txBox="1"/>
          <p:nvPr/>
        </p:nvSpPr>
        <p:spPr>
          <a:xfrm>
            <a:off x="3635896" y="836712"/>
            <a:ext cx="5184576" cy="5324535"/>
          </a:xfrm>
          <a:prstGeom prst="rect">
            <a:avLst/>
          </a:prstGeom>
          <a:noFill/>
        </p:spPr>
        <p:txBody>
          <a:bodyPr wrap="square" rtlCol="0">
            <a:spAutoFit/>
          </a:bodyPr>
          <a:lstStyle/>
          <a:p>
            <a:r>
              <a:rPr lang="en-US" sz="2000" b="1" dirty="0" smtClean="0"/>
              <a:t>Of the 22 standard amino acids, 9 are called </a:t>
            </a:r>
            <a:r>
              <a:rPr lang="en-US" sz="2000" b="1" dirty="0" smtClean="0">
                <a:hlinkClick r:id="rId24" tooltip="Essential amino acid"/>
              </a:rPr>
              <a:t>essential amino acids</a:t>
            </a:r>
            <a:r>
              <a:rPr lang="en-US" sz="2000" b="1" dirty="0" smtClean="0"/>
              <a:t> because the </a:t>
            </a:r>
            <a:r>
              <a:rPr lang="en-US" sz="2000" b="1" dirty="0" smtClean="0">
                <a:hlinkClick r:id="rId25" tooltip="Human body"/>
              </a:rPr>
              <a:t>human body</a:t>
            </a:r>
            <a:r>
              <a:rPr lang="en-US" sz="2000" b="1" dirty="0" smtClean="0"/>
              <a:t> cannot </a:t>
            </a:r>
            <a:r>
              <a:rPr lang="en-US" sz="2000" b="1" dirty="0" smtClean="0">
                <a:hlinkClick r:id="rId26" tooltip="Biosynthesis"/>
              </a:rPr>
              <a:t>synthesize</a:t>
            </a:r>
            <a:r>
              <a:rPr lang="en-US" sz="2000" b="1" dirty="0" smtClean="0"/>
              <a:t> them from other </a:t>
            </a:r>
            <a:r>
              <a:rPr lang="en-US" sz="2000" b="1" dirty="0" smtClean="0">
                <a:hlinkClick r:id="rId27" tooltip="Chemical compound"/>
              </a:rPr>
              <a:t>compounds</a:t>
            </a:r>
            <a:r>
              <a:rPr lang="en-US" sz="2000" b="1" dirty="0" smtClean="0"/>
              <a:t> at the level needed for normal growth, so they must be obtained from food.</a:t>
            </a:r>
            <a:r>
              <a:rPr lang="en-US" sz="2000" b="1" baseline="30000" dirty="0" smtClean="0">
                <a:hlinkClick r:id="rId28"/>
              </a:rPr>
              <a:t>[52]</a:t>
            </a:r>
            <a:r>
              <a:rPr lang="en-US" sz="2000" b="1" dirty="0" smtClean="0"/>
              <a:t> In addition, </a:t>
            </a:r>
            <a:r>
              <a:rPr lang="en-US" sz="2000" b="1" dirty="0" err="1" smtClean="0">
                <a:hlinkClick r:id="rId11" tooltip="Cysteine"/>
              </a:rPr>
              <a:t>cysteine</a:t>
            </a:r>
            <a:r>
              <a:rPr lang="en-US" sz="2000" b="1" dirty="0" smtClean="0"/>
              <a:t>, </a:t>
            </a:r>
            <a:r>
              <a:rPr lang="en-US" sz="2000" b="1" dirty="0" err="1" smtClean="0">
                <a:hlinkClick r:id="rId29" tooltip="Taurine"/>
              </a:rPr>
              <a:t>taurine</a:t>
            </a:r>
            <a:r>
              <a:rPr lang="en-US" sz="2000" b="1" dirty="0" smtClean="0"/>
              <a:t>, </a:t>
            </a:r>
            <a:r>
              <a:rPr lang="en-US" sz="2000" b="1" dirty="0" smtClean="0">
                <a:hlinkClick r:id="rId23" tooltip="Tyrosine"/>
              </a:rPr>
              <a:t>tyrosine</a:t>
            </a:r>
            <a:r>
              <a:rPr lang="en-US" sz="2000" b="1" dirty="0" smtClean="0"/>
              <a:t>, and </a:t>
            </a:r>
            <a:r>
              <a:rPr lang="en-US" sz="2000" b="1" dirty="0" err="1" smtClean="0">
                <a:hlinkClick r:id="rId5" tooltip="Arginine"/>
              </a:rPr>
              <a:t>arginine</a:t>
            </a:r>
            <a:r>
              <a:rPr lang="en-US" sz="2000" b="1" dirty="0" smtClean="0"/>
              <a:t> are considered </a:t>
            </a:r>
            <a:r>
              <a:rPr lang="en-US" sz="2000" b="1" dirty="0" err="1" smtClean="0"/>
              <a:t>semiessential</a:t>
            </a:r>
            <a:r>
              <a:rPr lang="en-US" sz="2000" b="1" dirty="0" smtClean="0"/>
              <a:t> amino-acids in children (though </a:t>
            </a:r>
            <a:r>
              <a:rPr lang="en-US" sz="2000" b="1" dirty="0" err="1" smtClean="0"/>
              <a:t>taurine</a:t>
            </a:r>
            <a:r>
              <a:rPr lang="en-US" sz="2000" b="1" dirty="0" smtClean="0"/>
              <a:t> is not technically an amino acid), because the metabolic pathways that synthesize these amino acids are not fully developed.</a:t>
            </a:r>
            <a:r>
              <a:rPr lang="en-US" sz="2000" b="1" baseline="30000" dirty="0" smtClean="0">
                <a:hlinkClick r:id="rId28"/>
              </a:rPr>
              <a:t>[53][54]</a:t>
            </a:r>
            <a:r>
              <a:rPr lang="en-US" sz="2000" b="1" dirty="0" smtClean="0"/>
              <a:t> The amounts required also depend on the age and health of the individual, so it is hard to make general statements about the dietary requirement for some amino acids.</a:t>
            </a:r>
            <a:endParaRPr lang="cs-CZ"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25</a:t>
            </a:fld>
            <a:endParaRPr lang="sk-SK"/>
          </a:p>
        </p:txBody>
      </p:sp>
      <p:graphicFrame>
        <p:nvGraphicFramePr>
          <p:cNvPr id="10" name="Tabulka 9"/>
          <p:cNvGraphicFramePr>
            <a:graphicFrameLocks noGrp="1"/>
          </p:cNvGraphicFramePr>
          <p:nvPr/>
        </p:nvGraphicFramePr>
        <p:xfrm>
          <a:off x="539552" y="980728"/>
          <a:ext cx="7920880" cy="4824538"/>
        </p:xfrm>
        <a:graphic>
          <a:graphicData uri="http://schemas.openxmlformats.org/drawingml/2006/table">
            <a:tbl>
              <a:tblPr/>
              <a:tblGrid>
                <a:gridCol w="3960440"/>
                <a:gridCol w="3960440"/>
              </a:tblGrid>
              <a:tr h="482454">
                <a:tc>
                  <a:txBody>
                    <a:bodyPr/>
                    <a:lstStyle/>
                    <a:p>
                      <a:pPr algn="ctr"/>
                      <a:r>
                        <a:rPr lang="cs-CZ" sz="2000" b="1" dirty="0" err="1">
                          <a:solidFill>
                            <a:srgbClr val="FF0000"/>
                          </a:solidFill>
                          <a:latin typeface="Arial Black" pitchFamily="34" charset="0"/>
                        </a:rPr>
                        <a:t>Class</a:t>
                      </a:r>
                      <a:endParaRPr lang="cs-CZ" sz="2000" b="1" dirty="0">
                        <a:solidFill>
                          <a:srgbClr val="FF0000"/>
                        </a:solidFill>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rgbClr val="FF0000"/>
                          </a:solidFill>
                          <a:latin typeface="Arial Black" pitchFamily="34" charset="0"/>
                        </a:rPr>
                        <a:t>Name of the amino acids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err="1">
                          <a:latin typeface="Arial Black" pitchFamily="34" charset="0"/>
                        </a:rPr>
                        <a:t>Aliphatic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Glycine, Alanine, Valine, Leucine, Isoleucine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a:latin typeface="Arial Black" pitchFamily="34" charset="0"/>
                        </a:rPr>
                        <a:t>Hydroxyl </a:t>
                      </a:r>
                      <a:r>
                        <a:rPr lang="cs-CZ" sz="2000" b="1" dirty="0" err="1">
                          <a:latin typeface="Arial Black" pitchFamily="34" charset="0"/>
                        </a:rPr>
                        <a:t>or</a:t>
                      </a:r>
                      <a:r>
                        <a:rPr lang="cs-CZ" sz="2000" b="1" dirty="0">
                          <a:latin typeface="Arial Black" pitchFamily="34" charset="0"/>
                        </a:rPr>
                        <a:t> </a:t>
                      </a:r>
                      <a:r>
                        <a:rPr lang="cs-CZ" sz="2000" b="1" dirty="0" err="1">
                          <a:latin typeface="Arial Black" pitchFamily="34" charset="0"/>
                        </a:rPr>
                        <a:t>Sulfur</a:t>
                      </a:r>
                      <a:r>
                        <a:rPr lang="cs-CZ" sz="2000" b="1" dirty="0">
                          <a:latin typeface="Arial Black" pitchFamily="34" charset="0"/>
                        </a:rPr>
                        <a:t>-</a:t>
                      </a:r>
                      <a:r>
                        <a:rPr lang="cs-CZ" sz="2000" b="1" dirty="0" err="1">
                          <a:latin typeface="Arial Black" pitchFamily="34" charset="0"/>
                        </a:rPr>
                        <a:t>containing</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Serine, Cysteine, Threonine, Methionine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cs-CZ" sz="2000" b="1" dirty="0" err="1">
                          <a:latin typeface="Arial Black" pitchFamily="34" charset="0"/>
                        </a:rPr>
                        <a:t>Cyclic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Proline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err="1">
                          <a:latin typeface="Arial Black" pitchFamily="34" charset="0"/>
                        </a:rPr>
                        <a:t>Aromatic</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a:latin typeface="Arial Black" pitchFamily="34" charset="0"/>
                        </a:rPr>
                        <a:t>Phenylalanine, Tyrosine, Tryptophan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454">
                <a:tc>
                  <a:txBody>
                    <a:bodyPr/>
                    <a:lstStyle/>
                    <a:p>
                      <a:r>
                        <a:rPr lang="cs-CZ" sz="2000" b="1" dirty="0">
                          <a:latin typeface="Arial Black" pitchFamily="34" charset="0"/>
                        </a:rPr>
                        <a:t>Basic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a:latin typeface="Arial Black" pitchFamily="34" charset="0"/>
                        </a:rPr>
                        <a:t>Histidine, </a:t>
                      </a:r>
                      <a:r>
                        <a:rPr lang="cs-CZ" sz="2000" b="1" dirty="0" err="1">
                          <a:latin typeface="Arial Black" pitchFamily="34" charset="0"/>
                        </a:rPr>
                        <a:t>Lysine</a:t>
                      </a:r>
                      <a:r>
                        <a:rPr lang="cs-CZ" sz="2000" b="1" dirty="0">
                          <a:latin typeface="Arial Black" pitchFamily="34" charset="0"/>
                        </a:rPr>
                        <a:t>, Arginine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4294">
                <a:tc>
                  <a:txBody>
                    <a:bodyPr/>
                    <a:lstStyle/>
                    <a:p>
                      <a:r>
                        <a:rPr lang="cs-CZ" sz="2000" b="1" dirty="0" err="1">
                          <a:latin typeface="Arial Black" pitchFamily="34" charset="0"/>
                        </a:rPr>
                        <a:t>Acidic</a:t>
                      </a:r>
                      <a:r>
                        <a:rPr lang="cs-CZ" sz="2000" b="1" dirty="0">
                          <a:latin typeface="Arial Black" pitchFamily="34" charset="0"/>
                        </a:rPr>
                        <a:t> </a:t>
                      </a:r>
                      <a:r>
                        <a:rPr lang="cs-CZ" sz="2000" b="1" dirty="0" err="1">
                          <a:latin typeface="Arial Black" pitchFamily="34" charset="0"/>
                        </a:rPr>
                        <a:t>and</a:t>
                      </a:r>
                      <a:r>
                        <a:rPr lang="cs-CZ" sz="2000" b="1" dirty="0">
                          <a:latin typeface="Arial Black" pitchFamily="34" charset="0"/>
                        </a:rPr>
                        <a:t> </a:t>
                      </a:r>
                      <a:r>
                        <a:rPr lang="cs-CZ" sz="2000" b="1" dirty="0" err="1">
                          <a:latin typeface="Arial Black" pitchFamily="34" charset="0"/>
                        </a:rPr>
                        <a:t>their</a:t>
                      </a:r>
                      <a:r>
                        <a:rPr lang="cs-CZ" sz="2000" b="1" dirty="0">
                          <a:latin typeface="Arial Black" pitchFamily="34" charset="0"/>
                        </a:rPr>
                        <a:t> Amide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err="1">
                          <a:latin typeface="Arial Black" pitchFamily="34" charset="0"/>
                        </a:rPr>
                        <a:t>Aspartate</a:t>
                      </a:r>
                      <a:r>
                        <a:rPr lang="cs-CZ" sz="2000" b="1" dirty="0">
                          <a:latin typeface="Arial Black" pitchFamily="34" charset="0"/>
                        </a:rPr>
                        <a:t>, </a:t>
                      </a:r>
                      <a:r>
                        <a:rPr lang="cs-CZ" sz="2000" b="1" dirty="0" err="1">
                          <a:latin typeface="Arial Black" pitchFamily="34" charset="0"/>
                        </a:rPr>
                        <a:t>Glutamate</a:t>
                      </a:r>
                      <a:r>
                        <a:rPr lang="cs-CZ" sz="2000" b="1" dirty="0">
                          <a:latin typeface="Arial Black" pitchFamily="34" charset="0"/>
                        </a:rPr>
                        <a:t>, Asparagine, </a:t>
                      </a:r>
                      <a:r>
                        <a:rPr lang="cs-CZ" sz="2000" b="1" dirty="0" err="1">
                          <a:latin typeface="Arial Black" pitchFamily="34" charset="0"/>
                        </a:rPr>
                        <a:t>Glutamine</a:t>
                      </a:r>
                      <a:endParaRPr lang="cs-CZ" sz="2000" b="1" dirty="0">
                        <a:latin typeface="Arial Black"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274638"/>
            <a:ext cx="8640960" cy="634082"/>
          </a:xfrm>
        </p:spPr>
        <p:txBody>
          <a:bodyPr/>
          <a:lstStyle/>
          <a:p>
            <a:r>
              <a:rPr lang="cs-CZ" sz="2800" dirty="0" smtClean="0">
                <a:solidFill>
                  <a:srgbClr val="FF0000"/>
                </a:solidFill>
                <a:latin typeface="Arial Black" pitchFamily="34" charset="0"/>
              </a:rPr>
              <a:t>Aminokyselina &gt; </a:t>
            </a:r>
            <a:r>
              <a:rPr lang="cs-CZ" sz="2800" dirty="0" smtClean="0">
                <a:solidFill>
                  <a:srgbClr val="008000"/>
                </a:solidFill>
                <a:latin typeface="Arial Black" pitchFamily="34" charset="0"/>
              </a:rPr>
              <a:t>peptid</a:t>
            </a:r>
            <a:r>
              <a:rPr lang="cs-CZ" sz="2800" dirty="0" smtClean="0">
                <a:solidFill>
                  <a:srgbClr val="FF0000"/>
                </a:solidFill>
                <a:latin typeface="Arial Black" pitchFamily="34" charset="0"/>
              </a:rPr>
              <a:t> &gt; </a:t>
            </a:r>
            <a:r>
              <a:rPr lang="cs-CZ" sz="2800" dirty="0" smtClean="0">
                <a:solidFill>
                  <a:srgbClr val="0000FF"/>
                </a:solidFill>
                <a:latin typeface="Arial Black" pitchFamily="34" charset="0"/>
              </a:rPr>
              <a:t>protein,</a:t>
            </a:r>
            <a:r>
              <a:rPr lang="cs-CZ" sz="2800" dirty="0" smtClean="0">
                <a:solidFill>
                  <a:srgbClr val="FF0000"/>
                </a:solidFill>
                <a:latin typeface="Arial Black" pitchFamily="34" charset="0"/>
              </a:rPr>
              <a:t> </a:t>
            </a:r>
            <a:r>
              <a:rPr lang="cs-CZ" sz="2800" dirty="0" smtClean="0">
                <a:solidFill>
                  <a:srgbClr val="0000FF"/>
                </a:solidFill>
                <a:latin typeface="Arial Black" pitchFamily="34" charset="0"/>
              </a:rPr>
              <a:t>bílkovina</a:t>
            </a:r>
            <a:endParaRPr lang="cs-CZ" sz="2800" dirty="0">
              <a:solidFill>
                <a:srgbClr val="0000FF"/>
              </a:solidFill>
            </a:endParaRPr>
          </a:p>
        </p:txBody>
      </p:sp>
      <p:sp>
        <p:nvSpPr>
          <p:cNvPr id="7" name="Zástupný symbol pro obsah 6"/>
          <p:cNvSpPr>
            <a:spLocks noGrp="1"/>
          </p:cNvSpPr>
          <p:nvPr>
            <p:ph idx="1"/>
          </p:nvPr>
        </p:nvSpPr>
        <p:spPr>
          <a:xfrm>
            <a:off x="457200" y="980728"/>
            <a:ext cx="8229600" cy="5145435"/>
          </a:xfrm>
        </p:spPr>
        <p:txBody>
          <a:bodyPr/>
          <a:lstStyle/>
          <a:p>
            <a:r>
              <a:rPr lang="cs-CZ" sz="2800" dirty="0" smtClean="0">
                <a:solidFill>
                  <a:srgbClr val="FF0000"/>
                </a:solidFill>
                <a:latin typeface="Arial Black" pitchFamily="34" charset="0"/>
              </a:rPr>
              <a:t>Aminokyselina – </a:t>
            </a:r>
            <a:r>
              <a:rPr lang="cs-CZ" sz="2800" dirty="0" smtClean="0">
                <a:solidFill>
                  <a:srgbClr val="FF0000"/>
                </a:solidFill>
              </a:rPr>
              <a:t>monomer, </a:t>
            </a:r>
            <a:r>
              <a:rPr lang="cs-CZ" sz="2800" b="1" dirty="0" smtClean="0">
                <a:solidFill>
                  <a:srgbClr val="FF0000"/>
                </a:solidFill>
              </a:rPr>
              <a:t>výhradně L- konfigurace</a:t>
            </a:r>
          </a:p>
          <a:p>
            <a:r>
              <a:rPr lang="cs-CZ" sz="2800" dirty="0" smtClean="0">
                <a:solidFill>
                  <a:srgbClr val="008000"/>
                </a:solidFill>
                <a:latin typeface="Arial Black" pitchFamily="34" charset="0"/>
              </a:rPr>
              <a:t>Peptid</a:t>
            </a:r>
            <a:r>
              <a:rPr lang="cs-CZ" sz="2800" dirty="0" smtClean="0">
                <a:solidFill>
                  <a:srgbClr val="FF0000"/>
                </a:solidFill>
                <a:latin typeface="Arial Black" pitchFamily="34" charset="0"/>
              </a:rPr>
              <a:t> </a:t>
            </a:r>
            <a:r>
              <a:rPr lang="cs-CZ" sz="2800" dirty="0" smtClean="0">
                <a:solidFill>
                  <a:srgbClr val="008000"/>
                </a:solidFill>
                <a:latin typeface="Arial Black" pitchFamily="34" charset="0"/>
              </a:rPr>
              <a:t>- </a:t>
            </a:r>
            <a:r>
              <a:rPr lang="cs-CZ" sz="2800" dirty="0" smtClean="0">
                <a:solidFill>
                  <a:srgbClr val="008000"/>
                </a:solidFill>
              </a:rPr>
              <a:t>mají méně než </a:t>
            </a:r>
            <a:r>
              <a:rPr lang="cs-CZ" sz="2800" dirty="0" smtClean="0">
                <a:solidFill>
                  <a:srgbClr val="008000"/>
                </a:solidFill>
                <a:latin typeface="Arial Black" pitchFamily="34" charset="0"/>
              </a:rPr>
              <a:t>50</a:t>
            </a:r>
            <a:r>
              <a:rPr lang="cs-CZ" sz="2800" dirty="0" smtClean="0">
                <a:solidFill>
                  <a:srgbClr val="008000"/>
                </a:solidFill>
              </a:rPr>
              <a:t> aminokyselin, tj. M do cca. 5*10</a:t>
            </a:r>
            <a:r>
              <a:rPr lang="cs-CZ" sz="2800" baseline="30000" dirty="0" smtClean="0">
                <a:solidFill>
                  <a:srgbClr val="008000"/>
                </a:solidFill>
              </a:rPr>
              <a:t>5</a:t>
            </a:r>
            <a:r>
              <a:rPr lang="cs-CZ" sz="2800" dirty="0" smtClean="0">
                <a:solidFill>
                  <a:srgbClr val="008000"/>
                </a:solidFill>
              </a:rPr>
              <a:t>,</a:t>
            </a:r>
            <a:r>
              <a:rPr lang="cs-CZ" sz="2800" baseline="30000" dirty="0" smtClean="0">
                <a:solidFill>
                  <a:srgbClr val="008000"/>
                </a:solidFill>
              </a:rPr>
              <a:t> </a:t>
            </a:r>
            <a:r>
              <a:rPr lang="cs-CZ" sz="2800" dirty="0" smtClean="0">
                <a:solidFill>
                  <a:srgbClr val="008000"/>
                </a:solidFill>
              </a:rPr>
              <a:t>při </a:t>
            </a:r>
            <a:r>
              <a:rPr lang="cs-CZ" sz="2800" u="sng" dirty="0" smtClean="0">
                <a:solidFill>
                  <a:srgbClr val="008000"/>
                </a:solidFill>
              </a:rPr>
              <a:t>DIALÝZE</a:t>
            </a:r>
            <a:r>
              <a:rPr lang="cs-CZ" sz="2800" dirty="0" smtClean="0">
                <a:solidFill>
                  <a:srgbClr val="008000"/>
                </a:solidFill>
              </a:rPr>
              <a:t>  projde </a:t>
            </a:r>
            <a:r>
              <a:rPr lang="cs-CZ" sz="2800" u="sng" dirty="0" smtClean="0">
                <a:solidFill>
                  <a:srgbClr val="008000"/>
                </a:solidFill>
              </a:rPr>
              <a:t>celofánovou</a:t>
            </a:r>
            <a:r>
              <a:rPr lang="cs-CZ" sz="2800" dirty="0" smtClean="0">
                <a:solidFill>
                  <a:srgbClr val="008000"/>
                </a:solidFill>
              </a:rPr>
              <a:t> membránou</a:t>
            </a:r>
          </a:p>
          <a:p>
            <a:r>
              <a:rPr lang="cs-CZ" sz="2800" dirty="0" smtClean="0">
                <a:solidFill>
                  <a:srgbClr val="0000FF"/>
                </a:solidFill>
                <a:latin typeface="Arial Black" pitchFamily="34" charset="0"/>
              </a:rPr>
              <a:t>Protein,</a:t>
            </a:r>
            <a:r>
              <a:rPr lang="cs-CZ" sz="2800" dirty="0" smtClean="0">
                <a:solidFill>
                  <a:srgbClr val="FF0000"/>
                </a:solidFill>
                <a:latin typeface="Arial Black" pitchFamily="34" charset="0"/>
              </a:rPr>
              <a:t> </a:t>
            </a:r>
            <a:r>
              <a:rPr lang="cs-CZ" sz="2800" dirty="0" smtClean="0">
                <a:solidFill>
                  <a:srgbClr val="0000FF"/>
                </a:solidFill>
                <a:latin typeface="Arial Black" pitchFamily="34" charset="0"/>
              </a:rPr>
              <a:t>bílkovina – </a:t>
            </a:r>
            <a:r>
              <a:rPr lang="cs-CZ" sz="2800" dirty="0" smtClean="0">
                <a:solidFill>
                  <a:srgbClr val="0000FF"/>
                </a:solidFill>
              </a:rPr>
              <a:t>M</a:t>
            </a:r>
            <a:r>
              <a:rPr lang="cs-CZ" sz="2800" dirty="0" smtClean="0">
                <a:solidFill>
                  <a:srgbClr val="0000FF"/>
                </a:solidFill>
                <a:latin typeface="Arial Black" pitchFamily="34" charset="0"/>
              </a:rPr>
              <a:t> </a:t>
            </a:r>
            <a:r>
              <a:rPr lang="cs-CZ" sz="2800" dirty="0" smtClean="0">
                <a:solidFill>
                  <a:srgbClr val="0000FF"/>
                </a:solidFill>
              </a:rPr>
              <a:t>je od 5*10</a:t>
            </a:r>
            <a:r>
              <a:rPr lang="cs-CZ" sz="2800" baseline="30000" dirty="0" smtClean="0">
                <a:solidFill>
                  <a:srgbClr val="0000FF"/>
                </a:solidFill>
              </a:rPr>
              <a:t>5</a:t>
            </a:r>
            <a:r>
              <a:rPr lang="cs-CZ" sz="2800" dirty="0" smtClean="0">
                <a:solidFill>
                  <a:srgbClr val="0000FF"/>
                </a:solidFill>
              </a:rPr>
              <a:t> do X*10</a:t>
            </a:r>
            <a:r>
              <a:rPr lang="cs-CZ" sz="2800" baseline="30000" dirty="0" smtClean="0">
                <a:solidFill>
                  <a:srgbClr val="0000FF"/>
                </a:solidFill>
              </a:rPr>
              <a:t>6</a:t>
            </a:r>
            <a:r>
              <a:rPr lang="cs-CZ" sz="2800" dirty="0" smtClean="0">
                <a:solidFill>
                  <a:srgbClr val="0000FF"/>
                </a:solidFill>
              </a:rPr>
              <a:t>, X </a:t>
            </a:r>
            <a:r>
              <a:rPr lang="cs-CZ" sz="2800" dirty="0" smtClean="0">
                <a:solidFill>
                  <a:srgbClr val="0000FF"/>
                </a:solidFill>
                <a:latin typeface="Symbol" pitchFamily="18" charset="2"/>
              </a:rPr>
              <a:t>Î(1</a:t>
            </a:r>
            <a:r>
              <a:rPr lang="cs-CZ" sz="2800" dirty="0" smtClean="0">
                <a:solidFill>
                  <a:srgbClr val="0000FF"/>
                </a:solidFill>
              </a:rPr>
              <a:t>;10)</a:t>
            </a:r>
          </a:p>
          <a:p>
            <a:pPr algn="ctr">
              <a:buNone/>
            </a:pPr>
            <a:r>
              <a:rPr lang="cs-CZ" sz="2800" dirty="0" smtClean="0">
                <a:solidFill>
                  <a:srgbClr val="C00000"/>
                </a:solidFill>
                <a:latin typeface="Arial Black" pitchFamily="34" charset="0"/>
              </a:rPr>
              <a:t>Určování složení peptidů a proteinů</a:t>
            </a:r>
          </a:p>
          <a:p>
            <a:r>
              <a:rPr lang="cs-CZ" sz="2800" dirty="0" smtClean="0">
                <a:solidFill>
                  <a:srgbClr val="C00000"/>
                </a:solidFill>
              </a:rPr>
              <a:t>Kyselá hydrolýza na aminokyseliny</a:t>
            </a:r>
          </a:p>
          <a:p>
            <a:r>
              <a:rPr lang="cs-CZ" sz="2800" dirty="0" smtClean="0">
                <a:solidFill>
                  <a:srgbClr val="C00000"/>
                </a:solidFill>
              </a:rPr>
              <a:t>Chromatografie (</a:t>
            </a:r>
            <a:r>
              <a:rPr lang="cs-CZ" sz="2800" b="1" u="sng" dirty="0" smtClean="0">
                <a:solidFill>
                  <a:srgbClr val="C00000"/>
                </a:solidFill>
              </a:rPr>
              <a:t>tenká vrstva</a:t>
            </a:r>
            <a:r>
              <a:rPr lang="cs-CZ" sz="2800" dirty="0" smtClean="0">
                <a:solidFill>
                  <a:srgbClr val="C00000"/>
                </a:solidFill>
              </a:rPr>
              <a:t>, gelová)</a:t>
            </a:r>
          </a:p>
          <a:p>
            <a:pPr algn="ctr">
              <a:buNone/>
            </a:pPr>
            <a:endParaRPr lang="cs-CZ" sz="2800" dirty="0">
              <a:solidFill>
                <a:srgbClr val="C00000"/>
              </a:solidFill>
            </a:endParaRPr>
          </a:p>
        </p:txBody>
      </p:sp>
      <p:sp>
        <p:nvSpPr>
          <p:cNvPr id="3" name="Zástupný symbol pro datum 2"/>
          <p:cNvSpPr>
            <a:spLocks noGrp="1"/>
          </p:cNvSpPr>
          <p:nvPr>
            <p:ph type="dt" sz="half" idx="10"/>
          </p:nvPr>
        </p:nvSpPr>
        <p:spPr/>
        <p:txBody>
          <a:bodyPr/>
          <a:lstStyle/>
          <a:p>
            <a:pPr>
              <a:defRPr/>
            </a:pPr>
            <a:r>
              <a:rPr lang="cs-CZ" smtClean="0"/>
              <a:t>28. 11. 2018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26</a:t>
            </a:fld>
            <a:endParaRPr lang="sk-SK"/>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27</a:t>
            </a:fld>
            <a:endParaRPr lang="sk-SK"/>
          </a:p>
        </p:txBody>
      </p:sp>
      <p:sp>
        <p:nvSpPr>
          <p:cNvPr id="5" name="Obdélník 4"/>
          <p:cNvSpPr/>
          <p:nvPr/>
        </p:nvSpPr>
        <p:spPr>
          <a:xfrm>
            <a:off x="0" y="0"/>
            <a:ext cx="9144000" cy="3108543"/>
          </a:xfrm>
          <a:prstGeom prst="rect">
            <a:avLst/>
          </a:prstGeom>
        </p:spPr>
        <p:txBody>
          <a:bodyPr wrap="square">
            <a:spAutoFit/>
          </a:bodyPr>
          <a:lstStyle/>
          <a:p>
            <a:r>
              <a:rPr lang="cs-CZ" sz="2800" b="1" dirty="0" smtClean="0"/>
              <a:t>Dialýza</a:t>
            </a:r>
            <a:r>
              <a:rPr lang="cs-CZ" sz="2800" dirty="0" smtClean="0"/>
              <a:t> je děj, při kterém jsou od sebe odděleny látky s různou rozpustností a velikostí molekul. Prakticky se tak děje přechodem analyticky disperzních látek přes polopropustnou membránu z prostředí s vyšší koncentrací těchto látek do prostředí s nižší koncentrací. Důležité je, aby látky tvořící koloidní roztok přes membránu neprocházely. </a:t>
            </a:r>
            <a:endParaRPr lang="cs-CZ" sz="2800" dirty="0"/>
          </a:p>
        </p:txBody>
      </p:sp>
      <p:sp>
        <p:nvSpPr>
          <p:cNvPr id="6" name="Obdélník 5"/>
          <p:cNvSpPr/>
          <p:nvPr/>
        </p:nvSpPr>
        <p:spPr>
          <a:xfrm>
            <a:off x="179512" y="3140968"/>
            <a:ext cx="8964488" cy="3539430"/>
          </a:xfrm>
          <a:prstGeom prst="rect">
            <a:avLst/>
          </a:prstGeom>
          <a:solidFill>
            <a:schemeClr val="accent3">
              <a:lumMod val="95000"/>
            </a:schemeClr>
          </a:solidFill>
        </p:spPr>
        <p:txBody>
          <a:bodyPr wrap="square">
            <a:spAutoFit/>
          </a:bodyPr>
          <a:lstStyle/>
          <a:p>
            <a:r>
              <a:rPr lang="cs-CZ" sz="2800" b="1" dirty="0" smtClean="0">
                <a:hlinkClick r:id="rId2" tooltip="Hemodialýza"/>
              </a:rPr>
              <a:t>Hemodialýza</a:t>
            </a:r>
            <a:r>
              <a:rPr lang="cs-CZ" sz="2800" dirty="0" smtClean="0"/>
              <a:t>, je postup, kdy krev pacienta a jeho organismus je čištěn právě pomocí </a:t>
            </a:r>
            <a:r>
              <a:rPr lang="cs-CZ" sz="2800" dirty="0" smtClean="0">
                <a:hlinkClick r:id="rId3" tooltip="Přístroj"/>
              </a:rPr>
              <a:t>přístroje</a:t>
            </a:r>
            <a:r>
              <a:rPr lang="cs-CZ" sz="2800" dirty="0" smtClean="0"/>
              <a:t> nazvaného </a:t>
            </a:r>
            <a:r>
              <a:rPr lang="cs-CZ" sz="2800" dirty="0" smtClean="0">
                <a:hlinkClick r:id="rId4" tooltip="Umělá ledvina (stránka neexistuje)"/>
              </a:rPr>
              <a:t>umělá ledvina</a:t>
            </a:r>
            <a:r>
              <a:rPr lang="cs-CZ" sz="2800" dirty="0" smtClean="0"/>
              <a:t>. Během hemodialýzy se krev jednou jehlou odvádí mimotělním krevním oběhem do dialyzátoru, kde se z ní filtrují odpadní látky – například močovina (urea), kreatinin a přebytečná voda. Očištěná krev se pak vrací druhou jehlou zpět do pacientova těla.  </a:t>
            </a:r>
            <a:endParaRPr lang="cs-CZ"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116632"/>
            <a:ext cx="8229600" cy="346050"/>
          </a:xfrm>
        </p:spPr>
        <p:txBody>
          <a:bodyPr/>
          <a:lstStyle/>
          <a:p>
            <a:r>
              <a:rPr lang="cs-CZ" sz="2800" cap="all" dirty="0" smtClean="0">
                <a:solidFill>
                  <a:srgbClr val="008000"/>
                </a:solidFill>
                <a:latin typeface="Arial Black" pitchFamily="34" charset="0"/>
              </a:rPr>
              <a:t>Peptidy X </a:t>
            </a:r>
            <a:r>
              <a:rPr lang="cs-CZ" sz="2800" cap="all" dirty="0" smtClean="0">
                <a:solidFill>
                  <a:srgbClr val="0000FF"/>
                </a:solidFill>
                <a:latin typeface="Arial Black" pitchFamily="34" charset="0"/>
              </a:rPr>
              <a:t>PROTEINY</a:t>
            </a:r>
            <a:endParaRPr lang="cs-CZ" sz="2800" cap="all" dirty="0">
              <a:solidFill>
                <a:srgbClr val="0000FF"/>
              </a:solidFill>
            </a:endParaRPr>
          </a:p>
        </p:txBody>
      </p:sp>
      <p:sp>
        <p:nvSpPr>
          <p:cNvPr id="8" name="Zástupný symbol pro text 7"/>
          <p:cNvSpPr>
            <a:spLocks noGrp="1"/>
          </p:cNvSpPr>
          <p:nvPr>
            <p:ph type="body" idx="1"/>
          </p:nvPr>
        </p:nvSpPr>
        <p:spPr>
          <a:xfrm>
            <a:off x="539552" y="764704"/>
            <a:ext cx="4040188" cy="639762"/>
          </a:xfrm>
        </p:spPr>
        <p:txBody>
          <a:bodyPr/>
          <a:lstStyle/>
          <a:p>
            <a:pPr algn="ctr"/>
            <a:r>
              <a:rPr lang="cs-CZ" cap="all" dirty="0" smtClean="0">
                <a:solidFill>
                  <a:srgbClr val="008000"/>
                </a:solidFill>
                <a:latin typeface="Arial Black" pitchFamily="34" charset="0"/>
              </a:rPr>
              <a:t>Peptidy</a:t>
            </a:r>
            <a:endParaRPr lang="cs-CZ" dirty="0"/>
          </a:p>
        </p:txBody>
      </p:sp>
      <p:sp>
        <p:nvSpPr>
          <p:cNvPr id="9" name="Zástupný symbol pro obsah 8"/>
          <p:cNvSpPr>
            <a:spLocks noGrp="1"/>
          </p:cNvSpPr>
          <p:nvPr>
            <p:ph sz="half" idx="2"/>
          </p:nvPr>
        </p:nvSpPr>
        <p:spPr>
          <a:xfrm>
            <a:off x="107504" y="1412776"/>
            <a:ext cx="4896544" cy="4713387"/>
          </a:xfrm>
        </p:spPr>
        <p:txBody>
          <a:bodyPr/>
          <a:lstStyle/>
          <a:p>
            <a:r>
              <a:rPr lang="cs-CZ" b="1" dirty="0" smtClean="0">
                <a:solidFill>
                  <a:srgbClr val="008000"/>
                </a:solidFill>
              </a:rPr>
              <a:t>Má i aminokyseliny </a:t>
            </a:r>
            <a:r>
              <a:rPr lang="cs-CZ" b="1" dirty="0" smtClean="0">
                <a:solidFill>
                  <a:srgbClr val="008000"/>
                </a:solidFill>
                <a:latin typeface="Symbol" pitchFamily="18" charset="2"/>
              </a:rPr>
              <a:t>b </a:t>
            </a:r>
            <a:r>
              <a:rPr lang="cs-CZ" b="1" dirty="0" smtClean="0">
                <a:solidFill>
                  <a:srgbClr val="008000"/>
                </a:solidFill>
              </a:rPr>
              <a:t>a </a:t>
            </a:r>
            <a:r>
              <a:rPr lang="cs-CZ" b="1" dirty="0" smtClean="0">
                <a:solidFill>
                  <a:srgbClr val="008000"/>
                </a:solidFill>
                <a:latin typeface="Symbol" pitchFamily="18" charset="2"/>
              </a:rPr>
              <a:t>g</a:t>
            </a:r>
          </a:p>
          <a:p>
            <a:r>
              <a:rPr lang="cs-CZ" b="1" dirty="0" smtClean="0">
                <a:solidFill>
                  <a:srgbClr val="008000"/>
                </a:solidFill>
              </a:rPr>
              <a:t>Konfigurace D i L </a:t>
            </a:r>
          </a:p>
          <a:p>
            <a:pPr algn="ctr">
              <a:buNone/>
            </a:pPr>
            <a:r>
              <a:rPr lang="cs-CZ" sz="4800" b="1" dirty="0" smtClean="0">
                <a:solidFill>
                  <a:srgbClr val="008000"/>
                </a:solidFill>
                <a:latin typeface="Arial Black" pitchFamily="34" charset="0"/>
              </a:rPr>
              <a:t>Patří sem:</a:t>
            </a:r>
          </a:p>
          <a:p>
            <a:r>
              <a:rPr lang="cs-CZ" b="1" cap="all" dirty="0" err="1" smtClean="0">
                <a:solidFill>
                  <a:srgbClr val="008000"/>
                </a:solidFill>
              </a:rPr>
              <a:t>Glutathiony</a:t>
            </a:r>
            <a:r>
              <a:rPr lang="cs-CZ" b="1" dirty="0" smtClean="0">
                <a:solidFill>
                  <a:srgbClr val="008000"/>
                </a:solidFill>
              </a:rPr>
              <a:t> (</a:t>
            </a:r>
            <a:r>
              <a:rPr lang="cs-CZ" b="1" dirty="0" smtClean="0">
                <a:solidFill>
                  <a:srgbClr val="008000"/>
                </a:solidFill>
              </a:rPr>
              <a:t>biologické </a:t>
            </a:r>
            <a:r>
              <a:rPr lang="cs-CZ" b="1" dirty="0" err="1" smtClean="0">
                <a:solidFill>
                  <a:srgbClr val="008000"/>
                </a:solidFill>
              </a:rPr>
              <a:t>redox</a:t>
            </a:r>
            <a:r>
              <a:rPr lang="cs-CZ" b="1" dirty="0" smtClean="0">
                <a:solidFill>
                  <a:srgbClr val="008000"/>
                </a:solidFill>
              </a:rPr>
              <a:t> systémy)</a:t>
            </a:r>
          </a:p>
          <a:p>
            <a:r>
              <a:rPr lang="cs-CZ" b="1" dirty="0" smtClean="0">
                <a:solidFill>
                  <a:srgbClr val="008000"/>
                </a:solidFill>
              </a:rPr>
              <a:t>HORMONY</a:t>
            </a:r>
          </a:p>
          <a:p>
            <a:r>
              <a:rPr lang="cs-CZ" b="1" dirty="0" smtClean="0">
                <a:solidFill>
                  <a:srgbClr val="008000"/>
                </a:solidFill>
              </a:rPr>
              <a:t>ANTIBIOTIKA</a:t>
            </a:r>
          </a:p>
          <a:p>
            <a:r>
              <a:rPr lang="cs-CZ" sz="2800" b="1" dirty="0" smtClean="0">
                <a:solidFill>
                  <a:srgbClr val="008000"/>
                </a:solidFill>
                <a:latin typeface="Arial Black" pitchFamily="34" charset="0"/>
              </a:rPr>
              <a:t>TOXINY (muchomůrka zelená a hlízovitá, včelí jed atd.)</a:t>
            </a:r>
          </a:p>
          <a:p>
            <a:endParaRPr lang="cs-CZ" b="1" dirty="0">
              <a:solidFill>
                <a:srgbClr val="008000"/>
              </a:solidFill>
            </a:endParaRPr>
          </a:p>
        </p:txBody>
      </p:sp>
      <p:sp>
        <p:nvSpPr>
          <p:cNvPr id="10" name="Zástupný symbol pro text 9"/>
          <p:cNvSpPr>
            <a:spLocks noGrp="1"/>
          </p:cNvSpPr>
          <p:nvPr>
            <p:ph type="body" sz="quarter" idx="3"/>
          </p:nvPr>
        </p:nvSpPr>
        <p:spPr>
          <a:xfrm>
            <a:off x="5102225" y="764704"/>
            <a:ext cx="4041775" cy="639762"/>
          </a:xfrm>
        </p:spPr>
        <p:txBody>
          <a:bodyPr/>
          <a:lstStyle/>
          <a:p>
            <a:pPr algn="ctr"/>
            <a:r>
              <a:rPr lang="cs-CZ" cap="all" dirty="0" smtClean="0">
                <a:solidFill>
                  <a:srgbClr val="0000FF"/>
                </a:solidFill>
                <a:latin typeface="Arial Black" pitchFamily="34" charset="0"/>
              </a:rPr>
              <a:t>PROTEINY</a:t>
            </a:r>
            <a:endParaRPr lang="cs-CZ" dirty="0"/>
          </a:p>
        </p:txBody>
      </p:sp>
      <p:sp>
        <p:nvSpPr>
          <p:cNvPr id="11" name="Zástupný symbol pro obsah 10"/>
          <p:cNvSpPr>
            <a:spLocks noGrp="1"/>
          </p:cNvSpPr>
          <p:nvPr>
            <p:ph sz="quarter" idx="4"/>
          </p:nvPr>
        </p:nvSpPr>
        <p:spPr>
          <a:xfrm>
            <a:off x="5102225" y="1412776"/>
            <a:ext cx="3862263" cy="4713387"/>
          </a:xfrm>
        </p:spPr>
        <p:txBody>
          <a:bodyPr/>
          <a:lstStyle/>
          <a:p>
            <a:r>
              <a:rPr lang="cs-CZ" b="1" dirty="0" smtClean="0">
                <a:solidFill>
                  <a:srgbClr val="0000FF"/>
                </a:solidFill>
              </a:rPr>
              <a:t>Jen </a:t>
            </a:r>
            <a:r>
              <a:rPr lang="cs-CZ" b="1" dirty="0" smtClean="0">
                <a:solidFill>
                  <a:srgbClr val="0000FF"/>
                </a:solidFill>
                <a:latin typeface="Symbol" pitchFamily="18" charset="2"/>
              </a:rPr>
              <a:t>a </a:t>
            </a:r>
            <a:r>
              <a:rPr lang="cs-CZ" b="1" dirty="0" smtClean="0">
                <a:solidFill>
                  <a:srgbClr val="0000FF"/>
                </a:solidFill>
              </a:rPr>
              <a:t>aminokyseliny</a:t>
            </a:r>
          </a:p>
          <a:p>
            <a:r>
              <a:rPr lang="cs-CZ" b="1" dirty="0" smtClean="0">
                <a:solidFill>
                  <a:srgbClr val="0000FF"/>
                </a:solidFill>
              </a:rPr>
              <a:t>Konfigurace jenom </a:t>
            </a:r>
            <a:r>
              <a:rPr lang="cs-CZ" b="1" dirty="0" smtClean="0">
                <a:solidFill>
                  <a:srgbClr val="0000FF"/>
                </a:solidFill>
              </a:rPr>
              <a:t>L</a:t>
            </a:r>
            <a:endParaRPr lang="cs-CZ" b="1" dirty="0">
              <a:solidFill>
                <a:srgbClr val="0000FF"/>
              </a:solidFill>
            </a:endParaRPr>
          </a:p>
        </p:txBody>
      </p:sp>
      <p:sp>
        <p:nvSpPr>
          <p:cNvPr id="3" name="Zástupný symbol pro datum 2"/>
          <p:cNvSpPr>
            <a:spLocks noGrp="1"/>
          </p:cNvSpPr>
          <p:nvPr>
            <p:ph type="dt" sz="half" idx="10"/>
          </p:nvPr>
        </p:nvSpPr>
        <p:spPr/>
        <p:txBody>
          <a:bodyPr/>
          <a:lstStyle/>
          <a:p>
            <a:pPr>
              <a:defRPr/>
            </a:pPr>
            <a:r>
              <a:rPr lang="cs-CZ" smtClean="0"/>
              <a:t>28. 11. 2018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28</a:t>
            </a:fld>
            <a:endParaRPr lang="sk-SK"/>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dirty="0" smtClean="0">
                <a:solidFill>
                  <a:srgbClr val="FF0000"/>
                </a:solidFill>
                <a:latin typeface="Arial Black" pitchFamily="34" charset="0"/>
              </a:rPr>
              <a:t>Strukturní hierarchie peptidů a proteinů( bílkovin)</a:t>
            </a:r>
            <a:endParaRPr lang="cs-CZ" sz="2800" dirty="0"/>
          </a:p>
        </p:txBody>
      </p:sp>
      <p:sp>
        <p:nvSpPr>
          <p:cNvPr id="3" name="Zástupný symbol pro obsah 2"/>
          <p:cNvSpPr>
            <a:spLocks noGrp="1"/>
          </p:cNvSpPr>
          <p:nvPr>
            <p:ph idx="1"/>
          </p:nvPr>
        </p:nvSpPr>
        <p:spPr>
          <a:xfrm>
            <a:off x="457200" y="1124744"/>
            <a:ext cx="8229600" cy="5112568"/>
          </a:xfrm>
        </p:spPr>
        <p:txBody>
          <a:bodyPr/>
          <a:lstStyle/>
          <a:p>
            <a:r>
              <a:rPr lang="cs-CZ" sz="2800" b="1" dirty="0" smtClean="0">
                <a:solidFill>
                  <a:srgbClr val="FF0000"/>
                </a:solidFill>
                <a:latin typeface="Arial Black" pitchFamily="34" charset="0"/>
              </a:rPr>
              <a:t>Primární struktura </a:t>
            </a:r>
            <a:r>
              <a:rPr lang="cs-CZ" sz="2800" b="1" dirty="0" smtClean="0">
                <a:solidFill>
                  <a:srgbClr val="FF0000"/>
                </a:solidFill>
              </a:rPr>
              <a:t>– sled aminokyselin</a:t>
            </a:r>
          </a:p>
          <a:p>
            <a:r>
              <a:rPr lang="cs-CZ" sz="2800" b="1" dirty="0" smtClean="0">
                <a:solidFill>
                  <a:srgbClr val="0000FF"/>
                </a:solidFill>
                <a:latin typeface="Arial Black" pitchFamily="34" charset="0"/>
              </a:rPr>
              <a:t>Sekundární struktura </a:t>
            </a:r>
            <a:r>
              <a:rPr lang="cs-CZ" sz="2800" b="1" dirty="0" smtClean="0">
                <a:solidFill>
                  <a:srgbClr val="0000FF"/>
                </a:solidFill>
              </a:rPr>
              <a:t>– interakce v rámci jedné makromolekuly </a:t>
            </a:r>
          </a:p>
          <a:p>
            <a:r>
              <a:rPr lang="cs-CZ" sz="2800" b="1" dirty="0" smtClean="0">
                <a:solidFill>
                  <a:srgbClr val="008000"/>
                </a:solidFill>
                <a:latin typeface="Arial Black" pitchFamily="34" charset="0"/>
              </a:rPr>
              <a:t>Terciární struktura </a:t>
            </a:r>
            <a:r>
              <a:rPr lang="cs-CZ" sz="2800" b="1" dirty="0" smtClean="0">
                <a:solidFill>
                  <a:srgbClr val="008000"/>
                </a:solidFill>
              </a:rPr>
              <a:t>- interakce v rámci více makromolekul, svazky řetězců nebo nesousedními segmenty polymerního řetězce</a:t>
            </a:r>
          </a:p>
          <a:p>
            <a:r>
              <a:rPr lang="cs-CZ" sz="2800" b="1" dirty="0" smtClean="0">
                <a:solidFill>
                  <a:srgbClr val="C00000"/>
                </a:solidFill>
                <a:latin typeface="Arial Black" pitchFamily="34" charset="0"/>
              </a:rPr>
              <a:t>Kvartérní struktura </a:t>
            </a:r>
            <a:r>
              <a:rPr lang="cs-CZ" sz="2800" b="1" dirty="0" smtClean="0">
                <a:solidFill>
                  <a:srgbClr val="C00000"/>
                </a:solidFill>
              </a:rPr>
              <a:t>– interakce mezi svazky řetězců, mezi </a:t>
            </a:r>
            <a:r>
              <a:rPr lang="cs-CZ" sz="2800" b="1" smtClean="0">
                <a:solidFill>
                  <a:srgbClr val="C00000"/>
                </a:solidFill>
              </a:rPr>
              <a:t>terciárními strukturami</a:t>
            </a:r>
            <a:endParaRPr lang="cs-CZ" sz="2800" b="1" dirty="0" smtClean="0">
              <a:solidFill>
                <a:srgbClr val="C00000"/>
              </a:solidFill>
            </a:endParaRPr>
          </a:p>
          <a:p>
            <a:pPr algn="ctr">
              <a:buNone/>
            </a:pPr>
            <a:r>
              <a:rPr lang="cs-CZ" sz="2800" b="1" u="sng" dirty="0" smtClean="0">
                <a:solidFill>
                  <a:srgbClr val="7030A0"/>
                </a:solidFill>
                <a:latin typeface="Arial Black" pitchFamily="34" charset="0"/>
              </a:rPr>
              <a:t>Terciární a kvartérní struktury – tomu se budeme věnovat u kolagenu</a:t>
            </a:r>
            <a:endParaRPr lang="cs-CZ" sz="2800" b="1" u="sng" dirty="0">
              <a:solidFill>
                <a:srgbClr val="7030A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29</a:t>
            </a:fld>
            <a:endParaRPr lang="sk-S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sk-SK" sz="2800" b="1" kern="1200" dirty="0" smtClean="0">
                <a:solidFill>
                  <a:srgbClr val="FF0000"/>
                </a:solidFill>
                <a:ea typeface="Times New Roman"/>
                <a:cs typeface="Times New Roman"/>
              </a:rPr>
              <a:t>LITERATURA</a:t>
            </a:r>
            <a:endParaRPr lang="cs-CZ" sz="2800" dirty="0"/>
          </a:p>
        </p:txBody>
      </p:sp>
      <p:sp>
        <p:nvSpPr>
          <p:cNvPr id="6" name="Zástupný symbol pro obsah 5"/>
          <p:cNvSpPr>
            <a:spLocks noGrp="1"/>
          </p:cNvSpPr>
          <p:nvPr>
            <p:ph idx="1"/>
          </p:nvPr>
        </p:nvSpPr>
        <p:spPr>
          <a:xfrm>
            <a:off x="457200" y="836712"/>
            <a:ext cx="8229600" cy="5289451"/>
          </a:xfrm>
        </p:spPr>
        <p:txBody>
          <a:bodyPr/>
          <a:lstStyle/>
          <a:p>
            <a:r>
              <a:rPr lang="cs-CZ" sz="2400" dirty="0" smtClean="0">
                <a:solidFill>
                  <a:srgbClr val="FF0000"/>
                </a:solidFill>
              </a:rPr>
              <a:t>Ing. J. Dvořáková: </a:t>
            </a:r>
            <a:r>
              <a:rPr lang="cs-CZ" sz="2400" b="1" dirty="0" smtClean="0">
                <a:solidFill>
                  <a:srgbClr val="FF0000"/>
                </a:solidFill>
              </a:rPr>
              <a:t>PŘÍRODNÍ POLYMERY</a:t>
            </a:r>
            <a:r>
              <a:rPr lang="cs-CZ" sz="2400" dirty="0" smtClean="0">
                <a:solidFill>
                  <a:srgbClr val="FF0000"/>
                </a:solidFill>
              </a:rPr>
              <a:t>, VŠCHT Praha, Katedra polymerů, skripta 1990</a:t>
            </a:r>
          </a:p>
          <a:p>
            <a:r>
              <a:rPr lang="cs-CZ" sz="2400" dirty="0" smtClean="0">
                <a:solidFill>
                  <a:srgbClr val="C00000"/>
                </a:solidFill>
              </a:rPr>
              <a:t>J. Mleziva, J. Kálal: </a:t>
            </a:r>
            <a:r>
              <a:rPr lang="cs-CZ" sz="2400" b="1" dirty="0" smtClean="0">
                <a:solidFill>
                  <a:srgbClr val="C00000"/>
                </a:solidFill>
              </a:rPr>
              <a:t>Základy makromolekulární chemie</a:t>
            </a:r>
            <a:r>
              <a:rPr lang="cs-CZ" sz="2400" dirty="0" smtClean="0">
                <a:solidFill>
                  <a:srgbClr val="C00000"/>
                </a:solidFill>
              </a:rPr>
              <a:t>, SNTL Praha, 1986</a:t>
            </a:r>
          </a:p>
          <a:p>
            <a:r>
              <a:rPr lang="cs-CZ" sz="2400" dirty="0" smtClean="0">
                <a:solidFill>
                  <a:srgbClr val="0000FF"/>
                </a:solidFill>
              </a:rPr>
              <a:t>J. </a:t>
            </a:r>
            <a:r>
              <a:rPr lang="cs-CZ" sz="2400" dirty="0" err="1" smtClean="0">
                <a:solidFill>
                  <a:srgbClr val="0000FF"/>
                </a:solidFill>
              </a:rPr>
              <a:t>Zelinger</a:t>
            </a:r>
            <a:r>
              <a:rPr lang="cs-CZ" sz="2400" dirty="0" smtClean="0">
                <a:solidFill>
                  <a:srgbClr val="0000FF"/>
                </a:solidFill>
              </a:rPr>
              <a:t>, V. </a:t>
            </a:r>
            <a:r>
              <a:rPr lang="cs-CZ" sz="2400" dirty="0" err="1" smtClean="0">
                <a:solidFill>
                  <a:srgbClr val="0000FF"/>
                </a:solidFill>
              </a:rPr>
              <a:t>Heidingsfeld</a:t>
            </a:r>
            <a:r>
              <a:rPr lang="cs-CZ" sz="2400" dirty="0" smtClean="0">
                <a:solidFill>
                  <a:srgbClr val="0000FF"/>
                </a:solidFill>
              </a:rPr>
              <a:t>, P. Kotlík, E. Šimůnková: </a:t>
            </a:r>
            <a:r>
              <a:rPr lang="cs-CZ" sz="2400" b="1" dirty="0" smtClean="0">
                <a:solidFill>
                  <a:srgbClr val="0000FF"/>
                </a:solidFill>
              </a:rPr>
              <a:t>Chemie v práci konzervátora a restaurátora</a:t>
            </a:r>
            <a:r>
              <a:rPr lang="cs-CZ" sz="2400" dirty="0" smtClean="0">
                <a:solidFill>
                  <a:srgbClr val="0000FF"/>
                </a:solidFill>
              </a:rPr>
              <a:t>, ACADEMIA Praha 1987,  </a:t>
            </a:r>
          </a:p>
          <a:p>
            <a:r>
              <a:rPr lang="cs-CZ" sz="2400" dirty="0" smtClean="0">
                <a:solidFill>
                  <a:srgbClr val="008000"/>
                </a:solidFill>
              </a:rPr>
              <a:t>A. Blažej, V. </a:t>
            </a:r>
            <a:r>
              <a:rPr lang="cs-CZ" sz="2400" dirty="0" err="1" smtClean="0">
                <a:solidFill>
                  <a:srgbClr val="008000"/>
                </a:solidFill>
              </a:rPr>
              <a:t>Szilvová</a:t>
            </a:r>
            <a:r>
              <a:rPr lang="cs-CZ" sz="2400" dirty="0" smtClean="0">
                <a:solidFill>
                  <a:srgbClr val="008000"/>
                </a:solidFill>
              </a:rPr>
              <a:t>: </a:t>
            </a:r>
            <a:r>
              <a:rPr lang="cs-CZ" sz="2400" b="1" dirty="0" err="1" smtClean="0">
                <a:solidFill>
                  <a:srgbClr val="008000"/>
                </a:solidFill>
              </a:rPr>
              <a:t>Prírodné</a:t>
            </a:r>
            <a:r>
              <a:rPr lang="cs-CZ" sz="2400" b="1" dirty="0" smtClean="0">
                <a:solidFill>
                  <a:srgbClr val="008000"/>
                </a:solidFill>
              </a:rPr>
              <a:t> a syntetické polymery</a:t>
            </a:r>
            <a:r>
              <a:rPr lang="cs-CZ" sz="2400" dirty="0" smtClean="0">
                <a:solidFill>
                  <a:srgbClr val="008000"/>
                </a:solidFill>
              </a:rPr>
              <a:t>, SVŠT Bratislava, skripta 1985</a:t>
            </a:r>
          </a:p>
          <a:p>
            <a:endParaRPr lang="cs-CZ" sz="2400" dirty="0"/>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výskytu dalších složek v makromolekule </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30</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2800" b="1" dirty="0" smtClean="0">
                <a:solidFill>
                  <a:srgbClr val="008000"/>
                </a:solidFill>
                <a:latin typeface="Arial Black" pitchFamily="34" charset="0"/>
              </a:rPr>
              <a:t>JEDNODUCHÉ (PROTEINY) – </a:t>
            </a:r>
            <a:r>
              <a:rPr lang="cs-CZ" sz="2800" b="1" dirty="0" smtClean="0">
                <a:solidFill>
                  <a:srgbClr val="008000"/>
                </a:solidFill>
              </a:rPr>
              <a:t>hydrolýzu se štěpí jen na aminokyseliny</a:t>
            </a:r>
          </a:p>
          <a:p>
            <a:r>
              <a:rPr lang="cs-CZ" sz="2800" b="1" dirty="0" smtClean="0">
                <a:solidFill>
                  <a:srgbClr val="0000FF"/>
                </a:solidFill>
                <a:latin typeface="Arial Black" pitchFamily="34" charset="0"/>
              </a:rPr>
              <a:t>SLOŽENÉ (PROTEINY) – </a:t>
            </a:r>
            <a:r>
              <a:rPr lang="cs-CZ" sz="2800" b="1" dirty="0" smtClean="0">
                <a:solidFill>
                  <a:srgbClr val="0000FF"/>
                </a:solidFill>
              </a:rPr>
              <a:t>hydrolýzu se štěpí na aminokyseliny, cukry, tuky, …</a:t>
            </a:r>
          </a:p>
          <a:p>
            <a:pPr lvl="1"/>
            <a:r>
              <a:rPr lang="cs-CZ" sz="2400" b="1" dirty="0" smtClean="0">
                <a:solidFill>
                  <a:srgbClr val="0000FF"/>
                </a:solidFill>
              </a:rPr>
              <a:t>LIPOPROTEINY (tuky)</a:t>
            </a:r>
          </a:p>
          <a:p>
            <a:pPr lvl="1"/>
            <a:r>
              <a:rPr lang="cs-CZ" sz="2400" b="1" dirty="0" smtClean="0">
                <a:solidFill>
                  <a:srgbClr val="0000FF"/>
                </a:solidFill>
              </a:rPr>
              <a:t>GLYKOPROTEINY (cukry)</a:t>
            </a:r>
          </a:p>
          <a:p>
            <a:pPr lvl="1"/>
            <a:r>
              <a:rPr lang="cs-CZ" sz="2400" b="1" dirty="0" smtClean="0">
                <a:solidFill>
                  <a:srgbClr val="0000FF"/>
                </a:solidFill>
              </a:rPr>
              <a:t>FOSFOPROTEINY (</a:t>
            </a:r>
            <a:r>
              <a:rPr lang="cs-CZ" sz="2400" b="1" dirty="0" err="1" smtClean="0">
                <a:solidFill>
                  <a:srgbClr val="0000FF"/>
                </a:solidFill>
              </a:rPr>
              <a:t>fostátové</a:t>
            </a:r>
            <a:r>
              <a:rPr lang="cs-CZ" sz="2400" b="1" dirty="0" smtClean="0">
                <a:solidFill>
                  <a:srgbClr val="0000FF"/>
                </a:solidFill>
              </a:rPr>
              <a:t> skupiny &gt; </a:t>
            </a:r>
            <a:r>
              <a:rPr lang="cs-CZ" sz="2400" b="1" dirty="0" smtClean="0">
                <a:solidFill>
                  <a:srgbClr val="0000FF"/>
                </a:solidFill>
                <a:latin typeface="Arial Black" pitchFamily="34" charset="0"/>
              </a:rPr>
              <a:t>KASEIN</a:t>
            </a:r>
            <a:r>
              <a:rPr lang="cs-CZ" sz="2400" b="1" dirty="0" smtClean="0">
                <a:solidFill>
                  <a:srgbClr val="0000FF"/>
                </a:solidFill>
              </a:rPr>
              <a:t>)</a:t>
            </a:r>
          </a:p>
          <a:p>
            <a:pPr lvl="1"/>
            <a:r>
              <a:rPr lang="cs-CZ" sz="2400" b="1" dirty="0" smtClean="0">
                <a:solidFill>
                  <a:srgbClr val="0000FF"/>
                </a:solidFill>
              </a:rPr>
              <a:t>CHROMOPEROTEINY (barviva, např. hemoglobin, melamin</a:t>
            </a:r>
            <a:r>
              <a:rPr lang="cs-CZ" sz="2400" b="1" dirty="0" smtClean="0">
                <a:solidFill>
                  <a:srgbClr val="0000FF"/>
                </a:solidFill>
              </a:rPr>
              <a:t>)</a:t>
            </a:r>
          </a:p>
          <a:p>
            <a:pPr lvl="1"/>
            <a:r>
              <a:rPr lang="cs-CZ" sz="2400" b="1" dirty="0" smtClean="0">
                <a:solidFill>
                  <a:srgbClr val="0000FF"/>
                </a:solidFill>
              </a:rPr>
              <a:t>…………………………</a:t>
            </a:r>
            <a:endParaRPr lang="cs-CZ" sz="2400" b="1" dirty="0" smtClean="0">
              <a:solidFill>
                <a:srgbClr val="0000FF"/>
              </a:solidFill>
            </a:endParaRPr>
          </a:p>
          <a:p>
            <a:pPr lvl="1"/>
            <a:endParaRPr lang="cs-CZ" sz="2400" b="1" dirty="0" smtClean="0">
              <a:solidFill>
                <a:srgbClr val="0000FF"/>
              </a:solidFill>
            </a:endParaRPr>
          </a:p>
          <a:p>
            <a:endParaRPr lang="cs-CZ" sz="2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576064"/>
          </a:xfrm>
        </p:spPr>
        <p:txBody>
          <a:bodyPr/>
          <a:lstStyle/>
          <a:p>
            <a:r>
              <a:rPr lang="cs-CZ" sz="3200" cap="all" dirty="0" smtClean="0">
                <a:solidFill>
                  <a:srgbClr val="FF0000"/>
                </a:solidFill>
                <a:latin typeface="Arial Black" pitchFamily="34" charset="0"/>
              </a:rPr>
              <a:t>Rozpustnost</a:t>
            </a:r>
            <a:r>
              <a:rPr lang="cs-CZ" sz="3200" dirty="0" smtClean="0">
                <a:solidFill>
                  <a:srgbClr val="FF0000"/>
                </a:solidFill>
                <a:latin typeface="Arial Black" pitchFamily="34" charset="0"/>
              </a:rPr>
              <a:t> versus </a:t>
            </a:r>
            <a:r>
              <a:rPr lang="cs-CZ" sz="3200" cap="all" dirty="0" err="1" smtClean="0">
                <a:solidFill>
                  <a:srgbClr val="0000FF"/>
                </a:solidFill>
                <a:latin typeface="Arial Black" pitchFamily="34" charset="0"/>
              </a:rPr>
              <a:t>botnání</a:t>
            </a:r>
            <a:endParaRPr lang="cs-CZ" sz="3200" cap="all"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28. 11. 2018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31</a:t>
            </a:fld>
            <a:endParaRPr lang="sk-SK"/>
          </a:p>
        </p:txBody>
      </p:sp>
      <p:pic>
        <p:nvPicPr>
          <p:cNvPr id="7" name="Obrázek 6" descr="rozpust verus botnání.jpg"/>
          <p:cNvPicPr>
            <a:picLocks noChangeAspect="1"/>
          </p:cNvPicPr>
          <p:nvPr/>
        </p:nvPicPr>
        <p:blipFill>
          <a:blip r:embed="rId2" cstate="print"/>
          <a:stretch>
            <a:fillRect/>
          </a:stretch>
        </p:blipFill>
        <p:spPr>
          <a:xfrm rot="5400000">
            <a:off x="2093439" y="-717175"/>
            <a:ext cx="4741098" cy="8424936"/>
          </a:xfrm>
          <a:prstGeom prst="rect">
            <a:avLst/>
          </a:prstGeom>
        </p:spPr>
      </p:pic>
      <p:sp>
        <p:nvSpPr>
          <p:cNvPr id="8" name="TextovéPole 7"/>
          <p:cNvSpPr txBox="1"/>
          <p:nvPr/>
        </p:nvSpPr>
        <p:spPr>
          <a:xfrm>
            <a:off x="4355976" y="5445224"/>
            <a:ext cx="4392488" cy="707886"/>
          </a:xfrm>
          <a:prstGeom prst="rect">
            <a:avLst/>
          </a:prstGeom>
          <a:noFill/>
        </p:spPr>
        <p:txBody>
          <a:bodyPr wrap="square" rtlCol="0">
            <a:spAutoFit/>
          </a:bodyPr>
          <a:lstStyle/>
          <a:p>
            <a:r>
              <a:rPr lang="cs-CZ" sz="2000" dirty="0" smtClean="0">
                <a:solidFill>
                  <a:srgbClr val="008000"/>
                </a:solidFill>
                <a:latin typeface="Arial Black" pitchFamily="34" charset="0"/>
              </a:rPr>
              <a:t>nebo jiného rozpouštědla (</a:t>
            </a:r>
            <a:r>
              <a:rPr lang="cs-CZ" sz="2000" dirty="0" err="1" smtClean="0">
                <a:solidFill>
                  <a:srgbClr val="008000"/>
                </a:solidFill>
                <a:latin typeface="Arial Black" pitchFamily="34" charset="0"/>
              </a:rPr>
              <a:t>solvatačního</a:t>
            </a:r>
            <a:r>
              <a:rPr lang="cs-CZ" sz="2000" dirty="0" smtClean="0">
                <a:solidFill>
                  <a:srgbClr val="008000"/>
                </a:solidFill>
                <a:latin typeface="Arial Black" pitchFamily="34" charset="0"/>
              </a:rPr>
              <a:t> činidla)</a:t>
            </a:r>
            <a:endParaRPr lang="cs-CZ" sz="2000" dirty="0">
              <a:solidFill>
                <a:srgbClr val="008000"/>
              </a:solidFill>
              <a:latin typeface="Arial Black"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rozpustnosti ve vodě</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32</a:t>
            </a:fld>
            <a:endParaRPr lang="sk-SK"/>
          </a:p>
        </p:txBody>
      </p:sp>
      <p:sp>
        <p:nvSpPr>
          <p:cNvPr id="8" name="Zástupný symbol pro obsah 7"/>
          <p:cNvSpPr>
            <a:spLocks noGrp="1"/>
          </p:cNvSpPr>
          <p:nvPr>
            <p:ph idx="1"/>
          </p:nvPr>
        </p:nvSpPr>
        <p:spPr>
          <a:xfrm>
            <a:off x="323528" y="1600200"/>
            <a:ext cx="8568952" cy="4525963"/>
          </a:xfrm>
        </p:spPr>
        <p:txBody>
          <a:bodyPr/>
          <a:lstStyle/>
          <a:p>
            <a:r>
              <a:rPr lang="cs-CZ" sz="2800" dirty="0" smtClean="0">
                <a:solidFill>
                  <a:srgbClr val="0000FF"/>
                </a:solidFill>
                <a:latin typeface="Arial Black" pitchFamily="34" charset="0"/>
              </a:rPr>
              <a:t>ROZPUSTNÉ (SFÉROPROTEINY)</a:t>
            </a:r>
          </a:p>
          <a:p>
            <a:pPr lvl="1"/>
            <a:r>
              <a:rPr lang="cs-CZ" sz="2400" dirty="0" smtClean="0">
                <a:solidFill>
                  <a:srgbClr val="0000FF"/>
                </a:solidFill>
              </a:rPr>
              <a:t>(TEPLO &gt; </a:t>
            </a:r>
            <a:r>
              <a:rPr lang="cs-CZ" sz="2400" u="sng" dirty="0" smtClean="0">
                <a:solidFill>
                  <a:srgbClr val="0000FF"/>
                </a:solidFill>
              </a:rPr>
              <a:t>KOAGULACE</a:t>
            </a:r>
            <a:r>
              <a:rPr lang="cs-CZ" sz="2400" dirty="0" smtClean="0">
                <a:solidFill>
                  <a:srgbClr val="0000FF"/>
                </a:solidFill>
              </a:rPr>
              <a:t>)</a:t>
            </a:r>
          </a:p>
          <a:p>
            <a:pPr lvl="1"/>
            <a:r>
              <a:rPr lang="cs-CZ" sz="2400" dirty="0" smtClean="0">
                <a:solidFill>
                  <a:srgbClr val="0000FF"/>
                </a:solidFill>
              </a:rPr>
              <a:t>Albumin &gt; </a:t>
            </a:r>
            <a:r>
              <a:rPr lang="cs-CZ" sz="2400" dirty="0" smtClean="0">
                <a:solidFill>
                  <a:srgbClr val="0000FF"/>
                </a:solidFill>
                <a:latin typeface="Arial Black" pitchFamily="34" charset="0"/>
              </a:rPr>
              <a:t>vaječný bílek</a:t>
            </a:r>
          </a:p>
          <a:p>
            <a:pPr lvl="1"/>
            <a:r>
              <a:rPr lang="cs-CZ" sz="2400" dirty="0" err="1" smtClean="0">
                <a:solidFill>
                  <a:srgbClr val="0000FF"/>
                </a:solidFill>
              </a:rPr>
              <a:t>Gluteliny</a:t>
            </a:r>
            <a:r>
              <a:rPr lang="cs-CZ" sz="2400" dirty="0" smtClean="0">
                <a:solidFill>
                  <a:srgbClr val="0000FF"/>
                </a:solidFill>
              </a:rPr>
              <a:t> &gt; </a:t>
            </a:r>
            <a:r>
              <a:rPr lang="cs-CZ" sz="2400" dirty="0" err="1" smtClean="0">
                <a:solidFill>
                  <a:srgbClr val="0000FF"/>
                </a:solidFill>
                <a:latin typeface="Arial Black" pitchFamily="34" charset="0"/>
              </a:rPr>
              <a:t>glutein</a:t>
            </a:r>
            <a:r>
              <a:rPr lang="cs-CZ" sz="2400" dirty="0" smtClean="0">
                <a:solidFill>
                  <a:srgbClr val="0000FF"/>
                </a:solidFill>
                <a:latin typeface="Arial Black" pitchFamily="34" charset="0"/>
              </a:rPr>
              <a:t> z pšenice</a:t>
            </a:r>
          </a:p>
          <a:p>
            <a:r>
              <a:rPr lang="cs-CZ" sz="2800" dirty="0" smtClean="0">
                <a:solidFill>
                  <a:srgbClr val="008000"/>
                </a:solidFill>
                <a:latin typeface="Arial Black" pitchFamily="34" charset="0"/>
              </a:rPr>
              <a:t>NEROZPUSTNÉ (SKLEROPROREINY)</a:t>
            </a:r>
          </a:p>
          <a:p>
            <a:pPr lvl="1"/>
            <a:r>
              <a:rPr lang="cs-CZ" sz="2400" dirty="0" smtClean="0">
                <a:solidFill>
                  <a:srgbClr val="008000"/>
                </a:solidFill>
              </a:rPr>
              <a:t>Keratiny </a:t>
            </a:r>
            <a:r>
              <a:rPr lang="cs-CZ" sz="2400" dirty="0" smtClean="0">
                <a:solidFill>
                  <a:srgbClr val="008000"/>
                </a:solidFill>
                <a:latin typeface="Symbol" pitchFamily="18" charset="2"/>
              </a:rPr>
              <a:t>a </a:t>
            </a:r>
            <a:r>
              <a:rPr lang="cs-CZ" sz="2400" dirty="0" err="1" smtClean="0">
                <a:solidFill>
                  <a:srgbClr val="008000"/>
                </a:solidFill>
              </a:rPr>
              <a:t>a</a:t>
            </a:r>
            <a:r>
              <a:rPr lang="cs-CZ" sz="2400" dirty="0" smtClean="0">
                <a:solidFill>
                  <a:srgbClr val="008000"/>
                </a:solidFill>
              </a:rPr>
              <a:t> </a:t>
            </a:r>
            <a:r>
              <a:rPr lang="cs-CZ" sz="2400" dirty="0" smtClean="0">
                <a:solidFill>
                  <a:srgbClr val="008000"/>
                </a:solidFill>
                <a:latin typeface="Symbol" pitchFamily="18" charset="2"/>
              </a:rPr>
              <a:t>b</a:t>
            </a:r>
            <a:endParaRPr lang="cs-CZ" sz="2400" dirty="0" smtClean="0">
              <a:solidFill>
                <a:srgbClr val="008000"/>
              </a:solidFill>
            </a:endParaRPr>
          </a:p>
          <a:p>
            <a:pPr lvl="1"/>
            <a:r>
              <a:rPr lang="cs-CZ" sz="2400" dirty="0" smtClean="0">
                <a:solidFill>
                  <a:srgbClr val="008000"/>
                </a:solidFill>
              </a:rPr>
              <a:t>Kolageny </a:t>
            </a:r>
          </a:p>
          <a:p>
            <a:pPr lvl="1"/>
            <a:endParaRPr lang="cs-CZ" sz="2400" dirty="0" smtClean="0">
              <a:solidFill>
                <a:srgbClr val="0000FF"/>
              </a:solidFill>
              <a:latin typeface="Arial Black" pitchFamily="34" charset="0"/>
            </a:endParaRPr>
          </a:p>
          <a:p>
            <a:pPr lvl="1"/>
            <a:endParaRPr lang="cs-CZ" sz="2400" dirty="0" smtClean="0">
              <a:solidFill>
                <a:srgbClr val="0000FF"/>
              </a:solidFill>
            </a:endParaRPr>
          </a:p>
          <a:p>
            <a:endParaRPr lang="cs-CZ"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tvaru molekul či </a:t>
            </a:r>
            <a:r>
              <a:rPr lang="cs-CZ" sz="2800" dirty="0" err="1" smtClean="0">
                <a:solidFill>
                  <a:srgbClr val="FF0000"/>
                </a:solidFill>
                <a:latin typeface="Arial Black" pitchFamily="34" charset="0"/>
              </a:rPr>
              <a:t>nadmolekulárních</a:t>
            </a:r>
            <a:r>
              <a:rPr lang="cs-CZ" sz="2800" dirty="0" smtClean="0">
                <a:solidFill>
                  <a:srgbClr val="FF0000"/>
                </a:solidFill>
                <a:latin typeface="Arial Black" pitchFamily="34" charset="0"/>
              </a:rPr>
              <a:t> útvarů</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33</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2800" b="1" dirty="0" smtClean="0">
                <a:solidFill>
                  <a:srgbClr val="008000"/>
                </a:solidFill>
                <a:latin typeface="Arial Black" pitchFamily="34" charset="0"/>
              </a:rPr>
              <a:t>VLÁKNITÉ = FIBRILÁRNÍ </a:t>
            </a:r>
            <a:r>
              <a:rPr lang="cs-CZ" sz="2800" b="1" dirty="0" smtClean="0">
                <a:solidFill>
                  <a:srgbClr val="008000"/>
                </a:solidFill>
              </a:rPr>
              <a:t>&gt; HEDVÁBÍ, VLASY, SVALY, VAZIVA</a:t>
            </a:r>
          </a:p>
          <a:p>
            <a:r>
              <a:rPr lang="cs-CZ" sz="2800" b="1" dirty="0" smtClean="0">
                <a:solidFill>
                  <a:srgbClr val="0000FF"/>
                </a:solidFill>
                <a:latin typeface="Arial Black" pitchFamily="34" charset="0"/>
              </a:rPr>
              <a:t>KULOVÉ = GLOBULÁRNÍ </a:t>
            </a:r>
            <a:r>
              <a:rPr lang="cs-CZ" sz="2800" b="1" dirty="0" smtClean="0">
                <a:solidFill>
                  <a:srgbClr val="0000FF"/>
                </a:solidFill>
              </a:rPr>
              <a:t>&gt; ENZYMY, VAJEČNÉ A MLÉČNÉ BÍLKOVINY, INSULIN, …</a:t>
            </a:r>
          </a:p>
          <a:p>
            <a:endParaRPr lang="cs-CZ" sz="28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PRIMÁRNÍ STRUKTURA proteinů I</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34</a:t>
            </a:fld>
            <a:endParaRPr lang="sk-SK"/>
          </a:p>
        </p:txBody>
      </p:sp>
      <p:pic>
        <p:nvPicPr>
          <p:cNvPr id="9" name="Obrázek 8" descr="Protein_primary_structure_svg.png"/>
          <p:cNvPicPr>
            <a:picLocks noChangeAspect="1"/>
          </p:cNvPicPr>
          <p:nvPr/>
        </p:nvPicPr>
        <p:blipFill>
          <a:blip r:embed="rId2" cstate="print"/>
          <a:stretch>
            <a:fillRect/>
          </a:stretch>
        </p:blipFill>
        <p:spPr>
          <a:xfrm>
            <a:off x="460446" y="980728"/>
            <a:ext cx="8223104" cy="50405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634082"/>
          </a:xfrm>
        </p:spPr>
        <p:txBody>
          <a:bodyPr/>
          <a:lstStyle/>
          <a:p>
            <a:r>
              <a:rPr lang="cs-CZ" sz="2800" dirty="0" smtClean="0">
                <a:solidFill>
                  <a:srgbClr val="FF0000"/>
                </a:solidFill>
                <a:latin typeface="Arial Black" pitchFamily="34" charset="0"/>
              </a:rPr>
              <a:t>Molekulová hmotnost proteinů </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35</a:t>
            </a:fld>
            <a:endParaRPr lang="sk-SK"/>
          </a:p>
        </p:txBody>
      </p:sp>
      <p:pic>
        <p:nvPicPr>
          <p:cNvPr id="1026" name="Picture 2" descr="C:\Users\ladapospa\Documents\Lada\PŘÍRODNÍ POLYMERY SCAN SKRIPT VŠCHT Praha 1990\str 345.jpg"/>
          <p:cNvPicPr>
            <a:picLocks noChangeAspect="1" noChangeArrowheads="1"/>
          </p:cNvPicPr>
          <p:nvPr/>
        </p:nvPicPr>
        <p:blipFill>
          <a:blip r:embed="rId2" cstate="print"/>
          <a:srcRect/>
          <a:stretch>
            <a:fillRect/>
          </a:stretch>
        </p:blipFill>
        <p:spPr bwMode="auto">
          <a:xfrm rot="5400000">
            <a:off x="2336510" y="-1032253"/>
            <a:ext cx="4680520" cy="7842387"/>
          </a:xfrm>
          <a:prstGeom prst="rect">
            <a:avLst/>
          </a:prstGeom>
          <a:noFill/>
        </p:spPr>
      </p:pic>
      <p:sp>
        <p:nvSpPr>
          <p:cNvPr id="8" name="TextovéPole 7"/>
          <p:cNvSpPr txBox="1"/>
          <p:nvPr/>
        </p:nvSpPr>
        <p:spPr>
          <a:xfrm>
            <a:off x="0" y="5301208"/>
            <a:ext cx="9144000" cy="707886"/>
          </a:xfrm>
          <a:prstGeom prst="rect">
            <a:avLst/>
          </a:prstGeom>
          <a:noFill/>
        </p:spPr>
        <p:txBody>
          <a:bodyPr wrap="square" rtlCol="0">
            <a:spAutoFit/>
          </a:bodyPr>
          <a:lstStyle/>
          <a:p>
            <a:pPr algn="ctr"/>
            <a:r>
              <a:rPr lang="cs-CZ" sz="2000" cap="all" dirty="0" err="1" smtClean="0">
                <a:solidFill>
                  <a:srgbClr val="0000FF"/>
                </a:solidFill>
                <a:latin typeface="Arial Black" pitchFamily="34" charset="0"/>
              </a:rPr>
              <a:t>NEVÍm</a:t>
            </a:r>
            <a:r>
              <a:rPr lang="cs-CZ" sz="2000" dirty="0" smtClean="0">
                <a:solidFill>
                  <a:srgbClr val="0000FF"/>
                </a:solidFill>
                <a:latin typeface="Arial Black" pitchFamily="34" charset="0"/>
              </a:rPr>
              <a:t>, zda se jedná o střední hodnotu </a:t>
            </a:r>
            <a:r>
              <a:rPr lang="cs-CZ" sz="2000" cap="all" dirty="0" smtClean="0">
                <a:solidFill>
                  <a:srgbClr val="0000FF"/>
                </a:solidFill>
                <a:latin typeface="Arial Black" pitchFamily="34" charset="0"/>
              </a:rPr>
              <a:t>číselnou</a:t>
            </a:r>
            <a:r>
              <a:rPr lang="cs-CZ" sz="2000" dirty="0" smtClean="0">
                <a:solidFill>
                  <a:srgbClr val="0000FF"/>
                </a:solidFill>
                <a:latin typeface="Arial Black" pitchFamily="34" charset="0"/>
              </a:rPr>
              <a:t> nebo </a:t>
            </a:r>
            <a:r>
              <a:rPr lang="cs-CZ" sz="2000" cap="all" dirty="0" smtClean="0">
                <a:solidFill>
                  <a:srgbClr val="0000FF"/>
                </a:solidFill>
                <a:latin typeface="Arial Black" pitchFamily="34" charset="0"/>
              </a:rPr>
              <a:t>hmotnostní</a:t>
            </a:r>
            <a:r>
              <a:rPr lang="cs-CZ" sz="2000" dirty="0" smtClean="0">
                <a:solidFill>
                  <a:srgbClr val="0000FF"/>
                </a:solidFill>
                <a:latin typeface="Arial Black" pitchFamily="34" charset="0"/>
              </a:rPr>
              <a:t>. Asi hmotnostní.  </a:t>
            </a:r>
            <a:endParaRPr lang="cs-CZ" sz="2000" dirty="0">
              <a:solidFill>
                <a:srgbClr val="0000FF"/>
              </a:solidFill>
              <a:latin typeface="Arial Black"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dirty="0" smtClean="0">
                <a:solidFill>
                  <a:srgbClr val="FF0000"/>
                </a:solidFill>
                <a:latin typeface="Arial Black" pitchFamily="34" charset="0"/>
              </a:rPr>
              <a:t>PRIMÁRNÍ STRUKTURA proteinů II</a:t>
            </a:r>
            <a:br>
              <a:rPr lang="cs-CZ" sz="2800" dirty="0" smtClean="0">
                <a:solidFill>
                  <a:srgbClr val="FF0000"/>
                </a:solidFill>
                <a:latin typeface="Arial Black" pitchFamily="34" charset="0"/>
              </a:rPr>
            </a:br>
            <a:r>
              <a:rPr lang="cs-CZ" sz="2800" dirty="0" smtClean="0">
                <a:solidFill>
                  <a:srgbClr val="FF0000"/>
                </a:solidFill>
                <a:latin typeface="Arial Black" pitchFamily="34" charset="0"/>
              </a:rPr>
              <a:t>URČOVÁNÍ SEKVENCE AMINOKYSLEIN</a:t>
            </a:r>
            <a:endParaRPr lang="cs-CZ" sz="2800" dirty="0"/>
          </a:p>
        </p:txBody>
      </p:sp>
      <p:sp>
        <p:nvSpPr>
          <p:cNvPr id="8" name="Zástupný symbol pro obsah 7"/>
          <p:cNvSpPr>
            <a:spLocks noGrp="1"/>
          </p:cNvSpPr>
          <p:nvPr>
            <p:ph idx="1"/>
          </p:nvPr>
        </p:nvSpPr>
        <p:spPr/>
        <p:txBody>
          <a:bodyPr/>
          <a:lstStyle/>
          <a:p>
            <a:r>
              <a:rPr lang="cs-CZ" sz="2400" b="1" dirty="0" smtClean="0">
                <a:solidFill>
                  <a:srgbClr val="FF0000"/>
                </a:solidFill>
                <a:latin typeface="Arial Black" pitchFamily="34" charset="0"/>
              </a:rPr>
              <a:t>ŠTĚPENÍ POMOCÍ ENZYMŮ </a:t>
            </a:r>
            <a:r>
              <a:rPr lang="cs-CZ" sz="2400" dirty="0" smtClean="0">
                <a:solidFill>
                  <a:srgbClr val="FF0000"/>
                </a:solidFill>
              </a:rPr>
              <a:t>-  určitý enzym štěpí jen vazbu mezi určitými aminokyselinami</a:t>
            </a:r>
          </a:p>
          <a:p>
            <a:r>
              <a:rPr lang="cs-CZ" sz="2400" b="1" dirty="0" smtClean="0">
                <a:solidFill>
                  <a:srgbClr val="008000"/>
                </a:solidFill>
                <a:latin typeface="Arial Black" pitchFamily="34" charset="0"/>
              </a:rPr>
              <a:t>POPUŽITÍ RŮZNÝCH ENZYMŮ  </a:t>
            </a:r>
            <a:r>
              <a:rPr lang="cs-CZ" sz="2400" dirty="0" smtClean="0">
                <a:solidFill>
                  <a:srgbClr val="008000"/>
                </a:solidFill>
              </a:rPr>
              <a:t>- různé štěpy &gt; určení pořadí aminokyselin</a:t>
            </a:r>
          </a:p>
          <a:p>
            <a:r>
              <a:rPr lang="cs-CZ" sz="2400" dirty="0" smtClean="0">
                <a:solidFill>
                  <a:srgbClr val="008000"/>
                </a:solidFill>
              </a:rPr>
              <a:t> </a:t>
            </a:r>
            <a:endParaRPr lang="cs-CZ" sz="2400" dirty="0">
              <a:solidFill>
                <a:srgbClr val="008000"/>
              </a:solidFill>
            </a:endParaRPr>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dirty="0" smtClean="0">
                <a:solidFill>
                  <a:srgbClr val="FF0000"/>
                </a:solidFill>
                <a:latin typeface="Arial Black" pitchFamily="34" charset="0"/>
              </a:rPr>
              <a:t>PRIMÁRNÍ STRUKTURA proteinů III</a:t>
            </a:r>
            <a:br>
              <a:rPr lang="cs-CZ" sz="2800" dirty="0" smtClean="0">
                <a:solidFill>
                  <a:srgbClr val="FF0000"/>
                </a:solidFill>
                <a:latin typeface="Arial Black" pitchFamily="34" charset="0"/>
              </a:rPr>
            </a:br>
            <a:r>
              <a:rPr lang="cs-CZ" sz="2800" dirty="0" smtClean="0">
                <a:solidFill>
                  <a:srgbClr val="FF0000"/>
                </a:solidFill>
                <a:latin typeface="Arial Black" pitchFamily="34" charset="0"/>
              </a:rPr>
              <a:t>URČOVÁNÍ SEKVENCE AMINOKYSLEIN</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sp>
        <p:nvSpPr>
          <p:cNvPr id="9" name="Zástupný symbol pro obsah 8"/>
          <p:cNvSpPr>
            <a:spLocks noGrp="1"/>
          </p:cNvSpPr>
          <p:nvPr>
            <p:ph idx="1"/>
          </p:nvPr>
        </p:nvSpPr>
        <p:spPr>
          <a:xfrm>
            <a:off x="457200" y="1484784"/>
            <a:ext cx="8229600" cy="4641379"/>
          </a:xfrm>
        </p:spPr>
        <p:txBody>
          <a:bodyPr/>
          <a:lstStyle/>
          <a:p>
            <a:r>
              <a:rPr lang="cs-CZ" sz="2000" b="1" dirty="0" smtClean="0">
                <a:solidFill>
                  <a:srgbClr val="FF0000"/>
                </a:solidFill>
              </a:rPr>
              <a:t>Rozštěpení</a:t>
            </a:r>
            <a:r>
              <a:rPr lang="cs-CZ" sz="2000" dirty="0" smtClean="0"/>
              <a:t> na definovaných místech (jen mezi určitými aminokyselinami) na menší </a:t>
            </a:r>
            <a:r>
              <a:rPr lang="cs-CZ" sz="2000" smtClean="0"/>
              <a:t>části </a:t>
            </a:r>
            <a:r>
              <a:rPr lang="cs-CZ" sz="2000" b="1" smtClean="0">
                <a:solidFill>
                  <a:srgbClr val="FF0000"/>
                </a:solidFill>
              </a:rPr>
              <a:t>ENZYMY </a:t>
            </a:r>
            <a:r>
              <a:rPr lang="cs-CZ" sz="2000" b="1" dirty="0" smtClean="0">
                <a:solidFill>
                  <a:srgbClr val="FF0000"/>
                </a:solidFill>
              </a:rPr>
              <a:t>ZVANÝMI  </a:t>
            </a:r>
            <a:r>
              <a:rPr lang="cs-CZ" sz="2000" b="1" cap="all" dirty="0" smtClean="0">
                <a:solidFill>
                  <a:srgbClr val="FF0000"/>
                </a:solidFill>
              </a:rPr>
              <a:t>restrikční </a:t>
            </a:r>
            <a:r>
              <a:rPr lang="cs-CZ" sz="2000" b="1" cap="all" dirty="0" err="1" smtClean="0">
                <a:solidFill>
                  <a:srgbClr val="FF0000"/>
                </a:solidFill>
              </a:rPr>
              <a:t>endonukleasy</a:t>
            </a:r>
            <a:r>
              <a:rPr lang="cs-CZ" sz="2000" b="1" cap="all" dirty="0" smtClean="0">
                <a:solidFill>
                  <a:srgbClr val="FF0000"/>
                </a:solidFill>
              </a:rPr>
              <a:t> </a:t>
            </a:r>
            <a:r>
              <a:rPr lang="cs-CZ" sz="2000" dirty="0" smtClean="0"/>
              <a:t>(je jich cca. 200 typů)</a:t>
            </a:r>
          </a:p>
          <a:p>
            <a:r>
              <a:rPr lang="cs-CZ" sz="2000" dirty="0" smtClean="0"/>
              <a:t>Další štěpení fragmentů vzniklých prvotním štěpením opět pomocí </a:t>
            </a:r>
            <a:r>
              <a:rPr lang="cs-CZ" sz="2000" b="1" cap="all" dirty="0" smtClean="0">
                <a:solidFill>
                  <a:srgbClr val="FF0000"/>
                </a:solidFill>
              </a:rPr>
              <a:t>restrikční </a:t>
            </a:r>
            <a:r>
              <a:rPr lang="cs-CZ" sz="2000" b="1" cap="all" dirty="0" err="1" smtClean="0">
                <a:solidFill>
                  <a:srgbClr val="FF0000"/>
                </a:solidFill>
              </a:rPr>
              <a:t>endonukleasy</a:t>
            </a:r>
            <a:r>
              <a:rPr lang="cs-CZ" sz="2000" b="1" cap="all" dirty="0" smtClean="0">
                <a:solidFill>
                  <a:srgbClr val="FF0000"/>
                </a:solidFill>
              </a:rPr>
              <a:t> ,  </a:t>
            </a:r>
            <a:r>
              <a:rPr lang="cs-CZ" sz="2000" dirty="0" smtClean="0"/>
              <a:t>ale jinou než bylo děláno první štěpení</a:t>
            </a:r>
          </a:p>
          <a:p>
            <a:r>
              <a:rPr lang="cs-CZ" sz="2000" dirty="0" smtClean="0"/>
              <a:t>Elektroforetické rozdělení štěpů</a:t>
            </a:r>
          </a:p>
          <a:p>
            <a:r>
              <a:rPr lang="cs-CZ" sz="2000" dirty="0" smtClean="0"/>
              <a:t>Matematické zpracování výsledků</a:t>
            </a:r>
          </a:p>
          <a:p>
            <a:endParaRPr lang="cs-CZ" sz="2000" dirty="0"/>
          </a:p>
        </p:txBody>
      </p:sp>
      <p:pic>
        <p:nvPicPr>
          <p:cNvPr id="10" name="Obrázek 9" descr="800px-Sanger_sequencing_read_display.gif"/>
          <p:cNvPicPr>
            <a:picLocks noChangeAspect="1"/>
          </p:cNvPicPr>
          <p:nvPr/>
        </p:nvPicPr>
        <p:blipFill>
          <a:blip r:embed="rId2" cstate="print"/>
          <a:stretch>
            <a:fillRect/>
          </a:stretch>
        </p:blipFill>
        <p:spPr>
          <a:xfrm>
            <a:off x="611560" y="4365104"/>
            <a:ext cx="7620000" cy="17621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dirty="0" smtClean="0">
                <a:solidFill>
                  <a:srgbClr val="0000FF"/>
                </a:solidFill>
                <a:latin typeface="Arial Black" pitchFamily="34" charset="0"/>
              </a:rPr>
              <a:t>SEKUNDÁRNÍ STRUKTURA proteinů 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38</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8" name="TextovéPole 7"/>
          <p:cNvSpPr txBox="1"/>
          <p:nvPr/>
        </p:nvSpPr>
        <p:spPr>
          <a:xfrm>
            <a:off x="323528" y="5517232"/>
            <a:ext cx="1944216" cy="646331"/>
          </a:xfrm>
          <a:prstGeom prst="rect">
            <a:avLst/>
          </a:prstGeom>
          <a:noFill/>
        </p:spPr>
        <p:txBody>
          <a:bodyPr wrap="square" rtlCol="0">
            <a:spAutoFit/>
          </a:bodyPr>
          <a:lstStyle/>
          <a:p>
            <a:r>
              <a:rPr lang="cs-CZ" u="sng" dirty="0" smtClean="0">
                <a:solidFill>
                  <a:srgbClr val="008000"/>
                </a:solidFill>
                <a:latin typeface="Arial Black" pitchFamily="34" charset="0"/>
              </a:rPr>
              <a:t>LEVOTOČIVÁ</a:t>
            </a:r>
          </a:p>
          <a:p>
            <a:r>
              <a:rPr lang="cs-CZ" u="sng" dirty="0" smtClean="0">
                <a:solidFill>
                  <a:srgbClr val="008000"/>
                </a:solidFill>
                <a:latin typeface="Arial Black" pitchFamily="34" charset="0"/>
              </a:rPr>
              <a:t>SPIRÁLA</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0"/>
            <a:ext cx="8229600" cy="548680"/>
          </a:xfrm>
        </p:spPr>
        <p:txBody>
          <a:bodyPr/>
          <a:lstStyle/>
          <a:p>
            <a:r>
              <a:rPr lang="cs-CZ" sz="2800" dirty="0" smtClean="0">
                <a:solidFill>
                  <a:srgbClr val="0000FF"/>
                </a:solidFill>
                <a:latin typeface="Arial Black" pitchFamily="34" charset="0"/>
              </a:rPr>
              <a:t>SEKUNDÁRNÍ STRUKTURA proteinů II/1</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pic>
        <p:nvPicPr>
          <p:cNvPr id="8" name="Obrázek 7" descr="ALFA  versus BETA šroubovice aminokyselin scan 04082017.jpg"/>
          <p:cNvPicPr>
            <a:picLocks noChangeAspect="1"/>
          </p:cNvPicPr>
          <p:nvPr/>
        </p:nvPicPr>
        <p:blipFill>
          <a:blip r:embed="rId2" cstate="print"/>
          <a:stretch>
            <a:fillRect/>
          </a:stretch>
        </p:blipFill>
        <p:spPr>
          <a:xfrm rot="16200000">
            <a:off x="102130" y="1346142"/>
            <a:ext cx="4294717" cy="4139953"/>
          </a:xfrm>
          <a:prstGeom prst="rect">
            <a:avLst/>
          </a:prstGeom>
        </p:spPr>
      </p:pic>
      <p:pic>
        <p:nvPicPr>
          <p:cNvPr id="10" name="Obrázek 9" descr="400px-Cartesian_coordinate_system_handedness_svg.png"/>
          <p:cNvPicPr>
            <a:picLocks noChangeAspect="1"/>
          </p:cNvPicPr>
          <p:nvPr/>
        </p:nvPicPr>
        <p:blipFill>
          <a:blip r:embed="rId3" cstate="print"/>
          <a:stretch>
            <a:fillRect/>
          </a:stretch>
        </p:blipFill>
        <p:spPr>
          <a:xfrm>
            <a:off x="5148064" y="2564904"/>
            <a:ext cx="3810000" cy="2333625"/>
          </a:xfrm>
          <a:prstGeom prst="rect">
            <a:avLst/>
          </a:prstGeom>
        </p:spPr>
      </p:pic>
      <p:sp>
        <p:nvSpPr>
          <p:cNvPr id="11" name="TextovéPole 10"/>
          <p:cNvSpPr txBox="1"/>
          <p:nvPr/>
        </p:nvSpPr>
        <p:spPr>
          <a:xfrm>
            <a:off x="6300192" y="1124744"/>
            <a:ext cx="2592288" cy="1477328"/>
          </a:xfrm>
          <a:prstGeom prst="rect">
            <a:avLst/>
          </a:prstGeom>
          <a:noFill/>
        </p:spPr>
        <p:txBody>
          <a:bodyPr wrap="square" rtlCol="0">
            <a:spAutoFit/>
          </a:bodyPr>
          <a:lstStyle/>
          <a:p>
            <a:r>
              <a:rPr lang="cs-CZ" u="sng" dirty="0" smtClean="0">
                <a:solidFill>
                  <a:srgbClr val="FF0000"/>
                </a:solidFill>
                <a:latin typeface="Arial Black" pitchFamily="34" charset="0"/>
              </a:rPr>
              <a:t>PRAVOTOČIVÉ</a:t>
            </a:r>
          </a:p>
          <a:p>
            <a:r>
              <a:rPr lang="cs-CZ" i="1" u="sng" dirty="0" smtClean="0">
                <a:solidFill>
                  <a:srgbClr val="FF0000"/>
                </a:solidFill>
                <a:latin typeface="Arial Black" pitchFamily="34" charset="0"/>
              </a:rPr>
              <a:t>Pravá ruka </a:t>
            </a:r>
            <a:r>
              <a:rPr lang="cs-CZ" dirty="0" smtClean="0">
                <a:solidFill>
                  <a:srgbClr val="FF0000"/>
                </a:solidFill>
                <a:latin typeface="Arial Black" pitchFamily="34" charset="0"/>
              </a:rPr>
              <a:t>&gt; palec nahoru &gt; prsty do oblouku jsou ve směru této šipky </a:t>
            </a:r>
            <a:endParaRPr lang="cs-CZ" dirty="0">
              <a:solidFill>
                <a:srgbClr val="FF0000"/>
              </a:solidFill>
              <a:latin typeface="Arial Black" pitchFamily="34" charset="0"/>
            </a:endParaRPr>
          </a:p>
        </p:txBody>
      </p:sp>
      <p:sp>
        <p:nvSpPr>
          <p:cNvPr id="12" name="TextovéPole 11"/>
          <p:cNvSpPr txBox="1"/>
          <p:nvPr/>
        </p:nvSpPr>
        <p:spPr>
          <a:xfrm>
            <a:off x="4644008" y="4797152"/>
            <a:ext cx="2520280" cy="1477328"/>
          </a:xfrm>
          <a:prstGeom prst="rect">
            <a:avLst/>
          </a:prstGeom>
          <a:noFill/>
        </p:spPr>
        <p:txBody>
          <a:bodyPr wrap="square" rtlCol="0">
            <a:spAutoFit/>
          </a:bodyPr>
          <a:lstStyle/>
          <a:p>
            <a:r>
              <a:rPr lang="cs-CZ" u="sng" dirty="0" smtClean="0">
                <a:solidFill>
                  <a:srgbClr val="008000"/>
                </a:solidFill>
                <a:latin typeface="Arial Black" pitchFamily="34" charset="0"/>
              </a:rPr>
              <a:t>LEVOTOČIVÉ</a:t>
            </a:r>
          </a:p>
          <a:p>
            <a:r>
              <a:rPr lang="cs-CZ" i="1" u="sng" dirty="0" smtClean="0">
                <a:solidFill>
                  <a:srgbClr val="008000"/>
                </a:solidFill>
                <a:latin typeface="Arial Black" pitchFamily="34" charset="0"/>
              </a:rPr>
              <a:t>LEVÁ ruka </a:t>
            </a:r>
            <a:r>
              <a:rPr lang="cs-CZ" dirty="0" smtClean="0">
                <a:solidFill>
                  <a:srgbClr val="008000"/>
                </a:solidFill>
                <a:latin typeface="Arial Black" pitchFamily="34" charset="0"/>
              </a:rPr>
              <a:t>&gt; palec nahoru &gt; prsty do oblouku jsou ve směru této šipky </a:t>
            </a:r>
            <a:endParaRPr lang="cs-CZ" dirty="0">
              <a:solidFill>
                <a:srgbClr val="008000"/>
              </a:solidFill>
              <a:latin typeface="Arial Black" pitchFamily="34" charset="0"/>
            </a:endParaRPr>
          </a:p>
        </p:txBody>
      </p:sp>
      <p:sp>
        <p:nvSpPr>
          <p:cNvPr id="13" name="TextovéPole 12"/>
          <p:cNvSpPr txBox="1"/>
          <p:nvPr/>
        </p:nvSpPr>
        <p:spPr>
          <a:xfrm>
            <a:off x="2555776" y="5589240"/>
            <a:ext cx="1944216" cy="646331"/>
          </a:xfrm>
          <a:prstGeom prst="rect">
            <a:avLst/>
          </a:prstGeom>
          <a:noFill/>
        </p:spPr>
        <p:txBody>
          <a:bodyPr wrap="square" rtlCol="0">
            <a:spAutoFit/>
          </a:bodyPr>
          <a:lstStyle/>
          <a:p>
            <a:r>
              <a:rPr lang="cs-CZ" u="sng" dirty="0" smtClean="0">
                <a:solidFill>
                  <a:srgbClr val="008000"/>
                </a:solidFill>
                <a:latin typeface="Arial Black" pitchFamily="34" charset="0"/>
              </a:rPr>
              <a:t>LEVOTOČIVÁ</a:t>
            </a:r>
          </a:p>
          <a:p>
            <a:r>
              <a:rPr lang="cs-CZ" u="sng" dirty="0" smtClean="0">
                <a:solidFill>
                  <a:srgbClr val="008000"/>
                </a:solidFill>
                <a:latin typeface="Arial Black" pitchFamily="34" charset="0"/>
              </a:rPr>
              <a:t>SPIRÁLA</a:t>
            </a:r>
            <a:endParaRPr lang="cs-CZ" dirty="0"/>
          </a:p>
        </p:txBody>
      </p:sp>
      <p:sp>
        <p:nvSpPr>
          <p:cNvPr id="14" name="TextovéPole 13"/>
          <p:cNvSpPr txBox="1"/>
          <p:nvPr/>
        </p:nvSpPr>
        <p:spPr>
          <a:xfrm>
            <a:off x="395536" y="692696"/>
            <a:ext cx="2160240" cy="646331"/>
          </a:xfrm>
          <a:prstGeom prst="rect">
            <a:avLst/>
          </a:prstGeom>
          <a:noFill/>
        </p:spPr>
        <p:txBody>
          <a:bodyPr wrap="square" rtlCol="0">
            <a:spAutoFit/>
          </a:bodyPr>
          <a:lstStyle/>
          <a:p>
            <a:r>
              <a:rPr lang="cs-CZ" u="sng" dirty="0" smtClean="0">
                <a:solidFill>
                  <a:srgbClr val="FF0000"/>
                </a:solidFill>
                <a:latin typeface="Arial Black" pitchFamily="34" charset="0"/>
              </a:rPr>
              <a:t>PRAVOTOČIVÁ</a:t>
            </a:r>
          </a:p>
          <a:p>
            <a:r>
              <a:rPr lang="cs-CZ" u="sng" dirty="0" smtClean="0">
                <a:solidFill>
                  <a:srgbClr val="FF0000"/>
                </a:solidFill>
                <a:latin typeface="Arial Black" pitchFamily="34" charset="0"/>
              </a:rPr>
              <a:t>SPIRÁLA</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60648"/>
            <a:ext cx="8229600" cy="5976664"/>
          </a:xfrm>
        </p:spPr>
        <p:txBody>
          <a:bodyPr/>
          <a:lstStyle/>
          <a:p>
            <a:pPr marL="742950" indent="-742950">
              <a:buFont typeface="+mj-lt"/>
              <a:buAutoNum type="arabicPeriod"/>
            </a:pPr>
            <a:r>
              <a:rPr lang="cs-CZ" sz="3600" dirty="0" smtClean="0">
                <a:latin typeface="Arial Black" pitchFamily="34" charset="0"/>
              </a:rPr>
              <a:t>Chemie peptidů a proteinů    ( bílkovin)</a:t>
            </a:r>
          </a:p>
          <a:p>
            <a:pPr marL="742950" indent="-742950">
              <a:buFont typeface="+mj-lt"/>
              <a:buAutoNum type="arabicPeriod"/>
            </a:pPr>
            <a:r>
              <a:rPr lang="cs-CZ" sz="3600" dirty="0" err="1" smtClean="0">
                <a:latin typeface="Arial Black" pitchFamily="34" charset="0"/>
              </a:rPr>
              <a:t>Nadmolekulární</a:t>
            </a:r>
            <a:r>
              <a:rPr lang="cs-CZ" sz="3600" dirty="0" smtClean="0">
                <a:latin typeface="Arial Black" pitchFamily="34" charset="0"/>
              </a:rPr>
              <a:t> </a:t>
            </a:r>
            <a:r>
              <a:rPr lang="cs-CZ" sz="3600" dirty="0" err="1" smtClean="0">
                <a:latin typeface="Arial Black" pitchFamily="34" charset="0"/>
              </a:rPr>
              <a:t>stuktura</a:t>
            </a:r>
            <a:r>
              <a:rPr lang="cs-CZ" sz="3600" dirty="0" smtClean="0">
                <a:latin typeface="Arial Black" pitchFamily="34" charset="0"/>
              </a:rPr>
              <a:t> peptidů a proteinů ( bílkovin)</a:t>
            </a: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0000FF"/>
                </a:solidFill>
                <a:latin typeface="Arial Black" pitchFamily="34" charset="0"/>
              </a:rPr>
              <a:t>SEKUNDÁRNÍ STRUKTURA proteinů II/2</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a:p>
        </p:txBody>
      </p:sp>
      <p:pic>
        <p:nvPicPr>
          <p:cNvPr id="11" name="Obrázek 10" descr="ALFA HELIX, vodíkové můstky a pravotočivost001.jpg"/>
          <p:cNvPicPr>
            <a:picLocks noChangeAspect="1"/>
          </p:cNvPicPr>
          <p:nvPr/>
        </p:nvPicPr>
        <p:blipFill>
          <a:blip r:embed="rId2" cstate="print"/>
          <a:stretch>
            <a:fillRect/>
          </a:stretch>
        </p:blipFill>
        <p:spPr>
          <a:xfrm>
            <a:off x="251520" y="908719"/>
            <a:ext cx="4104456" cy="5688633"/>
          </a:xfrm>
          <a:prstGeom prst="rect">
            <a:avLst/>
          </a:prstGeom>
        </p:spPr>
      </p:pic>
      <p:sp>
        <p:nvSpPr>
          <p:cNvPr id="12" name="TextovéPole 11"/>
          <p:cNvSpPr txBox="1"/>
          <p:nvPr/>
        </p:nvSpPr>
        <p:spPr>
          <a:xfrm>
            <a:off x="4644008" y="1052736"/>
            <a:ext cx="4104456" cy="1200329"/>
          </a:xfrm>
          <a:prstGeom prst="rect">
            <a:avLst/>
          </a:prstGeom>
          <a:noFill/>
        </p:spPr>
        <p:txBody>
          <a:bodyPr wrap="square" rtlCol="0">
            <a:spAutoFit/>
          </a:bodyPr>
          <a:lstStyle/>
          <a:p>
            <a:r>
              <a:rPr lang="cs-CZ" sz="2400" dirty="0" smtClean="0">
                <a:latin typeface="Arial Black" pitchFamily="34" charset="0"/>
              </a:rPr>
              <a:t>ČERNÉ VAZBY JSOU SMĚREM K POZOROVATELI</a:t>
            </a:r>
            <a:endParaRPr lang="cs-CZ" sz="2400" dirty="0">
              <a:latin typeface="Arial Black" pitchFamily="34" charset="0"/>
            </a:endParaRPr>
          </a:p>
        </p:txBody>
      </p:sp>
      <p:sp>
        <p:nvSpPr>
          <p:cNvPr id="13" name="TextovéPole 12"/>
          <p:cNvSpPr txBox="1"/>
          <p:nvPr/>
        </p:nvSpPr>
        <p:spPr>
          <a:xfrm>
            <a:off x="4716016" y="2348880"/>
            <a:ext cx="4032448" cy="1815882"/>
          </a:xfrm>
          <a:prstGeom prst="rect">
            <a:avLst/>
          </a:prstGeom>
          <a:noFill/>
        </p:spPr>
        <p:txBody>
          <a:bodyPr wrap="square" rtlCol="0">
            <a:spAutoFit/>
          </a:bodyPr>
          <a:lstStyle/>
          <a:p>
            <a:r>
              <a:rPr lang="cs-CZ" sz="2800" dirty="0" smtClean="0">
                <a:solidFill>
                  <a:srgbClr val="FF0000"/>
                </a:solidFill>
                <a:latin typeface="Arial Black" pitchFamily="34" charset="0"/>
              </a:rPr>
              <a:t>ČÁRKOVANĚ </a:t>
            </a:r>
            <a:r>
              <a:rPr lang="cs-CZ" sz="2800" smtClean="0">
                <a:solidFill>
                  <a:srgbClr val="FF0000"/>
                </a:solidFill>
                <a:latin typeface="Arial Black" pitchFamily="34" charset="0"/>
              </a:rPr>
              <a:t>A ZVÝRAZNĚNĚ </a:t>
            </a:r>
            <a:r>
              <a:rPr lang="cs-CZ" sz="2800" dirty="0" smtClean="0">
                <a:solidFill>
                  <a:srgbClr val="FF0000"/>
                </a:solidFill>
                <a:latin typeface="Arial Black" pitchFamily="34" charset="0"/>
              </a:rPr>
              <a:t>JSOU VODÍKOVÉ MŮSTKY</a:t>
            </a:r>
            <a:endParaRPr lang="cs-CZ" sz="2800" dirty="0">
              <a:solidFill>
                <a:srgbClr val="FF0000"/>
              </a:solidFill>
              <a:latin typeface="Arial Black" pitchFamily="34" charset="0"/>
            </a:endParaRPr>
          </a:p>
        </p:txBody>
      </p:sp>
      <p:sp>
        <p:nvSpPr>
          <p:cNvPr id="14" name="TextovéPole 13"/>
          <p:cNvSpPr txBox="1"/>
          <p:nvPr/>
        </p:nvSpPr>
        <p:spPr>
          <a:xfrm>
            <a:off x="4716016" y="4293096"/>
            <a:ext cx="4032448" cy="2308324"/>
          </a:xfrm>
          <a:prstGeom prst="rect">
            <a:avLst/>
          </a:prstGeom>
          <a:solidFill>
            <a:schemeClr val="accent3">
              <a:lumMod val="95000"/>
            </a:schemeClr>
          </a:solidFill>
        </p:spPr>
        <p:txBody>
          <a:bodyPr wrap="square" rtlCol="0">
            <a:spAutoFit/>
          </a:bodyPr>
          <a:lstStyle/>
          <a:p>
            <a:r>
              <a:rPr lang="cs-CZ" sz="3600" dirty="0" smtClean="0">
                <a:solidFill>
                  <a:srgbClr val="008000"/>
                </a:solidFill>
                <a:latin typeface="Arial Black" pitchFamily="34" charset="0"/>
              </a:rPr>
              <a:t>Šroubovice je PRAVOTOČIVÁ – viz minulý snímek!</a:t>
            </a:r>
            <a:endParaRPr lang="cs-CZ" sz="3600" dirty="0">
              <a:solidFill>
                <a:srgbClr val="008000"/>
              </a:solidFill>
              <a:latin typeface="Arial Black" pitchFamily="34" charset="0"/>
            </a:endParaRPr>
          </a:p>
        </p:txBody>
      </p:sp>
      <p:cxnSp>
        <p:nvCxnSpPr>
          <p:cNvPr id="16" name="Přímá spojovací šipka 15"/>
          <p:cNvCxnSpPr/>
          <p:nvPr/>
        </p:nvCxnSpPr>
        <p:spPr>
          <a:xfrm flipH="1">
            <a:off x="3491880" y="2636912"/>
            <a:ext cx="1296144" cy="72008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a:off x="2699792" y="1340768"/>
            <a:ext cx="1944216" cy="1584176"/>
          </a:xfrm>
          <a:prstGeom prst="straightConnector1">
            <a:avLst/>
          </a:prstGeom>
          <a:ln w="635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23528" y="0"/>
            <a:ext cx="8229600" cy="548680"/>
          </a:xfrm>
        </p:spPr>
        <p:txBody>
          <a:bodyPr/>
          <a:lstStyle/>
          <a:p>
            <a:r>
              <a:rPr lang="cs-CZ" sz="2800" dirty="0" smtClean="0">
                <a:solidFill>
                  <a:srgbClr val="0000FF"/>
                </a:solidFill>
                <a:latin typeface="Arial Black" pitchFamily="34" charset="0"/>
              </a:rPr>
              <a:t>SEKUNDÁRNÍ STRUKTURA proteinů III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pic>
        <p:nvPicPr>
          <p:cNvPr id="9" name="Obrázek 8" descr="img779.jpg"/>
          <p:cNvPicPr>
            <a:picLocks noChangeAspect="1"/>
          </p:cNvPicPr>
          <p:nvPr/>
        </p:nvPicPr>
        <p:blipFill>
          <a:blip r:embed="rId2" cstate="print"/>
          <a:stretch>
            <a:fillRect/>
          </a:stretch>
        </p:blipFill>
        <p:spPr>
          <a:xfrm rot="10800000">
            <a:off x="395536" y="620688"/>
            <a:ext cx="8424936" cy="5052190"/>
          </a:xfrm>
          <a:prstGeom prst="rect">
            <a:avLst/>
          </a:prstGeom>
        </p:spPr>
      </p:pic>
      <p:sp>
        <p:nvSpPr>
          <p:cNvPr id="8" name="TextovéPole 7"/>
          <p:cNvSpPr txBox="1"/>
          <p:nvPr/>
        </p:nvSpPr>
        <p:spPr>
          <a:xfrm>
            <a:off x="323528" y="5517232"/>
            <a:ext cx="2520280" cy="861774"/>
          </a:xfrm>
          <a:prstGeom prst="rect">
            <a:avLst/>
          </a:prstGeom>
          <a:solidFill>
            <a:schemeClr val="accent3">
              <a:lumMod val="85000"/>
            </a:schemeClr>
          </a:solidFill>
        </p:spPr>
        <p:txBody>
          <a:bodyPr wrap="square" rtlCol="0">
            <a:spAutoFit/>
          </a:bodyPr>
          <a:lstStyle/>
          <a:p>
            <a:r>
              <a:rPr lang="cs-CZ" u="sng" dirty="0" smtClean="0">
                <a:solidFill>
                  <a:srgbClr val="008000"/>
                </a:solidFill>
                <a:latin typeface="Arial Black" pitchFamily="34" charset="0"/>
              </a:rPr>
              <a:t>LEVOTOČIVÁ</a:t>
            </a:r>
          </a:p>
          <a:p>
            <a:r>
              <a:rPr lang="cs-CZ" u="sng" dirty="0" smtClean="0">
                <a:solidFill>
                  <a:srgbClr val="008000"/>
                </a:solidFill>
                <a:latin typeface="Arial Black" pitchFamily="34" charset="0"/>
              </a:rPr>
              <a:t>SPIRÁLA , </a:t>
            </a:r>
            <a:r>
              <a:rPr lang="cs-CZ" sz="3200" b="1" u="sng" dirty="0" smtClean="0">
                <a:solidFill>
                  <a:srgbClr val="008000"/>
                </a:solidFill>
                <a:latin typeface="Symbol" pitchFamily="18" charset="2"/>
              </a:rPr>
              <a:t>a</a:t>
            </a:r>
            <a:r>
              <a:rPr lang="cs-CZ" u="sng" dirty="0" smtClean="0">
                <a:solidFill>
                  <a:srgbClr val="008000"/>
                </a:solidFill>
                <a:latin typeface="Symbol" pitchFamily="18" charset="2"/>
              </a:rPr>
              <a:t> </a:t>
            </a:r>
            <a:r>
              <a:rPr lang="cs-CZ" u="sng" dirty="0" err="1" smtClean="0">
                <a:solidFill>
                  <a:srgbClr val="008000"/>
                </a:solidFill>
                <a:latin typeface="Arial Black" pitchFamily="34" charset="0"/>
              </a:rPr>
              <a:t>helix</a:t>
            </a:r>
            <a:endParaRPr lang="cs-CZ" dirty="0">
              <a:solidFill>
                <a:srgbClr val="008000"/>
              </a:solidFill>
            </a:endParaRPr>
          </a:p>
        </p:txBody>
      </p:sp>
      <p:sp>
        <p:nvSpPr>
          <p:cNvPr id="10" name="Obdélník 9"/>
          <p:cNvSpPr/>
          <p:nvPr/>
        </p:nvSpPr>
        <p:spPr>
          <a:xfrm>
            <a:off x="3635896" y="620688"/>
            <a:ext cx="5400600" cy="4608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descr="ALFA HELIX 04082017.jpg"/>
          <p:cNvPicPr>
            <a:picLocks noChangeAspect="1"/>
          </p:cNvPicPr>
          <p:nvPr/>
        </p:nvPicPr>
        <p:blipFill>
          <a:blip r:embed="rId3" cstate="print"/>
          <a:stretch>
            <a:fillRect/>
          </a:stretch>
        </p:blipFill>
        <p:spPr>
          <a:xfrm rot="5400000">
            <a:off x="4002948" y="253636"/>
            <a:ext cx="4666496" cy="5400600"/>
          </a:xfrm>
          <a:prstGeom prst="rect">
            <a:avLst/>
          </a:prstGeom>
        </p:spPr>
      </p:pic>
      <p:sp>
        <p:nvSpPr>
          <p:cNvPr id="12" name="TextovéPole 11"/>
          <p:cNvSpPr txBox="1"/>
          <p:nvPr/>
        </p:nvSpPr>
        <p:spPr>
          <a:xfrm>
            <a:off x="6660232" y="620688"/>
            <a:ext cx="2376264" cy="861774"/>
          </a:xfrm>
          <a:prstGeom prst="rect">
            <a:avLst/>
          </a:prstGeom>
          <a:solidFill>
            <a:schemeClr val="accent3">
              <a:lumMod val="85000"/>
            </a:schemeClr>
          </a:solidFill>
        </p:spPr>
        <p:txBody>
          <a:bodyPr wrap="square" rtlCol="0">
            <a:spAutoFit/>
          </a:bodyPr>
          <a:lstStyle/>
          <a:p>
            <a:r>
              <a:rPr lang="cs-CZ" u="sng" dirty="0" smtClean="0">
                <a:solidFill>
                  <a:srgbClr val="FF0000"/>
                </a:solidFill>
                <a:latin typeface="Arial Black" pitchFamily="34" charset="0"/>
              </a:rPr>
              <a:t>PRAVOTOČIVÁ</a:t>
            </a:r>
          </a:p>
          <a:p>
            <a:r>
              <a:rPr lang="cs-CZ" u="sng" dirty="0" smtClean="0">
                <a:solidFill>
                  <a:srgbClr val="FF0000"/>
                </a:solidFill>
                <a:latin typeface="Arial Black" pitchFamily="34" charset="0"/>
              </a:rPr>
              <a:t>SPIRÁLA, </a:t>
            </a:r>
            <a:r>
              <a:rPr lang="cs-CZ" sz="3200" b="1" u="sng" dirty="0" smtClean="0">
                <a:solidFill>
                  <a:srgbClr val="FF0000"/>
                </a:solidFill>
                <a:latin typeface="Symbol" pitchFamily="18" charset="2"/>
              </a:rPr>
              <a:t>a</a:t>
            </a:r>
            <a:r>
              <a:rPr lang="cs-CZ" u="sng" dirty="0" smtClean="0">
                <a:solidFill>
                  <a:srgbClr val="FF0000"/>
                </a:solidFill>
                <a:latin typeface="Symbol" pitchFamily="18" charset="2"/>
              </a:rPr>
              <a:t> </a:t>
            </a:r>
            <a:r>
              <a:rPr lang="cs-CZ" u="sng" dirty="0" err="1" smtClean="0">
                <a:solidFill>
                  <a:srgbClr val="FF0000"/>
                </a:solidFill>
                <a:latin typeface="Arial Black" pitchFamily="34" charset="0"/>
              </a:rPr>
              <a:t>helix</a:t>
            </a:r>
            <a:endParaRPr lang="cs-CZ" dirty="0"/>
          </a:p>
        </p:txBody>
      </p:sp>
      <p:sp>
        <p:nvSpPr>
          <p:cNvPr id="13" name="Obdélník 12"/>
          <p:cNvSpPr/>
          <p:nvPr/>
        </p:nvSpPr>
        <p:spPr>
          <a:xfrm>
            <a:off x="3419872" y="5157192"/>
            <a:ext cx="3888432" cy="720080"/>
          </a:xfrm>
          <a:prstGeom prst="rect">
            <a:avLst/>
          </a:prstGeom>
          <a:noFill/>
          <a:ln w="6350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 name="Přímá spojovací šipka 14"/>
          <p:cNvCxnSpPr/>
          <p:nvPr/>
        </p:nvCxnSpPr>
        <p:spPr>
          <a:xfrm flipH="1" flipV="1">
            <a:off x="2555776" y="5085184"/>
            <a:ext cx="864096" cy="72008"/>
          </a:xfrm>
          <a:prstGeom prst="straightConnector1">
            <a:avLst/>
          </a:prstGeom>
          <a:ln w="635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Kasein – hlavní </a:t>
            </a:r>
            <a:r>
              <a:rPr lang="cs-CZ" sz="2800" u="sng" dirty="0" smtClean="0">
                <a:solidFill>
                  <a:srgbClr val="FF0000"/>
                </a:solidFill>
                <a:latin typeface="Arial Black" pitchFamily="34" charset="0"/>
              </a:rPr>
              <a:t>aminokyselinové</a:t>
            </a:r>
            <a:r>
              <a:rPr lang="cs-CZ" sz="2800" dirty="0" smtClean="0">
                <a:solidFill>
                  <a:srgbClr val="FF0000"/>
                </a:solidFill>
                <a:latin typeface="Arial Black" pitchFamily="34" charset="0"/>
              </a:rPr>
              <a:t> složky </a:t>
            </a:r>
            <a:endParaRPr lang="cs-CZ" sz="2800" dirty="0">
              <a:solidFill>
                <a:srgbClr val="FF0000"/>
              </a:solidFill>
              <a:latin typeface="Arial Black" pitchFamily="34" charset="0"/>
            </a:endParaRPr>
          </a:p>
        </p:txBody>
      </p:sp>
      <p:sp>
        <p:nvSpPr>
          <p:cNvPr id="6" name="Zástupný symbol pro obsah 5"/>
          <p:cNvSpPr>
            <a:spLocks noGrp="1"/>
          </p:cNvSpPr>
          <p:nvPr>
            <p:ph idx="1"/>
          </p:nvPr>
        </p:nvSpPr>
        <p:spPr>
          <a:xfrm>
            <a:off x="457200" y="980728"/>
            <a:ext cx="8229600" cy="5145435"/>
          </a:xfrm>
        </p:spPr>
        <p:txBody>
          <a:bodyPr/>
          <a:lstStyle/>
          <a:p>
            <a:pPr eaLnBrk="1" fontAlgn="ctr" hangingPunct="1">
              <a:buNone/>
            </a:pPr>
            <a:r>
              <a:rPr lang="cs-CZ" sz="2400" dirty="0" smtClean="0">
                <a:hlinkClick r:id="rId2"/>
              </a:rPr>
              <a:t>Kyselina </a:t>
            </a:r>
            <a:r>
              <a:rPr lang="cs-CZ" sz="2400" dirty="0" err="1" smtClean="0">
                <a:hlinkClick r:id="rId2"/>
              </a:rPr>
              <a:t>glutamová</a:t>
            </a:r>
            <a:r>
              <a:rPr lang="cs-CZ" sz="2400" dirty="0" smtClean="0"/>
              <a:t> (</a:t>
            </a:r>
            <a:r>
              <a:rPr lang="cs-CZ" sz="2400" dirty="0" err="1" smtClean="0"/>
              <a:t>Glu</a:t>
            </a:r>
            <a:r>
              <a:rPr lang="cs-CZ" sz="2400" dirty="0" smtClean="0"/>
              <a:t>, E)</a:t>
            </a:r>
            <a:br>
              <a:rPr lang="cs-CZ" sz="2400" dirty="0" smtClean="0"/>
            </a:br>
            <a:endParaRPr lang="cs-CZ" sz="2400" dirty="0" smtClean="0"/>
          </a:p>
          <a:p>
            <a:pPr eaLnBrk="1" fontAlgn="t" hangingPunct="1"/>
            <a:endParaRPr lang="cs-CZ" sz="2400" dirty="0" smtClean="0"/>
          </a:p>
          <a:p>
            <a:endParaRPr lang="cs-CZ" sz="2400" dirty="0"/>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42</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932040" y="1052736"/>
            <a:ext cx="2057400" cy="914400"/>
          </a:xfrm>
          <a:prstGeom prst="rect">
            <a:avLst/>
          </a:prstGeom>
        </p:spPr>
      </p:pic>
      <p:sp>
        <p:nvSpPr>
          <p:cNvPr id="8" name="Obdélník 7"/>
          <p:cNvSpPr/>
          <p:nvPr/>
        </p:nvSpPr>
        <p:spPr>
          <a:xfrm>
            <a:off x="467544" y="1988840"/>
            <a:ext cx="2117887" cy="461665"/>
          </a:xfrm>
          <a:prstGeom prst="rect">
            <a:avLst/>
          </a:prstGeom>
        </p:spPr>
        <p:txBody>
          <a:bodyPr wrap="none">
            <a:spAutoFit/>
          </a:bodyPr>
          <a:lstStyle/>
          <a:p>
            <a:pPr algn="ctr"/>
            <a:r>
              <a:rPr lang="cs-CZ" sz="2400" dirty="0" smtClean="0">
                <a:hlinkClick r:id="rId4" tooltip="Prolin"/>
              </a:rPr>
              <a:t>Prolin</a:t>
            </a:r>
            <a:r>
              <a:rPr lang="cs-CZ" sz="2400" dirty="0" smtClean="0"/>
              <a:t> (Pro, P)</a:t>
            </a:r>
            <a:endParaRPr lang="cs-CZ" sz="2400" dirty="0"/>
          </a:p>
        </p:txBody>
      </p:sp>
      <p:pic>
        <p:nvPicPr>
          <p:cNvPr id="9" name="Obrázek 8" descr="800px-Amminoacido_prolina_formula_svg.png"/>
          <p:cNvPicPr>
            <a:picLocks noChangeAspect="1"/>
          </p:cNvPicPr>
          <p:nvPr/>
        </p:nvPicPr>
        <p:blipFill>
          <a:blip r:embed="rId5" cstate="print"/>
          <a:stretch>
            <a:fillRect/>
          </a:stretch>
        </p:blipFill>
        <p:spPr>
          <a:xfrm>
            <a:off x="2915816" y="1988840"/>
            <a:ext cx="1800200" cy="1273642"/>
          </a:xfrm>
          <a:prstGeom prst="rect">
            <a:avLst/>
          </a:prstGeom>
        </p:spPr>
      </p:pic>
      <p:pic>
        <p:nvPicPr>
          <p:cNvPr id="10" name="Obrázek 9" descr="img780.jpg"/>
          <p:cNvPicPr>
            <a:picLocks noChangeAspect="1"/>
          </p:cNvPicPr>
          <p:nvPr/>
        </p:nvPicPr>
        <p:blipFill>
          <a:blip r:embed="rId6" cstate="print"/>
          <a:stretch>
            <a:fillRect/>
          </a:stretch>
        </p:blipFill>
        <p:spPr>
          <a:xfrm rot="10800000">
            <a:off x="467544" y="3789040"/>
            <a:ext cx="4518262" cy="1872208"/>
          </a:xfrm>
          <a:prstGeom prst="rect">
            <a:avLst/>
          </a:prstGeom>
        </p:spPr>
      </p:pic>
      <p:sp>
        <p:nvSpPr>
          <p:cNvPr id="12" name="TextovéPole 11"/>
          <p:cNvSpPr txBox="1"/>
          <p:nvPr/>
        </p:nvSpPr>
        <p:spPr>
          <a:xfrm>
            <a:off x="4644008" y="5157192"/>
            <a:ext cx="2232248" cy="646331"/>
          </a:xfrm>
          <a:prstGeom prst="rect">
            <a:avLst/>
          </a:prstGeom>
          <a:noFill/>
          <a:ln w="38100">
            <a:solidFill>
              <a:srgbClr val="FF0000"/>
            </a:solidFill>
          </a:ln>
        </p:spPr>
        <p:txBody>
          <a:bodyPr wrap="square" rtlCol="0">
            <a:spAutoFit/>
          </a:bodyPr>
          <a:lstStyle/>
          <a:p>
            <a:r>
              <a:rPr lang="cs-CZ" dirty="0" smtClean="0">
                <a:solidFill>
                  <a:srgbClr val="FF0000"/>
                </a:solidFill>
                <a:latin typeface="Arial Black" pitchFamily="34" charset="0"/>
              </a:rPr>
              <a:t>Kasein je FOSFOPROTEID</a:t>
            </a:r>
            <a:endParaRPr lang="cs-CZ" dirty="0"/>
          </a:p>
        </p:txBody>
      </p:sp>
      <p:pic>
        <p:nvPicPr>
          <p:cNvPr id="13" name="Obrázek 12" descr="Amminoacido_serina_formula.png"/>
          <p:cNvPicPr>
            <a:picLocks noChangeAspect="1"/>
          </p:cNvPicPr>
          <p:nvPr/>
        </p:nvPicPr>
        <p:blipFill>
          <a:blip r:embed="rId7" cstate="print"/>
          <a:stretch>
            <a:fillRect/>
          </a:stretch>
        </p:blipFill>
        <p:spPr>
          <a:xfrm>
            <a:off x="6732241" y="3356992"/>
            <a:ext cx="1735832" cy="1008112"/>
          </a:xfrm>
          <a:prstGeom prst="rect">
            <a:avLst/>
          </a:prstGeom>
        </p:spPr>
      </p:pic>
      <p:sp>
        <p:nvSpPr>
          <p:cNvPr id="14" name="Obdélník 13"/>
          <p:cNvSpPr/>
          <p:nvPr/>
        </p:nvSpPr>
        <p:spPr>
          <a:xfrm>
            <a:off x="6429111" y="2780928"/>
            <a:ext cx="2031967" cy="461665"/>
          </a:xfrm>
          <a:prstGeom prst="rect">
            <a:avLst/>
          </a:prstGeom>
        </p:spPr>
        <p:txBody>
          <a:bodyPr wrap="none">
            <a:spAutoFit/>
          </a:bodyPr>
          <a:lstStyle/>
          <a:p>
            <a:pPr algn="ctr"/>
            <a:r>
              <a:rPr lang="cs-CZ" sz="2400" dirty="0" smtClean="0">
                <a:hlinkClick r:id="rId8" tooltip="Serin"/>
              </a:rPr>
              <a:t>Serin</a:t>
            </a:r>
            <a:r>
              <a:rPr lang="cs-CZ" sz="2400" dirty="0" smtClean="0"/>
              <a:t> (Ser, S)</a:t>
            </a:r>
            <a:endParaRPr lang="cs-CZ" sz="2400" dirty="0"/>
          </a:p>
        </p:txBody>
      </p:sp>
      <p:cxnSp>
        <p:nvCxnSpPr>
          <p:cNvPr id="16" name="Přímá spojovací šipka 15"/>
          <p:cNvCxnSpPr>
            <a:stCxn id="13" idx="1"/>
          </p:cNvCxnSpPr>
          <p:nvPr/>
        </p:nvCxnSpPr>
        <p:spPr>
          <a:xfrm flipH="1">
            <a:off x="2843808" y="3861048"/>
            <a:ext cx="3888433"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28. 11. 2018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43</a:t>
            </a:fld>
            <a:endParaRPr lang="sk-SK"/>
          </a:p>
        </p:txBody>
      </p:sp>
      <p:pic>
        <p:nvPicPr>
          <p:cNvPr id="7" name="Obrázek 6" descr="img781.jpg"/>
          <p:cNvPicPr>
            <a:picLocks noChangeAspect="1"/>
          </p:cNvPicPr>
          <p:nvPr/>
        </p:nvPicPr>
        <p:blipFill>
          <a:blip r:embed="rId2" cstate="print"/>
          <a:stretch>
            <a:fillRect/>
          </a:stretch>
        </p:blipFill>
        <p:spPr>
          <a:xfrm rot="16200000">
            <a:off x="1619435" y="-963253"/>
            <a:ext cx="5977137" cy="8568954"/>
          </a:xfrm>
          <a:prstGeom prst="rect">
            <a:avLst/>
          </a:prstGeom>
        </p:spPr>
      </p:pic>
      <p:sp>
        <p:nvSpPr>
          <p:cNvPr id="8" name="Zaoblený obdélník 7"/>
          <p:cNvSpPr/>
          <p:nvPr/>
        </p:nvSpPr>
        <p:spPr>
          <a:xfrm>
            <a:off x="5508104" y="1340768"/>
            <a:ext cx="792088"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5508104" y="2996952"/>
            <a:ext cx="792088"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Zaoblený obdélník 9"/>
          <p:cNvSpPr/>
          <p:nvPr/>
        </p:nvSpPr>
        <p:spPr>
          <a:xfrm>
            <a:off x="539552" y="2996952"/>
            <a:ext cx="1368152"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562074"/>
          </a:xfrm>
        </p:spPr>
        <p:txBody>
          <a:bodyPr/>
          <a:lstStyle/>
          <a:p>
            <a:r>
              <a:rPr lang="cs-CZ" dirty="0" smtClean="0">
                <a:solidFill>
                  <a:srgbClr val="FF0000"/>
                </a:solidFill>
                <a:latin typeface="Arial Black" pitchFamily="34" charset="0"/>
              </a:rPr>
              <a:t>Kasein – charakteristiky</a:t>
            </a:r>
            <a:endParaRPr lang="cs-CZ"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44</a:t>
            </a:fld>
            <a:endParaRPr lang="sk-SK"/>
          </a:p>
        </p:txBody>
      </p:sp>
      <p:pic>
        <p:nvPicPr>
          <p:cNvPr id="8" name="Obrázek 7" descr="kasein složení.jpg"/>
          <p:cNvPicPr>
            <a:picLocks noChangeAspect="1"/>
          </p:cNvPicPr>
          <p:nvPr/>
        </p:nvPicPr>
        <p:blipFill>
          <a:blip r:embed="rId2" cstate="print"/>
          <a:stretch>
            <a:fillRect/>
          </a:stretch>
        </p:blipFill>
        <p:spPr>
          <a:xfrm rot="5400000">
            <a:off x="3818886" y="-2658645"/>
            <a:ext cx="1512168" cy="8646899"/>
          </a:xfrm>
          <a:prstGeom prst="rect">
            <a:avLst/>
          </a:prstGeom>
        </p:spPr>
      </p:pic>
      <p:sp>
        <p:nvSpPr>
          <p:cNvPr id="9" name="Obdélník 8"/>
          <p:cNvSpPr/>
          <p:nvPr/>
        </p:nvSpPr>
        <p:spPr>
          <a:xfrm>
            <a:off x="5364088" y="980728"/>
            <a:ext cx="1008112" cy="1368152"/>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323528" y="2564905"/>
            <a:ext cx="8352928" cy="769441"/>
          </a:xfrm>
          <a:prstGeom prst="rect">
            <a:avLst/>
          </a:prstGeom>
          <a:noFill/>
        </p:spPr>
        <p:txBody>
          <a:bodyPr wrap="square" rtlCol="0">
            <a:spAutoFit/>
          </a:bodyPr>
          <a:lstStyle/>
          <a:p>
            <a:pPr algn="ctr"/>
            <a:r>
              <a:rPr lang="cs-CZ" sz="4400" dirty="0" smtClean="0">
                <a:solidFill>
                  <a:srgbClr val="008000"/>
                </a:solidFill>
                <a:latin typeface="Arial Black" pitchFamily="34" charset="0"/>
              </a:rPr>
              <a:t>KASEIN  versus </a:t>
            </a:r>
            <a:r>
              <a:rPr lang="cs-CZ" sz="4400" dirty="0" smtClean="0">
                <a:solidFill>
                  <a:srgbClr val="C00000"/>
                </a:solidFill>
                <a:latin typeface="Arial Black" pitchFamily="34" charset="0"/>
              </a:rPr>
              <a:t>TVAROH</a:t>
            </a:r>
            <a:endParaRPr lang="cs-CZ" sz="4400" dirty="0">
              <a:solidFill>
                <a:srgbClr val="C00000"/>
              </a:solidFill>
              <a:latin typeface="Arial Black" pitchFamily="34" charset="0"/>
            </a:endParaRPr>
          </a:p>
        </p:txBody>
      </p:sp>
      <p:sp>
        <p:nvSpPr>
          <p:cNvPr id="11" name="TextovéPole 10"/>
          <p:cNvSpPr txBox="1"/>
          <p:nvPr/>
        </p:nvSpPr>
        <p:spPr>
          <a:xfrm>
            <a:off x="323528" y="3284984"/>
            <a:ext cx="8496944" cy="2677656"/>
          </a:xfrm>
          <a:prstGeom prst="rect">
            <a:avLst/>
          </a:prstGeom>
          <a:noFill/>
        </p:spPr>
        <p:txBody>
          <a:bodyPr wrap="square" rtlCol="0">
            <a:spAutoFit/>
          </a:bodyPr>
          <a:lstStyle/>
          <a:p>
            <a:r>
              <a:rPr lang="cs-CZ" sz="2800" u="sng" dirty="0" smtClean="0">
                <a:solidFill>
                  <a:srgbClr val="008000"/>
                </a:solidFill>
                <a:latin typeface="Arial Black" pitchFamily="34" charset="0"/>
              </a:rPr>
              <a:t>KASEIN</a:t>
            </a:r>
            <a:r>
              <a:rPr lang="cs-CZ" sz="2800" dirty="0" smtClean="0">
                <a:solidFill>
                  <a:srgbClr val="008000"/>
                </a:solidFill>
                <a:latin typeface="Arial Black" pitchFamily="34" charset="0"/>
              </a:rPr>
              <a:t>  se vyrábí z ODTUČNĚNÉHO (odstředěného) MLÉKA, VYSOKÝ TUK JE ZÁVADOU. </a:t>
            </a:r>
            <a:r>
              <a:rPr lang="cs-CZ" sz="2800" i="1" dirty="0" smtClean="0">
                <a:solidFill>
                  <a:srgbClr val="008000"/>
                </a:solidFill>
                <a:latin typeface="Arial Black" pitchFamily="34" charset="0"/>
              </a:rPr>
              <a:t>Vyprání fosforečnanů Ca.</a:t>
            </a:r>
          </a:p>
          <a:p>
            <a:r>
              <a:rPr lang="cs-CZ" sz="2800" u="sng" dirty="0" smtClean="0">
                <a:solidFill>
                  <a:srgbClr val="C00000"/>
                </a:solidFill>
                <a:latin typeface="Arial Black" pitchFamily="34" charset="0"/>
              </a:rPr>
              <a:t>TVAROH</a:t>
            </a:r>
            <a:r>
              <a:rPr lang="cs-CZ" sz="2800" dirty="0" smtClean="0">
                <a:solidFill>
                  <a:srgbClr val="C00000"/>
                </a:solidFill>
                <a:latin typeface="Arial Black" pitchFamily="34" charset="0"/>
              </a:rPr>
              <a:t>  se vyrábí PLNOTUČNÉHO MLÉKA (může ale být i NÍZKOTUČNÝ). </a:t>
            </a:r>
            <a:r>
              <a:rPr lang="cs-CZ" sz="2800" i="1" dirty="0" smtClean="0">
                <a:solidFill>
                  <a:srgbClr val="C00000"/>
                </a:solidFill>
                <a:latin typeface="Arial Black" pitchFamily="34" charset="0"/>
              </a:rPr>
              <a:t>Ponechány soli Ca.</a:t>
            </a:r>
            <a:endParaRPr lang="cs-CZ" sz="2800" i="1" dirty="0">
              <a:solidFill>
                <a:srgbClr val="C00000"/>
              </a:solidFill>
              <a:latin typeface="Arial Black"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Kasein – charakteristiky</a:t>
            </a:r>
            <a:endParaRPr lang="cs-CZ" sz="2800" dirty="0">
              <a:solidFill>
                <a:srgbClr val="FF0000"/>
              </a:solidFill>
              <a:latin typeface="Arial Black" pitchFamily="34" charset="0"/>
            </a:endParaRPr>
          </a:p>
        </p:txBody>
      </p:sp>
      <p:sp>
        <p:nvSpPr>
          <p:cNvPr id="17" name="Zástupný symbol pro obsah 16"/>
          <p:cNvSpPr>
            <a:spLocks noGrp="1"/>
          </p:cNvSpPr>
          <p:nvPr>
            <p:ph idx="1"/>
          </p:nvPr>
        </p:nvSpPr>
        <p:spPr>
          <a:xfrm>
            <a:off x="457200" y="1052736"/>
            <a:ext cx="8229600" cy="5073427"/>
          </a:xfrm>
        </p:spPr>
        <p:txBody>
          <a:bodyPr/>
          <a:lstStyle/>
          <a:p>
            <a:r>
              <a:rPr lang="cs-CZ" sz="2800" b="1" dirty="0" smtClean="0"/>
              <a:t>Bílkovinná složka mléka</a:t>
            </a:r>
          </a:p>
          <a:p>
            <a:r>
              <a:rPr lang="cs-CZ" sz="2800" b="1" dirty="0" smtClean="0">
                <a:solidFill>
                  <a:srgbClr val="0000FF"/>
                </a:solidFill>
              </a:rPr>
              <a:t>Rozeznáváme čtyři typy: </a:t>
            </a:r>
            <a:r>
              <a:rPr lang="cs-CZ" sz="2800" b="1" dirty="0" smtClean="0">
                <a:solidFill>
                  <a:srgbClr val="0000FF"/>
                </a:solidFill>
                <a:latin typeface="Symbol" pitchFamily="18" charset="2"/>
              </a:rPr>
              <a:t>a</a:t>
            </a:r>
            <a:r>
              <a:rPr lang="cs-CZ" sz="2800" b="1" dirty="0" smtClean="0">
                <a:solidFill>
                  <a:srgbClr val="0000FF"/>
                </a:solidFill>
              </a:rPr>
              <a:t>S1, </a:t>
            </a:r>
            <a:r>
              <a:rPr lang="cs-CZ" sz="2800" b="1" dirty="0" smtClean="0">
                <a:solidFill>
                  <a:srgbClr val="0000FF"/>
                </a:solidFill>
                <a:latin typeface="Symbol" pitchFamily="18" charset="2"/>
              </a:rPr>
              <a:t>a</a:t>
            </a:r>
            <a:r>
              <a:rPr lang="cs-CZ" sz="2800" b="1" dirty="0" smtClean="0">
                <a:solidFill>
                  <a:srgbClr val="0000FF"/>
                </a:solidFill>
              </a:rPr>
              <a:t>S2, </a:t>
            </a:r>
            <a:r>
              <a:rPr lang="cs-CZ" sz="2800" b="1" dirty="0" smtClean="0">
                <a:solidFill>
                  <a:srgbClr val="0000FF"/>
                </a:solidFill>
                <a:latin typeface="Symbol" pitchFamily="18" charset="2"/>
              </a:rPr>
              <a:t>b, k</a:t>
            </a:r>
            <a:endParaRPr lang="cs-CZ" sz="2800" b="1" dirty="0" smtClean="0">
              <a:solidFill>
                <a:srgbClr val="0000FF"/>
              </a:solidFill>
            </a:endParaRPr>
          </a:p>
          <a:p>
            <a:r>
              <a:rPr lang="cs-CZ" sz="2800" b="1" smtClean="0">
                <a:solidFill>
                  <a:srgbClr val="FF0000"/>
                </a:solidFill>
                <a:latin typeface="Arial Black" pitchFamily="34" charset="0"/>
              </a:rPr>
              <a:t>Získává se </a:t>
            </a:r>
            <a:r>
              <a:rPr lang="cs-CZ" sz="2800" b="1" dirty="0" smtClean="0">
                <a:solidFill>
                  <a:srgbClr val="FF0000"/>
                </a:solidFill>
                <a:latin typeface="Arial Black" pitchFamily="34" charset="0"/>
              </a:rPr>
              <a:t>vysrážením kyselinami nebo enzymy</a:t>
            </a:r>
          </a:p>
          <a:p>
            <a:r>
              <a:rPr lang="cs-CZ" sz="2800" b="1" dirty="0" smtClean="0">
                <a:solidFill>
                  <a:srgbClr val="008000"/>
                </a:solidFill>
              </a:rPr>
              <a:t>M = cca. 75 000 – 350 000</a:t>
            </a:r>
          </a:p>
          <a:p>
            <a:r>
              <a:rPr lang="cs-CZ" sz="2800" b="1" dirty="0" smtClean="0"/>
              <a:t>Nerozpustný ve vodě</a:t>
            </a:r>
          </a:p>
          <a:p>
            <a:r>
              <a:rPr lang="cs-CZ" sz="2800" b="1" dirty="0" smtClean="0"/>
              <a:t>Rozpustný v kyselinách a alkáliích</a:t>
            </a:r>
          </a:p>
          <a:p>
            <a:r>
              <a:rPr lang="cs-CZ" sz="2800" b="1" dirty="0" smtClean="0"/>
              <a:t>Alkalické roztoky mají schopnost dispergátorů</a:t>
            </a:r>
            <a:endParaRPr lang="cs-CZ" sz="2800" b="1" dirty="0"/>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45</a:t>
            </a:fld>
            <a:endParaRPr lang="sk-SK"/>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8928992" cy="634082"/>
          </a:xfrm>
        </p:spPr>
        <p:txBody>
          <a:bodyPr/>
          <a:lstStyle/>
          <a:p>
            <a:r>
              <a:rPr lang="cs-CZ" sz="4800" dirty="0" smtClean="0">
                <a:solidFill>
                  <a:srgbClr val="FF0000"/>
                </a:solidFill>
                <a:latin typeface="Arial Black" pitchFamily="34" charset="0"/>
              </a:rPr>
              <a:t>Od kaseinu k sýrům</a:t>
            </a:r>
            <a:endParaRPr lang="cs-CZ" sz="4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46</a:t>
            </a:fld>
            <a:endParaRPr lang="sk-SK"/>
          </a:p>
        </p:txBody>
      </p:sp>
      <p:sp>
        <p:nvSpPr>
          <p:cNvPr id="7" name="Zástupný symbol pro obsah 6"/>
          <p:cNvSpPr>
            <a:spLocks noGrp="1"/>
          </p:cNvSpPr>
          <p:nvPr>
            <p:ph idx="1"/>
          </p:nvPr>
        </p:nvSpPr>
        <p:spPr>
          <a:xfrm>
            <a:off x="457200" y="620688"/>
            <a:ext cx="8229600" cy="5616624"/>
          </a:xfrm>
        </p:spPr>
        <p:txBody>
          <a:bodyPr/>
          <a:lstStyle/>
          <a:p>
            <a:r>
              <a:rPr lang="cs-CZ" dirty="0" smtClean="0">
                <a:solidFill>
                  <a:srgbClr val="FF0000"/>
                </a:solidFill>
                <a:latin typeface="Arial Black" pitchFamily="34" charset="0"/>
              </a:rPr>
              <a:t>KASEIN </a:t>
            </a:r>
          </a:p>
          <a:p>
            <a:pPr lvl="1"/>
            <a:r>
              <a:rPr lang="cs-CZ" dirty="0" smtClean="0">
                <a:solidFill>
                  <a:srgbClr val="0000FF"/>
                </a:solidFill>
                <a:latin typeface="Arial Black" pitchFamily="34" charset="0"/>
              </a:rPr>
              <a:t>ENZYMY</a:t>
            </a:r>
            <a:r>
              <a:rPr lang="cs-CZ" dirty="0" smtClean="0">
                <a:solidFill>
                  <a:srgbClr val="FF0000"/>
                </a:solidFill>
                <a:latin typeface="Arial Black" pitchFamily="34" charset="0"/>
              </a:rPr>
              <a:t> </a:t>
            </a:r>
          </a:p>
          <a:p>
            <a:pPr lvl="2"/>
            <a:r>
              <a:rPr lang="cs-CZ" dirty="0" smtClean="0">
                <a:solidFill>
                  <a:srgbClr val="C00000"/>
                </a:solidFill>
                <a:latin typeface="Arial Black" pitchFamily="34" charset="0"/>
              </a:rPr>
              <a:t>PROTEÁZY -  štěpí </a:t>
            </a:r>
            <a:r>
              <a:rPr lang="cs-CZ" dirty="0" smtClean="0">
                <a:solidFill>
                  <a:srgbClr val="C00000"/>
                </a:solidFill>
                <a:latin typeface="Arial Black" pitchFamily="34" charset="0"/>
              </a:rPr>
              <a:t>peptidovou </a:t>
            </a:r>
            <a:r>
              <a:rPr lang="cs-CZ" dirty="0" smtClean="0">
                <a:solidFill>
                  <a:srgbClr val="C00000"/>
                </a:solidFill>
                <a:latin typeface="Arial Black" pitchFamily="34" charset="0"/>
              </a:rPr>
              <a:t>vazbu </a:t>
            </a:r>
            <a:r>
              <a:rPr lang="cs-CZ" u="sng" dirty="0" smtClean="0">
                <a:solidFill>
                  <a:srgbClr val="C00000"/>
                </a:solidFill>
                <a:latin typeface="Arial Black" pitchFamily="34" charset="0"/>
              </a:rPr>
              <a:t>uprostřed řetězce </a:t>
            </a:r>
            <a:r>
              <a:rPr lang="cs-CZ" dirty="0" smtClean="0">
                <a:solidFill>
                  <a:srgbClr val="C00000"/>
                </a:solidFill>
                <a:latin typeface="Arial Black" pitchFamily="34" charset="0"/>
              </a:rPr>
              <a:t>KASEINU &gt; ALBUMOZY &amp; PEPTONY</a:t>
            </a:r>
          </a:p>
          <a:p>
            <a:pPr lvl="2"/>
            <a:r>
              <a:rPr lang="cs-CZ" dirty="0" smtClean="0">
                <a:solidFill>
                  <a:srgbClr val="008000"/>
                </a:solidFill>
                <a:latin typeface="Arial Black" pitchFamily="34" charset="0"/>
              </a:rPr>
              <a:t>PEPTIDÁZY - štěpí peptidickou vazbu </a:t>
            </a:r>
            <a:r>
              <a:rPr lang="cs-CZ" u="sng" dirty="0" smtClean="0">
                <a:solidFill>
                  <a:srgbClr val="008000"/>
                </a:solidFill>
                <a:latin typeface="Arial Black" pitchFamily="34" charset="0"/>
              </a:rPr>
              <a:t>na konci řetězce</a:t>
            </a:r>
            <a:r>
              <a:rPr lang="cs-CZ" dirty="0" smtClean="0">
                <a:solidFill>
                  <a:srgbClr val="008000"/>
                </a:solidFill>
                <a:latin typeface="Arial Black" pitchFamily="34" charset="0"/>
              </a:rPr>
              <a:t> KASEINU</a:t>
            </a:r>
          </a:p>
          <a:p>
            <a:pPr lvl="2"/>
            <a:r>
              <a:rPr lang="cs-CZ" dirty="0" smtClean="0">
                <a:solidFill>
                  <a:srgbClr val="FFC000"/>
                </a:solidFill>
                <a:latin typeface="Arial Black" pitchFamily="34" charset="0"/>
              </a:rPr>
              <a:t>AMINÁZY – štěpí aminokyseliny (</a:t>
            </a:r>
            <a:r>
              <a:rPr lang="cs-CZ" sz="3200" u="sng" dirty="0" smtClean="0">
                <a:solidFill>
                  <a:srgbClr val="FFC000"/>
                </a:solidFill>
                <a:latin typeface="Arial Black" pitchFamily="34" charset="0"/>
              </a:rPr>
              <a:t>nežádoucí</a:t>
            </a:r>
            <a:r>
              <a:rPr lang="cs-CZ" dirty="0" smtClean="0">
                <a:solidFill>
                  <a:srgbClr val="FFC000"/>
                </a:solidFill>
                <a:latin typeface="Arial Black" pitchFamily="34" charset="0"/>
              </a:rPr>
              <a:t>)</a:t>
            </a:r>
          </a:p>
          <a:p>
            <a:r>
              <a:rPr lang="cs-CZ" dirty="0" smtClean="0">
                <a:solidFill>
                  <a:srgbClr val="FF0000"/>
                </a:solidFill>
                <a:latin typeface="Arial Black" pitchFamily="34" charset="0"/>
              </a:rPr>
              <a:t>SÝR = NAŠTĚPENÝ KASEIN</a:t>
            </a:r>
          </a:p>
          <a:p>
            <a:r>
              <a:rPr lang="cs-CZ" sz="4000" u="sng" dirty="0" smtClean="0">
                <a:solidFill>
                  <a:srgbClr val="7030A0"/>
                </a:solidFill>
                <a:latin typeface="Arial Black" pitchFamily="34" charset="0"/>
              </a:rPr>
              <a:t>„Díry“ v sýru </a:t>
            </a:r>
            <a:r>
              <a:rPr lang="cs-CZ" sz="2800" dirty="0" smtClean="0">
                <a:solidFill>
                  <a:srgbClr val="7030A0"/>
                </a:solidFill>
                <a:latin typeface="Arial Black" pitchFamily="34" charset="0"/>
              </a:rPr>
              <a:t>= dílo bakterií &amp; enzymů, uvolňujících CO</a:t>
            </a:r>
            <a:r>
              <a:rPr lang="cs-CZ" sz="2800" baseline="-25000" dirty="0" smtClean="0">
                <a:solidFill>
                  <a:srgbClr val="7030A0"/>
                </a:solidFill>
                <a:latin typeface="Arial Black" pitchFamily="34" charset="0"/>
              </a:rPr>
              <a:t>2</a:t>
            </a:r>
            <a:r>
              <a:rPr lang="cs-CZ" sz="2800" dirty="0" smtClean="0">
                <a:solidFill>
                  <a:srgbClr val="7030A0"/>
                </a:solidFill>
                <a:latin typeface="Arial Black" pitchFamily="34" charset="0"/>
              </a:rPr>
              <a:t> </a:t>
            </a:r>
            <a:endParaRPr lang="cs-CZ" sz="2800" dirty="0">
              <a:solidFill>
                <a:srgbClr val="7030A0"/>
              </a:solidFill>
              <a:latin typeface="Arial Black"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47</a:t>
            </a:fld>
            <a:endParaRPr lang="sk-SK"/>
          </a:p>
        </p:txBody>
      </p:sp>
      <p:pic>
        <p:nvPicPr>
          <p:cNvPr id="5" name="Obrázek 4" descr="img063.jpg"/>
          <p:cNvPicPr>
            <a:picLocks noChangeAspect="1"/>
          </p:cNvPicPr>
          <p:nvPr/>
        </p:nvPicPr>
        <p:blipFill>
          <a:blip r:embed="rId2" cstate="print"/>
          <a:stretch>
            <a:fillRect/>
          </a:stretch>
        </p:blipFill>
        <p:spPr>
          <a:xfrm rot="5400000">
            <a:off x="1786972" y="-1130786"/>
            <a:ext cx="5544615" cy="8327487"/>
          </a:xfrm>
          <a:prstGeom prst="rect">
            <a:avLst/>
          </a:prstGeom>
        </p:spPr>
      </p:pic>
      <p:sp>
        <p:nvSpPr>
          <p:cNvPr id="6" name="TextovéPole 5"/>
          <p:cNvSpPr txBox="1"/>
          <p:nvPr/>
        </p:nvSpPr>
        <p:spPr>
          <a:xfrm>
            <a:off x="5076056" y="1124744"/>
            <a:ext cx="1944216" cy="584775"/>
          </a:xfrm>
          <a:prstGeom prst="rect">
            <a:avLst/>
          </a:prstGeom>
          <a:solidFill>
            <a:srgbClr val="FFFF00"/>
          </a:solidFill>
        </p:spPr>
        <p:txBody>
          <a:bodyPr wrap="square" rtlCol="0">
            <a:spAutoFit/>
          </a:bodyPr>
          <a:lstStyle/>
          <a:p>
            <a:r>
              <a:rPr lang="cs-CZ" sz="3200" dirty="0" smtClean="0">
                <a:solidFill>
                  <a:srgbClr val="FF0000"/>
                </a:solidFill>
                <a:latin typeface="Arial Black" pitchFamily="34" charset="0"/>
              </a:rPr>
              <a:t>KASEIN</a:t>
            </a:r>
            <a:endParaRPr lang="cs-CZ" sz="3200" dirty="0">
              <a:solidFill>
                <a:srgbClr val="FF0000"/>
              </a:solidFill>
              <a:latin typeface="Arial Black"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48</a:t>
            </a:fld>
            <a:endParaRPr lang="sk-SK"/>
          </a:p>
        </p:txBody>
      </p:sp>
      <p:sp>
        <p:nvSpPr>
          <p:cNvPr id="9" name="TextovéPole 8"/>
          <p:cNvSpPr txBox="1"/>
          <p:nvPr/>
        </p:nvSpPr>
        <p:spPr>
          <a:xfrm>
            <a:off x="107504" y="1556792"/>
            <a:ext cx="8856984" cy="4647426"/>
          </a:xfrm>
          <a:prstGeom prst="rect">
            <a:avLst/>
          </a:prstGeom>
          <a:noFill/>
        </p:spPr>
        <p:txBody>
          <a:bodyPr wrap="square" rtlCol="0">
            <a:spAutoFit/>
          </a:bodyPr>
          <a:lstStyle/>
          <a:p>
            <a:r>
              <a:rPr lang="cs-CZ" sz="4400" u="sng" cap="all" dirty="0" smtClean="0">
                <a:solidFill>
                  <a:srgbClr val="C00000"/>
                </a:solidFill>
                <a:latin typeface="Arial Black" pitchFamily="34" charset="0"/>
              </a:rPr>
              <a:t>Pepton</a:t>
            </a:r>
            <a:r>
              <a:rPr lang="cs-CZ" sz="4400" dirty="0" smtClean="0">
                <a:solidFill>
                  <a:srgbClr val="C00000"/>
                </a:solidFill>
                <a:latin typeface="Arial Black" pitchFamily="34" charset="0"/>
              </a:rPr>
              <a:t> </a:t>
            </a:r>
            <a:r>
              <a:rPr lang="cs-CZ" sz="2800" b="1" dirty="0" smtClean="0"/>
              <a:t>je obecně polypeptid (nebo také směs polypeptidů) vznikající parciální </a:t>
            </a:r>
            <a:r>
              <a:rPr lang="cs-CZ" sz="2800" b="1" dirty="0" smtClean="0">
                <a:hlinkClick r:id="rId2" tooltip="Hydrolýza"/>
              </a:rPr>
              <a:t>hydrolýzou</a:t>
            </a:r>
            <a:r>
              <a:rPr lang="cs-CZ" sz="2800" b="1" dirty="0" smtClean="0"/>
              <a:t> proteinů </a:t>
            </a:r>
            <a:r>
              <a:rPr lang="cs-CZ" sz="2800" b="1" dirty="0" smtClean="0">
                <a:hlinkClick r:id="rId3" tooltip="Pepsin"/>
              </a:rPr>
              <a:t>pepsinem</a:t>
            </a:r>
            <a:r>
              <a:rPr lang="cs-CZ" sz="2800" b="1" dirty="0" smtClean="0"/>
              <a:t> a </a:t>
            </a:r>
            <a:r>
              <a:rPr lang="cs-CZ" sz="2800" b="1" dirty="0" smtClean="0">
                <a:hlinkClick r:id="rId4" tooltip="Kyselina chlorovodíková"/>
              </a:rPr>
              <a:t>kyselinou chlorovodíkovou (</a:t>
            </a:r>
            <a:r>
              <a:rPr lang="cs-CZ" sz="2800" b="1" dirty="0" err="1" smtClean="0">
                <a:hlinkClick r:id="rId4" tooltip="Kyselina chlorovodíková"/>
              </a:rPr>
              <a:t>HCl</a:t>
            </a:r>
            <a:r>
              <a:rPr lang="cs-CZ" sz="2800" b="1" dirty="0" smtClean="0">
                <a:hlinkClick r:id="rId4" tooltip="Kyselina chlorovodíková"/>
              </a:rPr>
              <a:t>)</a:t>
            </a:r>
            <a:r>
              <a:rPr lang="cs-CZ" sz="2800" b="1" dirty="0" smtClean="0"/>
              <a:t> v </a:t>
            </a:r>
            <a:r>
              <a:rPr lang="cs-CZ" sz="2800" b="1" dirty="0" smtClean="0">
                <a:hlinkClick r:id="rId5" tooltip="Žaludek"/>
              </a:rPr>
              <a:t>žaludku</a:t>
            </a:r>
            <a:r>
              <a:rPr lang="cs-CZ" sz="2800" b="1" dirty="0" smtClean="0"/>
              <a:t>. </a:t>
            </a:r>
          </a:p>
          <a:p>
            <a:r>
              <a:rPr lang="cs-CZ" sz="2800" b="1" dirty="0" smtClean="0">
                <a:solidFill>
                  <a:srgbClr val="C00000"/>
                </a:solidFill>
                <a:latin typeface="Arial Black" pitchFamily="34" charset="0"/>
              </a:rPr>
              <a:t>Je udáváno na štěpy o 3 – 4 </a:t>
            </a:r>
            <a:r>
              <a:rPr lang="cs-CZ" sz="2800" b="1" dirty="0" err="1" smtClean="0">
                <a:solidFill>
                  <a:srgbClr val="C00000"/>
                </a:solidFill>
                <a:latin typeface="Arial Black" pitchFamily="34" charset="0"/>
              </a:rPr>
              <a:t>minokyselinách</a:t>
            </a:r>
            <a:r>
              <a:rPr lang="cs-CZ" sz="2800" b="1" dirty="0" smtClean="0">
                <a:solidFill>
                  <a:srgbClr val="C00000"/>
                </a:solidFill>
                <a:latin typeface="Arial Black" pitchFamily="34" charset="0"/>
              </a:rPr>
              <a:t>.</a:t>
            </a:r>
          </a:p>
          <a:p>
            <a:r>
              <a:rPr lang="cs-CZ" sz="2800" b="1" dirty="0" smtClean="0"/>
              <a:t>Peptony jsou dále v </a:t>
            </a:r>
            <a:r>
              <a:rPr lang="cs-CZ" sz="2800" b="1" dirty="0" smtClean="0">
                <a:hlinkClick r:id="rId6" tooltip="Tenké střevo"/>
              </a:rPr>
              <a:t>tenkém střevě</a:t>
            </a:r>
            <a:r>
              <a:rPr lang="cs-CZ" sz="2800" b="1" dirty="0" smtClean="0"/>
              <a:t> štěpeny </a:t>
            </a:r>
            <a:r>
              <a:rPr lang="cs-CZ" sz="2800" b="1" dirty="0" smtClean="0">
                <a:hlinkClick r:id="rId7" tooltip="Trypsin"/>
              </a:rPr>
              <a:t>trypsinem</a:t>
            </a:r>
            <a:r>
              <a:rPr lang="cs-CZ" sz="2800" b="1" dirty="0" smtClean="0"/>
              <a:t> a </a:t>
            </a:r>
            <a:r>
              <a:rPr lang="cs-CZ" sz="2800" b="1" dirty="0" smtClean="0">
                <a:hlinkClick r:id="rId8" tooltip="Chymotrypsin"/>
              </a:rPr>
              <a:t>chymotrypsinem</a:t>
            </a:r>
            <a:r>
              <a:rPr lang="cs-CZ" sz="2800" b="1" dirty="0" smtClean="0"/>
              <a:t> na kratší </a:t>
            </a:r>
            <a:r>
              <a:rPr lang="cs-CZ" sz="2800" b="1" dirty="0" smtClean="0">
                <a:hlinkClick r:id="rId9" tooltip="Peptid"/>
              </a:rPr>
              <a:t>peptidy</a:t>
            </a:r>
            <a:r>
              <a:rPr lang="cs-CZ" sz="2800" b="1" dirty="0" smtClean="0"/>
              <a:t>, které jsou dále degradovány působením karboxypeptidáz a aminopeptidáz až na jednotlivé </a:t>
            </a:r>
            <a:r>
              <a:rPr lang="cs-CZ" sz="2800" b="1" dirty="0" smtClean="0">
                <a:hlinkClick r:id="rId10" tooltip="Aminokyselina"/>
              </a:rPr>
              <a:t>aminokyseliny</a:t>
            </a:r>
            <a:r>
              <a:rPr lang="cs-CZ" sz="2800" dirty="0" smtClean="0"/>
              <a:t>. </a:t>
            </a:r>
            <a:endParaRPr lang="cs-CZ" sz="2800" dirty="0"/>
          </a:p>
        </p:txBody>
      </p:sp>
      <p:sp>
        <p:nvSpPr>
          <p:cNvPr id="11" name="TextovéPole 10"/>
          <p:cNvSpPr txBox="1"/>
          <p:nvPr/>
        </p:nvSpPr>
        <p:spPr>
          <a:xfrm>
            <a:off x="251520" y="260648"/>
            <a:ext cx="8568952" cy="1200329"/>
          </a:xfrm>
          <a:prstGeom prst="rect">
            <a:avLst/>
          </a:prstGeom>
          <a:noFill/>
        </p:spPr>
        <p:txBody>
          <a:bodyPr wrap="square" rtlCol="0">
            <a:spAutoFit/>
          </a:bodyPr>
          <a:lstStyle/>
          <a:p>
            <a:r>
              <a:rPr lang="cs-CZ" sz="4400" u="sng" dirty="0" smtClean="0">
                <a:solidFill>
                  <a:srgbClr val="C00000"/>
                </a:solidFill>
                <a:latin typeface="Arial Black" pitchFamily="34" charset="0"/>
              </a:rPr>
              <a:t>ALBUMOZY</a:t>
            </a:r>
            <a:r>
              <a:rPr lang="cs-CZ" sz="4400" dirty="0" smtClean="0">
                <a:solidFill>
                  <a:srgbClr val="C00000"/>
                </a:solidFill>
                <a:latin typeface="Arial Black" pitchFamily="34" charset="0"/>
              </a:rPr>
              <a:t> </a:t>
            </a:r>
            <a:r>
              <a:rPr lang="cs-CZ" sz="2800" dirty="0" smtClean="0">
                <a:solidFill>
                  <a:srgbClr val="C00000"/>
                </a:solidFill>
                <a:latin typeface="Arial Black" pitchFamily="34" charset="0"/>
              </a:rPr>
              <a:t>– jsou to jen kratší bílkoviny z kaseinu</a:t>
            </a:r>
            <a:endParaRPr lang="cs-CZ" sz="2800" dirty="0">
              <a:solidFill>
                <a:srgbClr val="C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smtClean="0">
                <a:solidFill>
                  <a:srgbClr val="FF0000"/>
                </a:solidFill>
                <a:latin typeface="Arial Black" pitchFamily="34" charset="0"/>
              </a:rPr>
              <a:t>Kasein – použití</a:t>
            </a:r>
            <a:endParaRPr lang="cs-CZ" sz="3200" dirty="0">
              <a:solidFill>
                <a:srgbClr val="FF0000"/>
              </a:solidFill>
              <a:latin typeface="Arial Black" pitchFamily="34" charset="0"/>
            </a:endParaRPr>
          </a:p>
        </p:txBody>
      </p:sp>
      <p:sp>
        <p:nvSpPr>
          <p:cNvPr id="17" name="Zástupný symbol pro obsah 16"/>
          <p:cNvSpPr>
            <a:spLocks noGrp="1"/>
          </p:cNvSpPr>
          <p:nvPr>
            <p:ph idx="1"/>
          </p:nvPr>
        </p:nvSpPr>
        <p:spPr>
          <a:xfrm>
            <a:off x="457200" y="1052736"/>
            <a:ext cx="8229600" cy="5073427"/>
          </a:xfrm>
        </p:spPr>
        <p:txBody>
          <a:bodyPr/>
          <a:lstStyle/>
          <a:p>
            <a:r>
              <a:rPr lang="cs-CZ" sz="2800" b="1" dirty="0" smtClean="0"/>
              <a:t>Lepidla</a:t>
            </a:r>
          </a:p>
          <a:p>
            <a:r>
              <a:rPr lang="cs-CZ" sz="2800" b="1" dirty="0" smtClean="0"/>
              <a:t>Barvy </a:t>
            </a:r>
          </a:p>
          <a:p>
            <a:r>
              <a:rPr lang="cs-CZ" sz="4400" b="1" dirty="0" smtClean="0">
                <a:solidFill>
                  <a:srgbClr val="0000FF"/>
                </a:solidFill>
                <a:latin typeface="Arial Black" pitchFamily="34" charset="0"/>
              </a:rPr>
              <a:t>Galalit</a:t>
            </a:r>
            <a:r>
              <a:rPr lang="cs-CZ" sz="4400" b="1" dirty="0" smtClean="0"/>
              <a:t> </a:t>
            </a:r>
            <a:r>
              <a:rPr lang="cs-CZ" sz="2800" b="1" dirty="0" smtClean="0"/>
              <a:t>(termoset síťovaný FORMALDEHYDEM)</a:t>
            </a:r>
          </a:p>
          <a:p>
            <a:r>
              <a:rPr lang="cs-CZ" sz="2800" b="1" dirty="0" smtClean="0"/>
              <a:t>…………..</a:t>
            </a: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49</a:t>
            </a:fld>
            <a:endParaRPr lang="sk-S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a:t>
            </a:fld>
            <a:endParaRPr lang="sk-SK"/>
          </a:p>
        </p:txBody>
      </p:sp>
      <p:pic>
        <p:nvPicPr>
          <p:cNvPr id="10" name="Obrázek 9" descr="AminoAcidball_svg.png"/>
          <p:cNvPicPr>
            <a:picLocks noChangeAspect="1"/>
          </p:cNvPicPr>
          <p:nvPr/>
        </p:nvPicPr>
        <p:blipFill>
          <a:blip r:embed="rId2" cstate="print"/>
          <a:stretch>
            <a:fillRect/>
          </a:stretch>
        </p:blipFill>
        <p:spPr>
          <a:xfrm>
            <a:off x="1259632" y="1052736"/>
            <a:ext cx="6686550" cy="47625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95536" y="116632"/>
            <a:ext cx="8229600" cy="490066"/>
          </a:xfrm>
        </p:spPr>
        <p:txBody>
          <a:bodyPr/>
          <a:lstStyle/>
          <a:p>
            <a:r>
              <a:rPr lang="cs-CZ" sz="3200" b="1" dirty="0" smtClean="0">
                <a:solidFill>
                  <a:srgbClr val="0000FF"/>
                </a:solidFill>
                <a:latin typeface="Arial Black" pitchFamily="34" charset="0"/>
              </a:rPr>
              <a:t>Galalit</a:t>
            </a:r>
            <a:r>
              <a:rPr lang="cs-CZ" sz="3200" b="1" dirty="0" smtClean="0"/>
              <a:t> </a:t>
            </a:r>
            <a:r>
              <a:rPr lang="cs-CZ" sz="3200" b="1" dirty="0" smtClean="0">
                <a:solidFill>
                  <a:srgbClr val="0000FF"/>
                </a:solidFill>
                <a:latin typeface="Arial Black" pitchFamily="34" charset="0"/>
              </a:rPr>
              <a:t>se vrací! </a:t>
            </a:r>
            <a:endParaRPr lang="cs-CZ" sz="32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50</a:t>
            </a:fld>
            <a:endParaRPr lang="sk-SK"/>
          </a:p>
        </p:txBody>
      </p:sp>
      <p:pic>
        <p:nvPicPr>
          <p:cNvPr id="9" name="Obrázek 8" descr="GALALIT  z KASEINU002.jpg"/>
          <p:cNvPicPr>
            <a:picLocks noChangeAspect="1"/>
          </p:cNvPicPr>
          <p:nvPr/>
        </p:nvPicPr>
        <p:blipFill>
          <a:blip r:embed="rId2" cstate="print"/>
          <a:stretch>
            <a:fillRect/>
          </a:stretch>
        </p:blipFill>
        <p:spPr>
          <a:xfrm rot="10800000">
            <a:off x="0" y="620688"/>
            <a:ext cx="9144000" cy="6237312"/>
          </a:xfrm>
          <a:prstGeom prst="rect">
            <a:avLst/>
          </a:prstGeom>
        </p:spPr>
      </p:pic>
      <p:cxnSp>
        <p:nvCxnSpPr>
          <p:cNvPr id="11" name="Přímá spojovací čára 10"/>
          <p:cNvCxnSpPr/>
          <p:nvPr/>
        </p:nvCxnSpPr>
        <p:spPr>
          <a:xfrm>
            <a:off x="179512" y="2636912"/>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179512" y="2852936"/>
            <a:ext cx="25922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28. 11. 2018</a:t>
            </a:r>
            <a:endParaRPr lang="sk-SK"/>
          </a:p>
        </p:txBody>
      </p:sp>
      <p:sp>
        <p:nvSpPr>
          <p:cNvPr id="3" name="Zástupný symbol pro zápatí 2"/>
          <p:cNvSpPr>
            <a:spLocks noGrp="1"/>
          </p:cNvSpPr>
          <p:nvPr>
            <p:ph type="ftr" sz="quarter" idx="11"/>
          </p:nvPr>
        </p:nvSpPr>
        <p:spPr/>
        <p:txBody>
          <a:bodyPr/>
          <a:lstStyle/>
          <a:p>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fld id="{D2DAE1EA-64DE-4526-BF42-981E8B573A59}" type="slidenum">
              <a:rPr lang="sk-SK" smtClean="0"/>
              <a:pPr/>
              <a:t>51</a:t>
            </a:fld>
            <a:endParaRPr lang="sk-SK"/>
          </a:p>
        </p:txBody>
      </p:sp>
      <p:sp>
        <p:nvSpPr>
          <p:cNvPr id="17" name="TextovéPole 16"/>
          <p:cNvSpPr txBox="1"/>
          <p:nvPr/>
        </p:nvSpPr>
        <p:spPr>
          <a:xfrm>
            <a:off x="0" y="116632"/>
            <a:ext cx="9036496" cy="707886"/>
          </a:xfrm>
          <a:prstGeom prst="rect">
            <a:avLst/>
          </a:prstGeom>
          <a:noFill/>
        </p:spPr>
        <p:txBody>
          <a:bodyPr wrap="square" rtlCol="0">
            <a:spAutoFit/>
          </a:bodyPr>
          <a:lstStyle/>
          <a:p>
            <a:pPr algn="ctr"/>
            <a:r>
              <a:rPr lang="cs-CZ" sz="4000" dirty="0" smtClean="0">
                <a:solidFill>
                  <a:srgbClr val="FF0000"/>
                </a:solidFill>
                <a:latin typeface="Arial Black" pitchFamily="34" charset="0"/>
              </a:rPr>
              <a:t>Kontinuální výroba KASEINU</a:t>
            </a:r>
            <a:endParaRPr lang="cs-CZ" sz="4000" dirty="0">
              <a:solidFill>
                <a:srgbClr val="FF0000"/>
              </a:solidFill>
              <a:latin typeface="Arial Black" pitchFamily="34" charset="0"/>
            </a:endParaRPr>
          </a:p>
        </p:txBody>
      </p:sp>
      <p:sp>
        <p:nvSpPr>
          <p:cNvPr id="18" name="TextovéPole 17"/>
          <p:cNvSpPr txBox="1"/>
          <p:nvPr/>
        </p:nvSpPr>
        <p:spPr>
          <a:xfrm>
            <a:off x="0" y="836712"/>
            <a:ext cx="8964488" cy="830997"/>
          </a:xfrm>
          <a:prstGeom prst="rect">
            <a:avLst/>
          </a:prstGeom>
          <a:noFill/>
        </p:spPr>
        <p:txBody>
          <a:bodyPr wrap="square" rtlCol="0">
            <a:spAutoFit/>
          </a:bodyPr>
          <a:lstStyle/>
          <a:p>
            <a:pPr algn="ctr"/>
            <a:r>
              <a:rPr lang="cs-CZ" sz="2400" dirty="0" smtClean="0">
                <a:solidFill>
                  <a:srgbClr val="C00000"/>
                </a:solidFill>
                <a:latin typeface="Arial Black" pitchFamily="34" charset="0"/>
              </a:rPr>
              <a:t>Vedlejší produkt je SYROVÁTKA (bílkoviny, cukry, anorganické látky …)</a:t>
            </a:r>
            <a:endParaRPr lang="cs-CZ" sz="2400" dirty="0">
              <a:solidFill>
                <a:srgbClr val="C00000"/>
              </a:solidFill>
              <a:latin typeface="Arial Black" pitchFamily="34" charset="0"/>
            </a:endParaRPr>
          </a:p>
        </p:txBody>
      </p:sp>
      <p:pic>
        <p:nvPicPr>
          <p:cNvPr id="20" name="Obrázek 19" descr="VÝROBA KASEINU PRŮMYSLOVÁ 05122016.jpg"/>
          <p:cNvPicPr>
            <a:picLocks noChangeAspect="1"/>
          </p:cNvPicPr>
          <p:nvPr/>
        </p:nvPicPr>
        <p:blipFill>
          <a:blip r:embed="rId2" cstate="print"/>
          <a:stretch>
            <a:fillRect/>
          </a:stretch>
        </p:blipFill>
        <p:spPr>
          <a:xfrm>
            <a:off x="0" y="1655588"/>
            <a:ext cx="9144000" cy="5202412"/>
          </a:xfrm>
          <a:prstGeom prst="rect">
            <a:avLst/>
          </a:prstGeom>
        </p:spPr>
      </p:pic>
      <p:sp>
        <p:nvSpPr>
          <p:cNvPr id="21" name="TextovéPole 20"/>
          <p:cNvSpPr txBox="1"/>
          <p:nvPr/>
        </p:nvSpPr>
        <p:spPr>
          <a:xfrm>
            <a:off x="395536" y="1628800"/>
            <a:ext cx="2952328" cy="707886"/>
          </a:xfrm>
          <a:prstGeom prst="rect">
            <a:avLst/>
          </a:prstGeom>
          <a:noFill/>
          <a:ln w="38100">
            <a:solidFill>
              <a:srgbClr val="FF0000"/>
            </a:solidFill>
            <a:prstDash val="sysDash"/>
          </a:ln>
        </p:spPr>
        <p:txBody>
          <a:bodyPr wrap="square" rtlCol="0">
            <a:spAutoFit/>
          </a:bodyPr>
          <a:lstStyle/>
          <a:p>
            <a:r>
              <a:rPr lang="cs-CZ" sz="2000" dirty="0" smtClean="0">
                <a:solidFill>
                  <a:srgbClr val="FF0000"/>
                </a:solidFill>
                <a:latin typeface="Arial Black" pitchFamily="34" charset="0"/>
              </a:rPr>
              <a:t>Dávkování kyseliny (</a:t>
            </a:r>
            <a:r>
              <a:rPr lang="cs-CZ" sz="2000" dirty="0" err="1" smtClean="0">
                <a:solidFill>
                  <a:srgbClr val="FF0000"/>
                </a:solidFill>
                <a:latin typeface="Arial Black" pitchFamily="34" charset="0"/>
              </a:rPr>
              <a:t>HCl</a:t>
            </a:r>
            <a:r>
              <a:rPr lang="cs-CZ" sz="2000" dirty="0" smtClean="0">
                <a:solidFill>
                  <a:srgbClr val="FF0000"/>
                </a:solidFill>
                <a:latin typeface="Arial Black" pitchFamily="34" charset="0"/>
              </a:rPr>
              <a:t> nebo H</a:t>
            </a:r>
            <a:r>
              <a:rPr lang="cs-CZ" sz="2000" baseline="-25000" dirty="0" smtClean="0">
                <a:solidFill>
                  <a:srgbClr val="FF0000"/>
                </a:solidFill>
                <a:latin typeface="Arial Black" pitchFamily="34" charset="0"/>
              </a:rPr>
              <a:t>2</a:t>
            </a:r>
            <a:r>
              <a:rPr lang="cs-CZ" sz="2000" dirty="0" smtClean="0">
                <a:solidFill>
                  <a:srgbClr val="FF0000"/>
                </a:solidFill>
                <a:latin typeface="Arial Black" pitchFamily="34" charset="0"/>
              </a:rPr>
              <a:t>SO</a:t>
            </a:r>
            <a:r>
              <a:rPr lang="cs-CZ" sz="2000" baseline="-25000" dirty="0" smtClean="0">
                <a:solidFill>
                  <a:srgbClr val="FF0000"/>
                </a:solidFill>
                <a:latin typeface="Arial Black" pitchFamily="34" charset="0"/>
              </a:rPr>
              <a:t>4</a:t>
            </a:r>
            <a:r>
              <a:rPr lang="cs-CZ" sz="2000" dirty="0" smtClean="0">
                <a:solidFill>
                  <a:srgbClr val="FF0000"/>
                </a:solidFill>
                <a:latin typeface="Arial Black" pitchFamily="34" charset="0"/>
              </a:rPr>
              <a:t>)</a:t>
            </a:r>
            <a:endParaRPr lang="cs-CZ" sz="2000" dirty="0">
              <a:solidFill>
                <a:srgbClr val="FF0000"/>
              </a:solidFill>
              <a:latin typeface="Arial Black" pitchFamily="34" charset="0"/>
            </a:endParaRPr>
          </a:p>
        </p:txBody>
      </p:sp>
      <p:cxnSp>
        <p:nvCxnSpPr>
          <p:cNvPr id="22" name="Přímá spojovací šipka 21"/>
          <p:cNvCxnSpPr/>
          <p:nvPr/>
        </p:nvCxnSpPr>
        <p:spPr>
          <a:xfrm>
            <a:off x="3419872" y="1916832"/>
            <a:ext cx="1368152" cy="432048"/>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179512" y="4149080"/>
            <a:ext cx="1872208" cy="923330"/>
          </a:xfrm>
          <a:prstGeom prst="rect">
            <a:avLst/>
          </a:prstGeom>
          <a:noFill/>
          <a:ln w="38100">
            <a:solidFill>
              <a:srgbClr val="008000"/>
            </a:solidFill>
            <a:prstDash val="sysDash"/>
          </a:ln>
        </p:spPr>
        <p:txBody>
          <a:bodyPr wrap="square" rtlCol="0">
            <a:spAutoFit/>
          </a:bodyPr>
          <a:lstStyle/>
          <a:p>
            <a:r>
              <a:rPr lang="cs-CZ" dirty="0" smtClean="0">
                <a:solidFill>
                  <a:srgbClr val="008000"/>
                </a:solidFill>
                <a:latin typeface="Arial Black" pitchFamily="34" charset="0"/>
              </a:rPr>
              <a:t>Druhý prací + rozdružovací</a:t>
            </a:r>
          </a:p>
          <a:p>
            <a:r>
              <a:rPr lang="cs-CZ" dirty="0" smtClean="0">
                <a:solidFill>
                  <a:srgbClr val="008000"/>
                </a:solidFill>
                <a:latin typeface="Arial Black" pitchFamily="34" charset="0"/>
              </a:rPr>
              <a:t>žlab</a:t>
            </a:r>
            <a:endParaRPr lang="cs-CZ" dirty="0">
              <a:solidFill>
                <a:srgbClr val="008000"/>
              </a:solidFill>
              <a:latin typeface="Arial Black" pitchFamily="34" charset="0"/>
            </a:endParaRPr>
          </a:p>
        </p:txBody>
      </p:sp>
      <p:cxnSp>
        <p:nvCxnSpPr>
          <p:cNvPr id="25" name="Přímá spojovací šipka 24"/>
          <p:cNvCxnSpPr/>
          <p:nvPr/>
        </p:nvCxnSpPr>
        <p:spPr>
          <a:xfrm flipV="1">
            <a:off x="467544" y="3717032"/>
            <a:ext cx="792088" cy="432048"/>
          </a:xfrm>
          <a:prstGeom prst="straightConnector1">
            <a:avLst/>
          </a:prstGeom>
          <a:ln w="381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915816" y="4005064"/>
            <a:ext cx="2232248" cy="369332"/>
          </a:xfrm>
          <a:prstGeom prst="rect">
            <a:avLst/>
          </a:prstGeom>
          <a:noFill/>
          <a:ln w="38100">
            <a:solidFill>
              <a:srgbClr val="0000FF"/>
            </a:solidFill>
            <a:prstDash val="sysDash"/>
          </a:ln>
        </p:spPr>
        <p:txBody>
          <a:bodyPr wrap="square" rtlCol="0">
            <a:spAutoFit/>
          </a:bodyPr>
          <a:lstStyle/>
          <a:p>
            <a:r>
              <a:rPr lang="cs-CZ" dirty="0" smtClean="0">
                <a:solidFill>
                  <a:srgbClr val="0000FF"/>
                </a:solidFill>
                <a:latin typeface="Arial Black" pitchFamily="34" charset="0"/>
              </a:rPr>
              <a:t>První prací žlab</a:t>
            </a:r>
            <a:endParaRPr lang="cs-CZ" dirty="0">
              <a:solidFill>
                <a:srgbClr val="0000FF"/>
              </a:solidFill>
              <a:latin typeface="Arial Black" pitchFamily="34" charset="0"/>
            </a:endParaRPr>
          </a:p>
        </p:txBody>
      </p:sp>
      <p:cxnSp>
        <p:nvCxnSpPr>
          <p:cNvPr id="27" name="Přímá spojovací šipka 26"/>
          <p:cNvCxnSpPr/>
          <p:nvPr/>
        </p:nvCxnSpPr>
        <p:spPr>
          <a:xfrm flipV="1">
            <a:off x="4283968" y="3573016"/>
            <a:ext cx="576064" cy="360040"/>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smtClean="0">
                <a:solidFill>
                  <a:srgbClr val="0000FF"/>
                </a:solidFill>
                <a:latin typeface="Arial Black" pitchFamily="34" charset="0"/>
              </a:rPr>
              <a:t>Galalit</a:t>
            </a:r>
            <a:r>
              <a:rPr lang="cs-CZ" sz="2800" b="1" dirty="0" smtClean="0"/>
              <a:t> </a:t>
            </a:r>
            <a:r>
              <a:rPr lang="cs-CZ" sz="2800" b="1" dirty="0" smtClean="0">
                <a:solidFill>
                  <a:srgbClr val="0000FF"/>
                </a:solidFill>
              </a:rPr>
              <a:t>se kdysi vyráběl i v ČR 1</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smtClean="0"/>
              <a:t>PŘÍRODNÍ POLYMERY PŘF MU 8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52</a:t>
            </a:fld>
            <a:endParaRPr lang="sk-SK"/>
          </a:p>
        </p:txBody>
      </p:sp>
      <p:pic>
        <p:nvPicPr>
          <p:cNvPr id="8" name="Obrázek 7" descr="galalit 1.jpg"/>
          <p:cNvPicPr>
            <a:picLocks noChangeAspect="1"/>
          </p:cNvPicPr>
          <p:nvPr/>
        </p:nvPicPr>
        <p:blipFill>
          <a:blip r:embed="rId2" cstate="print"/>
          <a:stretch>
            <a:fillRect/>
          </a:stretch>
        </p:blipFill>
        <p:spPr>
          <a:xfrm rot="5400000">
            <a:off x="2155180" y="-1138956"/>
            <a:ext cx="4968552" cy="8775872"/>
          </a:xfrm>
          <a:prstGeom prst="rect">
            <a:avLst/>
          </a:prstGeom>
        </p:spPr>
      </p:pic>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smtClean="0">
                <a:solidFill>
                  <a:srgbClr val="008000"/>
                </a:solidFill>
                <a:latin typeface="Arial Black" pitchFamily="34" charset="0"/>
              </a:rPr>
              <a:t>Prospekt SYNTHESIA Pardubice z roku 1969</a:t>
            </a:r>
            <a:endParaRPr lang="cs-CZ" sz="2400" dirty="0">
              <a:solidFill>
                <a:srgbClr val="008000"/>
              </a:solidFill>
              <a:latin typeface="Arial Black"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smtClean="0">
                <a:solidFill>
                  <a:srgbClr val="0000FF"/>
                </a:solidFill>
                <a:latin typeface="Arial Black" pitchFamily="34" charset="0"/>
              </a:rPr>
              <a:t>Galalit</a:t>
            </a:r>
            <a:r>
              <a:rPr lang="cs-CZ" sz="2800" b="1" dirty="0" smtClean="0"/>
              <a:t> </a:t>
            </a:r>
            <a:r>
              <a:rPr lang="cs-CZ" sz="2800" b="1" dirty="0" smtClean="0">
                <a:solidFill>
                  <a:srgbClr val="0000FF"/>
                </a:solidFill>
              </a:rPr>
              <a:t>se kdysi vyráběl i v ČR 2</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smtClean="0"/>
              <a:t>PŘÍRODNÍ POLYMERY PŘF MU 8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53</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smtClean="0">
                <a:solidFill>
                  <a:srgbClr val="008000"/>
                </a:solidFill>
                <a:latin typeface="Arial Black" pitchFamily="34" charset="0"/>
              </a:rPr>
              <a:t>Prospekt SYNTHESIA Pardubice z roku 1969</a:t>
            </a:r>
            <a:endParaRPr lang="cs-CZ" sz="2400" dirty="0">
              <a:solidFill>
                <a:srgbClr val="008000"/>
              </a:solidFill>
              <a:latin typeface="Arial Black" pitchFamily="34" charset="0"/>
            </a:endParaRPr>
          </a:p>
        </p:txBody>
      </p:sp>
      <p:pic>
        <p:nvPicPr>
          <p:cNvPr id="10" name="Obrázek 9" descr="galalit 2.jpg"/>
          <p:cNvPicPr>
            <a:picLocks noChangeAspect="1"/>
          </p:cNvPicPr>
          <p:nvPr/>
        </p:nvPicPr>
        <p:blipFill>
          <a:blip r:embed="rId2" cstate="print"/>
          <a:stretch>
            <a:fillRect/>
          </a:stretch>
        </p:blipFill>
        <p:spPr>
          <a:xfrm>
            <a:off x="251519" y="836712"/>
            <a:ext cx="8484091" cy="439248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smtClean="0">
                <a:solidFill>
                  <a:srgbClr val="0000FF"/>
                </a:solidFill>
                <a:latin typeface="Arial Black" pitchFamily="34" charset="0"/>
              </a:rPr>
              <a:t>Galalit</a:t>
            </a:r>
            <a:r>
              <a:rPr lang="cs-CZ" sz="2800" b="1" dirty="0" smtClean="0"/>
              <a:t> </a:t>
            </a:r>
            <a:r>
              <a:rPr lang="cs-CZ" sz="2800" b="1" dirty="0" smtClean="0">
                <a:solidFill>
                  <a:srgbClr val="0000FF"/>
                </a:solidFill>
              </a:rPr>
              <a:t>se kdysi vyráběl i v ČR 3</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smtClean="0"/>
              <a:t>PŘÍRODNÍ POLYMERY PŘF MU 8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54</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smtClean="0">
                <a:solidFill>
                  <a:srgbClr val="008000"/>
                </a:solidFill>
                <a:latin typeface="Arial Black" pitchFamily="34" charset="0"/>
              </a:rPr>
              <a:t>Prospekt SYNTHESIA Pardubice z roku 1969</a:t>
            </a:r>
            <a:endParaRPr lang="cs-CZ" sz="2400" dirty="0">
              <a:solidFill>
                <a:srgbClr val="008000"/>
              </a:solidFill>
              <a:latin typeface="Arial Black" pitchFamily="34" charset="0"/>
            </a:endParaRPr>
          </a:p>
        </p:txBody>
      </p:sp>
      <p:pic>
        <p:nvPicPr>
          <p:cNvPr id="8" name="Obrázek 7" descr="galalit 3.jpg"/>
          <p:cNvPicPr>
            <a:picLocks noChangeAspect="1"/>
          </p:cNvPicPr>
          <p:nvPr/>
        </p:nvPicPr>
        <p:blipFill>
          <a:blip r:embed="rId2" cstate="print"/>
          <a:stretch>
            <a:fillRect/>
          </a:stretch>
        </p:blipFill>
        <p:spPr>
          <a:xfrm rot="16200000">
            <a:off x="2015716" y="-999492"/>
            <a:ext cx="4896544" cy="8568952"/>
          </a:xfrm>
          <a:prstGeom prst="rect">
            <a:avLst/>
          </a:prstGeom>
        </p:spPr>
      </p:pic>
      <p:sp>
        <p:nvSpPr>
          <p:cNvPr id="11" name="TextovéPole 10"/>
          <p:cNvSpPr txBox="1"/>
          <p:nvPr/>
        </p:nvSpPr>
        <p:spPr>
          <a:xfrm>
            <a:off x="5076056" y="2204864"/>
            <a:ext cx="3528392" cy="369332"/>
          </a:xfrm>
          <a:prstGeom prst="rect">
            <a:avLst/>
          </a:prstGeom>
          <a:noFill/>
        </p:spPr>
        <p:txBody>
          <a:bodyPr wrap="square" rtlCol="0">
            <a:spAutoFit/>
          </a:bodyPr>
          <a:lstStyle/>
          <a:p>
            <a:r>
              <a:rPr lang="cs-CZ" dirty="0" smtClean="0">
                <a:solidFill>
                  <a:srgbClr val="FF0000"/>
                </a:solidFill>
                <a:latin typeface="Arial Black" pitchFamily="34" charset="0"/>
              </a:rPr>
              <a:t>1 </a:t>
            </a:r>
            <a:r>
              <a:rPr lang="cs-CZ" dirty="0" err="1" smtClean="0">
                <a:solidFill>
                  <a:srgbClr val="FF0000"/>
                </a:solidFill>
                <a:latin typeface="Arial Black" pitchFamily="34" charset="0"/>
              </a:rPr>
              <a:t>kp</a:t>
            </a:r>
            <a:r>
              <a:rPr lang="cs-CZ" dirty="0" smtClean="0">
                <a:solidFill>
                  <a:srgbClr val="FF0000"/>
                </a:solidFill>
                <a:latin typeface="Arial Black" pitchFamily="34" charset="0"/>
              </a:rPr>
              <a:t>/cm**2 = cca. 0.1 </a:t>
            </a:r>
            <a:r>
              <a:rPr lang="cs-CZ" dirty="0" err="1" smtClean="0">
                <a:solidFill>
                  <a:srgbClr val="FF0000"/>
                </a:solidFill>
                <a:latin typeface="Arial Black" pitchFamily="34" charset="0"/>
              </a:rPr>
              <a:t>MPa</a:t>
            </a:r>
            <a:endParaRPr lang="cs-CZ" dirty="0">
              <a:solidFill>
                <a:srgbClr val="FF0000"/>
              </a:solidFill>
              <a:latin typeface="Arial Black"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88640"/>
            <a:ext cx="8229600" cy="418058"/>
          </a:xfrm>
        </p:spPr>
        <p:txBody>
          <a:bodyPr/>
          <a:lstStyle/>
          <a:p>
            <a:r>
              <a:rPr lang="cs-CZ" sz="2800" b="1" dirty="0" smtClean="0">
                <a:solidFill>
                  <a:srgbClr val="0000FF"/>
                </a:solidFill>
                <a:latin typeface="Arial Black" pitchFamily="34" charset="0"/>
              </a:rPr>
              <a:t>Galalit</a:t>
            </a:r>
            <a:r>
              <a:rPr lang="cs-CZ" sz="2800" b="1" dirty="0" smtClean="0"/>
              <a:t> </a:t>
            </a:r>
            <a:r>
              <a:rPr lang="cs-CZ" sz="2800" b="1" dirty="0" smtClean="0">
                <a:solidFill>
                  <a:srgbClr val="0000FF"/>
                </a:solidFill>
              </a:rPr>
              <a:t>se kdysi vyráběl i v ČR 4</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a:xfrm>
            <a:off x="1835696" y="6453335"/>
            <a:ext cx="6480720" cy="268139"/>
          </a:xfrm>
        </p:spPr>
        <p:txBody>
          <a:bodyPr/>
          <a:lstStyle/>
          <a:p>
            <a:pPr>
              <a:defRPr/>
            </a:pPr>
            <a:r>
              <a:rPr lang="pl-PL" smtClean="0"/>
              <a:t>PŘÍRODNÍ POLYMERY PŘF MU 8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55</a:t>
            </a:fld>
            <a:endParaRPr lang="sk-SK"/>
          </a:p>
        </p:txBody>
      </p:sp>
      <p:sp>
        <p:nvSpPr>
          <p:cNvPr id="9" name="TextovéPole 8"/>
          <p:cNvSpPr txBox="1"/>
          <p:nvPr/>
        </p:nvSpPr>
        <p:spPr>
          <a:xfrm>
            <a:off x="395536" y="5805264"/>
            <a:ext cx="8496944" cy="461665"/>
          </a:xfrm>
          <a:prstGeom prst="rect">
            <a:avLst/>
          </a:prstGeom>
          <a:noFill/>
        </p:spPr>
        <p:txBody>
          <a:bodyPr wrap="square" rtlCol="0">
            <a:spAutoFit/>
          </a:bodyPr>
          <a:lstStyle/>
          <a:p>
            <a:pPr algn="ctr"/>
            <a:r>
              <a:rPr lang="cs-CZ" sz="2400" dirty="0" smtClean="0">
                <a:solidFill>
                  <a:srgbClr val="008000"/>
                </a:solidFill>
                <a:latin typeface="Arial Black" pitchFamily="34" charset="0"/>
              </a:rPr>
              <a:t>Prospekt SYNTHESIA Pardubice z roku 1969</a:t>
            </a:r>
            <a:endParaRPr lang="cs-CZ" sz="2400" dirty="0">
              <a:solidFill>
                <a:srgbClr val="008000"/>
              </a:solidFill>
              <a:latin typeface="Arial Black" pitchFamily="34" charset="0"/>
            </a:endParaRPr>
          </a:p>
        </p:txBody>
      </p:sp>
      <p:pic>
        <p:nvPicPr>
          <p:cNvPr id="10" name="Obrázek 9" descr="galalit 4.jpg"/>
          <p:cNvPicPr>
            <a:picLocks noChangeAspect="1"/>
          </p:cNvPicPr>
          <p:nvPr/>
        </p:nvPicPr>
        <p:blipFill>
          <a:blip r:embed="rId2" cstate="print"/>
          <a:stretch>
            <a:fillRect/>
          </a:stretch>
        </p:blipFill>
        <p:spPr>
          <a:xfrm rot="16200000">
            <a:off x="2099501" y="-867253"/>
            <a:ext cx="5112568" cy="837648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56</a:t>
            </a:fld>
            <a:endParaRPr lang="sk-SK"/>
          </a:p>
        </p:txBody>
      </p:sp>
      <p:pic>
        <p:nvPicPr>
          <p:cNvPr id="1026" name="Picture 2" descr="C:\Users\ladapospa\Documents\Lada\GRANT LABORKY PŘÍRODNÍ POLYMERY 2016\Galalith_Synthesis_SCHEMATIC_V1.png"/>
          <p:cNvPicPr>
            <a:picLocks noChangeAspect="1" noChangeArrowheads="1"/>
          </p:cNvPicPr>
          <p:nvPr/>
        </p:nvPicPr>
        <p:blipFill>
          <a:blip r:embed="rId2" cstate="print"/>
          <a:srcRect/>
          <a:stretch>
            <a:fillRect/>
          </a:stretch>
        </p:blipFill>
        <p:spPr bwMode="auto">
          <a:xfrm>
            <a:off x="395536" y="404664"/>
            <a:ext cx="3168352" cy="5844950"/>
          </a:xfrm>
          <a:prstGeom prst="rect">
            <a:avLst/>
          </a:prstGeom>
          <a:noFill/>
        </p:spPr>
      </p:pic>
      <p:sp>
        <p:nvSpPr>
          <p:cNvPr id="6" name="TextovéPole 5"/>
          <p:cNvSpPr txBox="1"/>
          <p:nvPr/>
        </p:nvSpPr>
        <p:spPr>
          <a:xfrm>
            <a:off x="3707904" y="404664"/>
            <a:ext cx="5184576" cy="1754326"/>
          </a:xfrm>
          <a:prstGeom prst="rect">
            <a:avLst/>
          </a:prstGeom>
          <a:noFill/>
        </p:spPr>
        <p:txBody>
          <a:bodyPr wrap="square" rtlCol="0">
            <a:spAutoFit/>
          </a:bodyPr>
          <a:lstStyle/>
          <a:p>
            <a:r>
              <a:rPr lang="cs-CZ" sz="3600" dirty="0" smtClean="0">
                <a:solidFill>
                  <a:srgbClr val="FF0000"/>
                </a:solidFill>
                <a:latin typeface="Arial Black" pitchFamily="34" charset="0"/>
              </a:rPr>
              <a:t>Síťování KASEINU na GALALIT formaldehydem</a:t>
            </a:r>
            <a:endParaRPr lang="cs-CZ" sz="3600" dirty="0">
              <a:solidFill>
                <a:srgbClr val="FF0000"/>
              </a:solidFill>
              <a:latin typeface="Arial Black" pitchFamily="34" charset="0"/>
            </a:endParaRPr>
          </a:p>
        </p:txBody>
      </p:sp>
      <p:sp>
        <p:nvSpPr>
          <p:cNvPr id="7" name="TextovéPole 6"/>
          <p:cNvSpPr txBox="1"/>
          <p:nvPr/>
        </p:nvSpPr>
        <p:spPr>
          <a:xfrm>
            <a:off x="3707904" y="2204864"/>
            <a:ext cx="5184576" cy="2246769"/>
          </a:xfrm>
          <a:prstGeom prst="rect">
            <a:avLst/>
          </a:prstGeom>
          <a:noFill/>
        </p:spPr>
        <p:txBody>
          <a:bodyPr wrap="square" rtlCol="0">
            <a:spAutoFit/>
          </a:bodyPr>
          <a:lstStyle/>
          <a:p>
            <a:r>
              <a:rPr lang="cs-CZ" sz="3200" dirty="0" smtClean="0">
                <a:solidFill>
                  <a:srgbClr val="FF0000"/>
                </a:solidFill>
                <a:latin typeface="Arial Black" pitchFamily="34" charset="0"/>
              </a:rPr>
              <a:t>POSTUP:</a:t>
            </a:r>
          </a:p>
          <a:p>
            <a:pPr>
              <a:buFont typeface="Arial" pitchFamily="34" charset="0"/>
              <a:buChar char="•"/>
            </a:pPr>
            <a:r>
              <a:rPr lang="cs-CZ" dirty="0" smtClean="0"/>
              <a:t> </a:t>
            </a:r>
            <a:r>
              <a:rPr lang="cs-CZ" b="1" dirty="0" smtClean="0">
                <a:solidFill>
                  <a:srgbClr val="0000FF"/>
                </a:solidFill>
              </a:rPr>
              <a:t>vytvořit výrobek z </a:t>
            </a:r>
            <a:r>
              <a:rPr lang="cs-CZ" b="1" dirty="0" err="1" smtClean="0">
                <a:solidFill>
                  <a:srgbClr val="0000FF"/>
                </a:solidFill>
              </a:rPr>
              <a:t>kaseinové</a:t>
            </a:r>
            <a:r>
              <a:rPr lang="cs-CZ" b="1" dirty="0" smtClean="0">
                <a:solidFill>
                  <a:srgbClr val="0000FF"/>
                </a:solidFill>
              </a:rPr>
              <a:t> kaše, ponořit do 4 % formaldehydu a nechat několik dní</a:t>
            </a:r>
          </a:p>
          <a:p>
            <a:pPr>
              <a:buFont typeface="Arial" pitchFamily="34" charset="0"/>
              <a:buChar char="•"/>
            </a:pPr>
            <a:r>
              <a:rPr lang="cs-CZ" dirty="0" smtClean="0"/>
              <a:t> </a:t>
            </a:r>
            <a:r>
              <a:rPr lang="cs-CZ" b="1" dirty="0" smtClean="0">
                <a:solidFill>
                  <a:srgbClr val="008000"/>
                </a:solidFill>
              </a:rPr>
              <a:t>vytvořit výrobek z </a:t>
            </a:r>
            <a:r>
              <a:rPr lang="cs-CZ" b="1" dirty="0" err="1" smtClean="0">
                <a:solidFill>
                  <a:srgbClr val="008000"/>
                </a:solidFill>
              </a:rPr>
              <a:t>kaseinové</a:t>
            </a:r>
            <a:r>
              <a:rPr lang="cs-CZ" b="1" dirty="0" smtClean="0">
                <a:solidFill>
                  <a:srgbClr val="008000"/>
                </a:solidFill>
              </a:rPr>
              <a:t> kaše + formaldehydu </a:t>
            </a:r>
            <a:r>
              <a:rPr lang="cs-CZ" b="1" dirty="0" smtClean="0">
                <a:solidFill>
                  <a:srgbClr val="C00000"/>
                </a:solidFill>
              </a:rPr>
              <a:t>(cca. 5 – 10 kasein + 1 formaldehyd)</a:t>
            </a:r>
            <a:r>
              <a:rPr lang="cs-CZ" b="1" dirty="0" smtClean="0">
                <a:solidFill>
                  <a:srgbClr val="008000"/>
                </a:solidFill>
              </a:rPr>
              <a:t>, nechat několik hodin či dní při laboratorní teplotě nebo při 30 – 40 °C</a:t>
            </a:r>
            <a:endParaRPr lang="cs-CZ" b="1" dirty="0">
              <a:solidFill>
                <a:srgbClr val="008000"/>
              </a:solidFill>
            </a:endParaRPr>
          </a:p>
        </p:txBody>
      </p:sp>
      <p:sp>
        <p:nvSpPr>
          <p:cNvPr id="8" name="TextovéPole 7"/>
          <p:cNvSpPr txBox="1"/>
          <p:nvPr/>
        </p:nvSpPr>
        <p:spPr>
          <a:xfrm>
            <a:off x="3923928" y="4509120"/>
            <a:ext cx="4860032" cy="1384995"/>
          </a:xfrm>
          <a:prstGeom prst="rect">
            <a:avLst/>
          </a:prstGeom>
          <a:noFill/>
        </p:spPr>
        <p:txBody>
          <a:bodyPr wrap="square" rtlCol="0">
            <a:spAutoFit/>
          </a:bodyPr>
          <a:lstStyle/>
          <a:p>
            <a:r>
              <a:rPr lang="cs-CZ" sz="2800" b="1" dirty="0" smtClean="0">
                <a:solidFill>
                  <a:srgbClr val="C00000"/>
                </a:solidFill>
                <a:latin typeface="Arial Black" pitchFamily="34" charset="0"/>
              </a:rPr>
              <a:t>(cca. 5 – 10 kasein + 1 formaldehyd)</a:t>
            </a:r>
          </a:p>
          <a:p>
            <a:r>
              <a:rPr lang="cs-CZ" sz="2800" b="1" dirty="0" smtClean="0">
                <a:solidFill>
                  <a:srgbClr val="C00000"/>
                </a:solidFill>
                <a:latin typeface="Arial Black" pitchFamily="34" charset="0"/>
              </a:rPr>
              <a:t>NUTNO ODZKOUŠET</a:t>
            </a:r>
            <a:endParaRPr lang="cs-CZ" sz="2800" dirty="0">
              <a:latin typeface="Arial Black"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57</a:t>
            </a:fld>
            <a:endParaRPr lang="sk-SK"/>
          </a:p>
        </p:txBody>
      </p:sp>
      <p:pic>
        <p:nvPicPr>
          <p:cNvPr id="5" name="Obrázek 4" descr="kaseinové vlákno 001.jpg"/>
          <p:cNvPicPr>
            <a:picLocks noChangeAspect="1"/>
          </p:cNvPicPr>
          <p:nvPr/>
        </p:nvPicPr>
        <p:blipFill>
          <a:blip r:embed="rId2" cstate="print"/>
          <a:stretch>
            <a:fillRect/>
          </a:stretch>
        </p:blipFill>
        <p:spPr>
          <a:xfrm rot="5400000">
            <a:off x="1960980" y="-267440"/>
            <a:ext cx="5150032" cy="8712968"/>
          </a:xfrm>
          <a:prstGeom prst="rect">
            <a:avLst/>
          </a:prstGeom>
        </p:spPr>
      </p:pic>
      <p:sp>
        <p:nvSpPr>
          <p:cNvPr id="6" name="TextovéPole 5"/>
          <p:cNvSpPr txBox="1"/>
          <p:nvPr/>
        </p:nvSpPr>
        <p:spPr>
          <a:xfrm>
            <a:off x="0" y="116632"/>
            <a:ext cx="9144000" cy="1200329"/>
          </a:xfrm>
          <a:prstGeom prst="rect">
            <a:avLst/>
          </a:prstGeom>
          <a:noFill/>
        </p:spPr>
        <p:txBody>
          <a:bodyPr wrap="square" rtlCol="0">
            <a:spAutoFit/>
          </a:bodyPr>
          <a:lstStyle/>
          <a:p>
            <a:pPr algn="ctr"/>
            <a:r>
              <a:rPr lang="cs-CZ" sz="2400" dirty="0" smtClean="0">
                <a:solidFill>
                  <a:srgbClr val="FF0000"/>
                </a:solidFill>
                <a:latin typeface="Arial Black" pitchFamily="34" charset="0"/>
              </a:rPr>
              <a:t>Převzato z učebnice pro </a:t>
            </a:r>
            <a:r>
              <a:rPr lang="cs-CZ" sz="2400" dirty="0" err="1" smtClean="0">
                <a:solidFill>
                  <a:srgbClr val="FF0000"/>
                </a:solidFill>
                <a:latin typeface="Arial Black" pitchFamily="34" charset="0"/>
              </a:rPr>
              <a:t>vláknařskou</a:t>
            </a:r>
            <a:r>
              <a:rPr lang="cs-CZ" sz="2400" dirty="0" smtClean="0">
                <a:solidFill>
                  <a:srgbClr val="FF0000"/>
                </a:solidFill>
                <a:latin typeface="Arial Black" pitchFamily="34" charset="0"/>
              </a:rPr>
              <a:t> průmyslovku z roku 1972</a:t>
            </a:r>
          </a:p>
          <a:p>
            <a:pPr algn="ctr"/>
            <a:r>
              <a:rPr lang="cs-CZ" sz="2400" dirty="0" smtClean="0">
                <a:solidFill>
                  <a:srgbClr val="0000FF"/>
                </a:solidFill>
                <a:latin typeface="Arial Black" pitchFamily="34" charset="0"/>
              </a:rPr>
              <a:t>Dnes nevím o nějakém výrobci, ale v budoucnu?</a:t>
            </a:r>
            <a:endParaRPr lang="cs-CZ" sz="2400" dirty="0">
              <a:solidFill>
                <a:srgbClr val="0000FF"/>
              </a:solidFill>
              <a:latin typeface="Arial Black"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smtClean="0">
                <a:solidFill>
                  <a:srgbClr val="FF0000"/>
                </a:solidFill>
                <a:latin typeface="Arial Black" pitchFamily="34" charset="0"/>
              </a:rPr>
              <a:t>Kaseinové</a:t>
            </a:r>
            <a:r>
              <a:rPr lang="cs-CZ" sz="3200" dirty="0" smtClean="0">
                <a:solidFill>
                  <a:srgbClr val="FF0000"/>
                </a:solidFill>
                <a:latin typeface="Arial Black" pitchFamily="34" charset="0"/>
              </a:rPr>
              <a:t> lepidlo</a:t>
            </a:r>
            <a:endParaRPr lang="cs-CZ" sz="3200" dirty="0">
              <a:solidFill>
                <a:srgbClr val="FF0000"/>
              </a:solidFill>
              <a:latin typeface="Arial Black" pitchFamily="34" charset="0"/>
            </a:endParaRPr>
          </a:p>
        </p:txBody>
      </p:sp>
      <p:sp>
        <p:nvSpPr>
          <p:cNvPr id="17" name="Zástupný symbol pro obsah 16"/>
          <p:cNvSpPr>
            <a:spLocks noGrp="1"/>
          </p:cNvSpPr>
          <p:nvPr>
            <p:ph idx="1"/>
          </p:nvPr>
        </p:nvSpPr>
        <p:spPr>
          <a:xfrm>
            <a:off x="457200" y="1052736"/>
            <a:ext cx="8229600" cy="5184576"/>
          </a:xfrm>
        </p:spPr>
        <p:txBody>
          <a:bodyPr/>
          <a:lstStyle/>
          <a:p>
            <a:pPr>
              <a:buNone/>
            </a:pPr>
            <a:r>
              <a:rPr lang="cs-CZ" sz="1800" b="1" dirty="0" err="1" smtClean="0"/>
              <a:t>Kaseinový</a:t>
            </a:r>
            <a:r>
              <a:rPr lang="cs-CZ" sz="1800" b="1" dirty="0" smtClean="0"/>
              <a:t> klíh se čpavkem:</a:t>
            </a:r>
            <a:r>
              <a:rPr lang="cs-CZ" sz="1800" dirty="0" smtClean="0"/>
              <a:t> </a:t>
            </a:r>
            <a:br>
              <a:rPr lang="cs-CZ" sz="1800" dirty="0" smtClean="0"/>
            </a:br>
            <a:r>
              <a:rPr lang="cs-CZ" sz="1800" dirty="0" smtClean="0"/>
              <a:t>50 g technicky čistého kaseinu smícháme s 250 </a:t>
            </a:r>
            <a:r>
              <a:rPr lang="cs-CZ" sz="1800" dirty="0" err="1" smtClean="0"/>
              <a:t>ccm</a:t>
            </a:r>
            <a:r>
              <a:rPr lang="cs-CZ" sz="1800" dirty="0" smtClean="0"/>
              <a:t> vody a mírně ohřejeme. </a:t>
            </a:r>
            <a:br>
              <a:rPr lang="cs-CZ" sz="1800" dirty="0" smtClean="0"/>
            </a:br>
            <a:r>
              <a:rPr lang="cs-CZ" sz="1800" dirty="0" smtClean="0"/>
              <a:t>15 g čpavku smícháme s troškou vody a </a:t>
            </a:r>
            <a:r>
              <a:rPr lang="cs-CZ" sz="1800" dirty="0" err="1" smtClean="0"/>
              <a:t>nalejeme</a:t>
            </a:r>
            <a:r>
              <a:rPr lang="cs-CZ" sz="1800" dirty="0" smtClean="0"/>
              <a:t> do ohřátého kaseinu. Roztok vzkypí a uniká z něj kyselina uhličitá. </a:t>
            </a:r>
            <a:r>
              <a:rPr lang="cs-CZ" sz="1800" dirty="0" err="1" smtClean="0"/>
              <a:t>Kaseinové</a:t>
            </a:r>
            <a:r>
              <a:rPr lang="cs-CZ" sz="1800" dirty="0" smtClean="0"/>
              <a:t> pojidlo mícháme tak dlouho, dokud nepřestane šumět. </a:t>
            </a:r>
          </a:p>
          <a:p>
            <a:pPr>
              <a:buNone/>
            </a:pPr>
            <a:r>
              <a:rPr lang="cs-CZ" sz="1800" b="1" dirty="0" smtClean="0"/>
              <a:t>Vápenné </a:t>
            </a:r>
            <a:r>
              <a:rPr lang="cs-CZ" sz="1800" b="1" dirty="0" err="1" smtClean="0"/>
              <a:t>kaseinové</a:t>
            </a:r>
            <a:r>
              <a:rPr lang="cs-CZ" sz="1800" b="1" dirty="0" smtClean="0"/>
              <a:t> pojidlo:</a:t>
            </a:r>
            <a:r>
              <a:rPr lang="cs-CZ" sz="1800" dirty="0" smtClean="0"/>
              <a:t> </a:t>
            </a:r>
            <a:br>
              <a:rPr lang="cs-CZ" sz="1800" dirty="0" smtClean="0"/>
            </a:br>
            <a:r>
              <a:rPr lang="cs-CZ" sz="1800" dirty="0" smtClean="0"/>
              <a:t>4 díly tuk neobsahujícího tvarohu smícháme s 1 dílem hašeného nejméně 2 roky starého vápna. Po deseti minutách reakce je pojidlo hotové. </a:t>
            </a:r>
            <a:r>
              <a:rPr lang="cs-CZ" sz="1800" dirty="0" err="1" smtClean="0"/>
              <a:t>Kaseinové</a:t>
            </a:r>
            <a:r>
              <a:rPr lang="cs-CZ" sz="1800" dirty="0" smtClean="0"/>
              <a:t> pojidlo se musí každý den namíchat čerstvé. Na míchaní </a:t>
            </a:r>
            <a:r>
              <a:rPr lang="cs-CZ" sz="1800" dirty="0" err="1" smtClean="0"/>
              <a:t>kaseinových</a:t>
            </a:r>
            <a:r>
              <a:rPr lang="cs-CZ" sz="1800" dirty="0" smtClean="0"/>
              <a:t> barev pojidlo rozředíme s 2-3 díly vody. </a:t>
            </a:r>
          </a:p>
          <a:p>
            <a:pPr>
              <a:buNone/>
            </a:pPr>
            <a:r>
              <a:rPr lang="cs-CZ" sz="1800" b="1" dirty="0" smtClean="0"/>
              <a:t>Další návod:</a:t>
            </a:r>
          </a:p>
          <a:p>
            <a:pPr>
              <a:buNone/>
            </a:pPr>
            <a:r>
              <a:rPr lang="cs-CZ" sz="1800" dirty="0" smtClean="0"/>
              <a:t>30 g </a:t>
            </a:r>
            <a:r>
              <a:rPr lang="cs-CZ" sz="1800" b="1" dirty="0" smtClean="0"/>
              <a:t>jedlé sody </a:t>
            </a:r>
            <a:r>
              <a:rPr lang="cs-CZ" sz="1800" dirty="0" smtClean="0"/>
              <a:t>rozpustím v horké vodě a za stálého míchání nechám vychladnout. Přidám k 500 g (1/2 kg) odtučněného tvarohu a promíchám kuchyňským mixérem. </a:t>
            </a:r>
            <a:br>
              <a:rPr lang="cs-CZ" sz="1800" dirty="0" smtClean="0"/>
            </a:br>
            <a:r>
              <a:rPr lang="cs-CZ" sz="1800" dirty="0" smtClean="0"/>
              <a:t>Nechám půl hodiny stát. Pak lze lepidlo studenou vodou rozředit na potřebnou konzistenci. </a:t>
            </a:r>
            <a:r>
              <a:rPr lang="cs-CZ" sz="1800" dirty="0" err="1" smtClean="0"/>
              <a:t>Kaseinový</a:t>
            </a:r>
            <a:r>
              <a:rPr lang="cs-CZ" sz="1800" dirty="0" smtClean="0"/>
              <a:t> klíh se sodou je vhodný jako lepidlo anebo jako pojidlo na barvy. </a:t>
            </a:r>
            <a:br>
              <a:rPr lang="cs-CZ" sz="1800" dirty="0" smtClean="0"/>
            </a:br>
            <a:endParaRPr lang="cs-CZ" sz="1800" b="1" dirty="0" smtClean="0"/>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58</a:t>
            </a:fld>
            <a:endParaRPr lang="sk-SK"/>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err="1" smtClean="0">
                <a:solidFill>
                  <a:srgbClr val="FF0000"/>
                </a:solidFill>
                <a:latin typeface="Arial Black" pitchFamily="34" charset="0"/>
              </a:rPr>
              <a:t>Kaseinové</a:t>
            </a:r>
            <a:r>
              <a:rPr lang="cs-CZ" sz="3200" dirty="0" smtClean="0">
                <a:solidFill>
                  <a:srgbClr val="FF0000"/>
                </a:solidFill>
                <a:latin typeface="Arial Black" pitchFamily="34" charset="0"/>
              </a:rPr>
              <a:t> barvy</a:t>
            </a:r>
            <a:endParaRPr lang="cs-CZ" sz="32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59</a:t>
            </a:fld>
            <a:endParaRPr lang="sk-SK"/>
          </a:p>
        </p:txBody>
      </p:sp>
      <p:sp>
        <p:nvSpPr>
          <p:cNvPr id="7" name="Zástupný symbol pro obsah 6"/>
          <p:cNvSpPr>
            <a:spLocks noGrp="1"/>
          </p:cNvSpPr>
          <p:nvPr>
            <p:ph idx="1"/>
          </p:nvPr>
        </p:nvSpPr>
        <p:spPr>
          <a:xfrm>
            <a:off x="611560" y="980728"/>
            <a:ext cx="8229600" cy="5184576"/>
          </a:xfrm>
        </p:spPr>
        <p:txBody>
          <a:bodyPr/>
          <a:lstStyle/>
          <a:p>
            <a:pPr>
              <a:buNone/>
            </a:pPr>
            <a:r>
              <a:rPr lang="cs-CZ" sz="2000" b="1" dirty="0" err="1" smtClean="0"/>
              <a:t>Kaseinový</a:t>
            </a:r>
            <a:r>
              <a:rPr lang="cs-CZ" sz="2000" b="1" dirty="0" smtClean="0"/>
              <a:t> klih - jednoduchý recept:</a:t>
            </a:r>
            <a:r>
              <a:rPr lang="cs-CZ" sz="2000" dirty="0" smtClean="0"/>
              <a:t> </a:t>
            </a:r>
            <a:br>
              <a:rPr lang="cs-CZ" sz="2000" dirty="0" smtClean="0"/>
            </a:br>
            <a:r>
              <a:rPr lang="cs-CZ" sz="2000" dirty="0" smtClean="0"/>
              <a:t>Lžíci boraxu rozpustíme v šálku horké vody. Tento roztok přelijeme přes 1/2 kg tuk neobsahujícího tvarohu a dobře rozmícháme mixérem. 20 minut necháme působit a posléze znovu rozmícháme.</a:t>
            </a:r>
          </a:p>
          <a:p>
            <a:pPr>
              <a:buNone/>
            </a:pPr>
            <a:r>
              <a:rPr lang="cs-CZ" sz="2000" b="1" dirty="0" smtClean="0"/>
              <a:t>Malba </a:t>
            </a:r>
            <a:r>
              <a:rPr lang="cs-CZ" sz="2000" b="1" dirty="0" err="1" smtClean="0"/>
              <a:t>kaseinovými</a:t>
            </a:r>
            <a:r>
              <a:rPr lang="cs-CZ" sz="2000" b="1" dirty="0" smtClean="0"/>
              <a:t> barvami:</a:t>
            </a:r>
            <a:r>
              <a:rPr lang="cs-CZ" sz="2000" dirty="0" smtClean="0"/>
              <a:t> </a:t>
            </a:r>
            <a:br>
              <a:rPr lang="cs-CZ" sz="2000" dirty="0" smtClean="0"/>
            </a:br>
            <a:r>
              <a:rPr lang="cs-CZ" sz="2000" dirty="0" smtClean="0"/>
              <a:t>Pigmenty barev smícháme s trochou vody na kaši. Na jeden díl barevné kaše přidáme jeden díl </a:t>
            </a:r>
            <a:r>
              <a:rPr lang="cs-CZ" sz="2000" dirty="0" err="1" smtClean="0"/>
              <a:t>kaseinového</a:t>
            </a:r>
            <a:r>
              <a:rPr lang="cs-CZ" sz="2000" dirty="0" smtClean="0"/>
              <a:t> klihu a tři díly vody.</a:t>
            </a:r>
          </a:p>
          <a:p>
            <a:pPr>
              <a:buNone/>
            </a:pPr>
            <a:r>
              <a:rPr lang="cs-CZ" sz="2000" b="1" dirty="0" smtClean="0"/>
              <a:t>Recept na nástěnnou </a:t>
            </a:r>
            <a:r>
              <a:rPr lang="cs-CZ" sz="2000" b="1" dirty="0" err="1" smtClean="0"/>
              <a:t>kaseinovou</a:t>
            </a:r>
            <a:r>
              <a:rPr lang="cs-CZ" sz="2000" b="1" dirty="0" smtClean="0"/>
              <a:t> barvu:</a:t>
            </a:r>
            <a:r>
              <a:rPr lang="cs-CZ" sz="2000" dirty="0" smtClean="0"/>
              <a:t> </a:t>
            </a:r>
            <a:br>
              <a:rPr lang="cs-CZ" sz="2000" dirty="0" smtClean="0"/>
            </a:br>
            <a:r>
              <a:rPr lang="cs-CZ" sz="2000" dirty="0" smtClean="0"/>
              <a:t>1) 2 kg tuk neobsahujícího tvarohu dáme do vyšší nádoby </a:t>
            </a:r>
            <a:br>
              <a:rPr lang="cs-CZ" sz="2000" dirty="0" smtClean="0"/>
            </a:br>
            <a:r>
              <a:rPr lang="cs-CZ" sz="2000" dirty="0" smtClean="0"/>
              <a:t>2) 90 g boraxu rozpustíme v 1/2 l horké vody a tímto roztokem tvaroh přelijeme </a:t>
            </a:r>
            <a:br>
              <a:rPr lang="cs-CZ" sz="2000" dirty="0" smtClean="0"/>
            </a:br>
            <a:r>
              <a:rPr lang="cs-CZ" sz="2000" dirty="0" smtClean="0"/>
              <a:t>3) mixérem dobře rozmícháme a necháme 20 min. odpočinout </a:t>
            </a:r>
            <a:br>
              <a:rPr lang="cs-CZ" sz="2000" dirty="0" smtClean="0"/>
            </a:br>
            <a:r>
              <a:rPr lang="cs-CZ" sz="2000" dirty="0" smtClean="0"/>
              <a:t>4) na základní nátěr rozředíme s 8 I vody </a:t>
            </a:r>
            <a:br>
              <a:rPr lang="cs-CZ" sz="2000" dirty="0" smtClean="0"/>
            </a:br>
            <a:r>
              <a:rPr lang="cs-CZ" sz="2000" dirty="0" smtClean="0"/>
              <a:t>5) na malování smícháme 1-2 díly barevné kaše (pigment s vodou) s jedním dílem pojidla a s 2-3 díly vody </a:t>
            </a:r>
            <a:br>
              <a:rPr lang="cs-CZ" sz="2000" dirty="0" smtClean="0"/>
            </a:br>
            <a:endParaRPr lang="cs-CZ"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a:t>
            </a:fld>
            <a:endParaRPr lang="sk-SK"/>
          </a:p>
        </p:txBody>
      </p:sp>
      <p:pic>
        <p:nvPicPr>
          <p:cNvPr id="9" name="Obrázek 8" descr="Amino_acid_zwitterions_svg.png"/>
          <p:cNvPicPr>
            <a:picLocks noChangeAspect="1"/>
          </p:cNvPicPr>
          <p:nvPr/>
        </p:nvPicPr>
        <p:blipFill>
          <a:blip r:embed="rId2" cstate="print"/>
          <a:stretch>
            <a:fillRect/>
          </a:stretch>
        </p:blipFill>
        <p:spPr>
          <a:xfrm>
            <a:off x="755576" y="1124744"/>
            <a:ext cx="4437884" cy="2160240"/>
          </a:xfrm>
          <a:prstGeom prst="rect">
            <a:avLst/>
          </a:prstGeom>
        </p:spPr>
      </p:pic>
      <p:pic>
        <p:nvPicPr>
          <p:cNvPr id="10" name="Obrázek 9" descr="D+L-Alanine.gif"/>
          <p:cNvPicPr>
            <a:picLocks noChangeAspect="1"/>
          </p:cNvPicPr>
          <p:nvPr/>
        </p:nvPicPr>
        <p:blipFill>
          <a:blip r:embed="rId3" cstate="print"/>
          <a:stretch>
            <a:fillRect/>
          </a:stretch>
        </p:blipFill>
        <p:spPr>
          <a:xfrm>
            <a:off x="5004048" y="3717032"/>
            <a:ext cx="3450310" cy="1692399"/>
          </a:xfrm>
          <a:prstGeom prst="rect">
            <a:avLst/>
          </a:prstGeom>
        </p:spPr>
      </p:pic>
      <p:pic>
        <p:nvPicPr>
          <p:cNvPr id="11" name="Obrázek 10" descr="Beta_alanine_comparison_svg.png"/>
          <p:cNvPicPr>
            <a:picLocks noChangeAspect="1"/>
          </p:cNvPicPr>
          <p:nvPr/>
        </p:nvPicPr>
        <p:blipFill>
          <a:blip r:embed="rId4" cstate="print"/>
          <a:stretch>
            <a:fillRect/>
          </a:stretch>
        </p:blipFill>
        <p:spPr>
          <a:xfrm>
            <a:off x="755576" y="3861048"/>
            <a:ext cx="3755765" cy="1836415"/>
          </a:xfrm>
          <a:prstGeom prst="rect">
            <a:avLst/>
          </a:prstGeom>
        </p:spPr>
      </p:pic>
      <p:sp>
        <p:nvSpPr>
          <p:cNvPr id="12" name="TextovéPole 11"/>
          <p:cNvSpPr txBox="1"/>
          <p:nvPr/>
        </p:nvSpPr>
        <p:spPr>
          <a:xfrm>
            <a:off x="5004048" y="5517232"/>
            <a:ext cx="3816424" cy="369332"/>
          </a:xfrm>
          <a:prstGeom prst="rect">
            <a:avLst/>
          </a:prstGeom>
          <a:noFill/>
        </p:spPr>
        <p:txBody>
          <a:bodyPr wrap="square" rtlCol="0">
            <a:spAutoFit/>
          </a:bodyPr>
          <a:lstStyle/>
          <a:p>
            <a:r>
              <a:rPr lang="en-US" dirty="0" smtClean="0"/>
              <a:t>β-</a:t>
            </a:r>
            <a:r>
              <a:rPr lang="en-US" dirty="0" err="1" smtClean="0"/>
              <a:t>alanine</a:t>
            </a:r>
            <a:r>
              <a:rPr lang="en-US" dirty="0" smtClean="0"/>
              <a:t> and its α-</a:t>
            </a:r>
            <a:r>
              <a:rPr lang="en-US" dirty="0" err="1" smtClean="0"/>
              <a:t>alanine</a:t>
            </a:r>
            <a:r>
              <a:rPr lang="en-US" dirty="0" smtClean="0"/>
              <a:t> isomer</a:t>
            </a:r>
            <a:endParaRPr lang="cs-CZ" b="1" dirty="0"/>
          </a:p>
        </p:txBody>
      </p:sp>
      <p:sp>
        <p:nvSpPr>
          <p:cNvPr id="13" name="TextovéPole 12"/>
          <p:cNvSpPr txBox="1"/>
          <p:nvPr/>
        </p:nvSpPr>
        <p:spPr>
          <a:xfrm>
            <a:off x="5364088" y="836712"/>
            <a:ext cx="3168352" cy="830997"/>
          </a:xfrm>
          <a:prstGeom prst="rect">
            <a:avLst/>
          </a:prstGeom>
          <a:noFill/>
        </p:spPr>
        <p:txBody>
          <a:bodyPr wrap="square" rtlCol="0">
            <a:spAutoFit/>
          </a:bodyPr>
          <a:lstStyle/>
          <a:p>
            <a:r>
              <a:rPr lang="en-US" sz="1600" b="1" dirty="0" smtClean="0"/>
              <a:t>An amino acid in its (1) un-ionized and (2) </a:t>
            </a:r>
            <a:r>
              <a:rPr lang="en-US" sz="1600" b="1" dirty="0" err="1" smtClean="0"/>
              <a:t>zwitterionic</a:t>
            </a:r>
            <a:r>
              <a:rPr lang="en-US" sz="1600" b="1" dirty="0" smtClean="0"/>
              <a:t> forms</a:t>
            </a:r>
          </a:p>
        </p:txBody>
      </p:sp>
      <p:sp>
        <p:nvSpPr>
          <p:cNvPr id="14" name="Obdélník 13"/>
          <p:cNvSpPr/>
          <p:nvPr/>
        </p:nvSpPr>
        <p:spPr>
          <a:xfrm>
            <a:off x="5364088" y="2060848"/>
            <a:ext cx="1120820" cy="369332"/>
          </a:xfrm>
          <a:prstGeom prst="rect">
            <a:avLst/>
          </a:prstGeom>
        </p:spPr>
        <p:txBody>
          <a:bodyPr wrap="none">
            <a:spAutoFit/>
          </a:bodyPr>
          <a:lstStyle/>
          <a:p>
            <a:r>
              <a:rPr lang="cs-CZ" b="1" dirty="0" err="1" smtClean="0">
                <a:solidFill>
                  <a:srgbClr val="0000FF"/>
                </a:solidFill>
                <a:latin typeface="Arial Black" pitchFamily="34" charset="0"/>
              </a:rPr>
              <a:t>amfion</a:t>
            </a:r>
            <a:r>
              <a:rPr lang="cs-CZ" b="1" dirty="0" smtClean="0">
                <a:solidFill>
                  <a:srgbClr val="0000FF"/>
                </a:solidFill>
                <a:latin typeface="Arial Black" pitchFamily="34" charset="0"/>
              </a:rPr>
              <a:t> </a:t>
            </a:r>
            <a:endParaRPr lang="cs-CZ" dirty="0"/>
          </a:p>
        </p:txBody>
      </p:sp>
      <p:cxnSp>
        <p:nvCxnSpPr>
          <p:cNvPr id="16" name="Přímá spojovací šipka 15"/>
          <p:cNvCxnSpPr/>
          <p:nvPr/>
        </p:nvCxnSpPr>
        <p:spPr>
          <a:xfrm flipV="1">
            <a:off x="6012160" y="1412776"/>
            <a:ext cx="1440160" cy="720080"/>
          </a:xfrm>
          <a:prstGeom prst="straightConnector1">
            <a:avLst/>
          </a:prstGeom>
          <a:ln w="63500">
            <a:solidFill>
              <a:srgbClr val="0000FF"/>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7380312" y="2276872"/>
            <a:ext cx="1512168" cy="646331"/>
          </a:xfrm>
          <a:prstGeom prst="rect">
            <a:avLst/>
          </a:prstGeom>
          <a:noFill/>
        </p:spPr>
        <p:txBody>
          <a:bodyPr wrap="square" rtlCol="0">
            <a:spAutoFit/>
          </a:bodyPr>
          <a:lstStyle/>
          <a:p>
            <a:r>
              <a:rPr lang="cs-CZ" dirty="0" smtClean="0">
                <a:solidFill>
                  <a:srgbClr val="008000"/>
                </a:solidFill>
                <a:latin typeface="Arial Black" pitchFamily="34" charset="0"/>
              </a:rPr>
              <a:t>Převzato z NĚMČINY</a:t>
            </a:r>
            <a:endParaRPr lang="cs-CZ" dirty="0">
              <a:solidFill>
                <a:srgbClr val="008000"/>
              </a:solidFill>
              <a:latin typeface="Arial Black" pitchFamily="34" charset="0"/>
            </a:endParaRPr>
          </a:p>
        </p:txBody>
      </p:sp>
      <p:cxnSp>
        <p:nvCxnSpPr>
          <p:cNvPr id="20" name="Přímá spojovací šipka 19"/>
          <p:cNvCxnSpPr>
            <a:stCxn id="18" idx="0"/>
          </p:cNvCxnSpPr>
          <p:nvPr/>
        </p:nvCxnSpPr>
        <p:spPr>
          <a:xfrm flipH="1" flipV="1">
            <a:off x="7884368" y="1340768"/>
            <a:ext cx="252028" cy="936104"/>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792088"/>
          </a:xfrm>
        </p:spPr>
        <p:txBody>
          <a:bodyPr/>
          <a:lstStyle/>
          <a:p>
            <a:r>
              <a:rPr lang="cs-CZ" sz="2800" dirty="0" smtClean="0">
                <a:solidFill>
                  <a:srgbClr val="FF0000"/>
                </a:solidFill>
                <a:latin typeface="Arial Black" pitchFamily="34" charset="0"/>
              </a:rPr>
              <a:t> Kasein v práci konzervátora a restaurátora</a:t>
            </a:r>
            <a:endParaRPr lang="cs-CZ" sz="2800" dirty="0">
              <a:solidFill>
                <a:srgbClr val="FF0000"/>
              </a:solidFill>
            </a:endParaRPr>
          </a:p>
        </p:txBody>
      </p:sp>
      <p:graphicFrame>
        <p:nvGraphicFramePr>
          <p:cNvPr id="12" name="Zástupný symbol pro obsah 11"/>
          <p:cNvGraphicFramePr>
            <a:graphicFrameLocks noGrp="1"/>
          </p:cNvGraphicFramePr>
          <p:nvPr>
            <p:ph idx="1"/>
          </p:nvPr>
        </p:nvGraphicFramePr>
        <p:xfrm>
          <a:off x="457200" y="1092761"/>
          <a:ext cx="8229600" cy="4539129"/>
        </p:xfrm>
        <a:graphic>
          <a:graphicData uri="http://schemas.openxmlformats.org/drawingml/2006/table">
            <a:tbl>
              <a:tblPr firstRow="1" bandRow="1">
                <a:tableStyleId>{5C22544A-7EE6-4342-B048-85BDC9FD1C3A}</a:tableStyleId>
              </a:tblPr>
              <a:tblGrid>
                <a:gridCol w="2458616"/>
                <a:gridCol w="1584176"/>
                <a:gridCol w="2129408"/>
                <a:gridCol w="2057400"/>
              </a:tblGrid>
              <a:tr h="791778">
                <a:tc>
                  <a:txBody>
                    <a:bodyPr/>
                    <a:lstStyle/>
                    <a:p>
                      <a:pPr algn="ctr"/>
                      <a:r>
                        <a:rPr lang="cs-CZ" sz="1800" dirty="0" smtClean="0">
                          <a:solidFill>
                            <a:srgbClr val="FF0000"/>
                          </a:solidFill>
                        </a:rPr>
                        <a:t>Typ PROTEINU nebo jejího derivátu</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FF0000"/>
                          </a:solidFill>
                        </a:rPr>
                        <a:t>Fyzikální forma</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smtClean="0">
                          <a:solidFill>
                            <a:srgbClr val="FF0000"/>
                          </a:solidFill>
                        </a:rPr>
                        <a:t>Použití</a:t>
                      </a:r>
                    </a:p>
                    <a:p>
                      <a:pPr algn="ct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FF0000"/>
                          </a:solidFill>
                        </a:rPr>
                        <a:t>poznámka</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949">
                <a:tc>
                  <a:txBody>
                    <a:bodyPr/>
                    <a:lstStyle/>
                    <a:p>
                      <a:r>
                        <a:rPr lang="cs-CZ" sz="1600" b="1" dirty="0" smtClean="0"/>
                        <a:t>Vápenná sůl</a:t>
                      </a:r>
                    </a:p>
                    <a:p>
                      <a:r>
                        <a:rPr lang="cs-CZ" sz="1600" b="1" dirty="0" smtClean="0"/>
                        <a:t>(</a:t>
                      </a:r>
                      <a:r>
                        <a:rPr lang="cs-CZ" sz="1600" b="1" dirty="0" err="1" smtClean="0"/>
                        <a:t>kaseinát</a:t>
                      </a:r>
                      <a:r>
                        <a:rPr lang="cs-CZ" sz="1600" b="1" dirty="0" smtClean="0"/>
                        <a:t>)</a:t>
                      </a:r>
                      <a:endParaRPr lang="cs-CZ"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t>Vodný</a:t>
                      </a:r>
                      <a:r>
                        <a:rPr lang="cs-CZ" sz="1600" baseline="0" dirty="0" smtClean="0"/>
                        <a:t> roztok či disperze</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t>Lepidlo</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t>Vhodné je toto konzervovat proti plísním</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462">
                <a:tc>
                  <a:txBody>
                    <a:bodyPr/>
                    <a:lstStyle/>
                    <a:p>
                      <a:r>
                        <a:rPr lang="cs-CZ" sz="1600" b="1" dirty="0" smtClean="0">
                          <a:solidFill>
                            <a:srgbClr val="0000FF"/>
                          </a:solidFill>
                        </a:rPr>
                        <a:t>Vápenná sůl</a:t>
                      </a:r>
                    </a:p>
                    <a:p>
                      <a:r>
                        <a:rPr lang="cs-CZ" sz="1600" b="1" dirty="0" smtClean="0">
                          <a:solidFill>
                            <a:srgbClr val="0000FF"/>
                          </a:solidFill>
                        </a:rPr>
                        <a:t>(</a:t>
                      </a:r>
                      <a:r>
                        <a:rPr lang="cs-CZ" sz="1600" b="1" dirty="0" err="1" smtClean="0">
                          <a:solidFill>
                            <a:srgbClr val="0000FF"/>
                          </a:solidFill>
                        </a:rPr>
                        <a:t>kaseinát</a:t>
                      </a:r>
                      <a:r>
                        <a:rPr lang="cs-CZ" sz="1600" b="1" dirty="0" smtClean="0">
                          <a:solidFill>
                            <a:srgbClr val="0000FF"/>
                          </a:solidFill>
                        </a:rPr>
                        <a:t>)</a:t>
                      </a:r>
                      <a:endParaRPr lang="cs-CZ" sz="16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00FF"/>
                          </a:solidFill>
                        </a:rPr>
                        <a:t>Vodný</a:t>
                      </a:r>
                      <a:r>
                        <a:rPr lang="cs-CZ" sz="1600" baseline="0" dirty="0" smtClean="0">
                          <a:solidFill>
                            <a:srgbClr val="0000FF"/>
                          </a:solidFill>
                        </a:rPr>
                        <a:t> roztok či disperze</a:t>
                      </a:r>
                      <a:endParaRPr lang="cs-CZ"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00FF"/>
                          </a:solidFill>
                        </a:rPr>
                        <a:t>Pojivo pigmentů v malbě</a:t>
                      </a:r>
                      <a:endParaRPr lang="cs-CZ"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b="0" dirty="0" err="1" smtClean="0">
                          <a:solidFill>
                            <a:srgbClr val="0000FF"/>
                          </a:solidFill>
                        </a:rPr>
                        <a:t>Fresco</a:t>
                      </a:r>
                      <a:r>
                        <a:rPr lang="cs-CZ" sz="1600" b="0" baseline="0" dirty="0" smtClean="0">
                          <a:solidFill>
                            <a:srgbClr val="0000FF"/>
                          </a:solidFill>
                        </a:rPr>
                        <a:t> – secco</a:t>
                      </a:r>
                      <a:endParaRPr lang="cs-CZ" sz="16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805">
                <a:tc>
                  <a:txBody>
                    <a:bodyPr/>
                    <a:lstStyle/>
                    <a:p>
                      <a:r>
                        <a:rPr lang="cs-CZ" sz="1600" b="1" dirty="0" smtClean="0">
                          <a:solidFill>
                            <a:srgbClr val="008000"/>
                          </a:solidFill>
                        </a:rPr>
                        <a:t>Vápenná sůl</a:t>
                      </a:r>
                    </a:p>
                    <a:p>
                      <a:r>
                        <a:rPr lang="cs-CZ" sz="1600" b="1" dirty="0" smtClean="0">
                          <a:solidFill>
                            <a:srgbClr val="008000"/>
                          </a:solidFill>
                        </a:rPr>
                        <a:t>(</a:t>
                      </a:r>
                      <a:r>
                        <a:rPr lang="cs-CZ" sz="1600" b="1" dirty="0" err="1" smtClean="0">
                          <a:solidFill>
                            <a:srgbClr val="008000"/>
                          </a:solidFill>
                        </a:rPr>
                        <a:t>kaseinát</a:t>
                      </a:r>
                      <a:r>
                        <a:rPr lang="cs-CZ" sz="1600" b="1" dirty="0" smtClean="0">
                          <a:solidFill>
                            <a:srgbClr val="008000"/>
                          </a:solidFill>
                        </a:rPr>
                        <a:t>)</a:t>
                      </a:r>
                      <a:endParaRPr lang="cs-CZ" sz="16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8000"/>
                          </a:solidFill>
                        </a:rPr>
                        <a:t>Vodný</a:t>
                      </a:r>
                      <a:r>
                        <a:rPr lang="cs-CZ" sz="1600" baseline="0" dirty="0" smtClean="0">
                          <a:solidFill>
                            <a:srgbClr val="008000"/>
                          </a:solidFill>
                        </a:rPr>
                        <a:t> roztok či disperze</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8000"/>
                          </a:solidFill>
                        </a:rPr>
                        <a:t>Zpevňující přísada do malt</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8000"/>
                          </a:solidFill>
                        </a:rPr>
                        <a:t>Reaguje s Ca</a:t>
                      </a:r>
                      <a:r>
                        <a:rPr lang="cs-CZ" sz="1600" baseline="30000" dirty="0" smtClean="0">
                          <a:solidFill>
                            <a:srgbClr val="008000"/>
                          </a:solidFill>
                        </a:rPr>
                        <a:t>+2</a:t>
                      </a:r>
                      <a:r>
                        <a:rPr lang="cs-CZ" sz="1600" dirty="0" smtClean="0">
                          <a:solidFill>
                            <a:srgbClr val="008000"/>
                          </a:solidFill>
                        </a:rPr>
                        <a:t> v maltě</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rgbClr val="C00000"/>
                          </a:solidFill>
                        </a:rPr>
                        <a:t>Kasein</a:t>
                      </a:r>
                      <a:endParaRPr lang="cs-CZ"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C00000"/>
                          </a:solidFill>
                        </a:rPr>
                        <a:t>Vodný</a:t>
                      </a:r>
                      <a:r>
                        <a:rPr lang="cs-CZ" sz="1600" baseline="0" dirty="0" smtClean="0">
                          <a:solidFill>
                            <a:srgbClr val="C00000"/>
                          </a:solidFill>
                        </a:rPr>
                        <a:t> roztok v NH</a:t>
                      </a:r>
                      <a:r>
                        <a:rPr lang="cs-CZ" sz="1600" baseline="-25000" dirty="0" smtClean="0">
                          <a:solidFill>
                            <a:srgbClr val="C00000"/>
                          </a:solidFill>
                        </a:rPr>
                        <a:t>4</a:t>
                      </a:r>
                      <a:r>
                        <a:rPr lang="cs-CZ" sz="1600" baseline="0" dirty="0" smtClean="0">
                          <a:solidFill>
                            <a:srgbClr val="C00000"/>
                          </a:solidFill>
                        </a:rPr>
                        <a:t>OH nebo (NH</a:t>
                      </a:r>
                      <a:r>
                        <a:rPr lang="cs-CZ" sz="1600" baseline="-25000" dirty="0" smtClean="0">
                          <a:solidFill>
                            <a:srgbClr val="C00000"/>
                          </a:solidFill>
                        </a:rPr>
                        <a:t>4</a:t>
                      </a:r>
                      <a:r>
                        <a:rPr lang="cs-CZ" sz="1600" baseline="0" dirty="0" smtClean="0">
                          <a:solidFill>
                            <a:srgbClr val="C00000"/>
                          </a:solidFill>
                        </a:rPr>
                        <a:t>)</a:t>
                      </a:r>
                      <a:r>
                        <a:rPr lang="cs-CZ" sz="1600" baseline="-25000" dirty="0" smtClean="0">
                          <a:solidFill>
                            <a:srgbClr val="C00000"/>
                          </a:solidFill>
                        </a:rPr>
                        <a:t>2</a:t>
                      </a:r>
                      <a:r>
                        <a:rPr lang="cs-CZ" sz="1600" baseline="0" dirty="0" smtClean="0">
                          <a:solidFill>
                            <a:srgbClr val="C00000"/>
                          </a:solidFill>
                        </a:rPr>
                        <a:t>CO</a:t>
                      </a:r>
                      <a:r>
                        <a:rPr lang="cs-CZ" sz="1600" baseline="-25000" dirty="0" smtClean="0">
                          <a:solidFill>
                            <a:srgbClr val="C00000"/>
                          </a:solidFill>
                        </a:rPr>
                        <a:t>3</a:t>
                      </a:r>
                      <a:endParaRPr lang="cs-CZ" sz="1600" baseline="-25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solidFill>
                            <a:srgbClr val="C00000"/>
                          </a:solidFill>
                        </a:rPr>
                        <a:t>Pojivo pigmentů v malbě</a:t>
                      </a:r>
                    </a:p>
                    <a:p>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C00000"/>
                          </a:solidFill>
                        </a:rPr>
                        <a:t>Pro alkalicky málo odolné pigmenty</a:t>
                      </a:r>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err="1" smtClean="0">
                          <a:solidFill>
                            <a:srgbClr val="7030A0"/>
                          </a:solidFill>
                        </a:rPr>
                        <a:t>Kaseinát</a:t>
                      </a:r>
                      <a:r>
                        <a:rPr lang="cs-CZ" sz="1600" b="1" dirty="0" smtClean="0">
                          <a:solidFill>
                            <a:srgbClr val="7030A0"/>
                          </a:solidFill>
                        </a:rPr>
                        <a:t> amonný</a:t>
                      </a:r>
                      <a:endParaRPr lang="cs-CZ" sz="16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solidFill>
                            <a:srgbClr val="7030A0"/>
                          </a:solidFill>
                        </a:rPr>
                        <a:t>Vodný</a:t>
                      </a:r>
                      <a:r>
                        <a:rPr lang="cs-CZ" sz="1600" baseline="0" dirty="0" smtClean="0">
                          <a:solidFill>
                            <a:srgbClr val="7030A0"/>
                          </a:solidFill>
                        </a:rPr>
                        <a:t> roztok či disperze</a:t>
                      </a:r>
                      <a:endParaRPr lang="cs-CZ" sz="1600" dirty="0" smtClean="0">
                        <a:solidFill>
                          <a:srgbClr val="7030A0"/>
                        </a:solidFill>
                      </a:endParaRPr>
                    </a:p>
                    <a:p>
                      <a:endParaRPr lang="cs-CZ" sz="16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7030A0"/>
                          </a:solidFill>
                        </a:rPr>
                        <a:t>Emulgátor</a:t>
                      </a:r>
                      <a:endParaRPr lang="cs-CZ" sz="16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7030A0"/>
                          </a:solidFill>
                        </a:rPr>
                        <a:t>Tempery olejové pryskyřičné, voskové</a:t>
                      </a:r>
                      <a:endParaRPr lang="cs-CZ" sz="16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60</a:t>
            </a:fld>
            <a:endParaRPr lang="sk-SK"/>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850106"/>
          </a:xfrm>
        </p:spPr>
        <p:txBody>
          <a:bodyPr/>
          <a:lstStyle/>
          <a:p>
            <a:r>
              <a:rPr lang="cs-CZ" sz="2800" dirty="0" smtClean="0">
                <a:solidFill>
                  <a:srgbClr val="FF0000"/>
                </a:solidFill>
                <a:latin typeface="Arial Black" pitchFamily="34" charset="0"/>
              </a:rPr>
              <a:t>Vaječné proteiny – hlavní </a:t>
            </a:r>
            <a:r>
              <a:rPr lang="cs-CZ" sz="2800" u="sng" dirty="0" smtClean="0">
                <a:solidFill>
                  <a:srgbClr val="FF0000"/>
                </a:solidFill>
                <a:latin typeface="Arial Black" pitchFamily="34" charset="0"/>
              </a:rPr>
              <a:t>aminokyselinové</a:t>
            </a:r>
            <a:r>
              <a:rPr lang="cs-CZ" sz="2800" dirty="0" smtClean="0">
                <a:solidFill>
                  <a:srgbClr val="FF0000"/>
                </a:solidFill>
                <a:latin typeface="Arial Black" pitchFamily="34" charset="0"/>
              </a:rPr>
              <a:t> složky </a:t>
            </a:r>
            <a:endParaRPr lang="cs-CZ" sz="2800" dirty="0">
              <a:solidFill>
                <a:srgbClr val="FF0000"/>
              </a:solidFill>
              <a:latin typeface="Arial Black" pitchFamily="34" charset="0"/>
            </a:endParaRPr>
          </a:p>
        </p:txBody>
      </p:sp>
      <p:sp>
        <p:nvSpPr>
          <p:cNvPr id="6" name="Zástupný symbol pro obsah 5"/>
          <p:cNvSpPr>
            <a:spLocks noGrp="1"/>
          </p:cNvSpPr>
          <p:nvPr>
            <p:ph idx="1"/>
          </p:nvPr>
        </p:nvSpPr>
        <p:spPr>
          <a:xfrm>
            <a:off x="457200" y="1484784"/>
            <a:ext cx="8229600" cy="4641379"/>
          </a:xfrm>
        </p:spPr>
        <p:txBody>
          <a:bodyPr/>
          <a:lstStyle/>
          <a:p>
            <a:pPr eaLnBrk="1" fontAlgn="ctr" hangingPunct="1">
              <a:buNone/>
            </a:pPr>
            <a:r>
              <a:rPr lang="cs-CZ" sz="2400" dirty="0" smtClean="0">
                <a:hlinkClick r:id="rId2"/>
              </a:rPr>
              <a:t>Kyselina </a:t>
            </a:r>
            <a:r>
              <a:rPr lang="cs-CZ" sz="2400" dirty="0" err="1" smtClean="0">
                <a:hlinkClick r:id="rId2"/>
              </a:rPr>
              <a:t>glutamová</a:t>
            </a:r>
            <a:r>
              <a:rPr lang="cs-CZ" sz="2400" dirty="0" smtClean="0"/>
              <a:t> (</a:t>
            </a:r>
            <a:r>
              <a:rPr lang="cs-CZ" sz="2400" dirty="0" err="1" smtClean="0"/>
              <a:t>Glu</a:t>
            </a:r>
            <a:r>
              <a:rPr lang="cs-CZ" sz="2400" dirty="0" smtClean="0"/>
              <a:t>, E)</a:t>
            </a:r>
            <a:br>
              <a:rPr lang="cs-CZ" sz="2400" dirty="0" smtClean="0"/>
            </a:br>
            <a:endParaRPr lang="cs-CZ" sz="2400" dirty="0" smtClean="0"/>
          </a:p>
          <a:p>
            <a:pPr eaLnBrk="1" fontAlgn="t" hangingPunct="1"/>
            <a:endParaRPr lang="cs-CZ" sz="2400" dirty="0" smtClean="0"/>
          </a:p>
          <a:p>
            <a:endParaRPr lang="cs-CZ" sz="2400" dirty="0"/>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61</a:t>
            </a:fld>
            <a:endParaRPr lang="sk-SK"/>
          </a:p>
        </p:txBody>
      </p:sp>
      <p:pic>
        <p:nvPicPr>
          <p:cNvPr id="7" name="Obrázek 6" descr="Amminoacido_glutammina_formula.png"/>
          <p:cNvPicPr>
            <a:picLocks noChangeAspect="1"/>
          </p:cNvPicPr>
          <p:nvPr/>
        </p:nvPicPr>
        <p:blipFill>
          <a:blip r:embed="rId3" cstate="print"/>
          <a:stretch>
            <a:fillRect/>
          </a:stretch>
        </p:blipFill>
        <p:spPr>
          <a:xfrm>
            <a:off x="4860032" y="1340768"/>
            <a:ext cx="3096344" cy="914400"/>
          </a:xfrm>
          <a:prstGeom prst="rect">
            <a:avLst/>
          </a:prstGeom>
        </p:spPr>
      </p:pic>
      <p:pic>
        <p:nvPicPr>
          <p:cNvPr id="13" name="Obrázek 12" descr="Amminoacido_serina_formula.png"/>
          <p:cNvPicPr>
            <a:picLocks noChangeAspect="1"/>
          </p:cNvPicPr>
          <p:nvPr/>
        </p:nvPicPr>
        <p:blipFill>
          <a:blip r:embed="rId4" cstate="print"/>
          <a:stretch>
            <a:fillRect/>
          </a:stretch>
        </p:blipFill>
        <p:spPr>
          <a:xfrm>
            <a:off x="6660232" y="3212976"/>
            <a:ext cx="1735832" cy="1008112"/>
          </a:xfrm>
          <a:prstGeom prst="rect">
            <a:avLst/>
          </a:prstGeom>
        </p:spPr>
      </p:pic>
      <p:sp>
        <p:nvSpPr>
          <p:cNvPr id="14" name="Obdélník 13"/>
          <p:cNvSpPr/>
          <p:nvPr/>
        </p:nvSpPr>
        <p:spPr>
          <a:xfrm>
            <a:off x="6300192" y="2636912"/>
            <a:ext cx="2031967" cy="461665"/>
          </a:xfrm>
          <a:prstGeom prst="rect">
            <a:avLst/>
          </a:prstGeom>
        </p:spPr>
        <p:txBody>
          <a:bodyPr wrap="none">
            <a:spAutoFit/>
          </a:bodyPr>
          <a:lstStyle/>
          <a:p>
            <a:pPr algn="ctr"/>
            <a:r>
              <a:rPr lang="cs-CZ" sz="2400" dirty="0" smtClean="0">
                <a:hlinkClick r:id="rId5" tooltip="Serin"/>
              </a:rPr>
              <a:t>Serin</a:t>
            </a:r>
            <a:r>
              <a:rPr lang="cs-CZ" sz="2400" dirty="0" smtClean="0"/>
              <a:t> (Ser, S)</a:t>
            </a:r>
            <a:endParaRPr lang="cs-CZ" sz="2400" dirty="0"/>
          </a:p>
        </p:txBody>
      </p:sp>
      <p:pic>
        <p:nvPicPr>
          <p:cNvPr id="15" name="Obrázek 14" descr="Amminoacido_leucina_formula.png"/>
          <p:cNvPicPr>
            <a:picLocks noChangeAspect="1"/>
          </p:cNvPicPr>
          <p:nvPr/>
        </p:nvPicPr>
        <p:blipFill>
          <a:blip r:embed="rId6" cstate="print"/>
          <a:stretch>
            <a:fillRect/>
          </a:stretch>
        </p:blipFill>
        <p:spPr>
          <a:xfrm>
            <a:off x="6012160" y="5013176"/>
            <a:ext cx="1956217" cy="1152128"/>
          </a:xfrm>
          <a:prstGeom prst="rect">
            <a:avLst/>
          </a:prstGeom>
        </p:spPr>
      </p:pic>
      <p:sp>
        <p:nvSpPr>
          <p:cNvPr id="17" name="TextovéPole 16"/>
          <p:cNvSpPr txBox="1"/>
          <p:nvPr/>
        </p:nvSpPr>
        <p:spPr>
          <a:xfrm>
            <a:off x="3995936" y="5589240"/>
            <a:ext cx="1800200" cy="369332"/>
          </a:xfrm>
          <a:prstGeom prst="rect">
            <a:avLst/>
          </a:prstGeom>
          <a:noFill/>
        </p:spPr>
        <p:txBody>
          <a:bodyPr wrap="square" rtlCol="0">
            <a:spAutoFit/>
          </a:bodyPr>
          <a:lstStyle/>
          <a:p>
            <a:r>
              <a:rPr lang="cs-CZ" dirty="0" smtClean="0">
                <a:hlinkClick r:id="rId7" tooltip="Leucin"/>
              </a:rPr>
              <a:t>Leucin</a:t>
            </a:r>
            <a:r>
              <a:rPr lang="cs-CZ" dirty="0" smtClean="0"/>
              <a:t> (Leu, L)</a:t>
            </a:r>
            <a:endParaRPr lang="cs-CZ" dirty="0"/>
          </a:p>
        </p:txBody>
      </p:sp>
      <p:pic>
        <p:nvPicPr>
          <p:cNvPr id="18" name="Obrázek 17" descr="Amminoacido_glicina_formula.png"/>
          <p:cNvPicPr>
            <a:picLocks noChangeAspect="1"/>
          </p:cNvPicPr>
          <p:nvPr/>
        </p:nvPicPr>
        <p:blipFill>
          <a:blip r:embed="rId8" cstate="print"/>
          <a:stretch>
            <a:fillRect/>
          </a:stretch>
        </p:blipFill>
        <p:spPr>
          <a:xfrm>
            <a:off x="3059832" y="2564904"/>
            <a:ext cx="1368152" cy="1132264"/>
          </a:xfrm>
          <a:prstGeom prst="rect">
            <a:avLst/>
          </a:prstGeom>
        </p:spPr>
      </p:pic>
      <p:sp>
        <p:nvSpPr>
          <p:cNvPr id="19" name="TextovéPole 18"/>
          <p:cNvSpPr txBox="1"/>
          <p:nvPr/>
        </p:nvSpPr>
        <p:spPr>
          <a:xfrm>
            <a:off x="683568" y="2852936"/>
            <a:ext cx="1944216" cy="369332"/>
          </a:xfrm>
          <a:prstGeom prst="rect">
            <a:avLst/>
          </a:prstGeom>
          <a:noFill/>
        </p:spPr>
        <p:txBody>
          <a:bodyPr wrap="square" rtlCol="0">
            <a:spAutoFit/>
          </a:bodyPr>
          <a:lstStyle/>
          <a:p>
            <a:r>
              <a:rPr lang="cs-CZ" dirty="0" smtClean="0">
                <a:hlinkClick r:id="rId9" tooltip="Glycin"/>
              </a:rPr>
              <a:t>Glycin</a:t>
            </a:r>
            <a:r>
              <a:rPr lang="cs-CZ" dirty="0" smtClean="0"/>
              <a:t> (</a:t>
            </a:r>
            <a:r>
              <a:rPr lang="cs-CZ" dirty="0" err="1" smtClean="0"/>
              <a:t>Gly</a:t>
            </a:r>
            <a:r>
              <a:rPr lang="cs-CZ" dirty="0" smtClean="0"/>
              <a:t>, G)</a:t>
            </a:r>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28. 11. 2018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62</a:t>
            </a:fld>
            <a:endParaRPr lang="sk-SK"/>
          </a:p>
        </p:txBody>
      </p:sp>
      <p:pic>
        <p:nvPicPr>
          <p:cNvPr id="7" name="Obrázek 6" descr="img781.jpg"/>
          <p:cNvPicPr>
            <a:picLocks noChangeAspect="1"/>
          </p:cNvPicPr>
          <p:nvPr/>
        </p:nvPicPr>
        <p:blipFill>
          <a:blip r:embed="rId2" cstate="print"/>
          <a:stretch>
            <a:fillRect/>
          </a:stretch>
        </p:blipFill>
        <p:spPr>
          <a:xfrm rot="16200000">
            <a:off x="1619435" y="-963253"/>
            <a:ext cx="5977137" cy="8568954"/>
          </a:xfrm>
          <a:prstGeom prst="rect">
            <a:avLst/>
          </a:prstGeom>
        </p:spPr>
      </p:pic>
      <p:sp>
        <p:nvSpPr>
          <p:cNvPr id="8" name="Zaoblený obdélník 7"/>
          <p:cNvSpPr/>
          <p:nvPr/>
        </p:nvSpPr>
        <p:spPr>
          <a:xfrm>
            <a:off x="6660232" y="1340768"/>
            <a:ext cx="792088" cy="432048"/>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aoblený obdélník 8"/>
          <p:cNvSpPr/>
          <p:nvPr/>
        </p:nvSpPr>
        <p:spPr>
          <a:xfrm>
            <a:off x="7884368" y="2564904"/>
            <a:ext cx="792088"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7884368" y="1340768"/>
            <a:ext cx="792088"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ovací čára 13"/>
          <p:cNvCxnSpPr/>
          <p:nvPr/>
        </p:nvCxnSpPr>
        <p:spPr>
          <a:xfrm>
            <a:off x="6804248" y="278092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6876256" y="335699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6876256" y="4005064"/>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6876256" y="422108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p:cNvCxnSpPr/>
          <p:nvPr/>
        </p:nvCxnSpPr>
        <p:spPr>
          <a:xfrm>
            <a:off x="6804248" y="5085184"/>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a:off x="8100392" y="5085184"/>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Zaoblený obdélník 19"/>
          <p:cNvSpPr/>
          <p:nvPr/>
        </p:nvSpPr>
        <p:spPr>
          <a:xfrm>
            <a:off x="539552" y="2564904"/>
            <a:ext cx="1512168"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ovací čára 20"/>
          <p:cNvCxnSpPr/>
          <p:nvPr/>
        </p:nvCxnSpPr>
        <p:spPr>
          <a:xfrm>
            <a:off x="611560" y="3861048"/>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a:off x="611560" y="407707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p:cNvCxnSpPr/>
          <p:nvPr/>
        </p:nvCxnSpPr>
        <p:spPr>
          <a:xfrm>
            <a:off x="539552" y="5157192"/>
            <a:ext cx="576064" cy="0"/>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p:nvPr/>
        </p:nvCxnSpPr>
        <p:spPr>
          <a:xfrm>
            <a:off x="7956376" y="4005064"/>
            <a:ext cx="5760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a:xfrm>
            <a:off x="1547664" y="6245225"/>
            <a:ext cx="3096344" cy="476250"/>
          </a:xfrm>
        </p:spPr>
        <p:txBody>
          <a:bodyPr/>
          <a:lstStyle/>
          <a:p>
            <a:pPr>
              <a:defRPr/>
            </a:pPr>
            <a:r>
              <a:rPr lang="pl-PL" smtClean="0"/>
              <a:t>PŘÍRODNÍ POLYMERY PŘF MU 8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63</a:t>
            </a:fld>
            <a:endParaRPr lang="sk-SK"/>
          </a:p>
        </p:txBody>
      </p:sp>
      <p:sp>
        <p:nvSpPr>
          <p:cNvPr id="9" name="Nadpis 8"/>
          <p:cNvSpPr>
            <a:spLocks noGrp="1"/>
          </p:cNvSpPr>
          <p:nvPr>
            <p:ph type="title"/>
          </p:nvPr>
        </p:nvSpPr>
        <p:spPr>
          <a:xfrm>
            <a:off x="457200" y="274638"/>
            <a:ext cx="8229600" cy="2722314"/>
          </a:xfrm>
        </p:spPr>
        <p:txBody>
          <a:bodyPr/>
          <a:lstStyle/>
          <a:p>
            <a:pPr algn="just"/>
            <a:r>
              <a:rPr lang="en-US" sz="2000" b="1" dirty="0" err="1" smtClean="0"/>
              <a:t>Denaturation</a:t>
            </a:r>
            <a:r>
              <a:rPr lang="en-US" sz="2000" dirty="0" smtClean="0"/>
              <a:t> is a process in which </a:t>
            </a:r>
            <a:r>
              <a:rPr lang="en-US" sz="2000" dirty="0" smtClean="0">
                <a:hlinkClick r:id="rId2" tooltip="Proteins"/>
              </a:rPr>
              <a:t>proteins</a:t>
            </a:r>
            <a:r>
              <a:rPr lang="en-US" sz="2000" dirty="0" smtClean="0"/>
              <a:t> or </a:t>
            </a:r>
            <a:r>
              <a:rPr lang="en-US" sz="2000" dirty="0" smtClean="0">
                <a:hlinkClick r:id="rId3" tooltip="Nucleic acids"/>
              </a:rPr>
              <a:t>nucleic acids</a:t>
            </a:r>
            <a:r>
              <a:rPr lang="en-US" sz="2000" dirty="0" smtClean="0"/>
              <a:t> lose the </a:t>
            </a:r>
            <a:r>
              <a:rPr lang="en-US" sz="2000" dirty="0" smtClean="0">
                <a:hlinkClick r:id="rId4" tooltip="Quaternary structure"/>
              </a:rPr>
              <a:t>quaternary structure</a:t>
            </a:r>
            <a:r>
              <a:rPr lang="en-US" sz="2000" dirty="0" smtClean="0"/>
              <a:t>, </a:t>
            </a:r>
            <a:r>
              <a:rPr lang="en-US" sz="2000" dirty="0" smtClean="0">
                <a:hlinkClick r:id="rId5" tooltip="Tertiary structure"/>
              </a:rPr>
              <a:t>tertiary structure</a:t>
            </a:r>
            <a:r>
              <a:rPr lang="en-US" sz="2000" dirty="0" smtClean="0"/>
              <a:t> and </a:t>
            </a:r>
            <a:r>
              <a:rPr lang="en-US" sz="2000" dirty="0" smtClean="0">
                <a:hlinkClick r:id="rId6" tooltip="Secondary structure"/>
              </a:rPr>
              <a:t>secondary structure</a:t>
            </a:r>
            <a:r>
              <a:rPr lang="en-US" sz="2000" dirty="0" smtClean="0"/>
              <a:t> which is present in their </a:t>
            </a:r>
            <a:r>
              <a:rPr lang="en-US" sz="2000" dirty="0" smtClean="0">
                <a:hlinkClick r:id="rId7" tooltip="Native state"/>
              </a:rPr>
              <a:t>native state</a:t>
            </a:r>
            <a:r>
              <a:rPr lang="en-US" sz="2000" dirty="0" smtClean="0"/>
              <a:t>, by application of some external stress or compound such as a strong </a:t>
            </a:r>
            <a:r>
              <a:rPr lang="en-US" sz="2000" dirty="0" smtClean="0">
                <a:hlinkClick r:id="rId8" tooltip="Acid"/>
              </a:rPr>
              <a:t>acid</a:t>
            </a:r>
            <a:r>
              <a:rPr lang="en-US" sz="2000" dirty="0" smtClean="0"/>
              <a:t> or </a:t>
            </a:r>
            <a:r>
              <a:rPr lang="en-US" sz="2000" dirty="0" smtClean="0">
                <a:hlinkClick r:id="rId9" tooltip="Base (chemistry)"/>
              </a:rPr>
              <a:t>base</a:t>
            </a:r>
            <a:r>
              <a:rPr lang="en-US" sz="2000" dirty="0" smtClean="0"/>
              <a:t>, a concentrated </a:t>
            </a:r>
            <a:r>
              <a:rPr lang="en-US" sz="2000" dirty="0" smtClean="0">
                <a:hlinkClick r:id="rId10" tooltip="Inorganic"/>
              </a:rPr>
              <a:t>inorganic</a:t>
            </a:r>
            <a:r>
              <a:rPr lang="en-US" sz="2000" dirty="0" smtClean="0"/>
              <a:t> salt, an </a:t>
            </a:r>
            <a:r>
              <a:rPr lang="en-US" sz="2000" dirty="0" smtClean="0">
                <a:hlinkClick r:id="rId11" tooltip="Organic compound"/>
              </a:rPr>
              <a:t>organic</a:t>
            </a:r>
            <a:r>
              <a:rPr lang="en-US" sz="2000" dirty="0" smtClean="0"/>
              <a:t> solvent (e.g., </a:t>
            </a:r>
            <a:r>
              <a:rPr lang="en-US" sz="2000" dirty="0" smtClean="0">
                <a:hlinkClick r:id="rId12" tooltip="Alcohol"/>
              </a:rPr>
              <a:t>alcohol</a:t>
            </a:r>
            <a:r>
              <a:rPr lang="en-US" sz="2000" dirty="0" smtClean="0"/>
              <a:t> or </a:t>
            </a:r>
            <a:r>
              <a:rPr lang="en-US" sz="2000" dirty="0" smtClean="0">
                <a:hlinkClick r:id="rId13" tooltip="Chloroform"/>
              </a:rPr>
              <a:t>chloroform</a:t>
            </a:r>
            <a:r>
              <a:rPr lang="en-US" sz="2000" dirty="0" smtClean="0"/>
              <a:t>), radiation or </a:t>
            </a:r>
            <a:r>
              <a:rPr lang="en-US" sz="2000" dirty="0" smtClean="0">
                <a:solidFill>
                  <a:srgbClr val="0000FF"/>
                </a:solidFill>
                <a:hlinkClick r:id="rId14" tooltip="Heat"/>
              </a:rPr>
              <a:t>heat</a:t>
            </a:r>
            <a:r>
              <a:rPr lang="en-US" sz="2000" dirty="0" smtClean="0"/>
              <a:t>.</a:t>
            </a:r>
            <a:r>
              <a:rPr lang="en-US" sz="2000" baseline="30000" dirty="0" smtClean="0">
                <a:hlinkClick r:id="rId15"/>
              </a:rPr>
              <a:t>[3]</a:t>
            </a:r>
            <a:r>
              <a:rPr lang="en-US" sz="2000" dirty="0" smtClean="0"/>
              <a:t> If proteins in a living cell are denatured, this results in disruption of cell activity and possibly cell death. Denatured proteins can exhibit a wide range of characteristics, from loss of solubility to </a:t>
            </a:r>
            <a:r>
              <a:rPr lang="en-US" sz="2000" dirty="0" smtClean="0">
                <a:hlinkClick r:id="rId16" tooltip="Communal aggregation"/>
              </a:rPr>
              <a:t>communal aggregation</a:t>
            </a:r>
            <a:endParaRPr lang="cs-CZ" sz="2000" dirty="0"/>
          </a:p>
        </p:txBody>
      </p:sp>
      <p:pic>
        <p:nvPicPr>
          <p:cNvPr id="10" name="Obrázek 9" descr="Protein_Denaturation.png"/>
          <p:cNvPicPr>
            <a:picLocks noChangeAspect="1"/>
          </p:cNvPicPr>
          <p:nvPr/>
        </p:nvPicPr>
        <p:blipFill>
          <a:blip r:embed="rId17" cstate="print"/>
          <a:stretch>
            <a:fillRect/>
          </a:stretch>
        </p:blipFill>
        <p:spPr>
          <a:xfrm>
            <a:off x="5364088" y="2780928"/>
            <a:ext cx="3305607" cy="3312368"/>
          </a:xfrm>
          <a:prstGeom prst="rect">
            <a:avLst/>
          </a:prstGeom>
        </p:spPr>
      </p:pic>
      <p:pic>
        <p:nvPicPr>
          <p:cNvPr id="7" name="Obrázek 6" descr="290px-Chemical_precipitation_diagram_svg.png"/>
          <p:cNvPicPr>
            <a:picLocks noChangeAspect="1"/>
          </p:cNvPicPr>
          <p:nvPr/>
        </p:nvPicPr>
        <p:blipFill>
          <a:blip r:embed="rId18" cstate="print"/>
          <a:stretch>
            <a:fillRect/>
          </a:stretch>
        </p:blipFill>
        <p:spPr>
          <a:xfrm>
            <a:off x="395536" y="3106426"/>
            <a:ext cx="4464496" cy="2989574"/>
          </a:xfrm>
          <a:prstGeom prst="rect">
            <a:avLst/>
          </a:prstGeom>
        </p:spPr>
      </p:pic>
      <p:sp>
        <p:nvSpPr>
          <p:cNvPr id="11" name="TextovéPole 10"/>
          <p:cNvSpPr txBox="1"/>
          <p:nvPr/>
        </p:nvSpPr>
        <p:spPr>
          <a:xfrm>
            <a:off x="4788024" y="4437112"/>
            <a:ext cx="4176464" cy="461665"/>
          </a:xfrm>
          <a:prstGeom prst="rect">
            <a:avLst/>
          </a:prstGeom>
          <a:solidFill>
            <a:schemeClr val="bg2">
              <a:lumMod val="40000"/>
              <a:lumOff val="60000"/>
            </a:schemeClr>
          </a:solidFill>
        </p:spPr>
        <p:txBody>
          <a:bodyPr wrap="square" rtlCol="0">
            <a:spAutoFit/>
          </a:bodyPr>
          <a:lstStyle/>
          <a:p>
            <a:r>
              <a:rPr lang="cs-CZ" sz="2400" cap="all" dirty="0" smtClean="0">
                <a:solidFill>
                  <a:srgbClr val="0000FF"/>
                </a:solidFill>
                <a:latin typeface="Arial Black" pitchFamily="34" charset="0"/>
              </a:rPr>
              <a:t>Koagulace teplem</a:t>
            </a:r>
            <a:endParaRPr lang="cs-CZ" sz="2400" dirty="0"/>
          </a:p>
        </p:txBody>
      </p:sp>
      <p:sp>
        <p:nvSpPr>
          <p:cNvPr id="12" name="TextovéPole 11"/>
          <p:cNvSpPr txBox="1"/>
          <p:nvPr/>
        </p:nvSpPr>
        <p:spPr>
          <a:xfrm>
            <a:off x="4716016" y="6165304"/>
            <a:ext cx="4176464" cy="400110"/>
          </a:xfrm>
          <a:prstGeom prst="rect">
            <a:avLst/>
          </a:prstGeom>
          <a:solidFill>
            <a:schemeClr val="bg1">
              <a:lumMod val="85000"/>
            </a:schemeClr>
          </a:solidFill>
        </p:spPr>
        <p:txBody>
          <a:bodyPr wrap="square" rtlCol="0">
            <a:spAutoFit/>
          </a:bodyPr>
          <a:lstStyle/>
          <a:p>
            <a:pPr algn="ctr"/>
            <a:r>
              <a:rPr lang="cs-CZ" sz="2000" dirty="0" smtClean="0">
                <a:solidFill>
                  <a:srgbClr val="0000FF"/>
                </a:solidFill>
                <a:latin typeface="Arial Black" pitchFamily="34" charset="0"/>
              </a:rPr>
              <a:t>ANALOGIE  se sponkami</a:t>
            </a:r>
            <a:endParaRPr lang="cs-CZ" sz="2000" dirty="0">
              <a:solidFill>
                <a:srgbClr val="0000FF"/>
              </a:solidFill>
              <a:latin typeface="Arial Black"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cs-CZ" sz="2800" dirty="0" smtClean="0">
                <a:solidFill>
                  <a:srgbClr val="FF0000"/>
                </a:solidFill>
                <a:latin typeface="Arial Black" pitchFamily="34" charset="0"/>
              </a:rPr>
              <a:t> Vaječné proteiny – použití 1</a:t>
            </a:r>
            <a:endParaRPr lang="cs-CZ" sz="2800" dirty="0">
              <a:solidFill>
                <a:srgbClr val="FF0000"/>
              </a:solidFill>
              <a:latin typeface="Arial Black" pitchFamily="34" charset="0"/>
            </a:endParaRPr>
          </a:p>
        </p:txBody>
      </p:sp>
      <p:sp>
        <p:nvSpPr>
          <p:cNvPr id="17" name="Zástupný symbol pro obsah 16"/>
          <p:cNvSpPr>
            <a:spLocks noGrp="1"/>
          </p:cNvSpPr>
          <p:nvPr>
            <p:ph idx="1"/>
          </p:nvPr>
        </p:nvSpPr>
        <p:spPr>
          <a:xfrm>
            <a:off x="107504" y="1052736"/>
            <a:ext cx="8579296" cy="5073427"/>
          </a:xfrm>
        </p:spPr>
        <p:txBody>
          <a:bodyPr/>
          <a:lstStyle/>
          <a:p>
            <a:r>
              <a:rPr lang="cs-CZ" sz="2800" b="1" dirty="0" smtClean="0"/>
              <a:t>Barvy </a:t>
            </a: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64</a:t>
            </a:fld>
            <a:endParaRPr lang="sk-SK"/>
          </a:p>
        </p:txBody>
      </p:sp>
      <p:pic>
        <p:nvPicPr>
          <p:cNvPr id="7" name="Obrázek 6" descr="LECITHIN 800px-1-Oleoyl-2-almitoyl-phosphatidylcholine_Structural_Formulae_V_1.png"/>
          <p:cNvPicPr>
            <a:picLocks noChangeAspect="1"/>
          </p:cNvPicPr>
          <p:nvPr/>
        </p:nvPicPr>
        <p:blipFill>
          <a:blip r:embed="rId2" cstate="print"/>
          <a:stretch>
            <a:fillRect/>
          </a:stretch>
        </p:blipFill>
        <p:spPr>
          <a:xfrm>
            <a:off x="1475656" y="620688"/>
            <a:ext cx="7282469" cy="4464496"/>
          </a:xfrm>
          <a:prstGeom prst="rect">
            <a:avLst/>
          </a:prstGeom>
        </p:spPr>
      </p:pic>
      <p:sp>
        <p:nvSpPr>
          <p:cNvPr id="8" name="TextovéPole 7"/>
          <p:cNvSpPr txBox="1"/>
          <p:nvPr/>
        </p:nvSpPr>
        <p:spPr>
          <a:xfrm>
            <a:off x="179512" y="5229200"/>
            <a:ext cx="8784976" cy="1508105"/>
          </a:xfrm>
          <a:prstGeom prst="rect">
            <a:avLst/>
          </a:prstGeom>
          <a:solidFill>
            <a:schemeClr val="accent3">
              <a:lumMod val="85000"/>
            </a:schemeClr>
          </a:solidFill>
        </p:spPr>
        <p:txBody>
          <a:bodyPr wrap="square" rtlCol="0">
            <a:spAutoFit/>
          </a:bodyPr>
          <a:lstStyle/>
          <a:p>
            <a:r>
              <a:rPr lang="cs-CZ" sz="2800" dirty="0" smtClean="0">
                <a:solidFill>
                  <a:srgbClr val="FF0000"/>
                </a:solidFill>
                <a:latin typeface="Arial Black" pitchFamily="34" charset="0"/>
              </a:rPr>
              <a:t>FOSFOLIPID  LECITIN – emulgátor</a:t>
            </a:r>
          </a:p>
          <a:p>
            <a:r>
              <a:rPr lang="cs-CZ" sz="2800" dirty="0" smtClean="0">
                <a:solidFill>
                  <a:srgbClr val="0000FF"/>
                </a:solidFill>
                <a:latin typeface="Arial Black" pitchFamily="34" charset="0"/>
              </a:rPr>
              <a:t>Je SOUČÁSTÍ </a:t>
            </a:r>
            <a:r>
              <a:rPr lang="cs-CZ" sz="3600" dirty="0" smtClean="0">
                <a:solidFill>
                  <a:srgbClr val="FFFF00"/>
                </a:solidFill>
                <a:latin typeface="Arial Black" pitchFamily="34" charset="0"/>
              </a:rPr>
              <a:t>ŽLOUTKU</a:t>
            </a:r>
            <a:r>
              <a:rPr lang="cs-CZ" sz="2800" dirty="0" smtClean="0">
                <a:solidFill>
                  <a:srgbClr val="0000FF"/>
                </a:solidFill>
                <a:latin typeface="Arial Black" pitchFamily="34" charset="0"/>
              </a:rPr>
              <a:t>,  není to jeho bílkovinná složka </a:t>
            </a:r>
            <a:endParaRPr lang="cs-CZ" sz="2800" dirty="0">
              <a:solidFill>
                <a:srgbClr val="0000FF"/>
              </a:solidFill>
              <a:latin typeface="Arial Black"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16632"/>
            <a:ext cx="8229600" cy="432048"/>
          </a:xfrm>
        </p:spPr>
        <p:txBody>
          <a:bodyPr/>
          <a:lstStyle/>
          <a:p>
            <a:r>
              <a:rPr lang="cs-CZ" sz="2800" dirty="0" smtClean="0">
                <a:solidFill>
                  <a:srgbClr val="FF0000"/>
                </a:solidFill>
                <a:latin typeface="Arial Black" pitchFamily="34" charset="0"/>
              </a:rPr>
              <a:t> Vaječné složky – použití 2</a:t>
            </a:r>
            <a:endParaRPr lang="cs-CZ" sz="2800" dirty="0">
              <a:solidFill>
                <a:srgbClr val="FF0000"/>
              </a:solidFill>
              <a:latin typeface="Arial Black" pitchFamily="34" charset="0"/>
            </a:endParaRPr>
          </a:p>
        </p:txBody>
      </p:sp>
      <p:sp>
        <p:nvSpPr>
          <p:cNvPr id="17" name="Zástupný symbol pro obsah 16"/>
          <p:cNvSpPr>
            <a:spLocks noGrp="1"/>
          </p:cNvSpPr>
          <p:nvPr>
            <p:ph idx="1"/>
          </p:nvPr>
        </p:nvSpPr>
        <p:spPr>
          <a:xfrm>
            <a:off x="457200" y="620688"/>
            <a:ext cx="8229600" cy="5505475"/>
          </a:xfrm>
        </p:spPr>
        <p:txBody>
          <a:bodyPr/>
          <a:lstStyle/>
          <a:p>
            <a:r>
              <a:rPr lang="cs-CZ" sz="2800" b="1" dirty="0" smtClean="0"/>
              <a:t>Barvy </a:t>
            </a: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65</a:t>
            </a:fld>
            <a:endParaRPr lang="sk-SK"/>
          </a:p>
        </p:txBody>
      </p:sp>
      <p:sp>
        <p:nvSpPr>
          <p:cNvPr id="8" name="TextovéPole 7"/>
          <p:cNvSpPr txBox="1"/>
          <p:nvPr/>
        </p:nvSpPr>
        <p:spPr>
          <a:xfrm>
            <a:off x="395536" y="5157192"/>
            <a:ext cx="8352928" cy="1508105"/>
          </a:xfrm>
          <a:prstGeom prst="rect">
            <a:avLst/>
          </a:prstGeom>
          <a:solidFill>
            <a:schemeClr val="accent3">
              <a:lumMod val="85000"/>
            </a:schemeClr>
          </a:solidFill>
        </p:spPr>
        <p:txBody>
          <a:bodyPr wrap="square" rtlCol="0">
            <a:spAutoFit/>
          </a:bodyPr>
          <a:lstStyle/>
          <a:p>
            <a:r>
              <a:rPr lang="cs-CZ" sz="2800" dirty="0" smtClean="0">
                <a:solidFill>
                  <a:srgbClr val="FF0000"/>
                </a:solidFill>
                <a:latin typeface="Arial Black" pitchFamily="34" charset="0"/>
              </a:rPr>
              <a:t>CHOLESTEROL – STEROID &amp; emulgátor</a:t>
            </a:r>
          </a:p>
          <a:p>
            <a:r>
              <a:rPr lang="cs-CZ" sz="2800" dirty="0" smtClean="0">
                <a:solidFill>
                  <a:srgbClr val="0000FF"/>
                </a:solidFill>
                <a:latin typeface="Arial Black" pitchFamily="34" charset="0"/>
              </a:rPr>
              <a:t>Je SOUČÁSTÍ </a:t>
            </a:r>
            <a:r>
              <a:rPr lang="cs-CZ" sz="3600" dirty="0" smtClean="0">
                <a:solidFill>
                  <a:srgbClr val="FFFF00"/>
                </a:solidFill>
                <a:latin typeface="Arial Black" pitchFamily="34" charset="0"/>
              </a:rPr>
              <a:t>ŽLOUTKU</a:t>
            </a:r>
            <a:r>
              <a:rPr lang="cs-CZ" sz="2800" dirty="0" smtClean="0">
                <a:solidFill>
                  <a:srgbClr val="0000FF"/>
                </a:solidFill>
                <a:latin typeface="Arial Black" pitchFamily="34" charset="0"/>
              </a:rPr>
              <a:t>,  není to jeho bílkovinná složka </a:t>
            </a:r>
            <a:endParaRPr lang="cs-CZ" sz="2800" dirty="0">
              <a:solidFill>
                <a:srgbClr val="FF0000"/>
              </a:solidFill>
              <a:latin typeface="Arial Black" pitchFamily="34" charset="0"/>
            </a:endParaRPr>
          </a:p>
        </p:txBody>
      </p:sp>
      <p:pic>
        <p:nvPicPr>
          <p:cNvPr id="9" name="Obrázek 8" descr="440px-Cholesterol_svg.png"/>
          <p:cNvPicPr>
            <a:picLocks noChangeAspect="1"/>
          </p:cNvPicPr>
          <p:nvPr/>
        </p:nvPicPr>
        <p:blipFill>
          <a:blip r:embed="rId2" cstate="print"/>
          <a:stretch>
            <a:fillRect/>
          </a:stretch>
        </p:blipFill>
        <p:spPr>
          <a:xfrm>
            <a:off x="1658595" y="620688"/>
            <a:ext cx="6636413" cy="446449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66</a:t>
            </a:fld>
            <a:endParaRPr lang="sk-SK"/>
          </a:p>
        </p:txBody>
      </p:sp>
      <p:pic>
        <p:nvPicPr>
          <p:cNvPr id="11" name="Obrázek 10" descr="600px-Luteine_-_Lutein_svg.png"/>
          <p:cNvPicPr>
            <a:picLocks noChangeAspect="1"/>
          </p:cNvPicPr>
          <p:nvPr/>
        </p:nvPicPr>
        <p:blipFill>
          <a:blip r:embed="rId2" cstate="print"/>
          <a:stretch>
            <a:fillRect/>
          </a:stretch>
        </p:blipFill>
        <p:spPr>
          <a:xfrm>
            <a:off x="395536" y="0"/>
            <a:ext cx="8280920" cy="1296144"/>
          </a:xfrm>
          <a:prstGeom prst="rect">
            <a:avLst/>
          </a:prstGeom>
        </p:spPr>
      </p:pic>
      <p:graphicFrame>
        <p:nvGraphicFramePr>
          <p:cNvPr id="12" name="Tabulka 11"/>
          <p:cNvGraphicFramePr>
            <a:graphicFrameLocks noGrp="1"/>
          </p:cNvGraphicFramePr>
          <p:nvPr/>
        </p:nvGraphicFramePr>
        <p:xfrm>
          <a:off x="755576" y="1916832"/>
          <a:ext cx="7776864" cy="4818378"/>
        </p:xfrm>
        <a:graphic>
          <a:graphicData uri="http://schemas.openxmlformats.org/drawingml/2006/table">
            <a:tbl>
              <a:tblPr/>
              <a:tblGrid>
                <a:gridCol w="2880320"/>
                <a:gridCol w="4896544"/>
              </a:tblGrid>
              <a:tr h="441793">
                <a:tc gridSpan="2">
                  <a:txBody>
                    <a:bodyPr/>
                    <a:lstStyle/>
                    <a:p>
                      <a:pPr algn="ctr">
                        <a:lnSpc>
                          <a:spcPct val="115000"/>
                        </a:lnSpc>
                        <a:spcAft>
                          <a:spcPts val="0"/>
                        </a:spcAft>
                      </a:pPr>
                      <a:r>
                        <a:rPr lang="cs-CZ" sz="2800" dirty="0" smtClean="0">
                          <a:solidFill>
                            <a:srgbClr val="FF0000"/>
                          </a:solidFill>
                          <a:latin typeface="Arial Black" pitchFamily="34" charset="0"/>
                          <a:ea typeface="Calibri"/>
                          <a:cs typeface="Times New Roman"/>
                        </a:rPr>
                        <a:t>Lutein  - barvivo</a:t>
                      </a:r>
                      <a:r>
                        <a:rPr lang="cs-CZ" sz="2800" baseline="0" dirty="0" smtClean="0">
                          <a:solidFill>
                            <a:srgbClr val="FF0000"/>
                          </a:solidFill>
                          <a:latin typeface="Arial Black" pitchFamily="34" charset="0"/>
                          <a:ea typeface="Calibri"/>
                          <a:cs typeface="Times New Roman"/>
                        </a:rPr>
                        <a:t> ve žloutku</a:t>
                      </a:r>
                      <a:endParaRPr lang="cs-CZ" sz="2800" dirty="0">
                        <a:solidFill>
                          <a:srgbClr val="FF00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hMerge="1">
                  <a:txBody>
                    <a:bodyPr/>
                    <a:lstStyle/>
                    <a:p>
                      <a:pPr algn="r">
                        <a:lnSpc>
                          <a:spcPct val="115000"/>
                        </a:lnSpc>
                        <a:spcAft>
                          <a:spcPts val="0"/>
                        </a:spcAft>
                      </a:pPr>
                      <a:endParaRPr lang="cs-CZ" sz="11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142">
                <a:tc>
                  <a:txBody>
                    <a:bodyPr/>
                    <a:lstStyle/>
                    <a:p>
                      <a:pPr algn="r">
                        <a:lnSpc>
                          <a:spcPct val="115000"/>
                        </a:lnSpc>
                        <a:spcAft>
                          <a:spcPts val="0"/>
                        </a:spcAft>
                      </a:pPr>
                      <a:r>
                        <a:rPr lang="cs-CZ" sz="2400" u="sng" dirty="0">
                          <a:solidFill>
                            <a:srgbClr val="0000FF"/>
                          </a:solidFill>
                          <a:latin typeface="Times New Roman"/>
                          <a:ea typeface="Times New Roman"/>
                          <a:cs typeface="Times New Roman"/>
                          <a:hlinkClick r:id="rId3" tooltip="Chemický název"/>
                        </a:rPr>
                        <a:t>Chemický název</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β,ε-karoten-3,3'-diol</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dirty="0">
                          <a:solidFill>
                            <a:srgbClr val="0000FF"/>
                          </a:solidFill>
                          <a:latin typeface="Times New Roman"/>
                          <a:ea typeface="Times New Roman"/>
                          <a:cs typeface="Times New Roman"/>
                          <a:hlinkClick r:id="rId4" tooltip="Chemický vzorec"/>
                        </a:rPr>
                        <a:t>Sumární vzorec</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C</a:t>
                      </a:r>
                      <a:r>
                        <a:rPr lang="cs-CZ" sz="2400" b="1" baseline="-25000" dirty="0">
                          <a:latin typeface="Times New Roman"/>
                          <a:ea typeface="Times New Roman"/>
                          <a:cs typeface="Times New Roman"/>
                        </a:rPr>
                        <a:t>40</a:t>
                      </a:r>
                      <a:r>
                        <a:rPr lang="cs-CZ" sz="2400" b="1" dirty="0">
                          <a:latin typeface="Times New Roman"/>
                          <a:ea typeface="Times New Roman"/>
                          <a:cs typeface="Times New Roman"/>
                        </a:rPr>
                        <a:t>H</a:t>
                      </a:r>
                      <a:r>
                        <a:rPr lang="cs-CZ" sz="2400" b="1" baseline="-25000" dirty="0">
                          <a:latin typeface="Times New Roman"/>
                          <a:ea typeface="Times New Roman"/>
                          <a:cs typeface="Times New Roman"/>
                        </a:rPr>
                        <a:t>56</a:t>
                      </a:r>
                      <a:r>
                        <a:rPr lang="cs-CZ" sz="2400" b="1" dirty="0">
                          <a:latin typeface="Times New Roman"/>
                          <a:ea typeface="Times New Roman"/>
                          <a:cs typeface="Times New Roman"/>
                        </a:rPr>
                        <a:t>O</a:t>
                      </a:r>
                      <a:r>
                        <a:rPr lang="cs-CZ" sz="2400" b="1" baseline="-25000" dirty="0">
                          <a:latin typeface="Times New Roman"/>
                          <a:ea typeface="Times New Roman"/>
                          <a:cs typeface="Times New Roman"/>
                        </a:rPr>
                        <a:t>2</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dirty="0">
                          <a:solidFill>
                            <a:srgbClr val="0000FF"/>
                          </a:solidFill>
                          <a:latin typeface="Times New Roman"/>
                          <a:ea typeface="Times New Roman"/>
                          <a:cs typeface="Times New Roman"/>
                          <a:hlinkClick r:id="rId5" tooltip="Registrační číslo CAS"/>
                        </a:rPr>
                        <a:t>Registrační číslo CAS</a:t>
                      </a:r>
                      <a:endParaRPr lang="cs-CZ" sz="2000"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127-40-2</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752705">
                <a:tc>
                  <a:txBody>
                    <a:bodyPr/>
                    <a:lstStyle/>
                    <a:p>
                      <a:pPr algn="r">
                        <a:lnSpc>
                          <a:spcPct val="115000"/>
                        </a:lnSpc>
                        <a:spcAft>
                          <a:spcPts val="0"/>
                        </a:spcAft>
                      </a:pPr>
                      <a:r>
                        <a:rPr lang="cs-CZ" sz="3600" dirty="0">
                          <a:solidFill>
                            <a:srgbClr val="FF3300"/>
                          </a:solidFill>
                          <a:latin typeface="Arial Black" pitchFamily="34" charset="0"/>
                          <a:ea typeface="Times New Roman"/>
                          <a:cs typeface="Times New Roman"/>
                        </a:rPr>
                        <a:t>Vzhled</a:t>
                      </a:r>
                      <a:endParaRPr lang="cs-CZ" sz="1800" dirty="0">
                        <a:solidFill>
                          <a:srgbClr val="FF3300"/>
                        </a:solidFill>
                        <a:latin typeface="Arial Black" pitchFamily="34" charset="0"/>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r">
                        <a:lnSpc>
                          <a:spcPct val="115000"/>
                        </a:lnSpc>
                        <a:spcAft>
                          <a:spcPts val="0"/>
                        </a:spcAft>
                      </a:pPr>
                      <a:r>
                        <a:rPr lang="cs-CZ" sz="2800" b="1" dirty="0">
                          <a:solidFill>
                            <a:srgbClr val="FF3300"/>
                          </a:solidFill>
                          <a:latin typeface="Arial Black" pitchFamily="34" charset="0"/>
                          <a:ea typeface="Times New Roman"/>
                          <a:cs typeface="Times New Roman"/>
                        </a:rPr>
                        <a:t>pevná </a:t>
                      </a:r>
                      <a:r>
                        <a:rPr lang="cs-CZ" sz="2800" b="1" dirty="0" smtClean="0">
                          <a:solidFill>
                            <a:srgbClr val="FF3300"/>
                          </a:solidFill>
                          <a:latin typeface="Arial Black" pitchFamily="34" charset="0"/>
                          <a:ea typeface="Times New Roman"/>
                          <a:cs typeface="Times New Roman"/>
                        </a:rPr>
                        <a:t>červeno-oranžová</a:t>
                      </a:r>
                    </a:p>
                    <a:p>
                      <a:pPr algn="r">
                        <a:lnSpc>
                          <a:spcPct val="115000"/>
                        </a:lnSpc>
                        <a:spcAft>
                          <a:spcPts val="0"/>
                        </a:spcAft>
                      </a:pPr>
                      <a:r>
                        <a:rPr lang="cs-CZ" sz="2800" b="1" dirty="0" smtClean="0">
                          <a:solidFill>
                            <a:srgbClr val="FF3300"/>
                          </a:solidFill>
                          <a:latin typeface="Arial Black" pitchFamily="34" charset="0"/>
                          <a:ea typeface="Times New Roman"/>
                          <a:cs typeface="Times New Roman"/>
                        </a:rPr>
                        <a:t>Krystalická</a:t>
                      </a:r>
                      <a:r>
                        <a:rPr lang="cs-CZ" sz="2800" b="1" baseline="0" dirty="0" smtClean="0">
                          <a:solidFill>
                            <a:srgbClr val="FF3300"/>
                          </a:solidFill>
                          <a:latin typeface="Arial Black" pitchFamily="34" charset="0"/>
                          <a:ea typeface="Times New Roman"/>
                          <a:cs typeface="Times New Roman"/>
                        </a:rPr>
                        <a:t> látka</a:t>
                      </a:r>
                      <a:r>
                        <a:rPr lang="cs-CZ" sz="2800" b="1" dirty="0" smtClean="0">
                          <a:solidFill>
                            <a:srgbClr val="FF3300"/>
                          </a:solidFill>
                          <a:latin typeface="Arial Black" pitchFamily="34" charset="0"/>
                          <a:ea typeface="Times New Roman"/>
                          <a:cs typeface="Times New Roman"/>
                        </a:rPr>
                        <a:t> </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a:solidFill>
                            <a:srgbClr val="0000FF"/>
                          </a:solidFill>
                          <a:latin typeface="Times New Roman"/>
                          <a:ea typeface="Times New Roman"/>
                          <a:cs typeface="Times New Roman"/>
                          <a:hlinkClick r:id="rId6" tooltip="Molární hmotnost"/>
                        </a:rPr>
                        <a:t>Molární hmotnost</a:t>
                      </a:r>
                      <a:endParaRPr lang="cs-CZ" sz="200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r">
                        <a:lnSpc>
                          <a:spcPct val="115000"/>
                        </a:lnSpc>
                        <a:spcAft>
                          <a:spcPts val="0"/>
                        </a:spcAft>
                      </a:pPr>
                      <a:r>
                        <a:rPr lang="cs-CZ" sz="2400" b="1" dirty="0">
                          <a:latin typeface="Times New Roman"/>
                          <a:ea typeface="Times New Roman"/>
                          <a:cs typeface="Times New Roman"/>
                        </a:rPr>
                        <a:t>568,871 g/mol</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a:solidFill>
                            <a:srgbClr val="0000FF"/>
                          </a:solidFill>
                          <a:latin typeface="Times New Roman"/>
                          <a:ea typeface="Times New Roman"/>
                          <a:cs typeface="Times New Roman"/>
                          <a:hlinkClick r:id="rId7" tooltip="Teplota tání"/>
                        </a:rPr>
                        <a:t>Teplota tání</a:t>
                      </a:r>
                      <a:endParaRPr lang="cs-CZ" sz="200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190 °C</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a:solidFill>
                            <a:srgbClr val="0000FF"/>
                          </a:solidFill>
                          <a:latin typeface="Times New Roman"/>
                          <a:ea typeface="Times New Roman"/>
                          <a:cs typeface="Times New Roman"/>
                          <a:hlinkClick r:id="rId8" tooltip="Rozpustnost"/>
                        </a:rPr>
                        <a:t>Rozpustnost</a:t>
                      </a:r>
                      <a:r>
                        <a:rPr lang="cs-CZ" sz="2400">
                          <a:latin typeface="Times New Roman"/>
                          <a:ea typeface="Times New Roman"/>
                          <a:cs typeface="Times New Roman"/>
                        </a:rPr>
                        <a:t> ve vodě</a:t>
                      </a:r>
                      <a:endParaRPr lang="cs-CZ" sz="200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ne</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467142">
                <a:tc>
                  <a:txBody>
                    <a:bodyPr/>
                    <a:lstStyle/>
                    <a:p>
                      <a:pPr algn="r">
                        <a:lnSpc>
                          <a:spcPct val="115000"/>
                        </a:lnSpc>
                        <a:spcAft>
                          <a:spcPts val="0"/>
                        </a:spcAft>
                      </a:pPr>
                      <a:r>
                        <a:rPr lang="cs-CZ" sz="2400" u="sng">
                          <a:solidFill>
                            <a:srgbClr val="0000FF"/>
                          </a:solidFill>
                          <a:latin typeface="Times New Roman"/>
                          <a:ea typeface="Times New Roman"/>
                          <a:cs typeface="Times New Roman"/>
                          <a:hlinkClick r:id="rId8" tooltip="Rozpustnost"/>
                        </a:rPr>
                        <a:t>Rozpustnost</a:t>
                      </a:r>
                      <a:r>
                        <a:rPr lang="cs-CZ" sz="2400">
                          <a:latin typeface="Times New Roman"/>
                          <a:ea typeface="Times New Roman"/>
                          <a:cs typeface="Times New Roman"/>
                        </a:rPr>
                        <a:t> v tucích</a:t>
                      </a:r>
                      <a:endParaRPr lang="cs-CZ" sz="200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a:lnSpc>
                          <a:spcPct val="115000"/>
                        </a:lnSpc>
                        <a:spcAft>
                          <a:spcPts val="0"/>
                        </a:spcAft>
                      </a:pPr>
                      <a:r>
                        <a:rPr lang="cs-CZ" sz="2400" b="1" dirty="0">
                          <a:latin typeface="Times New Roman"/>
                          <a:ea typeface="Times New Roman"/>
                          <a:cs typeface="Times New Roman"/>
                        </a:rPr>
                        <a:t>ano</a:t>
                      </a:r>
                      <a:endParaRPr lang="cs-CZ" sz="2000" b="1" dirty="0">
                        <a:latin typeface="Calibri"/>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bl>
          </a:graphicData>
        </a:graphic>
      </p:graphicFrame>
      <p:sp>
        <p:nvSpPr>
          <p:cNvPr id="7" name="TextovéPole 6"/>
          <p:cNvSpPr txBox="1"/>
          <p:nvPr/>
        </p:nvSpPr>
        <p:spPr>
          <a:xfrm>
            <a:off x="107504" y="1412776"/>
            <a:ext cx="8784976" cy="430887"/>
          </a:xfrm>
          <a:prstGeom prst="rect">
            <a:avLst/>
          </a:prstGeom>
          <a:solidFill>
            <a:schemeClr val="accent6">
              <a:lumMod val="20000"/>
              <a:lumOff val="80000"/>
            </a:schemeClr>
          </a:solidFill>
        </p:spPr>
        <p:txBody>
          <a:bodyPr wrap="square" rtlCol="0">
            <a:spAutoFit/>
          </a:bodyPr>
          <a:lstStyle/>
          <a:p>
            <a:pPr algn="ctr"/>
            <a:r>
              <a:rPr lang="cs-CZ" sz="2200" dirty="0" smtClean="0">
                <a:solidFill>
                  <a:srgbClr val="0000FF"/>
                </a:solidFill>
                <a:latin typeface="Arial Black" pitchFamily="34" charset="0"/>
              </a:rPr>
              <a:t>Je SOUČÁSTÍ </a:t>
            </a:r>
            <a:r>
              <a:rPr lang="cs-CZ" sz="2200" dirty="0" smtClean="0">
                <a:solidFill>
                  <a:srgbClr val="FFFF00"/>
                </a:solidFill>
                <a:latin typeface="Arial Black" pitchFamily="34" charset="0"/>
              </a:rPr>
              <a:t>ŽLOUTKU</a:t>
            </a:r>
            <a:r>
              <a:rPr lang="cs-CZ" sz="2200" dirty="0" smtClean="0">
                <a:solidFill>
                  <a:srgbClr val="0000FF"/>
                </a:solidFill>
                <a:latin typeface="Arial Black" pitchFamily="34" charset="0"/>
              </a:rPr>
              <a:t>,  není to jeho bílkovinná složka</a:t>
            </a:r>
            <a:endParaRPr lang="cs-CZ" sz="22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116632"/>
            <a:ext cx="8229600" cy="720080"/>
          </a:xfrm>
        </p:spPr>
        <p:txBody>
          <a:bodyPr/>
          <a:lstStyle/>
          <a:p>
            <a:r>
              <a:rPr lang="cs-CZ" sz="3600" dirty="0" smtClean="0">
                <a:solidFill>
                  <a:srgbClr val="FF0000"/>
                </a:solidFill>
                <a:latin typeface="Arial Black" pitchFamily="34" charset="0"/>
              </a:rPr>
              <a:t>Vaječný bílek &amp; nápoje</a:t>
            </a:r>
            <a:endParaRPr lang="cs-CZ" sz="36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67</a:t>
            </a:fld>
            <a:endParaRPr lang="sk-SK"/>
          </a:p>
        </p:txBody>
      </p:sp>
      <p:sp>
        <p:nvSpPr>
          <p:cNvPr id="9" name="TextovéPole 8"/>
          <p:cNvSpPr txBox="1"/>
          <p:nvPr/>
        </p:nvSpPr>
        <p:spPr>
          <a:xfrm>
            <a:off x="323528" y="908720"/>
            <a:ext cx="8280920" cy="2308324"/>
          </a:xfrm>
          <a:prstGeom prst="rect">
            <a:avLst/>
          </a:prstGeom>
          <a:noFill/>
        </p:spPr>
        <p:txBody>
          <a:bodyPr wrap="square" rtlCol="0">
            <a:spAutoFit/>
          </a:bodyPr>
          <a:lstStyle/>
          <a:p>
            <a:pPr>
              <a:buFont typeface="Arial" pitchFamily="34" charset="0"/>
              <a:buChar char="•"/>
            </a:pPr>
            <a:r>
              <a:rPr lang="cs-CZ" sz="3600" dirty="0" smtClean="0">
                <a:solidFill>
                  <a:srgbClr val="0000FF"/>
                </a:solidFill>
                <a:latin typeface="Arial Black" pitchFamily="34" charset="0"/>
              </a:rPr>
              <a:t> ČIŘENÍ ovocných šťáv</a:t>
            </a:r>
          </a:p>
          <a:p>
            <a:pPr>
              <a:buFont typeface="Arial" pitchFamily="34" charset="0"/>
              <a:buChar char="•"/>
            </a:pPr>
            <a:r>
              <a:rPr lang="cs-CZ" sz="3600" dirty="0" smtClean="0">
                <a:solidFill>
                  <a:srgbClr val="0000FF"/>
                </a:solidFill>
                <a:latin typeface="Arial Black" pitchFamily="34" charset="0"/>
              </a:rPr>
              <a:t> Patrně nejstarší čiřidlo vín a ovocných šťáv</a:t>
            </a:r>
          </a:p>
          <a:p>
            <a:endParaRPr lang="cs-CZ" sz="3600" dirty="0">
              <a:solidFill>
                <a:srgbClr val="0000FF"/>
              </a:solidFill>
              <a:latin typeface="Arial Black"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792088"/>
          </a:xfrm>
        </p:spPr>
        <p:txBody>
          <a:bodyPr/>
          <a:lstStyle/>
          <a:p>
            <a:r>
              <a:rPr lang="cs-CZ" sz="2800" dirty="0" smtClean="0">
                <a:solidFill>
                  <a:srgbClr val="FF0000"/>
                </a:solidFill>
                <a:latin typeface="Arial Black" pitchFamily="34" charset="0"/>
              </a:rPr>
              <a:t>Vaječné proteiny v práci konzervátora a restaurátora</a:t>
            </a:r>
            <a:endParaRPr lang="cs-CZ" sz="2800" dirty="0">
              <a:solidFill>
                <a:srgbClr val="FF0000"/>
              </a:solidFill>
            </a:endParaRPr>
          </a:p>
        </p:txBody>
      </p:sp>
      <p:graphicFrame>
        <p:nvGraphicFramePr>
          <p:cNvPr id="12" name="Zástupný symbol pro obsah 11"/>
          <p:cNvGraphicFramePr>
            <a:graphicFrameLocks noGrp="1"/>
          </p:cNvGraphicFramePr>
          <p:nvPr>
            <p:ph idx="1"/>
          </p:nvPr>
        </p:nvGraphicFramePr>
        <p:xfrm>
          <a:off x="457200" y="1092761"/>
          <a:ext cx="8229600" cy="3418056"/>
        </p:xfrm>
        <a:graphic>
          <a:graphicData uri="http://schemas.openxmlformats.org/drawingml/2006/table">
            <a:tbl>
              <a:tblPr firstRow="1" bandRow="1">
                <a:tableStyleId>{5C22544A-7EE6-4342-B048-85BDC9FD1C3A}</a:tableStyleId>
              </a:tblPr>
              <a:tblGrid>
                <a:gridCol w="2458616"/>
                <a:gridCol w="1584176"/>
                <a:gridCol w="2129408"/>
                <a:gridCol w="2057400"/>
              </a:tblGrid>
              <a:tr h="791778">
                <a:tc>
                  <a:txBody>
                    <a:bodyPr/>
                    <a:lstStyle/>
                    <a:p>
                      <a:pPr algn="ctr"/>
                      <a:r>
                        <a:rPr lang="cs-CZ" sz="1800" dirty="0" smtClean="0">
                          <a:solidFill>
                            <a:srgbClr val="FF0000"/>
                          </a:solidFill>
                        </a:rPr>
                        <a:t>Část vejce</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FF0000"/>
                          </a:solidFill>
                        </a:rPr>
                        <a:t>Fyzikální forma</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dirty="0" smtClean="0">
                          <a:solidFill>
                            <a:srgbClr val="FF0000"/>
                          </a:solidFill>
                        </a:rPr>
                        <a:t>Použití</a:t>
                      </a:r>
                    </a:p>
                    <a:p>
                      <a:pPr algn="ct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FF0000"/>
                          </a:solidFill>
                        </a:rPr>
                        <a:t>poznámka</a:t>
                      </a:r>
                      <a:endParaRPr lang="cs-CZ" sz="1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949">
                <a:tc>
                  <a:txBody>
                    <a:bodyPr/>
                    <a:lstStyle/>
                    <a:p>
                      <a:r>
                        <a:rPr lang="cs-CZ" sz="1600" b="1" dirty="0" smtClean="0">
                          <a:solidFill>
                            <a:srgbClr val="FF0000"/>
                          </a:solidFill>
                        </a:rPr>
                        <a:t>Žloutek, lecitin</a:t>
                      </a:r>
                      <a:endParaRPr lang="cs-CZ"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solidFill>
                            <a:srgbClr val="FF0000"/>
                          </a:solidFill>
                        </a:rPr>
                        <a:t>PEVNÁ LÁTKA</a:t>
                      </a:r>
                    </a:p>
                    <a:p>
                      <a:endParaRPr lang="cs-CZ"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FF0000"/>
                          </a:solidFill>
                        </a:rPr>
                        <a:t>Emulgátor</a:t>
                      </a:r>
                      <a:endParaRPr lang="cs-CZ"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FF0000"/>
                          </a:solidFill>
                        </a:rPr>
                        <a:t>Tempery</a:t>
                      </a:r>
                      <a:endParaRPr lang="cs-CZ"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462">
                <a:tc>
                  <a:txBody>
                    <a:bodyPr/>
                    <a:lstStyle/>
                    <a:p>
                      <a:r>
                        <a:rPr lang="cs-CZ" sz="1600" b="1" dirty="0" smtClean="0">
                          <a:solidFill>
                            <a:srgbClr val="0000FF"/>
                          </a:solidFill>
                        </a:rPr>
                        <a:t>Cholesterol</a:t>
                      </a:r>
                      <a:endParaRPr lang="cs-CZ" sz="16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00FF"/>
                          </a:solidFill>
                        </a:rPr>
                        <a:t>PEVNÁ LÁTKA</a:t>
                      </a:r>
                      <a:endParaRPr lang="cs-CZ"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00FF"/>
                          </a:solidFill>
                        </a:rPr>
                        <a:t>OCHRANNÝ KOLOID</a:t>
                      </a:r>
                      <a:endParaRPr lang="cs-CZ" sz="16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6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805">
                <a:tc>
                  <a:txBody>
                    <a:bodyPr/>
                    <a:lstStyle/>
                    <a:p>
                      <a:r>
                        <a:rPr lang="cs-CZ" sz="1600" b="1" dirty="0" smtClean="0">
                          <a:solidFill>
                            <a:srgbClr val="008000"/>
                          </a:solidFill>
                        </a:rPr>
                        <a:t>Bílek</a:t>
                      </a:r>
                      <a:endParaRPr lang="cs-CZ" sz="16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8000"/>
                          </a:solidFill>
                        </a:rPr>
                        <a:t>Gel</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008000"/>
                          </a:solidFill>
                        </a:rPr>
                        <a:t>Pojivo barev,</a:t>
                      </a:r>
                    </a:p>
                    <a:p>
                      <a:r>
                        <a:rPr lang="cs-CZ" sz="1600" dirty="0" smtClean="0">
                          <a:solidFill>
                            <a:srgbClr val="008000"/>
                          </a:solidFill>
                        </a:rPr>
                        <a:t>Podklad </a:t>
                      </a:r>
                      <a:r>
                        <a:rPr lang="cs-CZ" sz="1600" smtClean="0">
                          <a:solidFill>
                            <a:srgbClr val="008000"/>
                          </a:solidFill>
                        </a:rPr>
                        <a:t>pod zlacení</a:t>
                      </a:r>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60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rgbClr val="C00000"/>
                          </a:solidFill>
                        </a:rPr>
                        <a:t>Celé vejce</a:t>
                      </a:r>
                      <a:endParaRPr lang="cs-CZ" sz="1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C00000"/>
                          </a:solidFill>
                        </a:rPr>
                        <a:t>Gel</a:t>
                      </a:r>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solidFill>
                            <a:srgbClr val="C00000"/>
                          </a:solidFill>
                        </a:rPr>
                        <a:t>Pojivo barev</a:t>
                      </a:r>
                    </a:p>
                    <a:p>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smtClean="0">
                          <a:solidFill>
                            <a:srgbClr val="C00000"/>
                          </a:solidFill>
                        </a:rPr>
                        <a:t>Nevysýchavé oleje</a:t>
                      </a:r>
                      <a:endParaRPr lang="cs-CZ"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68</a:t>
            </a:fld>
            <a:endParaRPr lang="sk-SK"/>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69</a:t>
            </a:fld>
            <a:endParaRPr lang="sk-SK"/>
          </a:p>
        </p:txBody>
      </p:sp>
      <p:pic>
        <p:nvPicPr>
          <p:cNvPr id="5" name="Obrázek 4" descr="VAJEČNÝ ŽLOUTEK JAKO POTRAVINÁŘSKÝ EMULGÁTOR 30112017.jpg"/>
          <p:cNvPicPr>
            <a:picLocks noChangeAspect="1"/>
          </p:cNvPicPr>
          <p:nvPr/>
        </p:nvPicPr>
        <p:blipFill>
          <a:blip r:embed="rId2" cstate="print"/>
          <a:stretch>
            <a:fillRect/>
          </a:stretch>
        </p:blipFill>
        <p:spPr>
          <a:xfrm rot="16200000">
            <a:off x="1943709" y="-351421"/>
            <a:ext cx="5328592" cy="8712970"/>
          </a:xfrm>
          <a:prstGeom prst="rect">
            <a:avLst/>
          </a:prstGeom>
          <a:ln w="63500">
            <a:solidFill>
              <a:srgbClr val="0000FF"/>
            </a:solidFill>
          </a:ln>
        </p:spPr>
      </p:pic>
      <p:sp>
        <p:nvSpPr>
          <p:cNvPr id="6" name="TextovéPole 5"/>
          <p:cNvSpPr txBox="1"/>
          <p:nvPr/>
        </p:nvSpPr>
        <p:spPr>
          <a:xfrm>
            <a:off x="0" y="116632"/>
            <a:ext cx="9036496" cy="954107"/>
          </a:xfrm>
          <a:prstGeom prst="rect">
            <a:avLst/>
          </a:prstGeom>
          <a:noFill/>
        </p:spPr>
        <p:txBody>
          <a:bodyPr wrap="square" rtlCol="0">
            <a:spAutoFit/>
          </a:bodyPr>
          <a:lstStyle/>
          <a:p>
            <a:pPr algn="ctr"/>
            <a:r>
              <a:rPr lang="cs-CZ" sz="2800" dirty="0" smtClean="0">
                <a:solidFill>
                  <a:srgbClr val="0000FF"/>
                </a:solidFill>
                <a:latin typeface="Arial Black" pitchFamily="34" charset="0"/>
              </a:rPr>
              <a:t>VAJEČNÝ ŽLOUTEK  má nyní hlavní využití jako POTRAVINÁŘSKÝ EMULGÁTOR </a:t>
            </a:r>
            <a:endParaRPr lang="cs-CZ" sz="2800" dirty="0">
              <a:solidFill>
                <a:srgbClr val="0000FF"/>
              </a:solidFill>
              <a:latin typeface="Arial Black" pitchFamily="34" charset="0"/>
            </a:endParaRPr>
          </a:p>
        </p:txBody>
      </p:sp>
      <p:cxnSp>
        <p:nvCxnSpPr>
          <p:cNvPr id="8" name="Přímá spojovací šipka 7"/>
          <p:cNvCxnSpPr/>
          <p:nvPr/>
        </p:nvCxnSpPr>
        <p:spPr>
          <a:xfrm flipH="1">
            <a:off x="4067944" y="980728"/>
            <a:ext cx="1368152" cy="338437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Chemie peptidů a proteinů( bílkovin)</a:t>
            </a:r>
            <a:endParaRPr lang="cs-CZ" sz="2800" dirty="0"/>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a:t>
            </a:fld>
            <a:endParaRPr lang="sk-SK"/>
          </a:p>
        </p:txBody>
      </p:sp>
      <p:pic>
        <p:nvPicPr>
          <p:cNvPr id="8" name="Obrázek 7" descr="Lysine_fisher_structure_and_3d_ball_svg.png"/>
          <p:cNvPicPr>
            <a:picLocks noChangeAspect="1"/>
          </p:cNvPicPr>
          <p:nvPr/>
        </p:nvPicPr>
        <p:blipFill>
          <a:blip r:embed="rId2" cstate="print"/>
          <a:stretch>
            <a:fillRect/>
          </a:stretch>
        </p:blipFill>
        <p:spPr>
          <a:xfrm>
            <a:off x="1547664" y="908720"/>
            <a:ext cx="5793258" cy="5290647"/>
          </a:xfrm>
          <a:prstGeom prst="rect">
            <a:avLst/>
          </a:prstGeom>
        </p:spPr>
      </p:pic>
      <p:sp>
        <p:nvSpPr>
          <p:cNvPr id="9" name="TextovéPole 8"/>
          <p:cNvSpPr txBox="1"/>
          <p:nvPr/>
        </p:nvSpPr>
        <p:spPr>
          <a:xfrm>
            <a:off x="1691680" y="6237312"/>
            <a:ext cx="4464496" cy="369332"/>
          </a:xfrm>
          <a:prstGeom prst="rect">
            <a:avLst/>
          </a:prstGeom>
          <a:solidFill>
            <a:schemeClr val="bg2">
              <a:lumMod val="40000"/>
              <a:lumOff val="60000"/>
            </a:schemeClr>
          </a:solidFill>
          <a:ln w="63500">
            <a:solidFill>
              <a:srgbClr val="0000FF"/>
            </a:solidFill>
            <a:prstDash val="sysDot"/>
          </a:ln>
        </p:spPr>
        <p:txBody>
          <a:bodyPr wrap="square" rtlCol="0">
            <a:spAutoFit/>
          </a:bodyPr>
          <a:lstStyle/>
          <a:p>
            <a:r>
              <a:rPr lang="cs-CZ" dirty="0" smtClean="0">
                <a:solidFill>
                  <a:srgbClr val="0000FF"/>
                </a:solidFill>
                <a:latin typeface="Arial Black" pitchFamily="34" charset="0"/>
              </a:rPr>
              <a:t>LYSIN – „půjčil“ si ještě jeden H+ </a:t>
            </a:r>
            <a:endParaRPr lang="cs-CZ" dirty="0">
              <a:solidFill>
                <a:srgbClr val="0000FF"/>
              </a:solidFill>
              <a:latin typeface="Arial Black" pitchFamily="34" charset="0"/>
            </a:endParaRPr>
          </a:p>
        </p:txBody>
      </p:sp>
      <p:cxnSp>
        <p:nvCxnSpPr>
          <p:cNvPr id="11" name="Přímá spojovací šipka 10"/>
          <p:cNvCxnSpPr/>
          <p:nvPr/>
        </p:nvCxnSpPr>
        <p:spPr>
          <a:xfrm flipH="1" flipV="1">
            <a:off x="3419872" y="5589240"/>
            <a:ext cx="1296144" cy="57606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Volný tvar 12"/>
          <p:cNvSpPr/>
          <p:nvPr/>
        </p:nvSpPr>
        <p:spPr>
          <a:xfrm>
            <a:off x="1857375" y="906463"/>
            <a:ext cx="1562497" cy="903287"/>
          </a:xfrm>
          <a:custGeom>
            <a:avLst/>
            <a:gdLst>
              <a:gd name="connsiteX0" fmla="*/ 0 w 1758950"/>
              <a:gd name="connsiteY0" fmla="*/ 903287 h 903287"/>
              <a:gd name="connsiteX1" fmla="*/ 581025 w 1758950"/>
              <a:gd name="connsiteY1" fmla="*/ 103187 h 903287"/>
              <a:gd name="connsiteX2" fmla="*/ 1590675 w 1758950"/>
              <a:gd name="connsiteY2" fmla="*/ 284162 h 903287"/>
              <a:gd name="connsiteX3" fmla="*/ 1590675 w 1758950"/>
              <a:gd name="connsiteY3" fmla="*/ 293687 h 903287"/>
              <a:gd name="connsiteX4" fmla="*/ 1590675 w 1758950"/>
              <a:gd name="connsiteY4" fmla="*/ 284162 h 903287"/>
              <a:gd name="connsiteX5" fmla="*/ 1619250 w 1758950"/>
              <a:gd name="connsiteY5" fmla="*/ 284162 h 903287"/>
              <a:gd name="connsiteX6" fmla="*/ 1628775 w 1758950"/>
              <a:gd name="connsiteY6" fmla="*/ 293687 h 9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950" h="903287">
                <a:moveTo>
                  <a:pt x="0" y="903287"/>
                </a:moveTo>
                <a:cubicBezTo>
                  <a:pt x="157956" y="554831"/>
                  <a:pt x="315913" y="206375"/>
                  <a:pt x="581025" y="103187"/>
                </a:cubicBezTo>
                <a:cubicBezTo>
                  <a:pt x="846138" y="0"/>
                  <a:pt x="1422400" y="252412"/>
                  <a:pt x="1590675" y="284162"/>
                </a:cubicBezTo>
                <a:cubicBezTo>
                  <a:pt x="1758950" y="315912"/>
                  <a:pt x="1590675" y="293687"/>
                  <a:pt x="1590675" y="293687"/>
                </a:cubicBezTo>
                <a:cubicBezTo>
                  <a:pt x="1590675" y="293687"/>
                  <a:pt x="1585913" y="285749"/>
                  <a:pt x="1590675" y="284162"/>
                </a:cubicBezTo>
                <a:cubicBezTo>
                  <a:pt x="1595437" y="282575"/>
                  <a:pt x="1612900" y="282575"/>
                  <a:pt x="1619250" y="284162"/>
                </a:cubicBezTo>
                <a:cubicBezTo>
                  <a:pt x="1625600" y="285750"/>
                  <a:pt x="1627188" y="295274"/>
                  <a:pt x="1628775" y="293687"/>
                </a:cubicBezTo>
              </a:path>
            </a:pathLst>
          </a:custGeom>
          <a:ln w="63500">
            <a:solidFill>
              <a:srgbClr val="008000"/>
            </a:solidFill>
            <a:prstDash val="sysDot"/>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cs-CZ" sz="3200" dirty="0" smtClean="0">
                <a:solidFill>
                  <a:srgbClr val="FF0000"/>
                </a:solidFill>
                <a:latin typeface="Arial Black" pitchFamily="34" charset="0"/>
              </a:rPr>
              <a:t>Syrovátka </a:t>
            </a:r>
            <a:endParaRPr lang="cs-CZ" sz="32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70</a:t>
            </a:fld>
            <a:endParaRPr lang="sk-SK"/>
          </a:p>
        </p:txBody>
      </p:sp>
      <p:sp>
        <p:nvSpPr>
          <p:cNvPr id="7" name="Zástupný symbol pro obsah 6"/>
          <p:cNvSpPr>
            <a:spLocks noGrp="1"/>
          </p:cNvSpPr>
          <p:nvPr>
            <p:ph idx="1"/>
          </p:nvPr>
        </p:nvSpPr>
        <p:spPr>
          <a:xfrm>
            <a:off x="0" y="980729"/>
            <a:ext cx="9144000" cy="4896544"/>
          </a:xfrm>
        </p:spPr>
        <p:txBody>
          <a:bodyPr/>
          <a:lstStyle/>
          <a:p>
            <a:r>
              <a:rPr lang="cs-CZ" sz="2000" b="1" dirty="0" smtClean="0">
                <a:solidFill>
                  <a:srgbClr val="FF0000"/>
                </a:solidFill>
                <a:latin typeface="Arial Black" pitchFamily="34" charset="0"/>
              </a:rPr>
              <a:t>Syrovátka</a:t>
            </a:r>
            <a:r>
              <a:rPr lang="cs-CZ" sz="2000" dirty="0" smtClean="0"/>
              <a:t> je žlutozelená </a:t>
            </a:r>
            <a:r>
              <a:rPr lang="cs-CZ" sz="2000" dirty="0" smtClean="0">
                <a:hlinkClick r:id="rId2" tooltip="Tekutina"/>
              </a:rPr>
              <a:t>tekutina</a:t>
            </a:r>
            <a:r>
              <a:rPr lang="cs-CZ" sz="2000" dirty="0" smtClean="0"/>
              <a:t>, která </a:t>
            </a:r>
            <a:r>
              <a:rPr lang="cs-CZ" sz="2000" dirty="0" err="1" smtClean="0"/>
              <a:t>zbyde</a:t>
            </a:r>
            <a:r>
              <a:rPr lang="cs-CZ" sz="2000" dirty="0" smtClean="0"/>
              <a:t> po sražení </a:t>
            </a:r>
            <a:r>
              <a:rPr lang="cs-CZ" sz="2000" dirty="0" smtClean="0">
                <a:hlinkClick r:id="rId3" tooltip="Mléko"/>
              </a:rPr>
              <a:t>mléka</a:t>
            </a:r>
            <a:r>
              <a:rPr lang="cs-CZ" sz="2000" dirty="0" smtClean="0"/>
              <a:t>. Syrovátka je vlastně mléčné sérum, které se získává po odstranění kaseinu z mléka. V praxi to vypadá asi tak, že se mléko úmyslně srazí a vznikne tuhá část </a:t>
            </a:r>
            <a:r>
              <a:rPr lang="cs-CZ" sz="2000" dirty="0" smtClean="0">
                <a:hlinkClick r:id="rId4" tooltip="Kasein"/>
              </a:rPr>
              <a:t>kasein</a:t>
            </a:r>
            <a:r>
              <a:rPr lang="cs-CZ" sz="2000" dirty="0" smtClean="0"/>
              <a:t>, což je v podstatě </a:t>
            </a:r>
            <a:r>
              <a:rPr lang="cs-CZ" sz="2000" dirty="0" smtClean="0">
                <a:hlinkClick r:id="rId5" tooltip="Tvaroh"/>
              </a:rPr>
              <a:t>tvaroh</a:t>
            </a:r>
            <a:r>
              <a:rPr lang="cs-CZ" sz="2000" dirty="0" smtClean="0"/>
              <a:t>, a tekutá část, které se občas říká mléčné sérum, což je syrovátka.</a:t>
            </a:r>
          </a:p>
          <a:p>
            <a:r>
              <a:rPr lang="cs-CZ" sz="2000" b="1" dirty="0" smtClean="0">
                <a:solidFill>
                  <a:srgbClr val="FF0000"/>
                </a:solidFill>
                <a:latin typeface="Arial Black" pitchFamily="34" charset="0"/>
              </a:rPr>
              <a:t>Sušená syrovátka</a:t>
            </a:r>
            <a:r>
              <a:rPr lang="cs-CZ" sz="2000" dirty="0" smtClean="0">
                <a:solidFill>
                  <a:srgbClr val="FF0000"/>
                </a:solidFill>
                <a:latin typeface="Arial Black" pitchFamily="34" charset="0"/>
              </a:rPr>
              <a:t> </a:t>
            </a:r>
            <a:r>
              <a:rPr lang="cs-CZ" sz="2000" dirty="0" smtClean="0"/>
              <a:t>vzniká jako vedlejší produkt při výrobě </a:t>
            </a:r>
            <a:r>
              <a:rPr lang="cs-CZ" sz="2000" dirty="0" smtClean="0">
                <a:hlinkClick r:id="rId6" tooltip="Sýr"/>
              </a:rPr>
              <a:t>sýrů</a:t>
            </a:r>
            <a:r>
              <a:rPr lang="cs-CZ" sz="2000" dirty="0" smtClean="0"/>
              <a:t> nebo </a:t>
            </a:r>
            <a:r>
              <a:rPr lang="cs-CZ" sz="2000" dirty="0" smtClean="0">
                <a:hlinkClick r:id="rId5" tooltip="Tvaroh"/>
              </a:rPr>
              <a:t>tvarohu</a:t>
            </a:r>
            <a:r>
              <a:rPr lang="cs-CZ" sz="2000" dirty="0" smtClean="0"/>
              <a:t>.</a:t>
            </a:r>
          </a:p>
          <a:p>
            <a:r>
              <a:rPr lang="cs-CZ" sz="2000" dirty="0" smtClean="0">
                <a:solidFill>
                  <a:srgbClr val="FF0000"/>
                </a:solidFill>
                <a:latin typeface="Arial Black" pitchFamily="34" charset="0"/>
              </a:rPr>
              <a:t>Syrovátka</a:t>
            </a:r>
            <a:r>
              <a:rPr lang="cs-CZ" sz="2000" dirty="0" smtClean="0"/>
              <a:t> obsahuje vitamíny B1, B2, B6, B12, dále obsahuje i vitaminy C a E. Z minerálních látek to jsou hlavně </a:t>
            </a:r>
            <a:r>
              <a:rPr lang="cs-CZ" sz="2000" dirty="0" smtClean="0">
                <a:hlinkClick r:id="rId7" tooltip="Hořčík"/>
              </a:rPr>
              <a:t>hořčík</a:t>
            </a:r>
            <a:r>
              <a:rPr lang="cs-CZ" sz="2000" dirty="0" smtClean="0"/>
              <a:t>, </a:t>
            </a:r>
            <a:r>
              <a:rPr lang="cs-CZ" sz="2000" dirty="0" smtClean="0">
                <a:hlinkClick r:id="rId8" tooltip="Fosfor"/>
              </a:rPr>
              <a:t>fosfor</a:t>
            </a:r>
            <a:r>
              <a:rPr lang="cs-CZ" sz="2000" dirty="0" smtClean="0"/>
              <a:t>, </a:t>
            </a:r>
            <a:r>
              <a:rPr lang="cs-CZ" sz="2000" dirty="0" smtClean="0">
                <a:hlinkClick r:id="rId9" tooltip="Vápník"/>
              </a:rPr>
              <a:t>vápník</a:t>
            </a:r>
            <a:r>
              <a:rPr lang="cs-CZ" sz="2000" dirty="0" smtClean="0"/>
              <a:t>, </a:t>
            </a:r>
            <a:r>
              <a:rPr lang="cs-CZ" sz="2000" dirty="0" smtClean="0">
                <a:hlinkClick r:id="rId10" tooltip="Draslík"/>
              </a:rPr>
              <a:t>draslík</a:t>
            </a:r>
            <a:r>
              <a:rPr lang="cs-CZ" sz="2000" dirty="0" smtClean="0"/>
              <a:t>, </a:t>
            </a:r>
            <a:r>
              <a:rPr lang="cs-CZ" sz="2000" dirty="0" smtClean="0">
                <a:hlinkClick r:id="rId11" tooltip="Sodík"/>
              </a:rPr>
              <a:t>sodík</a:t>
            </a:r>
            <a:r>
              <a:rPr lang="cs-CZ" sz="2000" dirty="0" smtClean="0"/>
              <a:t>, </a:t>
            </a:r>
            <a:r>
              <a:rPr lang="cs-CZ" sz="2000" dirty="0" smtClean="0">
                <a:hlinkClick r:id="rId12" tooltip="Zinek"/>
              </a:rPr>
              <a:t>zinek</a:t>
            </a:r>
            <a:r>
              <a:rPr lang="cs-CZ" sz="2000" dirty="0" smtClean="0"/>
              <a:t>. Obsahuje cukr </a:t>
            </a:r>
            <a:r>
              <a:rPr lang="cs-CZ" sz="2000" b="1" dirty="0" smtClean="0">
                <a:solidFill>
                  <a:srgbClr val="0000FF"/>
                </a:solidFill>
              </a:rPr>
              <a:t>LAKTÓZU</a:t>
            </a:r>
            <a:r>
              <a:rPr lang="cs-CZ" sz="2000" dirty="0" smtClean="0"/>
              <a:t>.</a:t>
            </a:r>
          </a:p>
          <a:p>
            <a:r>
              <a:rPr lang="cs-CZ" sz="2000" dirty="0" smtClean="0"/>
              <a:t>Při vnějším užívání má </a:t>
            </a:r>
            <a:r>
              <a:rPr lang="cs-CZ" sz="2000" dirty="0" smtClean="0">
                <a:solidFill>
                  <a:srgbClr val="FF0000"/>
                </a:solidFill>
                <a:latin typeface="Arial Black" pitchFamily="34" charset="0"/>
              </a:rPr>
              <a:t>syrovátka</a:t>
            </a:r>
            <a:r>
              <a:rPr lang="cs-CZ" sz="2000" dirty="0" smtClean="0"/>
              <a:t> protizánětlivé účinky, proto je vhodná na citlivou pleť. Také je vhodná na každodenní mytí při </a:t>
            </a:r>
            <a:r>
              <a:rPr lang="cs-CZ" sz="2000" dirty="0" smtClean="0">
                <a:hlinkClick r:id="rId13" tooltip="Akné"/>
              </a:rPr>
              <a:t>akné</a:t>
            </a:r>
            <a:r>
              <a:rPr lang="cs-CZ" sz="2000" dirty="0" smtClean="0"/>
              <a:t> i nespecifických dermatózách, napíná pokožku, prokrvuje a vyhlazuje. Reguluje </a:t>
            </a:r>
            <a:r>
              <a:rPr lang="cs-CZ" sz="2000" dirty="0" smtClean="0">
                <a:hlinkClick r:id="rId14" tooltip="PH"/>
              </a:rPr>
              <a:t>pH</a:t>
            </a:r>
            <a:r>
              <a:rPr lang="cs-CZ" sz="2000" dirty="0" smtClean="0"/>
              <a:t>, proto se doporučuje jako přísada do koupelí. Při ekzémech a lupence je doporučeno pití i koupele.</a:t>
            </a:r>
            <a:endParaRPr lang="cs-CZ" sz="2000" dirty="0"/>
          </a:p>
        </p:txBody>
      </p:sp>
      <p:sp>
        <p:nvSpPr>
          <p:cNvPr id="8" name="TextovéPole 7"/>
          <p:cNvSpPr txBox="1"/>
          <p:nvPr/>
        </p:nvSpPr>
        <p:spPr>
          <a:xfrm>
            <a:off x="0" y="5877272"/>
            <a:ext cx="9144000" cy="707886"/>
          </a:xfrm>
          <a:prstGeom prst="rect">
            <a:avLst/>
          </a:prstGeom>
          <a:solidFill>
            <a:schemeClr val="accent3">
              <a:lumMod val="95000"/>
            </a:schemeClr>
          </a:solidFill>
        </p:spPr>
        <p:txBody>
          <a:bodyPr wrap="square" rtlCol="0">
            <a:spAutoFit/>
          </a:bodyPr>
          <a:lstStyle/>
          <a:p>
            <a:pPr algn="ctr"/>
            <a:r>
              <a:rPr lang="cs-CZ" sz="4000" dirty="0" smtClean="0">
                <a:solidFill>
                  <a:srgbClr val="008000"/>
                </a:solidFill>
                <a:latin typeface="Arial Black" pitchFamily="34" charset="0"/>
              </a:rPr>
              <a:t>Vitamíny NEJSOU BÍLKOVINY!</a:t>
            </a:r>
            <a:endParaRPr lang="cs-CZ" sz="4000" dirty="0">
              <a:solidFill>
                <a:srgbClr val="008000"/>
              </a:solidFill>
              <a:latin typeface="Arial Black"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51520" y="274638"/>
            <a:ext cx="8640960" cy="634082"/>
          </a:xfrm>
        </p:spPr>
        <p:txBody>
          <a:bodyPr/>
          <a:lstStyle/>
          <a:p>
            <a:r>
              <a:rPr lang="cs-CZ" sz="2800" dirty="0" smtClean="0">
                <a:solidFill>
                  <a:srgbClr val="FF0000"/>
                </a:solidFill>
                <a:latin typeface="Arial Black" pitchFamily="34" charset="0"/>
              </a:rPr>
              <a:t>Syrovátka </a:t>
            </a:r>
            <a:r>
              <a:rPr lang="cs-CZ" sz="2800" dirty="0" smtClean="0">
                <a:solidFill>
                  <a:srgbClr val="0000FF"/>
                </a:solidFill>
                <a:latin typeface="Arial Black" pitchFamily="34" charset="0"/>
              </a:rPr>
              <a:t>(</a:t>
            </a:r>
            <a:r>
              <a:rPr lang="cs-CZ" sz="2800" i="1" dirty="0" err="1" smtClean="0">
                <a:solidFill>
                  <a:srgbClr val="0000FF"/>
                </a:solidFill>
                <a:latin typeface="Arial Black" pitchFamily="34" charset="0"/>
              </a:rPr>
              <a:t>Whey</a:t>
            </a:r>
            <a:r>
              <a:rPr lang="cs-CZ" sz="2800" dirty="0" smtClean="0">
                <a:solidFill>
                  <a:srgbClr val="0000FF"/>
                </a:solidFill>
                <a:latin typeface="Arial Black" pitchFamily="34" charset="0"/>
              </a:rPr>
              <a:t>) </a:t>
            </a:r>
            <a:r>
              <a:rPr lang="cs-CZ" sz="2800" dirty="0" smtClean="0">
                <a:solidFill>
                  <a:srgbClr val="FF0000"/>
                </a:solidFill>
                <a:latin typeface="Arial Black" pitchFamily="34" charset="0"/>
              </a:rPr>
              <a:t>– </a:t>
            </a:r>
            <a:r>
              <a:rPr lang="cs-CZ" sz="2800" dirty="0" smtClean="0">
                <a:solidFill>
                  <a:srgbClr val="008000"/>
                </a:solidFill>
                <a:latin typeface="Arial Black" pitchFamily="34" charset="0"/>
              </a:rPr>
              <a:t>OBSAŽENÉ PROTEINY </a:t>
            </a:r>
            <a:endParaRPr lang="cs-CZ" sz="2800" dirty="0">
              <a:solidFill>
                <a:srgbClr val="008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28. 11. 2018</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8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71</a:t>
            </a:fld>
            <a:endParaRPr lang="sk-SK"/>
          </a:p>
        </p:txBody>
      </p:sp>
      <p:sp>
        <p:nvSpPr>
          <p:cNvPr id="8" name="Zástupný symbol pro obsah 7"/>
          <p:cNvSpPr>
            <a:spLocks noGrp="1"/>
          </p:cNvSpPr>
          <p:nvPr>
            <p:ph idx="1"/>
          </p:nvPr>
        </p:nvSpPr>
        <p:spPr>
          <a:xfrm>
            <a:off x="457200" y="1052736"/>
            <a:ext cx="8229600" cy="5073427"/>
          </a:xfrm>
        </p:spPr>
        <p:txBody>
          <a:bodyPr/>
          <a:lstStyle/>
          <a:p>
            <a:r>
              <a:rPr lang="en-US" sz="1800" b="1" dirty="0" smtClean="0">
                <a:solidFill>
                  <a:srgbClr val="0000FF"/>
                </a:solidFill>
              </a:rPr>
              <a:t>Whey protein</a:t>
            </a:r>
            <a:r>
              <a:rPr lang="en-US" sz="1800" dirty="0" smtClean="0">
                <a:solidFill>
                  <a:srgbClr val="0000FF"/>
                </a:solidFill>
              </a:rPr>
              <a:t> </a:t>
            </a:r>
            <a:r>
              <a:rPr lang="en-US" sz="1800" dirty="0" smtClean="0"/>
              <a:t>is a mixture of </a:t>
            </a:r>
            <a:r>
              <a:rPr lang="en-US" sz="1800" dirty="0" smtClean="0">
                <a:hlinkClick r:id="rId2" tooltip="Globular protein"/>
              </a:rPr>
              <a:t>globular proteins</a:t>
            </a:r>
            <a:r>
              <a:rPr lang="en-US" sz="1800" dirty="0" smtClean="0"/>
              <a:t> isolated from </a:t>
            </a:r>
            <a:r>
              <a:rPr lang="en-US" sz="1800" dirty="0" smtClean="0">
                <a:solidFill>
                  <a:srgbClr val="0000FF"/>
                </a:solidFill>
                <a:hlinkClick r:id="rId3" tooltip="Whey"/>
              </a:rPr>
              <a:t>whey</a:t>
            </a:r>
            <a:endParaRPr lang="cs-CZ" sz="1800" dirty="0" smtClean="0">
              <a:solidFill>
                <a:srgbClr val="0000FF"/>
              </a:solidFill>
            </a:endParaRPr>
          </a:p>
          <a:p>
            <a:r>
              <a:rPr lang="en-US" sz="1800" b="1" dirty="0" smtClean="0">
                <a:solidFill>
                  <a:srgbClr val="0000FF"/>
                </a:solidFill>
              </a:rPr>
              <a:t>Whey protein </a:t>
            </a:r>
            <a:r>
              <a:rPr lang="en-US" sz="1800" dirty="0" smtClean="0"/>
              <a:t>is the collection of </a:t>
            </a:r>
            <a:r>
              <a:rPr lang="en-US" sz="1800" dirty="0" smtClean="0">
                <a:hlinkClick r:id="rId2" tooltip="Globular protein"/>
              </a:rPr>
              <a:t>globular proteins</a:t>
            </a:r>
            <a:r>
              <a:rPr lang="en-US" sz="1800" dirty="0" smtClean="0"/>
              <a:t> isolated from </a:t>
            </a:r>
            <a:r>
              <a:rPr lang="en-US" sz="1800" dirty="0" smtClean="0">
                <a:hlinkClick r:id="rId3" tooltip="Whey"/>
              </a:rPr>
              <a:t>whey</a:t>
            </a:r>
            <a:r>
              <a:rPr lang="en-US" sz="1800" dirty="0" smtClean="0"/>
              <a:t>, a by-product of </a:t>
            </a:r>
            <a:r>
              <a:rPr lang="en-US" sz="1800" dirty="0" smtClean="0">
                <a:hlinkClick r:id="rId4" tooltip="Cheese"/>
              </a:rPr>
              <a:t>cheese</a:t>
            </a:r>
            <a:r>
              <a:rPr lang="en-US" sz="1800" dirty="0" smtClean="0"/>
              <a:t> manufactured from cow's </a:t>
            </a:r>
            <a:r>
              <a:rPr lang="en-US" sz="1800" dirty="0" smtClean="0">
                <a:hlinkClick r:id="rId5" tooltip="Milk"/>
              </a:rPr>
              <a:t>milk</a:t>
            </a:r>
            <a:r>
              <a:rPr lang="en-US" sz="1800" dirty="0" smtClean="0"/>
              <a:t>. The protein in cow's milk is 20% whey protein and 80% casein protein, whereas the protein in human milk is 60% whey and 40% casein. The protein fraction in whey constitutes approximately 10% of the total dry solids in whey. This protein is typically a mixture of </a:t>
            </a:r>
            <a:r>
              <a:rPr lang="en-US" sz="1800" dirty="0" smtClean="0">
                <a:hlinkClick r:id="rId6" tooltip="Beta-lactoglobulin"/>
              </a:rPr>
              <a:t>beta-</a:t>
            </a:r>
            <a:r>
              <a:rPr lang="en-US" sz="1800" dirty="0" err="1" smtClean="0">
                <a:hlinkClick r:id="rId6" tooltip="Beta-lactoglobulin"/>
              </a:rPr>
              <a:t>lactoglobulin</a:t>
            </a:r>
            <a:r>
              <a:rPr lang="en-US" sz="1800" dirty="0" smtClean="0"/>
              <a:t> (~65%), </a:t>
            </a:r>
            <a:r>
              <a:rPr lang="en-US" sz="1800" dirty="0" smtClean="0">
                <a:hlinkClick r:id="rId7" tooltip="Alpha-lactalbumin"/>
              </a:rPr>
              <a:t>alpha-</a:t>
            </a:r>
            <a:r>
              <a:rPr lang="en-US" sz="1800" dirty="0" err="1" smtClean="0">
                <a:hlinkClick r:id="rId7" tooltip="Alpha-lactalbumin"/>
              </a:rPr>
              <a:t>lactalbumin</a:t>
            </a:r>
            <a:r>
              <a:rPr lang="en-US" sz="1800" dirty="0" smtClean="0"/>
              <a:t> (~25%), </a:t>
            </a:r>
            <a:r>
              <a:rPr lang="en-US" sz="1800" dirty="0" smtClean="0">
                <a:hlinkClick r:id="rId8" tooltip="Bovine serum albumin"/>
              </a:rPr>
              <a:t>bovine serum albumin</a:t>
            </a:r>
            <a:r>
              <a:rPr lang="en-US" sz="1800" dirty="0" smtClean="0"/>
              <a:t> (~8%)(see also </a:t>
            </a:r>
            <a:r>
              <a:rPr lang="en-US" sz="1800" dirty="0" smtClean="0">
                <a:hlinkClick r:id="rId9" tooltip="Serum albumin"/>
              </a:rPr>
              <a:t>serum albumin</a:t>
            </a:r>
            <a:r>
              <a:rPr lang="en-US" sz="1800" dirty="0" smtClean="0"/>
              <a:t>), and </a:t>
            </a:r>
            <a:r>
              <a:rPr lang="en-US" sz="1800" dirty="0" err="1" smtClean="0">
                <a:hlinkClick r:id="rId10" tooltip="Immunoglobulins"/>
              </a:rPr>
              <a:t>immunoglobulins</a:t>
            </a:r>
            <a:r>
              <a:rPr lang="en-US" sz="1800" dirty="0" smtClean="0"/>
              <a:t>. These are soluble in their native forms, independent of </a:t>
            </a:r>
            <a:r>
              <a:rPr lang="en-US" sz="1800" dirty="0" err="1" smtClean="0">
                <a:hlinkClick r:id="rId11" tooltip="PH"/>
              </a:rPr>
              <a:t>pH</a:t>
            </a:r>
            <a:r>
              <a:rPr lang="en-US" sz="1800" dirty="0" err="1" smtClean="0"/>
              <a:t>.</a:t>
            </a:r>
            <a:endParaRPr lang="cs-CZ" sz="1800" dirty="0" smtClean="0"/>
          </a:p>
          <a:p>
            <a:r>
              <a:rPr lang="en-US" sz="1800" b="1" dirty="0" smtClean="0">
                <a:solidFill>
                  <a:srgbClr val="008000"/>
                </a:solidFill>
              </a:rPr>
              <a:t>β-</a:t>
            </a:r>
            <a:r>
              <a:rPr lang="en-US" sz="1800" b="1" dirty="0" err="1" smtClean="0">
                <a:solidFill>
                  <a:srgbClr val="008000"/>
                </a:solidFill>
              </a:rPr>
              <a:t>Lactoglobulin</a:t>
            </a:r>
            <a:r>
              <a:rPr lang="en-US" sz="1800" dirty="0" smtClean="0"/>
              <a:t> is the major </a:t>
            </a:r>
            <a:r>
              <a:rPr lang="en-US" sz="1800" dirty="0" smtClean="0">
                <a:hlinkClick r:id="rId12" tooltip="Whey protein"/>
              </a:rPr>
              <a:t>whey protein</a:t>
            </a:r>
            <a:r>
              <a:rPr lang="en-US" sz="1800" dirty="0" smtClean="0"/>
              <a:t> of </a:t>
            </a:r>
            <a:r>
              <a:rPr lang="en-US" sz="1800" dirty="0" smtClean="0">
                <a:hlinkClick r:id="rId13" tooltip="Cow"/>
              </a:rPr>
              <a:t>cow</a:t>
            </a:r>
            <a:r>
              <a:rPr lang="en-US" sz="1800" dirty="0" smtClean="0"/>
              <a:t> and </a:t>
            </a:r>
            <a:r>
              <a:rPr lang="en-US" sz="1800" dirty="0" smtClean="0">
                <a:hlinkClick r:id="rId14" tooltip="Sheep"/>
              </a:rPr>
              <a:t>sheep</a:t>
            </a:r>
            <a:r>
              <a:rPr lang="en-US" sz="1800" dirty="0" smtClean="0"/>
              <a:t>'s </a:t>
            </a:r>
            <a:r>
              <a:rPr lang="en-US" sz="1800" dirty="0" smtClean="0">
                <a:hlinkClick r:id="rId5" tooltip="Milk"/>
              </a:rPr>
              <a:t>milk</a:t>
            </a:r>
            <a:r>
              <a:rPr lang="en-US" sz="1800" dirty="0" smtClean="0"/>
              <a:t> (~3 g/l),</a:t>
            </a:r>
            <a:endParaRPr lang="cs-CZ" sz="1800" dirty="0" smtClean="0"/>
          </a:p>
          <a:p>
            <a:r>
              <a:rPr lang="en-US" sz="1800" b="1" dirty="0" smtClean="0">
                <a:solidFill>
                  <a:srgbClr val="008000"/>
                </a:solidFill>
              </a:rPr>
              <a:t>α-</a:t>
            </a:r>
            <a:r>
              <a:rPr lang="en-US" sz="1800" b="1" dirty="0" err="1" smtClean="0">
                <a:solidFill>
                  <a:srgbClr val="008000"/>
                </a:solidFill>
              </a:rPr>
              <a:t>Lactalbumin</a:t>
            </a:r>
            <a:r>
              <a:rPr lang="en-US" sz="1800" dirty="0" smtClean="0"/>
              <a:t> is an important </a:t>
            </a:r>
            <a:r>
              <a:rPr lang="en-US" sz="1800" dirty="0" smtClean="0">
                <a:hlinkClick r:id="rId12" tooltip="Whey protein"/>
              </a:rPr>
              <a:t>whey protein</a:t>
            </a:r>
            <a:r>
              <a:rPr lang="en-US" sz="1800" dirty="0" smtClean="0"/>
              <a:t> in </a:t>
            </a:r>
            <a:r>
              <a:rPr lang="en-US" sz="1800" dirty="0" smtClean="0">
                <a:hlinkClick r:id="rId13" tooltip="Cow"/>
              </a:rPr>
              <a:t>cow</a:t>
            </a:r>
            <a:r>
              <a:rPr lang="en-US" sz="1800" dirty="0" smtClean="0"/>
              <a:t>'s </a:t>
            </a:r>
            <a:r>
              <a:rPr lang="en-US" sz="1800" dirty="0" smtClean="0">
                <a:hlinkClick r:id="rId5" tooltip="Milk"/>
              </a:rPr>
              <a:t>milk</a:t>
            </a:r>
            <a:r>
              <a:rPr lang="en-US" sz="1800" dirty="0" smtClean="0"/>
              <a:t> (~1 g/l) that enhances efficiency of </a:t>
            </a:r>
            <a:r>
              <a:rPr lang="en-US" sz="1800" dirty="0" smtClean="0">
                <a:hlinkClick r:id="rId15" tooltip="Brain function"/>
              </a:rPr>
              <a:t>brain function</a:t>
            </a:r>
            <a:r>
              <a:rPr lang="en-US" sz="1800" dirty="0" smtClean="0"/>
              <a:t>,</a:t>
            </a:r>
            <a:endParaRPr lang="cs-CZ" sz="1800" dirty="0" smtClean="0"/>
          </a:p>
          <a:p>
            <a:r>
              <a:rPr lang="en-US" sz="1800" b="1" dirty="0" smtClean="0">
                <a:solidFill>
                  <a:srgbClr val="008000"/>
                </a:solidFill>
              </a:rPr>
              <a:t>Serum albumin</a:t>
            </a:r>
            <a:r>
              <a:rPr lang="en-US" sz="1800" dirty="0" smtClean="0"/>
              <a:t>, often referred to simply as </a:t>
            </a:r>
            <a:r>
              <a:rPr lang="en-US" sz="1800" b="1" dirty="0" smtClean="0"/>
              <a:t>albumin</a:t>
            </a:r>
            <a:r>
              <a:rPr lang="en-US" sz="1800" dirty="0" smtClean="0"/>
              <a:t> is a </a:t>
            </a:r>
            <a:r>
              <a:rPr lang="en-US" sz="1800" dirty="0" smtClean="0">
                <a:hlinkClick r:id="rId2" tooltip="Globular protein"/>
              </a:rPr>
              <a:t>globular</a:t>
            </a:r>
            <a:r>
              <a:rPr lang="en-US" sz="1800" dirty="0" smtClean="0"/>
              <a:t> </a:t>
            </a:r>
            <a:r>
              <a:rPr lang="en-US" sz="1800" dirty="0" smtClean="0">
                <a:hlinkClick r:id="rId16" tooltip="Protein"/>
              </a:rPr>
              <a:t>protein</a:t>
            </a:r>
            <a:r>
              <a:rPr lang="cs-CZ" sz="1800" dirty="0" smtClean="0"/>
              <a:t>. </a:t>
            </a:r>
            <a:r>
              <a:rPr lang="en-US" sz="1800" b="1" dirty="0" smtClean="0">
                <a:solidFill>
                  <a:srgbClr val="008000"/>
                </a:solidFill>
              </a:rPr>
              <a:t>Serum albumin </a:t>
            </a:r>
            <a:r>
              <a:rPr lang="en-US" sz="1800" dirty="0" smtClean="0"/>
              <a:t>is the most abundant </a:t>
            </a:r>
            <a:r>
              <a:rPr lang="en-US" sz="1800" dirty="0" smtClean="0">
                <a:hlinkClick r:id="rId17" tooltip="Plasma protein"/>
              </a:rPr>
              <a:t>plasma protein</a:t>
            </a:r>
            <a:r>
              <a:rPr lang="en-US" sz="1800" dirty="0" smtClean="0"/>
              <a:t> in </a:t>
            </a:r>
            <a:r>
              <a:rPr lang="en-US" sz="1800" dirty="0" smtClean="0">
                <a:hlinkClick r:id="rId18" tooltip="Mammal"/>
              </a:rPr>
              <a:t>mammals</a:t>
            </a:r>
            <a:r>
              <a:rPr lang="en-US" sz="1800" dirty="0" smtClean="0"/>
              <a:t>.</a:t>
            </a:r>
            <a:endParaRPr lang="cs-CZ" sz="1800" dirty="0" smtClean="0"/>
          </a:p>
          <a:p>
            <a:r>
              <a:rPr lang="en-US" sz="1800" dirty="0" smtClean="0"/>
              <a:t>An </a:t>
            </a:r>
            <a:r>
              <a:rPr lang="en-US" sz="1800" b="1" dirty="0" smtClean="0">
                <a:solidFill>
                  <a:srgbClr val="008000"/>
                </a:solidFill>
              </a:rPr>
              <a:t>antibody</a:t>
            </a:r>
            <a:r>
              <a:rPr lang="en-US" sz="1800" dirty="0" smtClean="0"/>
              <a:t> (</a:t>
            </a:r>
            <a:r>
              <a:rPr lang="en-US" sz="1800" dirty="0" err="1" smtClean="0"/>
              <a:t>Ab</a:t>
            </a:r>
            <a:r>
              <a:rPr lang="en-US" sz="1800" dirty="0" smtClean="0"/>
              <a:t>), also known as an </a:t>
            </a:r>
            <a:r>
              <a:rPr lang="en-US" sz="1800" b="1" dirty="0" smtClean="0">
                <a:solidFill>
                  <a:srgbClr val="008000"/>
                </a:solidFill>
              </a:rPr>
              <a:t>immunoglobulin</a:t>
            </a:r>
            <a:r>
              <a:rPr lang="en-US" sz="1800" dirty="0" smtClean="0"/>
              <a:t> (</a:t>
            </a:r>
            <a:r>
              <a:rPr lang="en-US" sz="1800" dirty="0" err="1" smtClean="0"/>
              <a:t>Ig</a:t>
            </a:r>
            <a:r>
              <a:rPr lang="en-US" sz="1800" dirty="0" smtClean="0"/>
              <a:t>), is a large Y-shaped </a:t>
            </a:r>
            <a:r>
              <a:rPr lang="en-US" sz="1800" dirty="0" smtClean="0">
                <a:hlinkClick r:id="rId16" tooltip="Protein"/>
              </a:rPr>
              <a:t>protein</a:t>
            </a:r>
            <a:r>
              <a:rPr lang="en-US" sz="1800" dirty="0" smtClean="0"/>
              <a:t> produced by </a:t>
            </a:r>
            <a:r>
              <a:rPr lang="en-US" sz="1800" dirty="0" smtClean="0">
                <a:hlinkClick r:id="rId19" tooltip="B cell"/>
              </a:rPr>
              <a:t>B cells</a:t>
            </a:r>
            <a:r>
              <a:rPr lang="en-US" sz="1800" dirty="0" smtClean="0"/>
              <a:t> that is used by the </a:t>
            </a:r>
            <a:r>
              <a:rPr lang="en-US" sz="1800" dirty="0" smtClean="0">
                <a:hlinkClick r:id="rId20" tooltip="Immune system"/>
              </a:rPr>
              <a:t>immune system</a:t>
            </a:r>
            <a:r>
              <a:rPr lang="en-US" sz="1800" dirty="0" smtClean="0"/>
              <a:t> to identify and neutralize foreign objects such as </a:t>
            </a:r>
            <a:r>
              <a:rPr lang="en-US" sz="1800" dirty="0" smtClean="0">
                <a:hlinkClick r:id="rId21" tooltip="Bacterium"/>
              </a:rPr>
              <a:t>bacteria</a:t>
            </a:r>
            <a:r>
              <a:rPr lang="en-US" sz="1800" dirty="0" smtClean="0"/>
              <a:t> and </a:t>
            </a:r>
            <a:r>
              <a:rPr lang="en-US" sz="1800" dirty="0" smtClean="0">
                <a:hlinkClick r:id="rId22" tooltip="Virus"/>
              </a:rPr>
              <a:t>viruses</a:t>
            </a:r>
            <a:r>
              <a:rPr lang="en-US" sz="1800" dirty="0" smtClean="0"/>
              <a:t>.</a:t>
            </a:r>
            <a:endParaRPr lang="cs-CZ" sz="1800" dirty="0" smtClean="0"/>
          </a:p>
          <a:p>
            <a:endParaRPr lang="cs-CZ" sz="1800" dirty="0">
              <a:solidFill>
                <a:srgbClr val="0000FF"/>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88640"/>
            <a:ext cx="8712968" cy="936104"/>
          </a:xfrm>
        </p:spPr>
        <p:txBody>
          <a:bodyPr/>
          <a:lstStyle/>
          <a:p>
            <a:r>
              <a:rPr lang="cs-CZ" sz="3200" dirty="0" smtClean="0">
                <a:solidFill>
                  <a:srgbClr val="FF0000"/>
                </a:solidFill>
                <a:latin typeface="Arial Black" pitchFamily="34" charset="0"/>
              </a:rPr>
              <a:t>Syrovátka v práci konzervátora a restaurátora</a:t>
            </a:r>
            <a:endParaRPr lang="cs-CZ" sz="32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72</a:t>
            </a:fld>
            <a:endParaRPr lang="sk-SK"/>
          </a:p>
        </p:txBody>
      </p:sp>
      <p:sp>
        <p:nvSpPr>
          <p:cNvPr id="8" name="Zástupný symbol pro obsah 7"/>
          <p:cNvSpPr>
            <a:spLocks noGrp="1"/>
          </p:cNvSpPr>
          <p:nvPr>
            <p:ph idx="1"/>
          </p:nvPr>
        </p:nvSpPr>
        <p:spPr/>
        <p:txBody>
          <a:bodyPr/>
          <a:lstStyle/>
          <a:p>
            <a:r>
              <a:rPr lang="cs-CZ" b="1" dirty="0" smtClean="0">
                <a:solidFill>
                  <a:srgbClr val="008000"/>
                </a:solidFill>
              </a:rPr>
              <a:t>Použití není mi známo</a:t>
            </a:r>
            <a:endParaRPr lang="cs-CZ" b="1" dirty="0">
              <a:solidFill>
                <a:srgbClr val="008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51520" y="116632"/>
            <a:ext cx="8712968" cy="504056"/>
          </a:xfrm>
        </p:spPr>
        <p:txBody>
          <a:bodyPr/>
          <a:lstStyle/>
          <a:p>
            <a:r>
              <a:rPr lang="cs-CZ" sz="3200" dirty="0" smtClean="0">
                <a:solidFill>
                  <a:srgbClr val="FF0000"/>
                </a:solidFill>
                <a:latin typeface="Arial Black" pitchFamily="34" charset="0"/>
              </a:rPr>
              <a:t>Rostlinné bílkoviny</a:t>
            </a:r>
            <a:endParaRPr lang="cs-CZ" sz="32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73</a:t>
            </a:fld>
            <a:endParaRPr lang="sk-SK"/>
          </a:p>
        </p:txBody>
      </p:sp>
      <p:sp>
        <p:nvSpPr>
          <p:cNvPr id="8" name="Zástupný symbol pro obsah 7"/>
          <p:cNvSpPr>
            <a:spLocks noGrp="1"/>
          </p:cNvSpPr>
          <p:nvPr>
            <p:ph idx="1"/>
          </p:nvPr>
        </p:nvSpPr>
        <p:spPr>
          <a:xfrm>
            <a:off x="467544" y="620688"/>
            <a:ext cx="8229600" cy="1944216"/>
          </a:xfrm>
        </p:spPr>
        <p:txBody>
          <a:bodyPr/>
          <a:lstStyle/>
          <a:p>
            <a:pPr algn="ctr">
              <a:buNone/>
            </a:pPr>
            <a:r>
              <a:rPr lang="cs-CZ" sz="1800" b="1" dirty="0" smtClean="0">
                <a:solidFill>
                  <a:srgbClr val="FF0000"/>
                </a:solidFill>
                <a:latin typeface="Arial Black" pitchFamily="34" charset="0"/>
              </a:rPr>
              <a:t>Bílkoviny</a:t>
            </a:r>
            <a:r>
              <a:rPr lang="cs-CZ" sz="1800" b="1" dirty="0" smtClean="0">
                <a:solidFill>
                  <a:srgbClr val="008000"/>
                </a:solidFill>
                <a:latin typeface="Arial Black" pitchFamily="34" charset="0"/>
              </a:rPr>
              <a:t> si obvykle spojujeme s produkty živočišnými, ale bílkoviny jsou i </a:t>
            </a:r>
            <a:r>
              <a:rPr lang="cs-CZ" sz="1800" b="1" dirty="0" smtClean="0">
                <a:solidFill>
                  <a:srgbClr val="FF0000"/>
                </a:solidFill>
                <a:latin typeface="Arial Black" pitchFamily="34" charset="0"/>
              </a:rPr>
              <a:t>původu rostlinného</a:t>
            </a:r>
            <a:r>
              <a:rPr lang="cs-CZ" sz="1800" b="1" dirty="0" smtClean="0">
                <a:solidFill>
                  <a:srgbClr val="008000"/>
                </a:solidFill>
                <a:latin typeface="Arial Black" pitchFamily="34" charset="0"/>
              </a:rPr>
              <a:t>!</a:t>
            </a:r>
          </a:p>
          <a:p>
            <a:r>
              <a:rPr lang="cs-CZ" sz="1800" b="1" dirty="0" smtClean="0">
                <a:solidFill>
                  <a:srgbClr val="008000"/>
                </a:solidFill>
                <a:latin typeface="Arial Black" pitchFamily="34" charset="0"/>
              </a:rPr>
              <a:t>Gluteny (</a:t>
            </a:r>
            <a:r>
              <a:rPr lang="cs-CZ" sz="1800" b="1" dirty="0" err="1" smtClean="0">
                <a:solidFill>
                  <a:srgbClr val="008000"/>
                </a:solidFill>
                <a:latin typeface="Arial Black" pitchFamily="34" charset="0"/>
              </a:rPr>
              <a:t>gluteliny</a:t>
            </a:r>
            <a:r>
              <a:rPr lang="cs-CZ" sz="1800" b="1" dirty="0" smtClean="0">
                <a:solidFill>
                  <a:srgbClr val="008000"/>
                </a:solidFill>
                <a:latin typeface="Arial Black" pitchFamily="34" charset="0"/>
              </a:rPr>
              <a:t>)</a:t>
            </a:r>
          </a:p>
          <a:p>
            <a:r>
              <a:rPr lang="cs-CZ" sz="1800" b="1" dirty="0" smtClean="0">
                <a:solidFill>
                  <a:srgbClr val="C00000"/>
                </a:solidFill>
                <a:latin typeface="Arial Black" pitchFamily="34" charset="0"/>
              </a:rPr>
              <a:t>Prolaminy (gliadiny)</a:t>
            </a:r>
          </a:p>
          <a:p>
            <a:r>
              <a:rPr lang="cs-CZ" sz="1800" b="1" dirty="0" smtClean="0">
                <a:solidFill>
                  <a:srgbClr val="0000FF"/>
                </a:solidFill>
                <a:latin typeface="Arial Black" pitchFamily="34" charset="0"/>
              </a:rPr>
              <a:t>Jsou VĚTŠINOU nerozpustné ve vodě (cca. 80 %)</a:t>
            </a:r>
          </a:p>
          <a:p>
            <a:r>
              <a:rPr lang="cs-CZ" sz="1800" b="1" dirty="0" smtClean="0">
                <a:solidFill>
                  <a:srgbClr val="0000FF"/>
                </a:solidFill>
                <a:latin typeface="Arial Black" pitchFamily="34" charset="0"/>
              </a:rPr>
              <a:t>hlavní složka je </a:t>
            </a:r>
            <a:r>
              <a:rPr lang="cs-CZ" sz="1800" b="1" dirty="0" smtClean="0">
                <a:solidFill>
                  <a:srgbClr val="C00000"/>
                </a:solidFill>
                <a:latin typeface="Arial Black" pitchFamily="34" charset="0"/>
              </a:rPr>
              <a:t>KYSELINA GLUTAMOVÁ</a:t>
            </a:r>
            <a:endParaRPr lang="cs-CZ" sz="1800" b="1" dirty="0">
              <a:solidFill>
                <a:srgbClr val="C00000"/>
              </a:solidFill>
              <a:latin typeface="Arial Black" pitchFamily="34" charset="0"/>
            </a:endParaRPr>
          </a:p>
        </p:txBody>
      </p:sp>
      <p:graphicFrame>
        <p:nvGraphicFramePr>
          <p:cNvPr id="9" name="Tabulka 8"/>
          <p:cNvGraphicFramePr>
            <a:graphicFrameLocks noGrp="1"/>
          </p:cNvGraphicFramePr>
          <p:nvPr/>
        </p:nvGraphicFramePr>
        <p:xfrm>
          <a:off x="251520" y="2564904"/>
          <a:ext cx="8605465" cy="4191744"/>
        </p:xfrm>
        <a:graphic>
          <a:graphicData uri="http://schemas.openxmlformats.org/drawingml/2006/table">
            <a:tbl>
              <a:tblPr firstRow="1" bandRow="1">
                <a:tableStyleId>{5C22544A-7EE6-4342-B048-85BDC9FD1C3A}</a:tableStyleId>
              </a:tblPr>
              <a:tblGrid>
                <a:gridCol w="2016224"/>
                <a:gridCol w="1440160"/>
                <a:gridCol w="2181093"/>
                <a:gridCol w="2967988"/>
              </a:tblGrid>
              <a:tr h="432048">
                <a:tc>
                  <a:txBody>
                    <a:bodyPr/>
                    <a:lstStyle/>
                    <a:p>
                      <a:pPr algn="ctr"/>
                      <a:r>
                        <a:rPr lang="cs-CZ" dirty="0" smtClean="0">
                          <a:solidFill>
                            <a:srgbClr val="FF0000"/>
                          </a:solidFill>
                        </a:rPr>
                        <a:t>Rostlina</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rPr>
                        <a:t>Skupina </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rPr>
                        <a:t>Bílkovina</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dirty="0" smtClean="0">
                          <a:solidFill>
                            <a:srgbClr val="FF0000"/>
                          </a:solidFill>
                        </a:rPr>
                        <a:t>Upřesnění, poznámka</a:t>
                      </a:r>
                      <a:endParaRPr lang="cs-CZ"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32048">
                <a:tc>
                  <a:txBody>
                    <a:bodyPr/>
                    <a:lstStyle/>
                    <a:p>
                      <a:r>
                        <a:rPr lang="cs-CZ" sz="2000" dirty="0" smtClean="0">
                          <a:latin typeface="Arial Black" pitchFamily="34" charset="0"/>
                        </a:rPr>
                        <a:t>Pšenice, ječmen, žito </a:t>
                      </a:r>
                      <a:endParaRPr lang="cs-CZ" sz="20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cs-CZ" sz="1800" b="1" dirty="0" smtClean="0">
                          <a:solidFill>
                            <a:srgbClr val="008000"/>
                          </a:solidFill>
                          <a:latin typeface="Arial Black" pitchFamily="34" charset="0"/>
                        </a:rPr>
                        <a:t>Gluten</a:t>
                      </a:r>
                      <a:endParaRPr lang="cs-CZ"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dirty="0" err="1" smtClean="0"/>
                        <a:t>glutenin</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smtClean="0"/>
                        <a:t>8 – 13, někdy i 15 % bílkovin</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r>
                        <a:rPr lang="cs-CZ" sz="2000" dirty="0" smtClean="0">
                          <a:latin typeface="Arial Black" pitchFamily="34" charset="0"/>
                        </a:rPr>
                        <a:t>Rýže</a:t>
                      </a:r>
                      <a:endParaRPr lang="cs-CZ" sz="20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err="1" smtClean="0"/>
                        <a:t>oryzenin</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32048">
                <a:tc>
                  <a:txBody>
                    <a:bodyPr/>
                    <a:lstStyle/>
                    <a:p>
                      <a:r>
                        <a:rPr lang="cs-CZ" sz="2000" dirty="0" smtClean="0">
                          <a:latin typeface="Arial Black" pitchFamily="34" charset="0"/>
                        </a:rPr>
                        <a:t>Pšenice, žito</a:t>
                      </a:r>
                      <a:endParaRPr lang="cs-CZ" sz="20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cs-CZ" sz="1800" b="1" dirty="0" smtClean="0">
                          <a:solidFill>
                            <a:srgbClr val="C00000"/>
                          </a:solidFill>
                          <a:latin typeface="Arial Black" pitchFamily="34" charset="0"/>
                        </a:rPr>
                        <a:t>Prolamin</a:t>
                      </a:r>
                      <a:endParaRPr lang="cs-CZ"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cs-CZ" sz="3600" dirty="0" smtClean="0">
                          <a:solidFill>
                            <a:srgbClr val="FFC000"/>
                          </a:solidFill>
                          <a:latin typeface="Arial Black" pitchFamily="34" charset="0"/>
                        </a:rPr>
                        <a:t>gliadin</a:t>
                      </a:r>
                      <a:endParaRPr lang="cs-CZ" sz="3600"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i="1" dirty="0" err="1" smtClean="0">
                          <a:solidFill>
                            <a:srgbClr val="FFC000"/>
                          </a:solidFill>
                          <a:latin typeface="Arial Black" pitchFamily="34" charset="0"/>
                        </a:rPr>
                        <a:t>Celiakie</a:t>
                      </a:r>
                      <a:r>
                        <a:rPr lang="cs-CZ" dirty="0" smtClean="0">
                          <a:solidFill>
                            <a:srgbClr val="FFC000"/>
                          </a:solidFill>
                          <a:latin typeface="Arial Black" pitchFamily="34" charset="0"/>
                        </a:rPr>
                        <a:t>, </a:t>
                      </a:r>
                      <a:r>
                        <a:rPr lang="cs-CZ" i="1" dirty="0" smtClean="0">
                          <a:solidFill>
                            <a:srgbClr val="FFC000"/>
                          </a:solidFill>
                          <a:latin typeface="Arial Black" pitchFamily="34" charset="0"/>
                        </a:rPr>
                        <a:t>alergie na lepek</a:t>
                      </a:r>
                      <a:endParaRPr lang="cs-CZ"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r>
              <a:tr h="432048">
                <a:tc>
                  <a:txBody>
                    <a:bodyPr/>
                    <a:lstStyle/>
                    <a:p>
                      <a:r>
                        <a:rPr lang="cs-CZ" sz="2000" dirty="0" smtClean="0">
                          <a:latin typeface="Arial Black" pitchFamily="34" charset="0"/>
                        </a:rPr>
                        <a:t>Kukuřice</a:t>
                      </a:r>
                      <a:endParaRPr lang="cs-CZ" sz="20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smtClean="0"/>
                        <a:t>zein</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r>
                        <a:rPr lang="cs-CZ" sz="2000" dirty="0" smtClean="0">
                          <a:latin typeface="Arial Black" pitchFamily="34" charset="0"/>
                        </a:rPr>
                        <a:t>Ječmen </a:t>
                      </a:r>
                      <a:endParaRPr lang="cs-CZ" sz="2000" dirty="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600" dirty="0" err="1" smtClean="0">
                          <a:solidFill>
                            <a:srgbClr val="FFC000"/>
                          </a:solidFill>
                          <a:latin typeface="Arial Black" pitchFamily="34" charset="0"/>
                        </a:rPr>
                        <a:t>hordein</a:t>
                      </a:r>
                      <a:endParaRPr lang="cs-CZ"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latin typeface="Arial Black" pitchFamily="34" charset="0"/>
                          <a:hlinkClick r:id="rId2" tooltip="Glycoprotein"/>
                        </a:rPr>
                        <a:t>Glycoprotein</a:t>
                      </a:r>
                      <a:r>
                        <a:rPr lang="cs-CZ" dirty="0" smtClean="0"/>
                        <a:t>, </a:t>
                      </a:r>
                      <a:r>
                        <a:rPr lang="cs-CZ" i="1" dirty="0" err="1" smtClean="0">
                          <a:solidFill>
                            <a:srgbClr val="FFC000"/>
                          </a:solidFill>
                          <a:latin typeface="Arial Black" pitchFamily="34" charset="0"/>
                        </a:rPr>
                        <a:t>Celiakie</a:t>
                      </a:r>
                      <a:r>
                        <a:rPr lang="cs-CZ" dirty="0" smtClean="0">
                          <a:solidFill>
                            <a:srgbClr val="FFC000"/>
                          </a:solidFill>
                          <a:latin typeface="Arial Black" pitchFamily="34" charset="0"/>
                        </a:rPr>
                        <a:t>, </a:t>
                      </a:r>
                      <a:r>
                        <a:rPr lang="cs-CZ" i="1" dirty="0" smtClean="0">
                          <a:solidFill>
                            <a:srgbClr val="FFC000"/>
                          </a:solidFill>
                          <a:latin typeface="Arial Black" pitchFamily="34" charset="0"/>
                        </a:rPr>
                        <a:t>alergie na lepek</a:t>
                      </a:r>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75000"/>
                      </a:schemeClr>
                    </a:solidFill>
                  </a:tcPr>
                </a:tc>
              </a:tr>
              <a:tr h="432048">
                <a:tc>
                  <a:txBody>
                    <a:bodyPr/>
                    <a:lstStyle/>
                    <a:p>
                      <a:pPr algn="ctr"/>
                      <a:r>
                        <a:rPr lang="cs-CZ" dirty="0" smtClean="0">
                          <a:solidFill>
                            <a:srgbClr val="7030A0"/>
                          </a:solidFill>
                          <a:latin typeface="Arial Black" pitchFamily="34" charset="0"/>
                        </a:rPr>
                        <a:t>LUŠTĚNINY</a:t>
                      </a:r>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cs-CZ" dirty="0" smtClean="0">
                          <a:solidFill>
                            <a:srgbClr val="7030A0"/>
                          </a:solidFill>
                          <a:latin typeface="Arial Black" pitchFamily="34" charset="0"/>
                        </a:rPr>
                        <a:t>Hrách, fazol, čočka, sója, podzemnice olejná atd., až 45 % bílkovin</a:t>
                      </a:r>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860032" y="188640"/>
            <a:ext cx="3826768" cy="2592288"/>
          </a:xfrm>
        </p:spPr>
        <p:txBody>
          <a:bodyPr/>
          <a:lstStyle/>
          <a:p>
            <a:r>
              <a:rPr lang="cs-CZ" sz="3200" dirty="0" smtClean="0">
                <a:solidFill>
                  <a:srgbClr val="FF0000"/>
                </a:solidFill>
                <a:latin typeface="Arial Black" pitchFamily="34" charset="0"/>
              </a:rPr>
              <a:t>Rostlinné bílkoviny</a:t>
            </a:r>
            <a:br>
              <a:rPr lang="cs-CZ" sz="3200" dirty="0" smtClean="0">
                <a:solidFill>
                  <a:srgbClr val="FF0000"/>
                </a:solidFill>
                <a:latin typeface="Arial Black" pitchFamily="34" charset="0"/>
              </a:rPr>
            </a:br>
            <a:r>
              <a:rPr lang="cs-CZ" sz="3200" dirty="0" smtClean="0">
                <a:solidFill>
                  <a:srgbClr val="008000"/>
                </a:solidFill>
                <a:latin typeface="Arial Black" pitchFamily="34" charset="0"/>
              </a:rPr>
              <a:t>KOHO BY TO VÍCE ZAJÍMALO</a:t>
            </a:r>
            <a:r>
              <a:rPr lang="cs-CZ" sz="3200" dirty="0" smtClean="0">
                <a:solidFill>
                  <a:srgbClr val="FF0000"/>
                </a:solidFill>
                <a:latin typeface="Arial Black" pitchFamily="34" charset="0"/>
              </a:rPr>
              <a:t/>
            </a:r>
            <a:br>
              <a:rPr lang="cs-CZ" sz="3200" dirty="0" smtClean="0">
                <a:solidFill>
                  <a:srgbClr val="FF0000"/>
                </a:solidFill>
                <a:latin typeface="Arial Black" pitchFamily="34" charset="0"/>
              </a:rPr>
            </a:br>
            <a:r>
              <a:rPr lang="cs-CZ" sz="2000" dirty="0" smtClean="0">
                <a:solidFill>
                  <a:srgbClr val="0000FF"/>
                </a:solidFill>
                <a:latin typeface="Arial Black" pitchFamily="34" charset="0"/>
              </a:rPr>
              <a:t>ISBN</a:t>
            </a:r>
            <a:r>
              <a:rPr lang="cs-CZ" sz="2000" dirty="0" smtClean="0">
                <a:solidFill>
                  <a:srgbClr val="FF0000"/>
                </a:solidFill>
                <a:latin typeface="Arial Black" pitchFamily="34" charset="0"/>
              </a:rPr>
              <a:t> </a:t>
            </a:r>
            <a:r>
              <a:rPr lang="cs-CZ" sz="2000" dirty="0" smtClean="0">
                <a:solidFill>
                  <a:srgbClr val="0000FF"/>
                </a:solidFill>
                <a:latin typeface="Arial Black" pitchFamily="34" charset="0"/>
              </a:rPr>
              <a:t>978-80-86659-16-9</a:t>
            </a:r>
            <a:endParaRPr lang="cs-CZ" sz="3200" dirty="0">
              <a:solidFill>
                <a:srgbClr val="0000FF"/>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74</a:t>
            </a:fld>
            <a:endParaRPr lang="sk-SK"/>
          </a:p>
        </p:txBody>
      </p:sp>
      <p:pic>
        <p:nvPicPr>
          <p:cNvPr id="12" name="Obrázek 11" descr="Chemie potravin I scan obálka 06082017.jpg"/>
          <p:cNvPicPr>
            <a:picLocks noChangeAspect="1"/>
          </p:cNvPicPr>
          <p:nvPr/>
        </p:nvPicPr>
        <p:blipFill>
          <a:blip r:embed="rId2" cstate="print"/>
          <a:stretch>
            <a:fillRect/>
          </a:stretch>
        </p:blipFill>
        <p:spPr>
          <a:xfrm rot="10800000">
            <a:off x="0" y="0"/>
            <a:ext cx="4860032" cy="67860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28. 11. 2018</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8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8</a:t>
            </a:fld>
            <a:endParaRPr lang="sk-SK"/>
          </a:p>
        </p:txBody>
      </p:sp>
      <p:sp>
        <p:nvSpPr>
          <p:cNvPr id="9" name="TextovéPole 8"/>
          <p:cNvSpPr txBox="1"/>
          <p:nvPr/>
        </p:nvSpPr>
        <p:spPr>
          <a:xfrm>
            <a:off x="323528" y="260648"/>
            <a:ext cx="8352928" cy="2677656"/>
          </a:xfrm>
          <a:prstGeom prst="rect">
            <a:avLst/>
          </a:prstGeom>
          <a:noFill/>
        </p:spPr>
        <p:txBody>
          <a:bodyPr wrap="square" rtlCol="0">
            <a:spAutoFit/>
          </a:bodyPr>
          <a:lstStyle/>
          <a:p>
            <a:r>
              <a:rPr lang="cs-CZ" sz="2400" b="1" dirty="0" smtClean="0"/>
              <a:t>Vznik </a:t>
            </a:r>
            <a:r>
              <a:rPr lang="cs-CZ" sz="2400" b="1" dirty="0" smtClean="0">
                <a:latin typeface="Arial Black" pitchFamily="34" charset="0"/>
                <a:hlinkClick r:id="rId2" tooltip="Peptidová vazba"/>
              </a:rPr>
              <a:t>peptidové vazby</a:t>
            </a:r>
            <a:r>
              <a:rPr lang="cs-CZ" sz="2400" b="1" dirty="0" smtClean="0">
                <a:latin typeface="Arial Black" pitchFamily="34" charset="0"/>
              </a:rPr>
              <a:t> </a:t>
            </a:r>
            <a:r>
              <a:rPr lang="cs-CZ" sz="2400" b="1" dirty="0" smtClean="0"/>
              <a:t>je reakce, při které reagují alfa-karboxylová skupina jedné aminokyseliny s alfa-aminovou skupinou druhé za odštěpení molekuly </a:t>
            </a:r>
            <a:r>
              <a:rPr lang="cs-CZ" sz="2400" b="1" dirty="0" smtClean="0">
                <a:hlinkClick r:id="rId3" tooltip="Voda"/>
              </a:rPr>
              <a:t>vody</a:t>
            </a:r>
            <a:r>
              <a:rPr lang="cs-CZ" sz="2400" b="1" dirty="0" smtClean="0"/>
              <a:t>. Toto řetězení aminokyselin je principem spojování v </a:t>
            </a:r>
            <a:r>
              <a:rPr lang="cs-CZ" sz="2400" b="1" dirty="0" smtClean="0">
                <a:latin typeface="Arial Black" pitchFamily="34" charset="0"/>
                <a:hlinkClick r:id="rId4" tooltip="Peptid"/>
              </a:rPr>
              <a:t>peptidy</a:t>
            </a:r>
            <a:r>
              <a:rPr lang="cs-CZ" sz="2400" b="1" dirty="0" smtClean="0"/>
              <a:t> a dále v </a:t>
            </a:r>
            <a:r>
              <a:rPr lang="cs-CZ" sz="2400" b="1" dirty="0" smtClean="0">
                <a:latin typeface="Arial Black" pitchFamily="34" charset="0"/>
                <a:hlinkClick r:id="rId5" tooltip="Bílkovina"/>
              </a:rPr>
              <a:t>proteiny</a:t>
            </a:r>
            <a:r>
              <a:rPr lang="cs-CZ" sz="2400" b="1" dirty="0" smtClean="0"/>
              <a:t> (bílkoviny). Je to nejdůležitější reakce aminokyselin. K jejímu uskutečnění je třeba dodat energii.</a:t>
            </a:r>
            <a:endParaRPr lang="cs-CZ" sz="2400" b="1" dirty="0"/>
          </a:p>
        </p:txBody>
      </p:sp>
      <p:sp>
        <p:nvSpPr>
          <p:cNvPr id="10" name="TextovéPole 9"/>
          <p:cNvSpPr txBox="1"/>
          <p:nvPr/>
        </p:nvSpPr>
        <p:spPr>
          <a:xfrm>
            <a:off x="323528" y="2924944"/>
            <a:ext cx="8496944" cy="3416320"/>
          </a:xfrm>
          <a:prstGeom prst="rect">
            <a:avLst/>
          </a:prstGeom>
          <a:noFill/>
        </p:spPr>
        <p:txBody>
          <a:bodyPr wrap="square" rtlCol="0">
            <a:spAutoFit/>
          </a:bodyPr>
          <a:lstStyle/>
          <a:p>
            <a:r>
              <a:rPr lang="cs-CZ" sz="2400" b="1" dirty="0" smtClean="0"/>
              <a:t>Až na nepatrné výjimky jsou všechny proteiny ve všech živých organismech sestaveny z pouhých 19 druhů aminokyselin a jedné </a:t>
            </a:r>
            <a:r>
              <a:rPr lang="cs-CZ" sz="2400" b="1" dirty="0" err="1" smtClean="0">
                <a:latin typeface="Arial Black" pitchFamily="34" charset="0"/>
                <a:hlinkClick r:id="rId6" tooltip="Iminokyselina (stránka neexistuje)"/>
              </a:rPr>
              <a:t>iminokyseliny</a:t>
            </a:r>
            <a:r>
              <a:rPr lang="cs-CZ" sz="2400" b="1" dirty="0" smtClean="0"/>
              <a:t>, prolinu. Ty se obvykle označují jako </a:t>
            </a:r>
            <a:r>
              <a:rPr lang="cs-CZ" sz="2400" b="1" cap="all" dirty="0" smtClean="0">
                <a:solidFill>
                  <a:srgbClr val="FF0000"/>
                </a:solidFill>
                <a:latin typeface="Arial Black" pitchFamily="34" charset="0"/>
              </a:rPr>
              <a:t>biogenní nebo také </a:t>
            </a:r>
            <a:r>
              <a:rPr lang="cs-CZ" sz="2400" b="1" cap="all" dirty="0" err="1" smtClean="0">
                <a:solidFill>
                  <a:srgbClr val="FF0000"/>
                </a:solidFill>
                <a:latin typeface="Arial Black" pitchFamily="34" charset="0"/>
              </a:rPr>
              <a:t>proteinogenní</a:t>
            </a:r>
            <a:r>
              <a:rPr lang="cs-CZ" sz="2400" b="1" cap="all" dirty="0" smtClean="0">
                <a:solidFill>
                  <a:srgbClr val="FF0000"/>
                </a:solidFill>
                <a:latin typeface="Arial Black" pitchFamily="34" charset="0"/>
              </a:rPr>
              <a:t> aminokyseliny.</a:t>
            </a:r>
            <a:r>
              <a:rPr lang="cs-CZ" sz="2400" b="1" dirty="0" smtClean="0"/>
              <a:t> Dále ještě existují 21. a 22. aminokyselina (</a:t>
            </a:r>
            <a:r>
              <a:rPr lang="cs-CZ" sz="2400" b="1" dirty="0" err="1" smtClean="0">
                <a:hlinkClick r:id="rId7" tooltip="Selenocystein"/>
              </a:rPr>
              <a:t>selenocystein</a:t>
            </a:r>
            <a:r>
              <a:rPr lang="cs-CZ" sz="2400" b="1" dirty="0" smtClean="0"/>
              <a:t> a </a:t>
            </a:r>
            <a:r>
              <a:rPr lang="cs-CZ" sz="2400" b="1" dirty="0" err="1" smtClean="0">
                <a:hlinkClick r:id="rId8" tooltip="Pyrolysin"/>
              </a:rPr>
              <a:t>pyrolysin</a:t>
            </a:r>
            <a:r>
              <a:rPr lang="cs-CZ" sz="2400" b="1" dirty="0" smtClean="0"/>
              <a:t>), které se ovšem vyskytují vzácně a 23. aminokyselina </a:t>
            </a:r>
            <a:r>
              <a:rPr lang="cs-CZ" sz="2400" b="1" dirty="0" smtClean="0">
                <a:hlinkClick r:id="rId9" tooltip="N-formylmethionin"/>
              </a:rPr>
              <a:t>N-</a:t>
            </a:r>
            <a:r>
              <a:rPr lang="cs-CZ" sz="2400" b="1" dirty="0" err="1" smtClean="0">
                <a:hlinkClick r:id="rId9" tooltip="N-formylmethionin"/>
              </a:rPr>
              <a:t>formylmethionin</a:t>
            </a:r>
            <a:r>
              <a:rPr lang="cs-CZ" sz="2400" b="1" dirty="0" smtClean="0"/>
              <a:t> využívaná bakteriemi místo </a:t>
            </a:r>
            <a:r>
              <a:rPr lang="cs-CZ" sz="2400" b="1" dirty="0" err="1" smtClean="0">
                <a:hlinkClick r:id="rId10" tooltip="Methionin"/>
              </a:rPr>
              <a:t>methioninu</a:t>
            </a:r>
            <a:endParaRPr lang="cs-CZ"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301006"/>
          </a:xfrm>
        </p:spPr>
        <p:txBody>
          <a:bodyPr/>
          <a:lstStyle/>
          <a:p>
            <a:r>
              <a:rPr lang="cs-CZ" sz="2800" dirty="0" smtClean="0">
                <a:solidFill>
                  <a:srgbClr val="FF0000"/>
                </a:solidFill>
                <a:latin typeface="Arial Black" pitchFamily="34" charset="0"/>
              </a:rPr>
              <a:t>Chemie peptidů a proteinů( bílkovin)</a:t>
            </a:r>
            <a:br>
              <a:rPr lang="cs-CZ" sz="2800" dirty="0" smtClean="0">
                <a:solidFill>
                  <a:srgbClr val="FF0000"/>
                </a:solidFill>
                <a:latin typeface="Arial Black" pitchFamily="34" charset="0"/>
              </a:rPr>
            </a:br>
            <a:r>
              <a:rPr lang="cs-CZ" sz="6000" dirty="0" smtClean="0">
                <a:solidFill>
                  <a:srgbClr val="0000FF"/>
                </a:solidFill>
                <a:latin typeface="Arial Black" pitchFamily="34" charset="0"/>
              </a:rPr>
              <a:t>HIERARCHIE</a:t>
            </a:r>
            <a:endParaRPr lang="cs-CZ" sz="2800" dirty="0">
              <a:solidFill>
                <a:srgbClr val="0000FF"/>
              </a:solidFill>
            </a:endParaRPr>
          </a:p>
        </p:txBody>
      </p:sp>
      <p:sp>
        <p:nvSpPr>
          <p:cNvPr id="3" name="Zástupný symbol pro datum 2"/>
          <p:cNvSpPr>
            <a:spLocks noGrp="1"/>
          </p:cNvSpPr>
          <p:nvPr>
            <p:ph type="dt" sz="half" idx="10"/>
          </p:nvPr>
        </p:nvSpPr>
        <p:spPr/>
        <p:txBody>
          <a:bodyPr/>
          <a:lstStyle/>
          <a:p>
            <a:pPr>
              <a:defRPr/>
            </a:pPr>
            <a:r>
              <a:rPr lang="cs-CZ" smtClean="0"/>
              <a:t>28. 11. 2018</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8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9</a:t>
            </a:fld>
            <a:endParaRPr lang="sk-SK"/>
          </a:p>
        </p:txBody>
      </p:sp>
      <p:sp>
        <p:nvSpPr>
          <p:cNvPr id="6" name="TextovéPole 5"/>
          <p:cNvSpPr txBox="1"/>
          <p:nvPr/>
        </p:nvSpPr>
        <p:spPr>
          <a:xfrm>
            <a:off x="251520" y="1556792"/>
            <a:ext cx="6912768" cy="584775"/>
          </a:xfrm>
          <a:prstGeom prst="rect">
            <a:avLst/>
          </a:prstGeom>
          <a:noFill/>
          <a:ln w="38100">
            <a:solidFill>
              <a:srgbClr val="0000FF"/>
            </a:solidFill>
          </a:ln>
        </p:spPr>
        <p:txBody>
          <a:bodyPr wrap="square" rtlCol="0">
            <a:spAutoFit/>
          </a:bodyPr>
          <a:lstStyle/>
          <a:p>
            <a:r>
              <a:rPr lang="cs-CZ" sz="3200" dirty="0" smtClean="0">
                <a:solidFill>
                  <a:srgbClr val="0000FF"/>
                </a:solidFill>
                <a:latin typeface="Arial Black" pitchFamily="34" charset="0"/>
              </a:rPr>
              <a:t>AMINOKYSELINA = </a:t>
            </a:r>
            <a:r>
              <a:rPr lang="cs-CZ" sz="3200" i="1" dirty="0" smtClean="0">
                <a:solidFill>
                  <a:srgbClr val="0000FF"/>
                </a:solidFill>
                <a:latin typeface="Arial Black" pitchFamily="34" charset="0"/>
              </a:rPr>
              <a:t>monomer</a:t>
            </a:r>
            <a:endParaRPr lang="cs-CZ" sz="3200" i="1" dirty="0">
              <a:solidFill>
                <a:srgbClr val="0000FF"/>
              </a:solidFill>
              <a:latin typeface="Arial Black" pitchFamily="34" charset="0"/>
            </a:endParaRPr>
          </a:p>
        </p:txBody>
      </p:sp>
      <p:sp>
        <p:nvSpPr>
          <p:cNvPr id="7" name="TextovéPole 6"/>
          <p:cNvSpPr txBox="1"/>
          <p:nvPr/>
        </p:nvSpPr>
        <p:spPr>
          <a:xfrm>
            <a:off x="2123728" y="2420888"/>
            <a:ext cx="6624736" cy="830997"/>
          </a:xfrm>
          <a:prstGeom prst="rect">
            <a:avLst/>
          </a:prstGeom>
          <a:noFill/>
          <a:ln w="76200">
            <a:solidFill>
              <a:srgbClr val="008000"/>
            </a:solidFill>
          </a:ln>
        </p:spPr>
        <p:txBody>
          <a:bodyPr wrap="square" rtlCol="0">
            <a:spAutoFit/>
          </a:bodyPr>
          <a:lstStyle/>
          <a:p>
            <a:r>
              <a:rPr lang="cs-CZ" sz="4800" dirty="0" smtClean="0">
                <a:solidFill>
                  <a:srgbClr val="008000"/>
                </a:solidFill>
                <a:latin typeface="Arial Black" pitchFamily="34" charset="0"/>
              </a:rPr>
              <a:t>PEPTID = </a:t>
            </a:r>
            <a:r>
              <a:rPr lang="cs-CZ" sz="4800" i="1" dirty="0" smtClean="0">
                <a:solidFill>
                  <a:srgbClr val="008000"/>
                </a:solidFill>
                <a:latin typeface="Arial Black" pitchFamily="34" charset="0"/>
              </a:rPr>
              <a:t>oligomer</a:t>
            </a:r>
            <a:endParaRPr lang="cs-CZ" sz="4800" i="1" dirty="0">
              <a:solidFill>
                <a:srgbClr val="008000"/>
              </a:solidFill>
              <a:latin typeface="Arial Black" pitchFamily="34" charset="0"/>
            </a:endParaRPr>
          </a:p>
        </p:txBody>
      </p:sp>
      <p:sp>
        <p:nvSpPr>
          <p:cNvPr id="8" name="TextovéPole 7"/>
          <p:cNvSpPr txBox="1"/>
          <p:nvPr/>
        </p:nvSpPr>
        <p:spPr>
          <a:xfrm>
            <a:off x="3995936" y="3717032"/>
            <a:ext cx="4680520" cy="2308324"/>
          </a:xfrm>
          <a:prstGeom prst="rect">
            <a:avLst/>
          </a:prstGeom>
          <a:noFill/>
          <a:ln w="114300">
            <a:solidFill>
              <a:srgbClr val="FF0000"/>
            </a:solidFill>
          </a:ln>
        </p:spPr>
        <p:txBody>
          <a:bodyPr wrap="square" rtlCol="0">
            <a:spAutoFit/>
          </a:bodyPr>
          <a:lstStyle/>
          <a:p>
            <a:r>
              <a:rPr lang="cs-CZ" sz="4800" dirty="0" smtClean="0">
                <a:solidFill>
                  <a:srgbClr val="FF0000"/>
                </a:solidFill>
                <a:latin typeface="Arial Black" pitchFamily="34" charset="0"/>
              </a:rPr>
              <a:t>PROTEIN = BÍLKOVINA = </a:t>
            </a:r>
            <a:r>
              <a:rPr lang="cs-CZ" sz="4800" i="1" dirty="0" smtClean="0">
                <a:solidFill>
                  <a:srgbClr val="FF0000"/>
                </a:solidFill>
                <a:latin typeface="Arial Black" pitchFamily="34" charset="0"/>
              </a:rPr>
              <a:t>polymer</a:t>
            </a:r>
            <a:endParaRPr lang="cs-CZ" sz="4800" i="1" dirty="0">
              <a:solidFill>
                <a:srgbClr val="FF0000"/>
              </a:solidFill>
              <a:latin typeface="Arial Black"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6961</TotalTime>
  <Words>4053</Words>
  <Application>Microsoft Office PowerPoint</Application>
  <PresentationFormat>Předvádění na obrazovce (4:3)</PresentationFormat>
  <Paragraphs>781</Paragraphs>
  <Slides>74</Slides>
  <Notes>0</Notes>
  <HiddenSlides>0</HiddenSlides>
  <MMClips>0</MMClips>
  <ScaleCrop>false</ScaleCrop>
  <HeadingPairs>
    <vt:vector size="4" baseType="variant">
      <vt:variant>
        <vt:lpstr>Motiv</vt:lpstr>
      </vt:variant>
      <vt:variant>
        <vt:i4>1</vt:i4>
      </vt:variant>
      <vt:variant>
        <vt:lpstr>Nadpisy snímků</vt:lpstr>
      </vt:variant>
      <vt:variant>
        <vt:i4>74</vt:i4>
      </vt:variant>
    </vt:vector>
  </HeadingPairs>
  <TitlesOfParts>
    <vt:vector size="75" baseType="lpstr">
      <vt:lpstr>Default Design</vt:lpstr>
      <vt:lpstr>PŘÍRODNÍ POLYMERY Kasein, syrovátka, vaječné proteiny    </vt:lpstr>
      <vt:lpstr>Časový plán</vt:lpstr>
      <vt:lpstr>LITERATURA</vt:lpstr>
      <vt:lpstr>Snímek 4</vt:lpstr>
      <vt:lpstr>Chemie peptidů a proteinů( bílkovin)</vt:lpstr>
      <vt:lpstr>Chemie peptidů a proteinů( bílkovin)</vt:lpstr>
      <vt:lpstr>Chemie peptidů a proteinů( bílkovin)</vt:lpstr>
      <vt:lpstr>Snímek 8</vt:lpstr>
      <vt:lpstr>Chemie peptidů a proteinů( bílkovin) HIERARCHIE</vt:lpstr>
      <vt:lpstr>Chemie peptidů a proteinů( bílkovin)</vt:lpstr>
      <vt:lpstr>Snímek 11</vt:lpstr>
      <vt:lpstr>Snímek 12</vt:lpstr>
      <vt:lpstr>Snímek 13</vt:lpstr>
      <vt:lpstr>Chemie peptidů a proteinů( bílkovin)</vt:lpstr>
      <vt:lpstr>Snímek 15</vt:lpstr>
      <vt:lpstr>Snímek 16</vt:lpstr>
      <vt:lpstr>Snímek 17</vt:lpstr>
      <vt:lpstr>Snímek 18</vt:lpstr>
      <vt:lpstr>Snímek 19</vt:lpstr>
      <vt:lpstr>Chemie peptidů a proteinů( bílkovin)</vt:lpstr>
      <vt:lpstr>Chemie peptidů a proteinů( bílkovin)</vt:lpstr>
      <vt:lpstr>Snímek 22</vt:lpstr>
      <vt:lpstr>Chemie peptidů a proteinů( bílkovin)</vt:lpstr>
      <vt:lpstr>Chemie peptidů a proteinů( bílkovin)</vt:lpstr>
      <vt:lpstr>Chemie peptidů a proteinů( bílkovin)</vt:lpstr>
      <vt:lpstr>Aminokyselina &gt; peptid &gt; protein, bílkovina</vt:lpstr>
      <vt:lpstr>Snímek 27</vt:lpstr>
      <vt:lpstr>Peptidy X PROTEINY</vt:lpstr>
      <vt:lpstr>Strukturní hierarchie peptidů a proteinů( bílkovin)</vt:lpstr>
      <vt:lpstr>Dělení proteinů( bílkovin) podle výskytu dalších složek v makromolekule </vt:lpstr>
      <vt:lpstr>Rozpustnost versus botnání</vt:lpstr>
      <vt:lpstr>Dělení proteinů( bílkovin) podle rozpustnosti ve vodě</vt:lpstr>
      <vt:lpstr>Dělení proteinů( bílkovin) podle tvaru molekul či nadmolekulárních útvarů</vt:lpstr>
      <vt:lpstr>PRIMÁRNÍ STRUKTURA proteinů I</vt:lpstr>
      <vt:lpstr>Molekulová hmotnost proteinů </vt:lpstr>
      <vt:lpstr>PRIMÁRNÍ STRUKTURA proteinů II URČOVÁNÍ SEKVENCE AMINOKYSLEIN</vt:lpstr>
      <vt:lpstr>PRIMÁRNÍ STRUKTURA proteinů III URČOVÁNÍ SEKVENCE AMINOKYSLEIN</vt:lpstr>
      <vt:lpstr>SEKUNDÁRNÍ STRUKTURA proteinů I</vt:lpstr>
      <vt:lpstr>SEKUNDÁRNÍ STRUKTURA proteinů II/1</vt:lpstr>
      <vt:lpstr>SEKUNDÁRNÍ STRUKTURA proteinů II/2</vt:lpstr>
      <vt:lpstr>SEKUNDÁRNÍ STRUKTURA proteinů III</vt:lpstr>
      <vt:lpstr>Kasein – hlavní aminokyselinové složky </vt:lpstr>
      <vt:lpstr>Snímek 43</vt:lpstr>
      <vt:lpstr>Kasein – charakteristiky</vt:lpstr>
      <vt:lpstr>Kasein – charakteristiky</vt:lpstr>
      <vt:lpstr>Od kaseinu k sýrům</vt:lpstr>
      <vt:lpstr>Snímek 47</vt:lpstr>
      <vt:lpstr>Snímek 48</vt:lpstr>
      <vt:lpstr>Kasein – použití</vt:lpstr>
      <vt:lpstr>Galalit se vrací! </vt:lpstr>
      <vt:lpstr>Snímek 51</vt:lpstr>
      <vt:lpstr>Galalit se kdysi vyráběl i v ČR 1</vt:lpstr>
      <vt:lpstr>Galalit se kdysi vyráběl i v ČR 2</vt:lpstr>
      <vt:lpstr>Galalit se kdysi vyráběl i v ČR 3</vt:lpstr>
      <vt:lpstr>Galalit se kdysi vyráběl i v ČR 4</vt:lpstr>
      <vt:lpstr>Snímek 56</vt:lpstr>
      <vt:lpstr>Snímek 57</vt:lpstr>
      <vt:lpstr>Kaseinové lepidlo</vt:lpstr>
      <vt:lpstr>Kaseinové barvy</vt:lpstr>
      <vt:lpstr> Kasein v práci konzervátora a restaurátora</vt:lpstr>
      <vt:lpstr>Vaječné proteiny – hlavní aminokyselinové složky </vt:lpstr>
      <vt:lpstr>Snímek 62</vt:lpstr>
      <vt:lpstr>Denaturation is a process in which proteins or nucleic acids lose the quaternary structure, tertiary structure and secondary structure which is present in their native state, by application of some external stress or compound such as a strong acid or base, a concentrated inorganic salt, an organic solvent (e.g., alcohol or chloroform), radiation or heat.[3] If proteins in a living cell are denatured, this results in disruption of cell activity and possibly cell death. Denatured proteins can exhibit a wide range of characteristics, from loss of solubility to communal aggregation</vt:lpstr>
      <vt:lpstr> Vaječné proteiny – použití 1</vt:lpstr>
      <vt:lpstr> Vaječné složky – použití 2</vt:lpstr>
      <vt:lpstr>Snímek 66</vt:lpstr>
      <vt:lpstr>Vaječný bílek &amp; nápoje</vt:lpstr>
      <vt:lpstr>Vaječné proteiny v práci konzervátora a restaurátora</vt:lpstr>
      <vt:lpstr>Snímek 69</vt:lpstr>
      <vt:lpstr>Syrovátka </vt:lpstr>
      <vt:lpstr>Syrovátka (Whey) – OBSAŽENÉ PROTEINY </vt:lpstr>
      <vt:lpstr>Syrovátka v práci konzervátora a restaurátora</vt:lpstr>
      <vt:lpstr>Rostlinné bílkoviny</vt:lpstr>
      <vt:lpstr>Rostlinné bílkoviny KOHO BY TO VÍCE ZAJÍMALO ISBN 978-80-86659-16-9</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705</cp:revision>
  <dcterms:created xsi:type="dcterms:W3CDTF">2008-02-10T16:41:08Z</dcterms:created>
  <dcterms:modified xsi:type="dcterms:W3CDTF">2018-11-28T17:44:21Z</dcterms:modified>
</cp:coreProperties>
</file>