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41" r:id="rId2"/>
    <p:sldId id="357" r:id="rId3"/>
    <p:sldId id="343" r:id="rId4"/>
    <p:sldId id="345" r:id="rId5"/>
    <p:sldId id="347" r:id="rId6"/>
    <p:sldId id="348" r:id="rId7"/>
    <p:sldId id="349" r:id="rId8"/>
    <p:sldId id="344" r:id="rId9"/>
    <p:sldId id="351" r:id="rId10"/>
    <p:sldId id="352" r:id="rId11"/>
    <p:sldId id="353" r:id="rId12"/>
    <p:sldId id="354" r:id="rId13"/>
    <p:sldId id="355" r:id="rId14"/>
    <p:sldId id="360" r:id="rId15"/>
    <p:sldId id="358" r:id="rId16"/>
    <p:sldId id="361" r:id="rId17"/>
    <p:sldId id="306" r:id="rId18"/>
    <p:sldId id="284" r:id="rId19"/>
    <p:sldId id="287" r:id="rId20"/>
    <p:sldId id="289" r:id="rId21"/>
    <p:sldId id="291" r:id="rId22"/>
    <p:sldId id="299" r:id="rId23"/>
    <p:sldId id="286" r:id="rId24"/>
    <p:sldId id="300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33CC33"/>
    <a:srgbClr val="00FFFF"/>
    <a:srgbClr val="333399"/>
    <a:srgbClr val="0033CC"/>
    <a:srgbClr val="FF99FF"/>
    <a:srgbClr val="0066FF"/>
    <a:srgbClr val="0000FF"/>
    <a:srgbClr val="A60E0E"/>
    <a:srgbClr val="C210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35" autoAdjust="0"/>
    <p:restoredTop sz="56587" autoAdjust="0"/>
  </p:normalViewPr>
  <p:slideViewPr>
    <p:cSldViewPr>
      <p:cViewPr varScale="1">
        <p:scale>
          <a:sx n="115" d="100"/>
          <a:sy n="115" d="100"/>
        </p:scale>
        <p:origin x="150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314EE-A60E-42AF-8A72-B752D1E68FA0}" type="datetimeFigureOut">
              <a:rPr lang="cs-CZ" smtClean="0"/>
              <a:t>31.10.2018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2D98C-F819-4026-8022-F4CDAC15DF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35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2D98C-F819-4026-8022-F4CDAC15DFB2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9112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B3B7-B625-4974-AFDD-440263C2B537}" type="datetimeFigureOut">
              <a:rPr lang="cs-CZ" smtClean="0"/>
              <a:t>31.10.2018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5979A-F41E-42F4-8A72-48A7468274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2496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B3B7-B625-4974-AFDD-440263C2B537}" type="datetimeFigureOut">
              <a:rPr lang="cs-CZ" smtClean="0"/>
              <a:t>31.10.2018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5979A-F41E-42F4-8A72-48A7468274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0844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B3B7-B625-4974-AFDD-440263C2B537}" type="datetimeFigureOut">
              <a:rPr lang="cs-CZ" smtClean="0"/>
              <a:t>31.10.2018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5979A-F41E-42F4-8A72-48A7468274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2102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B3B7-B625-4974-AFDD-440263C2B537}" type="datetimeFigureOut">
              <a:rPr lang="cs-CZ" smtClean="0"/>
              <a:t>31.10.2018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5979A-F41E-42F4-8A72-48A7468274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8571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B3B7-B625-4974-AFDD-440263C2B537}" type="datetimeFigureOut">
              <a:rPr lang="cs-CZ" smtClean="0"/>
              <a:t>31.10.2018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5979A-F41E-42F4-8A72-48A7468274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1735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B3B7-B625-4974-AFDD-440263C2B537}" type="datetimeFigureOut">
              <a:rPr lang="cs-CZ" smtClean="0"/>
              <a:t>31.10.2018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5979A-F41E-42F4-8A72-48A7468274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5841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B3B7-B625-4974-AFDD-440263C2B537}" type="datetimeFigureOut">
              <a:rPr lang="cs-CZ" smtClean="0"/>
              <a:t>31.10.2018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5979A-F41E-42F4-8A72-48A7468274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9011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B3B7-B625-4974-AFDD-440263C2B537}" type="datetimeFigureOut">
              <a:rPr lang="cs-CZ" smtClean="0"/>
              <a:t>31.10.2018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5979A-F41E-42F4-8A72-48A7468274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8287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B3B7-B625-4974-AFDD-440263C2B537}" type="datetimeFigureOut">
              <a:rPr lang="cs-CZ" smtClean="0"/>
              <a:t>31.10.2018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5979A-F41E-42F4-8A72-48A7468274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1822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B3B7-B625-4974-AFDD-440263C2B537}" type="datetimeFigureOut">
              <a:rPr lang="cs-CZ" smtClean="0"/>
              <a:t>31.10.2018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5979A-F41E-42F4-8A72-48A7468274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4925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B3B7-B625-4974-AFDD-440263C2B537}" type="datetimeFigureOut">
              <a:rPr lang="cs-CZ" smtClean="0"/>
              <a:t>31.10.2018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5979A-F41E-42F4-8A72-48A7468274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8555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3B3B7-B625-4974-AFDD-440263C2B537}" type="datetimeFigureOut">
              <a:rPr lang="cs-CZ" smtClean="0"/>
              <a:t>31.10.2018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5979A-F41E-42F4-8A72-48A7468274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53749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260" y="779055"/>
            <a:ext cx="8229600" cy="1143000"/>
          </a:xfrm>
        </p:spPr>
        <p:txBody>
          <a:bodyPr/>
          <a:lstStyle/>
          <a:p>
            <a:r>
              <a:rPr lang="en-US" dirty="0" smtClean="0"/>
              <a:t>7. p</a:t>
            </a:r>
            <a:r>
              <a:rPr lang="cs-CZ" dirty="0" smtClean="0"/>
              <a:t>řednáška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0030" y="2430470"/>
            <a:ext cx="5535785" cy="830270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 smtClean="0">
                <a:solidFill>
                  <a:srgbClr val="FFC000"/>
                </a:solidFill>
              </a:rPr>
              <a:t>Atomové </a:t>
            </a:r>
            <a:r>
              <a:rPr lang="cs-CZ" dirty="0" smtClean="0">
                <a:solidFill>
                  <a:srgbClr val="00FF00"/>
                </a:solidFill>
              </a:rPr>
              <a:t>orbitaly</a:t>
            </a:r>
            <a:endParaRPr lang="cs-CZ" dirty="0">
              <a:solidFill>
                <a:srgbClr val="00FF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499601" y="3659429"/>
            <a:ext cx="6000476" cy="1881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dirty="0" smtClean="0">
                <a:solidFill>
                  <a:srgbClr val="00FFFF"/>
                </a:solidFill>
              </a:rPr>
              <a:t>Atkins: výběr z kapitol</a:t>
            </a:r>
            <a:r>
              <a:rPr lang="en-US" dirty="0" smtClean="0">
                <a:solidFill>
                  <a:srgbClr val="00FFFF"/>
                </a:solidFill>
              </a:rPr>
              <a:t>y</a:t>
            </a:r>
            <a:r>
              <a:rPr lang="cs-CZ" dirty="0" smtClean="0">
                <a:solidFill>
                  <a:srgbClr val="00FFFF"/>
                </a:solidFill>
              </a:rPr>
              <a:t> </a:t>
            </a:r>
            <a:r>
              <a:rPr lang="en-US" smtClean="0">
                <a:solidFill>
                  <a:srgbClr val="FFC000"/>
                </a:solidFill>
              </a:rPr>
              <a:t>9</a:t>
            </a:r>
            <a:endParaRPr lang="en-US" dirty="0" smtClean="0">
              <a:solidFill>
                <a:srgbClr val="00FFFF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cs-CZ" dirty="0" smtClean="0">
                <a:solidFill>
                  <a:srgbClr val="00FFFF"/>
                </a:solidFill>
              </a:rPr>
              <a:t>s přesahy do kapitoly </a:t>
            </a:r>
            <a:r>
              <a:rPr lang="en-US" dirty="0" smtClean="0">
                <a:solidFill>
                  <a:srgbClr val="FFC000"/>
                </a:solidFill>
              </a:rPr>
              <a:t>8</a:t>
            </a:r>
            <a:endParaRPr lang="cs-CZ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69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230" y="241385"/>
            <a:ext cx="3209925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47"/>
          <a:stretch/>
        </p:blipFill>
        <p:spPr bwMode="auto">
          <a:xfrm>
            <a:off x="4456785" y="3577835"/>
            <a:ext cx="322637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066855" y="2883839"/>
            <a:ext cx="8815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C000"/>
                </a:solidFill>
              </a:rPr>
              <a:t>Obr</a:t>
            </a:r>
            <a:r>
              <a:rPr lang="en-US" sz="2800" b="1" dirty="0" smtClean="0">
                <a:solidFill>
                  <a:srgbClr val="FFC000"/>
                </a:solidFill>
              </a:rPr>
              <a:t>.</a:t>
            </a:r>
            <a:r>
              <a:rPr lang="cs-CZ" sz="2800" b="1" dirty="0" smtClean="0">
                <a:solidFill>
                  <a:srgbClr val="FFC000"/>
                </a:solidFill>
              </a:rPr>
              <a:t> </a:t>
            </a:r>
            <a:r>
              <a:rPr lang="en-US" sz="2800" b="1" dirty="0" smtClean="0">
                <a:solidFill>
                  <a:srgbClr val="FFC000"/>
                </a:solidFill>
              </a:rPr>
              <a:t>9.10</a:t>
            </a:r>
            <a:endParaRPr lang="cs-CZ" sz="2800" b="1" dirty="0">
              <a:solidFill>
                <a:srgbClr val="FFC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270" y="386239"/>
            <a:ext cx="2628491" cy="2974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914" y="3604423"/>
            <a:ext cx="2646847" cy="2992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32235" y="2893200"/>
            <a:ext cx="8815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C000"/>
                </a:solidFill>
              </a:rPr>
              <a:t>Obr</a:t>
            </a:r>
            <a:r>
              <a:rPr lang="en-US" sz="2800" b="1" dirty="0" smtClean="0">
                <a:solidFill>
                  <a:srgbClr val="FFC000"/>
                </a:solidFill>
              </a:rPr>
              <a:t>.</a:t>
            </a:r>
            <a:r>
              <a:rPr lang="cs-CZ" sz="2800" b="1" dirty="0" smtClean="0">
                <a:solidFill>
                  <a:srgbClr val="FFC000"/>
                </a:solidFill>
              </a:rPr>
              <a:t> </a:t>
            </a:r>
            <a:r>
              <a:rPr lang="en-US" sz="2800" b="1" dirty="0" smtClean="0">
                <a:solidFill>
                  <a:srgbClr val="FFC000"/>
                </a:solidFill>
              </a:rPr>
              <a:t>9.4 </a:t>
            </a:r>
            <a:r>
              <a:rPr lang="en-US" sz="2800" b="1" dirty="0" err="1" smtClean="0">
                <a:solidFill>
                  <a:srgbClr val="FFC000"/>
                </a:solidFill>
              </a:rPr>
              <a:t>a,b</a:t>
            </a:r>
            <a:endParaRPr lang="cs-CZ" sz="2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07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32815" y="4773175"/>
            <a:ext cx="8229600" cy="1143000"/>
          </a:xfrm>
          <a:prstGeom prst="rect">
            <a:avLst/>
          </a:prstGeom>
          <a:ln>
            <a:solidFill>
              <a:srgbClr val="33CC33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9.1.2</a:t>
            </a:r>
            <a:r>
              <a:rPr lang="cs-CZ" sz="3600" dirty="0" smtClean="0"/>
              <a:t>.</a:t>
            </a:r>
            <a:r>
              <a:rPr lang="en-US" sz="3600" dirty="0" smtClean="0"/>
              <a:t>7 </a:t>
            </a:r>
            <a:r>
              <a:rPr lang="en-US" sz="3600" dirty="0" err="1" smtClean="0">
                <a:solidFill>
                  <a:srgbClr val="00FF00"/>
                </a:solidFill>
              </a:rPr>
              <a:t>Orbitaly</a:t>
            </a:r>
            <a:r>
              <a:rPr lang="en-US" sz="3600" dirty="0" smtClean="0">
                <a:solidFill>
                  <a:srgbClr val="00FF00"/>
                </a:solidFill>
              </a:rPr>
              <a:t> p</a:t>
            </a:r>
            <a:endParaRPr lang="cs-CZ" sz="3600" dirty="0">
              <a:solidFill>
                <a:srgbClr val="00FF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30318" y="2276850"/>
            <a:ext cx="8229600" cy="114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9.1.2</a:t>
            </a:r>
            <a:r>
              <a:rPr lang="cs-CZ" sz="3600" dirty="0" smtClean="0"/>
              <a:t>.</a:t>
            </a:r>
            <a:r>
              <a:rPr lang="en-US" sz="3600" dirty="0" smtClean="0"/>
              <a:t>5 </a:t>
            </a:r>
            <a:r>
              <a:rPr lang="en-US" sz="3600" dirty="0" err="1" smtClean="0">
                <a:solidFill>
                  <a:srgbClr val="00FF00"/>
                </a:solidFill>
              </a:rPr>
              <a:t>Orbitaly</a:t>
            </a:r>
            <a:r>
              <a:rPr lang="en-US" sz="3600" dirty="0" smtClean="0">
                <a:solidFill>
                  <a:srgbClr val="00FF00"/>
                </a:solidFill>
              </a:rPr>
              <a:t> s</a:t>
            </a:r>
            <a:endParaRPr lang="cs-CZ" sz="3600" dirty="0">
              <a:solidFill>
                <a:srgbClr val="00FF00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4300711" y="3419850"/>
            <a:ext cx="244406" cy="1163214"/>
          </a:xfrm>
          <a:prstGeom prst="downArrow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2721" y="241385"/>
            <a:ext cx="8229600" cy="1143000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9.1.1</a:t>
            </a:r>
            <a:r>
              <a:rPr lang="cs-CZ" sz="3600" dirty="0" smtClean="0"/>
              <a:t>.</a:t>
            </a:r>
            <a:r>
              <a:rPr lang="en-US" sz="3600" dirty="0" smtClean="0"/>
              <a:t>2/</a:t>
            </a:r>
            <a:r>
              <a:rPr lang="en-US" sz="3600" dirty="0" err="1" smtClean="0"/>
              <a:t>Obr</a:t>
            </a:r>
            <a:r>
              <a:rPr lang="en-US" sz="3600" dirty="0" smtClean="0"/>
              <a:t>. 9.4_d,e </a:t>
            </a:r>
            <a:r>
              <a:rPr lang="en-US" sz="3600" dirty="0" err="1" smtClean="0">
                <a:solidFill>
                  <a:srgbClr val="00FF00"/>
                </a:solidFill>
              </a:rPr>
              <a:t>Radi</a:t>
            </a:r>
            <a:r>
              <a:rPr lang="cs-CZ" sz="3600" dirty="0" smtClean="0">
                <a:solidFill>
                  <a:srgbClr val="00FF00"/>
                </a:solidFill>
              </a:rPr>
              <a:t>ální vlnové funkce</a:t>
            </a:r>
            <a:endParaRPr lang="cs-CZ" sz="3600" dirty="0">
              <a:solidFill>
                <a:srgbClr val="00FF00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 flipV="1">
            <a:off x="4311905" y="1470345"/>
            <a:ext cx="167596" cy="1120851"/>
          </a:xfrm>
          <a:prstGeom prst="downArrow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169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410" y="3771429"/>
            <a:ext cx="2622112" cy="2887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047" y="3554043"/>
            <a:ext cx="2597891" cy="3321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5855" y="4043480"/>
            <a:ext cx="8815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C000"/>
                </a:solidFill>
              </a:rPr>
              <a:t>Obr</a:t>
            </a:r>
            <a:r>
              <a:rPr lang="en-US" sz="2800" b="1" dirty="0" smtClean="0">
                <a:solidFill>
                  <a:srgbClr val="FFC000"/>
                </a:solidFill>
              </a:rPr>
              <a:t>.</a:t>
            </a:r>
            <a:r>
              <a:rPr lang="cs-CZ" sz="2800" b="1" dirty="0" smtClean="0">
                <a:solidFill>
                  <a:srgbClr val="FFC000"/>
                </a:solidFill>
              </a:rPr>
              <a:t> </a:t>
            </a:r>
            <a:r>
              <a:rPr lang="en-US" sz="2800" b="1" dirty="0" smtClean="0">
                <a:solidFill>
                  <a:srgbClr val="FFC000"/>
                </a:solidFill>
              </a:rPr>
              <a:t>9.4 </a:t>
            </a:r>
            <a:r>
              <a:rPr lang="en-US" sz="2800" b="1" dirty="0" err="1" smtClean="0">
                <a:solidFill>
                  <a:srgbClr val="FFC000"/>
                </a:solidFill>
              </a:rPr>
              <a:t>c,d</a:t>
            </a:r>
            <a:endParaRPr lang="cs-CZ" sz="2800" b="1" dirty="0">
              <a:solidFill>
                <a:srgbClr val="FFC000"/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85" y="318195"/>
            <a:ext cx="75819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59725" y="255835"/>
            <a:ext cx="1738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</a:rPr>
              <a:t>Obr</a:t>
            </a:r>
            <a:r>
              <a:rPr lang="en-US" sz="2800" b="1" dirty="0" smtClean="0">
                <a:solidFill>
                  <a:schemeClr val="bg1"/>
                </a:solidFill>
              </a:rPr>
              <a:t>.</a:t>
            </a:r>
            <a:r>
              <a:rPr lang="cs-CZ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9.15</a:t>
            </a:r>
            <a:endParaRPr lang="cs-CZ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86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30318" y="587030"/>
            <a:ext cx="8229600" cy="1143000"/>
          </a:xfrm>
          <a:prstGeom prst="rect">
            <a:avLst/>
          </a:prstGeom>
          <a:ln>
            <a:solidFill>
              <a:srgbClr val="00FF00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9.1.2</a:t>
            </a:r>
            <a:r>
              <a:rPr lang="cs-CZ" sz="3200" dirty="0" smtClean="0"/>
              <a:t>.</a:t>
            </a:r>
            <a:r>
              <a:rPr lang="en-US" sz="3200" dirty="0" smtClean="0"/>
              <a:t>8/</a:t>
            </a:r>
            <a:r>
              <a:rPr lang="cs-CZ" sz="3200" dirty="0" smtClean="0">
                <a:solidFill>
                  <a:srgbClr val="00FF00"/>
                </a:solidFill>
              </a:rPr>
              <a:t>Obr. </a:t>
            </a:r>
            <a:r>
              <a:rPr lang="en-US" sz="3200" dirty="0" smtClean="0">
                <a:solidFill>
                  <a:srgbClr val="00FF00"/>
                </a:solidFill>
              </a:rPr>
              <a:t>9.16 </a:t>
            </a:r>
            <a:r>
              <a:rPr lang="en-US" sz="3200" dirty="0" err="1" smtClean="0">
                <a:solidFill>
                  <a:srgbClr val="00FF00"/>
                </a:solidFill>
              </a:rPr>
              <a:t>Plochy</a:t>
            </a:r>
            <a:r>
              <a:rPr lang="en-US" sz="3200" dirty="0" smtClean="0">
                <a:solidFill>
                  <a:srgbClr val="00FF00"/>
                </a:solidFill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</a:rPr>
              <a:t>konstantn</a:t>
            </a:r>
            <a:r>
              <a:rPr lang="cs-CZ" sz="3200" dirty="0" smtClean="0">
                <a:solidFill>
                  <a:srgbClr val="00FF00"/>
                </a:solidFill>
              </a:rPr>
              <a:t>í hustoty pravděpodobnosti pro orbitaly d</a:t>
            </a:r>
            <a:endParaRPr lang="cs-CZ" sz="3200" dirty="0">
              <a:solidFill>
                <a:srgbClr val="00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752" y="2008015"/>
            <a:ext cx="6816932" cy="459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own Arrow 1"/>
          <p:cNvSpPr/>
          <p:nvPr/>
        </p:nvSpPr>
        <p:spPr>
          <a:xfrm>
            <a:off x="4264760" y="49360"/>
            <a:ext cx="345646" cy="499265"/>
          </a:xfrm>
          <a:prstGeom prst="downArrow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325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2037270" y="914400"/>
            <a:ext cx="38100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Ψ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= </a:t>
            </a:r>
            <a:r>
              <a:rPr lang="en-US" dirty="0" smtClean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</a:t>
            </a:r>
            <a:r>
              <a:rPr lang="cs-CZ" baseline="-25000" dirty="0" smtClean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smtClean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(r)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× Y</a:t>
            </a:r>
            <a:r>
              <a:rPr lang="en-US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en-US" dirty="0" smtClean="0">
                <a:latin typeface="Symbol" panose="05050102010706020507" pitchFamily="18" charset="2"/>
                <a:ea typeface="Cambria Math" panose="02040503050406030204" pitchFamily="18" charset="0"/>
              </a:rPr>
              <a:t>q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en-US" dirty="0" smtClean="0">
                <a:latin typeface="Symbol" panose="05050102010706020507" pitchFamily="18" charset="2"/>
                <a:ea typeface="Cambria Math" panose="02040503050406030204" pitchFamily="18" charset="0"/>
              </a:rPr>
              <a:t>j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endParaRPr lang="cs-CZ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282160" y="2046417"/>
            <a:ext cx="187907" cy="2740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52622" y="31397"/>
            <a:ext cx="8229600" cy="921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FFC000"/>
                </a:solidFill>
              </a:rPr>
              <a:t>9.1.1.1./</a:t>
            </a:r>
            <a:r>
              <a:rPr lang="cs-CZ" sz="3600" dirty="0" smtClean="0">
                <a:solidFill>
                  <a:srgbClr val="FFC000"/>
                </a:solidFill>
              </a:rPr>
              <a:t>Rovnice </a:t>
            </a:r>
            <a:r>
              <a:rPr lang="en-US" sz="3600" dirty="0" smtClean="0">
                <a:solidFill>
                  <a:srgbClr val="FFC000"/>
                </a:solidFill>
              </a:rPr>
              <a:t>9.7</a:t>
            </a:r>
            <a:r>
              <a:rPr lang="cs-CZ" sz="3600" dirty="0" smtClean="0">
                <a:solidFill>
                  <a:srgbClr val="FFC000"/>
                </a:solidFill>
              </a:rPr>
              <a:t> </a:t>
            </a:r>
          </a:p>
          <a:p>
            <a:r>
              <a:rPr lang="en-US" sz="3600" dirty="0" err="1" smtClean="0">
                <a:solidFill>
                  <a:srgbClr val="FFC000"/>
                </a:solidFill>
              </a:rPr>
              <a:t>Radi</a:t>
            </a:r>
            <a:r>
              <a:rPr lang="cs-CZ" sz="3600" dirty="0" smtClean="0">
                <a:solidFill>
                  <a:srgbClr val="FFC000"/>
                </a:solidFill>
              </a:rPr>
              <a:t>ální a úhlová část vlnové funkce</a:t>
            </a:r>
            <a:endParaRPr lang="cs-CZ" sz="3600" dirty="0">
              <a:solidFill>
                <a:srgbClr val="FFC000"/>
              </a:solidFill>
            </a:endParaRPr>
          </a:p>
        </p:txBody>
      </p:sp>
      <p:pic>
        <p:nvPicPr>
          <p:cNvPr id="1026" name="Picture 2" descr="Výsledek obrázku pro hydrogen atom radial wavefunc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8"/>
          <a:stretch/>
        </p:blipFill>
        <p:spPr bwMode="auto">
          <a:xfrm>
            <a:off x="462665" y="2189541"/>
            <a:ext cx="7988240" cy="455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3124200" y="1508750"/>
            <a:ext cx="0" cy="960125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266230" y="1637978"/>
            <a:ext cx="4312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</a:rPr>
              <a:t>Radiální část vlnové funkce, grafy</a:t>
            </a:r>
            <a:endParaRPr lang="cs-CZ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30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045" y="2392065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FF00"/>
                </a:solidFill>
              </a:rPr>
              <a:t>9.2.1 Orbit</a:t>
            </a:r>
            <a:r>
              <a:rPr lang="cs-CZ" sz="3200" dirty="0" smtClean="0">
                <a:solidFill>
                  <a:srgbClr val="00FF00"/>
                </a:solidFill>
              </a:rPr>
              <a:t>ální aproximace</a:t>
            </a:r>
            <a:endParaRPr lang="cs-CZ" sz="3200" dirty="0">
              <a:solidFill>
                <a:srgbClr val="00FF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1445" y="6638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FFC000"/>
                </a:solidFill>
              </a:rPr>
              <a:t>9.2 </a:t>
            </a:r>
            <a:r>
              <a:rPr lang="cs-CZ" sz="3600" dirty="0" smtClean="0">
                <a:solidFill>
                  <a:srgbClr val="FFC000"/>
                </a:solidFill>
              </a:rPr>
              <a:t>Struktura víceelektronových atomů</a:t>
            </a:r>
            <a:endParaRPr lang="cs-CZ" sz="3600" dirty="0">
              <a:solidFill>
                <a:srgbClr val="FFC000"/>
              </a:solidFill>
            </a:endParaRPr>
          </a:p>
        </p:txBody>
      </p:sp>
      <p:pic>
        <p:nvPicPr>
          <p:cNvPr id="11" name="Picture 2" descr="Výsledek obrázku pro electron correla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94" t="19992" r="19623" b="53480"/>
          <a:stretch/>
        </p:blipFill>
        <p:spPr bwMode="auto">
          <a:xfrm>
            <a:off x="2190890" y="4502083"/>
            <a:ext cx="2019301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32234" y="4427530"/>
            <a:ext cx="18818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Vybraný e</a:t>
            </a:r>
            <a:r>
              <a:rPr lang="en-US" sz="2000" baseline="30000" dirty="0" smtClean="0"/>
              <a:t>-</a:t>
            </a:r>
            <a:r>
              <a:rPr lang="cs-CZ" sz="2000" dirty="0" smtClean="0"/>
              <a:t> interaguje </a:t>
            </a:r>
          </a:p>
          <a:p>
            <a:pPr algn="ctr"/>
            <a:r>
              <a:rPr lang="cs-CZ" sz="2000" dirty="0" smtClean="0">
                <a:solidFill>
                  <a:srgbClr val="FF99FF"/>
                </a:solidFill>
              </a:rPr>
              <a:t>s časově zprůměrovanou hustotou ostatních e</a:t>
            </a:r>
            <a:r>
              <a:rPr lang="cs-CZ" sz="2000" b="1" baseline="30000" dirty="0" smtClean="0">
                <a:solidFill>
                  <a:srgbClr val="FF99FF"/>
                </a:solidFill>
              </a:rPr>
              <a:t>-</a:t>
            </a:r>
            <a:endParaRPr lang="cs-CZ" sz="2000" b="1" baseline="30000" dirty="0">
              <a:solidFill>
                <a:srgbClr val="FF99FF"/>
              </a:solidFill>
            </a:endParaRPr>
          </a:p>
        </p:txBody>
      </p:sp>
      <p:pic>
        <p:nvPicPr>
          <p:cNvPr id="13" name="Picture 4" descr="Výsledek obrázku pro electron correla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4" t="67790" r="27436" b="21099"/>
          <a:stretch/>
        </p:blipFill>
        <p:spPr bwMode="auto">
          <a:xfrm>
            <a:off x="4514392" y="5042233"/>
            <a:ext cx="44577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839365" y="4501151"/>
            <a:ext cx="1395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Skutečnost:</a:t>
            </a:r>
            <a:endParaRPr lang="cs-CZ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7345205" y="5804233"/>
            <a:ext cx="1392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Zvýhodnění</a:t>
            </a:r>
            <a:endParaRPr lang="cs-CZ" sz="2000" dirty="0"/>
          </a:p>
        </p:txBody>
      </p:sp>
      <p:sp>
        <p:nvSpPr>
          <p:cNvPr id="16" name="Rectangle 15"/>
          <p:cNvSpPr/>
          <p:nvPr/>
        </p:nvSpPr>
        <p:spPr>
          <a:xfrm>
            <a:off x="4429427" y="5804233"/>
            <a:ext cx="16596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 smtClean="0"/>
              <a:t>Znevýhodnění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06175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8.3.3 Spin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050" y="2200040"/>
            <a:ext cx="3379640" cy="3257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90" y="1520568"/>
            <a:ext cx="3448050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605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68114" y="1124699"/>
            <a:ext cx="60228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V</a:t>
            </a:r>
            <a:r>
              <a:rPr lang="cs-CZ" sz="2400" dirty="0" smtClean="0">
                <a:solidFill>
                  <a:srgbClr val="FFC000"/>
                </a:solidFill>
              </a:rPr>
              <a:t>íceelektronové atomy: Energie závisí na </a:t>
            </a:r>
            <a:r>
              <a:rPr lang="cs-CZ" sz="2400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cs-CZ" sz="2400" dirty="0" smtClean="0">
                <a:solidFill>
                  <a:srgbClr val="FFC000"/>
                </a:solidFill>
              </a:rPr>
              <a:t> </a:t>
            </a:r>
            <a:r>
              <a:rPr lang="cs-CZ" sz="2400" u="sng" dirty="0" smtClean="0">
                <a:solidFill>
                  <a:srgbClr val="FFC000"/>
                </a:solidFill>
              </a:rPr>
              <a:t>a </a:t>
            </a:r>
            <a:r>
              <a:rPr lang="cs-CZ" sz="2400" i="1" u="sng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cs-CZ" sz="2400" dirty="0" smtClean="0">
                <a:solidFill>
                  <a:srgbClr val="FFC000"/>
                </a:solidFill>
              </a:rPr>
              <a:t> </a:t>
            </a:r>
            <a:r>
              <a:rPr lang="en-US" sz="2400" dirty="0" smtClean="0">
                <a:solidFill>
                  <a:srgbClr val="FFC000"/>
                </a:solidFill>
              </a:rPr>
              <a:t>!</a:t>
            </a:r>
            <a:endParaRPr lang="cs-CZ" sz="2400" dirty="0"/>
          </a:p>
        </p:txBody>
      </p:sp>
      <p:sp>
        <p:nvSpPr>
          <p:cNvPr id="7" name="Title 1"/>
          <p:cNvSpPr txBox="1">
            <a:spLocks noGrp="1"/>
          </p:cNvSpPr>
          <p:nvPr>
            <p:ph type="title"/>
          </p:nvPr>
        </p:nvSpPr>
        <p:spPr>
          <a:xfrm>
            <a:off x="457200" y="87765"/>
            <a:ext cx="8229600" cy="921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 smtClean="0">
                <a:solidFill>
                  <a:srgbClr val="FFC000"/>
                </a:solidFill>
              </a:rPr>
              <a:t>Hladiny</a:t>
            </a:r>
            <a:r>
              <a:rPr lang="en-US" sz="3600" dirty="0" smtClean="0">
                <a:solidFill>
                  <a:srgbClr val="FFC000"/>
                </a:solidFill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</a:rPr>
              <a:t>energie</a:t>
            </a:r>
            <a:r>
              <a:rPr lang="en-US" sz="3600" dirty="0" smtClean="0">
                <a:solidFill>
                  <a:srgbClr val="FFC000"/>
                </a:solidFill>
              </a:rPr>
              <a:t> pro </a:t>
            </a:r>
            <a:r>
              <a:rPr lang="en-US" sz="3600" dirty="0" err="1" smtClean="0">
                <a:solidFill>
                  <a:srgbClr val="FFC000"/>
                </a:solidFill>
              </a:rPr>
              <a:t>jednotliv</a:t>
            </a:r>
            <a:r>
              <a:rPr lang="cs-CZ" sz="3600" dirty="0" smtClean="0">
                <a:solidFill>
                  <a:srgbClr val="FFC000"/>
                </a:solidFill>
              </a:rPr>
              <a:t>é AO</a:t>
            </a:r>
            <a:endParaRPr lang="cs-CZ" sz="3600" dirty="0">
              <a:solidFill>
                <a:srgbClr val="FFC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5855" y="1740818"/>
            <a:ext cx="4068019" cy="43698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8" name="Picture 6" descr="Výsledek obrázku pro energy levels sodi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755"/>
          <a:stretch/>
        </p:blipFill>
        <p:spPr bwMode="auto">
          <a:xfrm>
            <a:off x="385855" y="1740818"/>
            <a:ext cx="4068019" cy="430521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Výsledek obrázku pro penetration of orbital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348" y="2084825"/>
            <a:ext cx="3267374" cy="3920851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0" name="TextBox 9"/>
          <p:cNvSpPr txBox="1"/>
          <p:nvPr/>
        </p:nvSpPr>
        <p:spPr>
          <a:xfrm>
            <a:off x="2486304" y="4312315"/>
            <a:ext cx="1893671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3399"/>
                </a:solidFill>
              </a:rPr>
              <a:t>Z</a:t>
            </a:r>
            <a:r>
              <a:rPr lang="cs-CZ" b="1" dirty="0" smtClean="0">
                <a:solidFill>
                  <a:srgbClr val="333399"/>
                </a:solidFill>
              </a:rPr>
              <a:t>ávislost na vedlejším kvantovém čísle </a:t>
            </a:r>
            <a:r>
              <a:rPr lang="cs-CZ" b="1" i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cs-CZ" b="1" i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31404" y="5399704"/>
            <a:ext cx="1893671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Základní stav SODÍKU</a:t>
            </a:r>
            <a:endParaRPr lang="cs-CZ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5856" y="3083355"/>
            <a:ext cx="1075340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333399"/>
                </a:solidFill>
              </a:rPr>
              <a:t>Hladiny energie pro H</a:t>
            </a:r>
            <a:endParaRPr lang="cs-CZ" b="1" i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53845" y="2852925"/>
            <a:ext cx="2189085" cy="175432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Orbitaly </a:t>
            </a:r>
            <a:r>
              <a:rPr lang="en-US" dirty="0" smtClean="0">
                <a:solidFill>
                  <a:schemeClr val="bg1"/>
                </a:solidFill>
              </a:rPr>
              <a:t>3s a 3p sod</a:t>
            </a:r>
            <a:r>
              <a:rPr lang="cs-CZ" dirty="0" smtClean="0">
                <a:solidFill>
                  <a:schemeClr val="bg1"/>
                </a:solidFill>
              </a:rPr>
              <a:t>í</a:t>
            </a:r>
            <a:r>
              <a:rPr lang="en-US" dirty="0" err="1" smtClean="0">
                <a:solidFill>
                  <a:schemeClr val="bg1"/>
                </a:solidFill>
              </a:rPr>
              <a:t>ku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p</a:t>
            </a:r>
            <a:r>
              <a:rPr lang="cs-CZ" dirty="0" smtClean="0">
                <a:solidFill>
                  <a:schemeClr val="bg1"/>
                </a:solidFill>
              </a:rPr>
              <a:t>ronikají orbitalem </a:t>
            </a:r>
            <a:r>
              <a:rPr lang="en-US" dirty="0" smtClean="0">
                <a:solidFill>
                  <a:schemeClr val="bg1"/>
                </a:solidFill>
              </a:rPr>
              <a:t>1s k j</a:t>
            </a:r>
            <a:r>
              <a:rPr lang="cs-CZ" dirty="0" smtClean="0">
                <a:solidFill>
                  <a:schemeClr val="bg1"/>
                </a:solidFill>
              </a:rPr>
              <a:t>ádru,</a:t>
            </a:r>
          </a:p>
          <a:p>
            <a:r>
              <a:rPr lang="cs-CZ" dirty="0">
                <a:solidFill>
                  <a:schemeClr val="bg1"/>
                </a:solidFill>
              </a:rPr>
              <a:t>c</a:t>
            </a:r>
            <a:r>
              <a:rPr lang="cs-CZ" dirty="0" smtClean="0">
                <a:solidFill>
                  <a:schemeClr val="bg1"/>
                </a:solidFill>
              </a:rPr>
              <a:t>ož významně snižuje jejich </a:t>
            </a:r>
            <a:r>
              <a:rPr lang="cs-CZ" i="1" dirty="0" smtClean="0">
                <a:solidFill>
                  <a:schemeClr val="bg1"/>
                </a:solidFill>
              </a:rPr>
              <a:t>E</a:t>
            </a:r>
            <a:endParaRPr lang="cs-CZ" i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16200000">
            <a:off x="3955319" y="3644211"/>
            <a:ext cx="2738057" cy="646331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Hustota pravděpodobnosti </a:t>
            </a:r>
          </a:p>
          <a:p>
            <a:pPr algn="ctr"/>
            <a:r>
              <a:rPr lang="cs-CZ" dirty="0" smtClean="0">
                <a:solidFill>
                  <a:schemeClr val="bg1"/>
                </a:solidFill>
              </a:rPr>
              <a:t>nalezení elektronu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298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25" y="274638"/>
            <a:ext cx="8531375" cy="114300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FFC000"/>
                </a:solidFill>
              </a:rPr>
              <a:t>Slaterova pravidla pro stínění</a:t>
            </a:r>
            <a:r>
              <a:rPr lang="en-US" dirty="0" smtClean="0">
                <a:solidFill>
                  <a:srgbClr val="FFC000"/>
                </a:solidFill>
              </a:rPr>
              <a:t> AO</a:t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sz="3600" dirty="0" smtClean="0"/>
              <a:t>A. </a:t>
            </a:r>
            <a:r>
              <a:rPr lang="en-US" sz="3600" dirty="0" err="1" smtClean="0"/>
              <a:t>Pojem</a:t>
            </a:r>
            <a:r>
              <a:rPr lang="en-US" sz="3600" dirty="0" smtClean="0"/>
              <a:t> </a:t>
            </a:r>
            <a:r>
              <a:rPr lang="en-US" sz="3600" i="1" dirty="0" err="1" smtClean="0">
                <a:solidFill>
                  <a:srgbClr val="FFC000"/>
                </a:solidFill>
              </a:rPr>
              <a:t>efektivn</a:t>
            </a:r>
            <a:r>
              <a:rPr lang="cs-CZ" sz="3600" i="1" dirty="0" smtClean="0">
                <a:solidFill>
                  <a:srgbClr val="FFC000"/>
                </a:solidFill>
              </a:rPr>
              <a:t>ího náboje</a:t>
            </a:r>
            <a:endParaRPr lang="cs-CZ" sz="3600" i="1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971800" y="3048000"/>
                <a:ext cx="239860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360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cs-CZ" sz="3600" b="0" i="0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Z</m:t>
                          </m:r>
                        </m:e>
                        <m:sup>
                          <m:r>
                            <a:rPr lang="en-US" sz="3600" b="0" i="0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3600" i="0" smtClean="0">
                          <a:solidFill>
                            <a:srgbClr val="FFC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/>
                          <a:ea typeface="Cambria Math"/>
                        </a:rPr>
                        <m:t>Z</m:t>
                      </m:r>
                      <m:r>
                        <a:rPr lang="en-US" sz="3600" b="0" i="0" smtClean="0">
                          <a:solidFill>
                            <a:srgbClr val="00FF0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sz="3600" b="0" i="0" smtClean="0">
                          <a:solidFill>
                            <a:srgbClr val="00FF00"/>
                          </a:solidFill>
                          <a:latin typeface="Cambria Math"/>
                          <a:ea typeface="Cambria Math"/>
                        </a:rPr>
                        <m:t>σ</m:t>
                      </m:r>
                    </m:oMath>
                  </m:oMathPara>
                </a14:m>
                <a:endParaRPr lang="cs-CZ" sz="3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3048000"/>
                <a:ext cx="2398605" cy="6463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H="1" flipV="1">
            <a:off x="4271012" y="2395805"/>
            <a:ext cx="1" cy="66782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448050" y="1915180"/>
            <a:ext cx="1871666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800" dirty="0" smtClean="0"/>
              <a:t>Náboj jádra</a:t>
            </a:r>
            <a:endParaRPr lang="cs-CZ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61950" y="4114800"/>
            <a:ext cx="3448050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FFC000"/>
                </a:solidFill>
              </a:rPr>
              <a:t>e</a:t>
            </a:r>
            <a:r>
              <a:rPr lang="cs-CZ" sz="2800" i="1" dirty="0" smtClean="0">
                <a:solidFill>
                  <a:srgbClr val="FFC000"/>
                </a:solidFill>
              </a:rPr>
              <a:t>fektivní náboj</a:t>
            </a:r>
            <a:r>
              <a:rPr lang="cs-CZ" sz="2800" dirty="0" smtClean="0">
                <a:solidFill>
                  <a:srgbClr val="FFC000"/>
                </a:solidFill>
              </a:rPr>
              <a:t>, </a:t>
            </a:r>
          </a:p>
          <a:p>
            <a:pPr algn="ctr"/>
            <a:r>
              <a:rPr lang="cs-CZ" sz="2800" dirty="0" smtClean="0">
                <a:solidFill>
                  <a:srgbClr val="FFC000"/>
                </a:solidFill>
              </a:rPr>
              <a:t>jež pociťuje elektron </a:t>
            </a:r>
          </a:p>
          <a:p>
            <a:pPr algn="ctr"/>
            <a:r>
              <a:rPr lang="cs-CZ" sz="2800" dirty="0" smtClean="0">
                <a:solidFill>
                  <a:srgbClr val="FFC000"/>
                </a:solidFill>
              </a:rPr>
              <a:t>v daném AO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44701" y="2206585"/>
            <a:ext cx="3299299" cy="35394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00FF00"/>
                </a:solidFill>
              </a:rPr>
              <a:t>s</a:t>
            </a:r>
            <a:r>
              <a:rPr lang="cs-CZ" sz="2800" i="1" dirty="0" smtClean="0">
                <a:solidFill>
                  <a:srgbClr val="00FF00"/>
                </a:solidFill>
              </a:rPr>
              <a:t>tínící konstanta</a:t>
            </a:r>
            <a:r>
              <a:rPr lang="en-US" sz="2800" dirty="0" smtClean="0">
                <a:solidFill>
                  <a:srgbClr val="00FF00"/>
                </a:solidFill>
              </a:rPr>
              <a:t>;</a:t>
            </a:r>
            <a:r>
              <a:rPr lang="cs-CZ" sz="2800" dirty="0" smtClean="0">
                <a:solidFill>
                  <a:srgbClr val="00FF00"/>
                </a:solidFill>
              </a:rPr>
              <a:t> </a:t>
            </a:r>
            <a:r>
              <a:rPr lang="en-US" sz="2800" dirty="0" smtClean="0">
                <a:solidFill>
                  <a:srgbClr val="00FF00"/>
                </a:solidFill>
              </a:rPr>
              <a:t>m</a:t>
            </a:r>
            <a:r>
              <a:rPr lang="cs-CZ" sz="2800" dirty="0" smtClean="0">
                <a:solidFill>
                  <a:srgbClr val="00FF00"/>
                </a:solidFill>
              </a:rPr>
              <a:t>íra</a:t>
            </a:r>
            <a:r>
              <a:rPr lang="en-US" sz="2800" dirty="0" smtClean="0">
                <a:solidFill>
                  <a:srgbClr val="00FF00"/>
                </a:solidFill>
              </a:rPr>
              <a:t> </a:t>
            </a:r>
            <a:r>
              <a:rPr lang="cs-CZ" sz="2800" dirty="0" smtClean="0">
                <a:solidFill>
                  <a:srgbClr val="00FF00"/>
                </a:solidFill>
              </a:rPr>
              <a:t>znevýhodnění elektronu v daném AO </a:t>
            </a:r>
            <a:r>
              <a:rPr lang="cs-CZ" sz="2800" dirty="0">
                <a:solidFill>
                  <a:srgbClr val="00FF00"/>
                </a:solidFill>
              </a:rPr>
              <a:t>v pociťování jaderné </a:t>
            </a:r>
            <a:r>
              <a:rPr lang="cs-CZ" sz="2800" dirty="0" smtClean="0">
                <a:solidFill>
                  <a:srgbClr val="00FF00"/>
                </a:solidFill>
              </a:rPr>
              <a:t>atrakce</a:t>
            </a:r>
          </a:p>
          <a:p>
            <a:pPr algn="ctr"/>
            <a:endParaRPr lang="cs-CZ" sz="2800" dirty="0">
              <a:solidFill>
                <a:srgbClr val="00FF00"/>
              </a:solidFill>
            </a:endParaRPr>
          </a:p>
          <a:p>
            <a:pPr algn="ctr"/>
            <a:r>
              <a:rPr lang="cs-CZ" sz="2800" dirty="0">
                <a:solidFill>
                  <a:srgbClr val="00FF00"/>
                </a:solidFill>
              </a:rPr>
              <a:t>(</a:t>
            </a:r>
            <a:r>
              <a:rPr lang="cs-CZ" sz="2800" dirty="0" smtClean="0">
                <a:solidFill>
                  <a:srgbClr val="00FF00"/>
                </a:solidFill>
              </a:rPr>
              <a:t>díky přítomnosti ostatních elektronů)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362200" y="3440133"/>
            <a:ext cx="609601" cy="598467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257802" y="2953822"/>
            <a:ext cx="685798" cy="294444"/>
          </a:xfrm>
          <a:prstGeom prst="straightConnector1">
            <a:avLst/>
          </a:prstGeom>
          <a:ln w="1905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209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ýsledek obrázku pro shielding slater's rules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7" t="46605" r="30629" b="47755"/>
          <a:stretch/>
        </p:blipFill>
        <p:spPr bwMode="auto">
          <a:xfrm>
            <a:off x="1048011" y="2545685"/>
            <a:ext cx="7135579" cy="52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2235" y="241385"/>
            <a:ext cx="8615455" cy="114300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FFC000"/>
                </a:solidFill>
              </a:rPr>
              <a:t>Slaterova pravidla pro stínění</a:t>
            </a:r>
            <a:r>
              <a:rPr lang="en-US" dirty="0" smtClean="0">
                <a:solidFill>
                  <a:srgbClr val="FFC000"/>
                </a:solidFill>
              </a:rPr>
              <a:t> AO</a:t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sz="3600" dirty="0" smtClean="0"/>
              <a:t>B. </a:t>
            </a:r>
            <a:r>
              <a:rPr lang="en-US" sz="3600" dirty="0" err="1" smtClean="0"/>
              <a:t>Hierarchie</a:t>
            </a:r>
            <a:r>
              <a:rPr lang="cs-CZ" sz="3600" dirty="0" smtClean="0"/>
              <a:t> AO </a:t>
            </a:r>
            <a:r>
              <a:rPr lang="en-US" sz="3600" dirty="0" err="1" smtClean="0"/>
              <a:t>dle</a:t>
            </a:r>
            <a:r>
              <a:rPr lang="en-US" sz="3600" dirty="0" smtClean="0"/>
              <a:t> </a:t>
            </a:r>
            <a:r>
              <a:rPr lang="en-US" sz="3600" dirty="0" err="1" smtClean="0"/>
              <a:t>st</a:t>
            </a:r>
            <a:r>
              <a:rPr lang="cs-CZ" sz="3600" dirty="0" smtClean="0"/>
              <a:t>ínících schopnost</a:t>
            </a:r>
            <a:r>
              <a:rPr lang="cs-CZ" sz="3600" dirty="0"/>
              <a:t>í</a:t>
            </a:r>
            <a:endParaRPr lang="cs-CZ" sz="36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40210" y="1470345"/>
            <a:ext cx="90269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C000"/>
                </a:solidFill>
              </a:rPr>
              <a:t>Z</a:t>
            </a:r>
            <a:r>
              <a:rPr lang="cs-CZ" sz="2800" dirty="0" smtClean="0">
                <a:solidFill>
                  <a:srgbClr val="FFC000"/>
                </a:solidFill>
              </a:rPr>
              <a:t>ápis el. konfigurace v pořadí rostoucího kvantového čísla </a:t>
            </a:r>
            <a:r>
              <a:rPr lang="cs-CZ" sz="2800" i="1" dirty="0" smtClean="0">
                <a:solidFill>
                  <a:srgbClr val="FFC000"/>
                </a:solidFill>
              </a:rPr>
              <a:t>n a poté l</a:t>
            </a:r>
            <a:r>
              <a:rPr lang="cs-CZ" sz="2800" dirty="0" smtClean="0">
                <a:solidFill>
                  <a:srgbClr val="FFC000"/>
                </a:solidFill>
              </a:rPr>
              <a:t>, rozdělení do skupin:</a:t>
            </a:r>
            <a:endParaRPr lang="cs-CZ" sz="2800" dirty="0">
              <a:solidFill>
                <a:srgbClr val="FFC000"/>
              </a:solidFill>
            </a:endParaRPr>
          </a:p>
        </p:txBody>
      </p:sp>
      <p:sp>
        <p:nvSpPr>
          <p:cNvPr id="9" name="Right Brace 8"/>
          <p:cNvSpPr/>
          <p:nvPr/>
        </p:nvSpPr>
        <p:spPr>
          <a:xfrm rot="5400000">
            <a:off x="1274858" y="3064153"/>
            <a:ext cx="268835" cy="384050"/>
          </a:xfrm>
          <a:prstGeom prst="rightBrace">
            <a:avLst>
              <a:gd name="adj1" fmla="val 8333"/>
              <a:gd name="adj2" fmla="val 100000"/>
            </a:avLst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Box 9"/>
          <p:cNvSpPr txBox="1"/>
          <p:nvPr/>
        </p:nvSpPr>
        <p:spPr>
          <a:xfrm>
            <a:off x="40210" y="3406775"/>
            <a:ext cx="1174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FF00"/>
                </a:solidFill>
              </a:rPr>
              <a:t>s</a:t>
            </a:r>
            <a:r>
              <a:rPr lang="cs-CZ" sz="2400" b="1" dirty="0" smtClean="0">
                <a:solidFill>
                  <a:srgbClr val="00FF00"/>
                </a:solidFill>
              </a:rPr>
              <a:t>kupina</a:t>
            </a:r>
            <a:endParaRPr lang="cs-CZ" sz="2400" b="1" dirty="0">
              <a:solidFill>
                <a:srgbClr val="00FF00"/>
              </a:solidFill>
            </a:endParaRPr>
          </a:p>
        </p:txBody>
      </p:sp>
      <p:sp>
        <p:nvSpPr>
          <p:cNvPr id="11" name="Right Brace 10"/>
          <p:cNvSpPr/>
          <p:nvPr/>
        </p:nvSpPr>
        <p:spPr>
          <a:xfrm rot="5400000">
            <a:off x="2106531" y="2815870"/>
            <a:ext cx="271534" cy="883315"/>
          </a:xfrm>
          <a:prstGeom prst="rightBrace">
            <a:avLst>
              <a:gd name="adj1" fmla="val 8333"/>
              <a:gd name="adj2" fmla="val 100000"/>
            </a:avLst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Right Brace 13"/>
          <p:cNvSpPr/>
          <p:nvPr/>
        </p:nvSpPr>
        <p:spPr>
          <a:xfrm rot="5400000">
            <a:off x="3191278" y="2808741"/>
            <a:ext cx="271536" cy="892175"/>
          </a:xfrm>
          <a:prstGeom prst="rightBrace">
            <a:avLst>
              <a:gd name="adj1" fmla="val 8333"/>
              <a:gd name="adj2" fmla="val 100000"/>
            </a:avLst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Box 14"/>
          <p:cNvSpPr txBox="1"/>
          <p:nvPr/>
        </p:nvSpPr>
        <p:spPr>
          <a:xfrm>
            <a:off x="7567590" y="3452941"/>
            <a:ext cx="40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FF00"/>
                </a:solidFill>
              </a:rPr>
              <a:t>….</a:t>
            </a:r>
            <a:endParaRPr lang="cs-CZ" b="1" dirty="0">
              <a:solidFill>
                <a:srgbClr val="00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210" y="4235505"/>
            <a:ext cx="90269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rgbClr val="FFC000"/>
                </a:solidFill>
              </a:rPr>
              <a:t>Každý elektron stíní všechny elektrony </a:t>
            </a:r>
            <a:r>
              <a:rPr lang="cs-CZ" sz="2800" u="sng" dirty="0" smtClean="0">
                <a:solidFill>
                  <a:srgbClr val="FFC000"/>
                </a:solidFill>
              </a:rPr>
              <a:t>ve své skupině</a:t>
            </a:r>
            <a:r>
              <a:rPr lang="cs-CZ" sz="2800" dirty="0" smtClean="0">
                <a:solidFill>
                  <a:srgbClr val="FFC000"/>
                </a:solidFill>
              </a:rPr>
              <a:t>         a </a:t>
            </a:r>
            <a:r>
              <a:rPr lang="cs-CZ" sz="2800" u="sng" dirty="0" smtClean="0">
                <a:solidFill>
                  <a:srgbClr val="FFC000"/>
                </a:solidFill>
              </a:rPr>
              <a:t>nalevo</a:t>
            </a:r>
            <a:r>
              <a:rPr lang="cs-CZ" sz="2800" dirty="0" smtClean="0">
                <a:solidFill>
                  <a:srgbClr val="FFC000"/>
                </a:solidFill>
              </a:rPr>
              <a:t> od ní. Elektrony ve skupinách napravo NESTÍNÍ.</a:t>
            </a:r>
          </a:p>
          <a:p>
            <a:pPr algn="ctr">
              <a:spcAft>
                <a:spcPts val="600"/>
              </a:spcAft>
            </a:pPr>
            <a:r>
              <a:rPr lang="cs-CZ" sz="2400" dirty="0" smtClean="0"/>
              <a:t>(ve Slaterových pavidlech vůbec, v přesnějších výpočtech málo).</a:t>
            </a:r>
          </a:p>
          <a:p>
            <a:pPr algn="ctr"/>
            <a:r>
              <a:rPr lang="cs-CZ" sz="3600" dirty="0" smtClean="0">
                <a:solidFill>
                  <a:srgbClr val="FFC000"/>
                </a:solidFill>
              </a:rPr>
              <a:t>Proč?</a:t>
            </a:r>
            <a:endParaRPr lang="cs-CZ" sz="3600" dirty="0">
              <a:solidFill>
                <a:srgbClr val="FFC000"/>
              </a:solidFill>
            </a:endParaRPr>
          </a:p>
        </p:txBody>
      </p:sp>
      <p:sp>
        <p:nvSpPr>
          <p:cNvPr id="17" name="Right Brace 16"/>
          <p:cNvSpPr/>
          <p:nvPr/>
        </p:nvSpPr>
        <p:spPr>
          <a:xfrm rot="5400000">
            <a:off x="3951319" y="3041452"/>
            <a:ext cx="257603" cy="446088"/>
          </a:xfrm>
          <a:prstGeom prst="rightBrace">
            <a:avLst>
              <a:gd name="adj1" fmla="val 8333"/>
              <a:gd name="adj2" fmla="val 100000"/>
            </a:avLst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Right Brace 17"/>
          <p:cNvSpPr/>
          <p:nvPr/>
        </p:nvSpPr>
        <p:spPr>
          <a:xfrm rot="5400000">
            <a:off x="4735647" y="2856835"/>
            <a:ext cx="257605" cy="815328"/>
          </a:xfrm>
          <a:prstGeom prst="rightBrace">
            <a:avLst>
              <a:gd name="adj1" fmla="val 8333"/>
              <a:gd name="adj2" fmla="val 100000"/>
            </a:avLst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Right Brace 18"/>
          <p:cNvSpPr/>
          <p:nvPr/>
        </p:nvSpPr>
        <p:spPr>
          <a:xfrm rot="5400000">
            <a:off x="5515489" y="3022312"/>
            <a:ext cx="231302" cy="505270"/>
          </a:xfrm>
          <a:prstGeom prst="rightBrace">
            <a:avLst>
              <a:gd name="adj1" fmla="val 8333"/>
              <a:gd name="adj2" fmla="val 100000"/>
            </a:avLst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Right Brace 19"/>
          <p:cNvSpPr/>
          <p:nvPr/>
        </p:nvSpPr>
        <p:spPr>
          <a:xfrm rot="5400000">
            <a:off x="6108376" y="3082310"/>
            <a:ext cx="231300" cy="385271"/>
          </a:xfrm>
          <a:prstGeom prst="rightBrace">
            <a:avLst>
              <a:gd name="adj1" fmla="val 8333"/>
              <a:gd name="adj2" fmla="val 100000"/>
            </a:avLst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Right Brace 20"/>
          <p:cNvSpPr/>
          <p:nvPr/>
        </p:nvSpPr>
        <p:spPr>
          <a:xfrm rot="5400000">
            <a:off x="6856662" y="2874402"/>
            <a:ext cx="231302" cy="806503"/>
          </a:xfrm>
          <a:prstGeom prst="rightBrace">
            <a:avLst>
              <a:gd name="adj1" fmla="val 8333"/>
              <a:gd name="adj2" fmla="val 100000"/>
            </a:avLst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TextBox 21"/>
          <p:cNvSpPr txBox="1"/>
          <p:nvPr/>
        </p:nvSpPr>
        <p:spPr>
          <a:xfrm>
            <a:off x="1258432" y="340677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FF00"/>
                </a:solidFill>
              </a:rPr>
              <a:t>1</a:t>
            </a:r>
            <a:endParaRPr lang="cs-CZ" sz="2400" b="1" dirty="0">
              <a:solidFill>
                <a:srgbClr val="00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91455" y="340677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FF00"/>
                </a:solidFill>
              </a:rPr>
              <a:t>2</a:t>
            </a:r>
            <a:endParaRPr lang="cs-CZ" sz="2400" b="1" dirty="0">
              <a:solidFill>
                <a:srgbClr val="00FF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33287" y="340677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FF00"/>
                </a:solidFill>
              </a:rPr>
              <a:t>3</a:t>
            </a:r>
            <a:endParaRPr lang="cs-CZ" sz="2400" b="1" dirty="0">
              <a:solidFill>
                <a:srgbClr val="00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80297" y="340677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FF00"/>
                </a:solidFill>
              </a:rPr>
              <a:t>6</a:t>
            </a:r>
            <a:endParaRPr lang="cs-CZ" sz="2400" b="1" dirty="0">
              <a:solidFill>
                <a:srgbClr val="00FF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57520" y="340677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FF00"/>
                </a:solidFill>
              </a:rPr>
              <a:t>4</a:t>
            </a:r>
            <a:endParaRPr lang="cs-CZ" sz="2400" b="1" dirty="0">
              <a:solidFill>
                <a:srgbClr val="00FF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13606" y="340677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FF00"/>
                </a:solidFill>
              </a:rPr>
              <a:t>5</a:t>
            </a:r>
            <a:endParaRPr lang="cs-CZ" sz="2400" b="1" dirty="0">
              <a:solidFill>
                <a:srgbClr val="00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27530" y="340677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FF00"/>
                </a:solidFill>
              </a:rPr>
              <a:t>7</a:t>
            </a:r>
            <a:endParaRPr lang="cs-CZ" sz="2400" b="1" dirty="0">
              <a:solidFill>
                <a:srgbClr val="00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21470" y="340677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FF00"/>
                </a:solidFill>
              </a:rPr>
              <a:t>8</a:t>
            </a:r>
            <a:endParaRPr lang="cs-CZ" sz="2400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71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Výsledek obrázku pro schrodingeruv institut varnsdor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07" b="13307"/>
          <a:stretch/>
        </p:blipFill>
        <p:spPr>
          <a:xfrm>
            <a:off x="473892" y="628650"/>
            <a:ext cx="3445223" cy="1264150"/>
          </a:xfrm>
          <a:prstGeom prst="rect">
            <a:avLst/>
          </a:prstGeom>
        </p:spPr>
      </p:pic>
      <p:pic>
        <p:nvPicPr>
          <p:cNvPr id="14" name="Picture 10" descr="O institutu - infografik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366" b="77489"/>
          <a:stretch/>
        </p:blipFill>
        <p:spPr bwMode="auto">
          <a:xfrm>
            <a:off x="3074205" y="-48993825"/>
            <a:ext cx="3619500" cy="242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840" r="4740"/>
          <a:stretch/>
        </p:blipFill>
        <p:spPr bwMode="auto">
          <a:xfrm>
            <a:off x="157171" y="2448922"/>
            <a:ext cx="4428558" cy="355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120" y="3567450"/>
            <a:ext cx="3621087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 descr="O institutu - infografika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44" t="81233" b="16306"/>
          <a:stretch/>
        </p:blipFill>
        <p:spPr bwMode="auto">
          <a:xfrm>
            <a:off x="4687215" y="510220"/>
            <a:ext cx="4215953" cy="257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0310" y="1964792"/>
            <a:ext cx="4582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Středisko volného času pro Šluknovský výběžek</a:t>
            </a:r>
            <a:endParaRPr lang="cs-CZ" dirty="0"/>
          </a:p>
        </p:txBody>
      </p:sp>
      <p:sp>
        <p:nvSpPr>
          <p:cNvPr id="11" name="Rectangle 10"/>
          <p:cNvSpPr/>
          <p:nvPr/>
        </p:nvSpPr>
        <p:spPr>
          <a:xfrm>
            <a:off x="5512163" y="3170153"/>
            <a:ext cx="2363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http://www.sinstitut.cz</a:t>
            </a:r>
          </a:p>
        </p:txBody>
      </p:sp>
    </p:spTree>
    <p:extLst>
      <p:ext uri="{BB962C8B-B14F-4D97-AF65-F5344CB8AC3E}">
        <p14:creationId xmlns:p14="http://schemas.microsoft.com/office/powerpoint/2010/main" val="22061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Výsledek obrázku pro effective nuclear charge push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09" y="52878"/>
            <a:ext cx="8893266" cy="498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3886200" y="4810659"/>
            <a:ext cx="0" cy="615401"/>
          </a:xfrm>
          <a:prstGeom prst="straightConnector1">
            <a:avLst/>
          </a:prstGeom>
          <a:ln w="5715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0020" y="5308430"/>
            <a:ext cx="883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00FF00"/>
                </a:solidFill>
              </a:rPr>
              <a:t>Čím dále se </a:t>
            </a:r>
            <a:r>
              <a:rPr lang="cs-CZ" sz="2800" dirty="0">
                <a:solidFill>
                  <a:srgbClr val="00FF00"/>
                </a:solidFill>
              </a:rPr>
              <a:t>e</a:t>
            </a:r>
            <a:r>
              <a:rPr lang="en-US" sz="2800" b="1" baseline="30000" dirty="0">
                <a:solidFill>
                  <a:srgbClr val="00FF00"/>
                </a:solidFill>
              </a:rPr>
              <a:t>‒</a:t>
            </a:r>
            <a:r>
              <a:rPr lang="cs-CZ" sz="2800" dirty="0" smtClean="0">
                <a:solidFill>
                  <a:srgbClr val="00FF00"/>
                </a:solidFill>
              </a:rPr>
              <a:t> v průměru od Nu nachází,</a:t>
            </a:r>
          </a:p>
          <a:p>
            <a:r>
              <a:rPr lang="cs-CZ" sz="2800" dirty="0" smtClean="0">
                <a:solidFill>
                  <a:srgbClr val="00FF00"/>
                </a:solidFill>
              </a:rPr>
              <a:t> tj. čím vyšší je jeho </a:t>
            </a:r>
            <a:r>
              <a:rPr lang="en-US" sz="2800" b="1" i="1" dirty="0" smtClean="0">
                <a:solidFill>
                  <a:srgbClr val="00FF00"/>
                </a:solidFill>
              </a:rPr>
              <a:t>n</a:t>
            </a:r>
            <a:r>
              <a:rPr lang="cs-CZ" sz="2800" dirty="0" smtClean="0">
                <a:solidFill>
                  <a:srgbClr val="00FF00"/>
                </a:solidFill>
              </a:rPr>
              <a:t>, tím více je znevýhodněn</a:t>
            </a:r>
            <a:r>
              <a:rPr lang="en-US" sz="2800" dirty="0" smtClean="0">
                <a:solidFill>
                  <a:srgbClr val="00FF00"/>
                </a:solidFill>
              </a:rPr>
              <a:t>.</a:t>
            </a:r>
            <a:r>
              <a:rPr lang="cs-CZ" sz="2800" dirty="0" smtClean="0">
                <a:solidFill>
                  <a:srgbClr val="00FF00"/>
                </a:solidFill>
              </a:rPr>
              <a:t> </a:t>
            </a:r>
          </a:p>
          <a:p>
            <a:r>
              <a:rPr lang="cs-CZ" sz="2800" dirty="0" smtClean="0">
                <a:solidFill>
                  <a:srgbClr val="00FF00"/>
                </a:solidFill>
              </a:rPr>
              <a:t>Naopak tím méně ovlivňuje elektrony v blízkosti jádra.</a:t>
            </a:r>
            <a:endParaRPr lang="cs-CZ" sz="28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67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147458" y="1449681"/>
            <a:ext cx="4996542" cy="5357804"/>
            <a:chOff x="3601588" y="605135"/>
            <a:chExt cx="5542412" cy="6202351"/>
          </a:xfrm>
        </p:grpSpPr>
        <p:pic>
          <p:nvPicPr>
            <p:cNvPr id="2050" name="Picture 2" descr="http://scientificsentence.net/Equations/Quantum/slater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89" t="9874"/>
            <a:stretch/>
          </p:blipFill>
          <p:spPr bwMode="auto">
            <a:xfrm>
              <a:off x="3601588" y="678180"/>
              <a:ext cx="5542412" cy="6129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59" name="Oval 2058"/>
            <p:cNvSpPr/>
            <p:nvPr/>
          </p:nvSpPr>
          <p:spPr>
            <a:xfrm>
              <a:off x="8458200" y="1821180"/>
              <a:ext cx="381000" cy="38862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>
              <a:off x="6172200" y="838200"/>
              <a:ext cx="2209800" cy="1143000"/>
            </a:xfrm>
            <a:prstGeom prst="straightConnector1">
              <a:avLst/>
            </a:prstGeom>
            <a:ln w="28575">
              <a:solidFill>
                <a:srgbClr val="7030A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H="1" flipV="1">
              <a:off x="6172200" y="838200"/>
              <a:ext cx="762000" cy="106680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H="1" flipV="1">
              <a:off x="6172200" y="975360"/>
              <a:ext cx="381000" cy="1691640"/>
            </a:xfrm>
            <a:prstGeom prst="straightConnector1">
              <a:avLst/>
            </a:prstGeom>
            <a:ln w="38100">
              <a:solidFill>
                <a:srgbClr val="A61A8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H="1" flipV="1">
              <a:off x="6076950" y="1059180"/>
              <a:ext cx="190500" cy="214122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8458200" y="1748135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b="1" dirty="0" smtClean="0">
                  <a:solidFill>
                    <a:schemeClr val="bg1"/>
                  </a:solidFill>
                </a:rPr>
                <a:t>e</a:t>
              </a:r>
              <a:r>
                <a:rPr lang="en-US" sz="2400" b="1" baseline="30000" dirty="0" smtClean="0">
                  <a:solidFill>
                    <a:schemeClr val="bg1"/>
                  </a:solidFill>
                </a:rPr>
                <a:t>-</a:t>
              </a:r>
              <a:endParaRPr lang="cs-CZ" sz="2400" b="1" baseline="30000" dirty="0">
                <a:solidFill>
                  <a:schemeClr val="bg1"/>
                </a:solidFill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5715000" y="678180"/>
              <a:ext cx="381000" cy="38862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715000" y="605135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b="1" dirty="0" smtClean="0">
                  <a:solidFill>
                    <a:schemeClr val="bg1"/>
                  </a:solidFill>
                </a:rPr>
                <a:t>e</a:t>
              </a:r>
              <a:r>
                <a:rPr lang="en-US" sz="2400" b="1" baseline="30000" dirty="0" smtClean="0">
                  <a:solidFill>
                    <a:schemeClr val="bg1"/>
                  </a:solidFill>
                </a:rPr>
                <a:t>-</a:t>
              </a:r>
              <a:endParaRPr lang="cs-CZ" sz="2400" b="1" baseline="30000" dirty="0">
                <a:solidFill>
                  <a:schemeClr val="bg1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7239000" y="2202180"/>
              <a:ext cx="381000" cy="38862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239000" y="2129135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b="1" dirty="0" smtClean="0">
                  <a:solidFill>
                    <a:schemeClr val="bg1"/>
                  </a:solidFill>
                </a:rPr>
                <a:t>e</a:t>
              </a:r>
              <a:r>
                <a:rPr lang="en-US" sz="2400" b="1" baseline="30000" dirty="0" smtClean="0">
                  <a:solidFill>
                    <a:schemeClr val="bg1"/>
                  </a:solidFill>
                </a:rPr>
                <a:t>-</a:t>
              </a:r>
              <a:endParaRPr lang="cs-CZ" sz="2400" b="1" baseline="30000" dirty="0">
                <a:solidFill>
                  <a:schemeClr val="bg1"/>
                </a:solidFill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6858000" y="2964180"/>
              <a:ext cx="381000" cy="38862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858000" y="2891135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b="1" dirty="0" smtClean="0">
                  <a:solidFill>
                    <a:schemeClr val="bg1"/>
                  </a:solidFill>
                </a:rPr>
                <a:t>e</a:t>
              </a:r>
              <a:r>
                <a:rPr lang="en-US" sz="2400" b="1" baseline="30000" dirty="0" smtClean="0">
                  <a:solidFill>
                    <a:schemeClr val="bg1"/>
                  </a:solidFill>
                </a:rPr>
                <a:t>-</a:t>
              </a:r>
              <a:endParaRPr lang="cs-CZ" sz="2400" b="1" baseline="30000" dirty="0">
                <a:solidFill>
                  <a:schemeClr val="bg1"/>
                </a:solidFill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019800" y="3726180"/>
              <a:ext cx="381000" cy="38862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019800" y="3653135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b="1" dirty="0" smtClean="0">
                  <a:solidFill>
                    <a:schemeClr val="bg1"/>
                  </a:solidFill>
                </a:rPr>
                <a:t>e</a:t>
              </a:r>
              <a:r>
                <a:rPr lang="en-US" sz="2400" b="1" baseline="30000" dirty="0" smtClean="0">
                  <a:solidFill>
                    <a:schemeClr val="bg1"/>
                  </a:solidFill>
                </a:rPr>
                <a:t>-</a:t>
              </a:r>
              <a:endParaRPr lang="cs-CZ" sz="2400" b="1" baseline="30000" dirty="0">
                <a:solidFill>
                  <a:schemeClr val="bg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0" y="3442913"/>
                <a:ext cx="6379023" cy="830997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2400" b="1" dirty="0" smtClean="0">
                    <a:solidFill>
                      <a:schemeClr val="bg1"/>
                    </a:solidFill>
                  </a:rPr>
                  <a:t>Slabé</a:t>
                </a:r>
                <a:r>
                  <a:rPr lang="cs-CZ" sz="2400" dirty="0" smtClean="0">
                    <a:solidFill>
                      <a:schemeClr val="bg1"/>
                    </a:solidFill>
                  </a:rPr>
                  <a:t> (stejné </a:t>
                </a:r>
                <a:r>
                  <a:rPr lang="cs-CZ" sz="2400" b="1" i="1" dirty="0" smtClean="0">
                    <a:solidFill>
                      <a:schemeClr val="bg1"/>
                    </a:solidFill>
                  </a:rPr>
                  <a:t>n</a:t>
                </a:r>
                <a:r>
                  <a:rPr lang="cs-CZ" sz="2400" dirty="0" smtClean="0">
                    <a:solidFill>
                      <a:schemeClr val="bg1"/>
                    </a:solidFill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2400" b="0" i="0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cs-CZ" sz="240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 sz="240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i</m:t>
                        </m:r>
                      </m:sub>
                    </m:sSub>
                    <m:r>
                      <a:rPr lang="cs-CZ" sz="2400" b="0" i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 </m:t>
                    </m:r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0.35</a:t>
                </a:r>
                <a:r>
                  <a:rPr lang="cs-CZ" sz="2400" dirty="0">
                    <a:solidFill>
                      <a:schemeClr val="bg1"/>
                    </a:solidFill>
                  </a:rPr>
                  <a:t>)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cs-CZ" sz="2400" dirty="0" smtClean="0">
                    <a:solidFill>
                      <a:schemeClr val="bg1"/>
                    </a:solidFill>
                  </a:rPr>
                  <a:t>    </a:t>
                </a:r>
                <a:r>
                  <a:rPr lang="cs-CZ" sz="2400" b="1" dirty="0" smtClean="0">
                    <a:solidFill>
                      <a:schemeClr val="bg1"/>
                    </a:solidFill>
                  </a:rPr>
                  <a:t>Silné </a:t>
                </a:r>
                <a:r>
                  <a:rPr lang="cs-CZ" sz="2400" dirty="0" smtClean="0">
                    <a:solidFill>
                      <a:schemeClr val="bg1"/>
                    </a:solidFill>
                  </a:rPr>
                  <a:t>(</a:t>
                </a:r>
                <a:r>
                  <a:rPr lang="cs-CZ" sz="2400" b="1" i="1" dirty="0" smtClean="0">
                    <a:solidFill>
                      <a:schemeClr val="bg1"/>
                    </a:solidFill>
                  </a:rPr>
                  <a:t>n</a:t>
                </a:r>
                <a:r>
                  <a:rPr lang="en-US" sz="2400" b="1" i="1" dirty="0" smtClean="0">
                    <a:solidFill>
                      <a:schemeClr val="bg1"/>
                    </a:solidFill>
                  </a:rPr>
                  <a:t>-1</a:t>
                </a:r>
                <a:r>
                  <a:rPr lang="cs-CZ" sz="2400" dirty="0" smtClean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240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cs-CZ" sz="240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 sz="240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i</m:t>
                        </m:r>
                      </m:sub>
                    </m:sSub>
                    <m:r>
                      <a:rPr lang="cs-CZ" sz="2400" b="0" i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cs-CZ" sz="240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 </m:t>
                    </m:r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0.85)</a:t>
                </a:r>
                <a:endParaRPr lang="cs-CZ" sz="2400" dirty="0" smtClean="0">
                  <a:solidFill>
                    <a:schemeClr val="bg1"/>
                  </a:solidFill>
                </a:endParaRPr>
              </a:p>
              <a:p>
                <a:pPr algn="ctr"/>
                <a:r>
                  <a:rPr lang="cs-CZ" sz="2400" b="1" dirty="0" smtClean="0">
                    <a:solidFill>
                      <a:schemeClr val="bg1"/>
                    </a:solidFill>
                  </a:rPr>
                  <a:t>Úplné</a:t>
                </a:r>
                <a:r>
                  <a:rPr lang="cs-CZ" sz="2400" dirty="0" smtClean="0">
                    <a:solidFill>
                      <a:schemeClr val="bg1"/>
                    </a:solidFill>
                  </a:rPr>
                  <a:t> (</a:t>
                </a:r>
                <a:r>
                  <a:rPr lang="cs-CZ" sz="2400" b="1" i="1" dirty="0" smtClean="0">
                    <a:solidFill>
                      <a:schemeClr val="bg1"/>
                    </a:solidFill>
                  </a:rPr>
                  <a:t>n-</a:t>
                </a:r>
                <a:r>
                  <a:rPr lang="en-US" sz="2400" b="1" i="1" dirty="0" smtClean="0">
                    <a:solidFill>
                      <a:schemeClr val="bg1"/>
                    </a:solidFill>
                  </a:rPr>
                  <a:t>2</a:t>
                </a:r>
                <a:r>
                  <a:rPr lang="en-US" sz="2400" i="1" dirty="0" smtClean="0">
                    <a:solidFill>
                      <a:schemeClr val="bg1"/>
                    </a:solidFill>
                  </a:rPr>
                  <a:t>,</a:t>
                </a:r>
                <a:r>
                  <a:rPr lang="cs-CZ" sz="2400" i="1" dirty="0" smtClean="0">
                    <a:solidFill>
                      <a:schemeClr val="bg1"/>
                    </a:solidFill>
                  </a:rPr>
                  <a:t> </a:t>
                </a:r>
                <a:r>
                  <a:rPr lang="cs-CZ" sz="2400" b="1" i="1" dirty="0" smtClean="0">
                    <a:solidFill>
                      <a:schemeClr val="bg1"/>
                    </a:solidFill>
                  </a:rPr>
                  <a:t>n</a:t>
                </a:r>
                <a:r>
                  <a:rPr lang="en-US" sz="2400" b="1" i="1" dirty="0" smtClean="0">
                    <a:solidFill>
                      <a:schemeClr val="bg1"/>
                    </a:solidFill>
                  </a:rPr>
                  <a:t>-3,</a:t>
                </a:r>
                <a:r>
                  <a:rPr lang="cs-CZ" sz="2400" b="1" i="1" dirty="0" smtClean="0">
                    <a:solidFill>
                      <a:schemeClr val="bg1"/>
                    </a:solidFill>
                  </a:rPr>
                  <a:t> ...,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240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cs-CZ" sz="240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 sz="240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i</m:t>
                        </m:r>
                        <m:r>
                          <a:rPr lang="cs-CZ" sz="24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</m:sub>
                    </m:sSub>
                    <m:r>
                      <a:rPr lang="cs-CZ" sz="240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 </m:t>
                    </m:r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1</a:t>
                </a:r>
                <a:r>
                  <a:rPr lang="cs-CZ" sz="2400" dirty="0" smtClean="0">
                    <a:solidFill>
                      <a:schemeClr val="bg1"/>
                    </a:solidFill>
                  </a:rPr>
                  <a:t>)</a:t>
                </a:r>
                <a:endParaRPr lang="cs-CZ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442913"/>
                <a:ext cx="6379023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954" t="-5072" r="-859" b="-15217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0" y="308421"/>
            <a:ext cx="90296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cs-CZ" sz="4000" dirty="0" smtClean="0">
                <a:solidFill>
                  <a:srgbClr val="FFC000"/>
                </a:solidFill>
              </a:rPr>
              <a:t>Slaterova </a:t>
            </a:r>
            <a:r>
              <a:rPr lang="cs-CZ" sz="4000" dirty="0">
                <a:solidFill>
                  <a:srgbClr val="FFC000"/>
                </a:solidFill>
              </a:rPr>
              <a:t>pravidla pro stínění</a:t>
            </a:r>
            <a:r>
              <a:rPr lang="en-US" sz="4000" dirty="0">
                <a:solidFill>
                  <a:srgbClr val="FFC000"/>
                </a:solidFill>
              </a:rPr>
              <a:t> AO</a:t>
            </a:r>
            <a:r>
              <a:rPr lang="en-US" dirty="0">
                <a:solidFill>
                  <a:srgbClr val="FFC000"/>
                </a:solidFill>
              </a:rPr>
              <a:t/>
            </a:r>
            <a:br>
              <a:rPr lang="en-US" dirty="0">
                <a:solidFill>
                  <a:srgbClr val="FFC000"/>
                </a:solidFill>
              </a:rPr>
            </a:br>
            <a:r>
              <a:rPr lang="cs-CZ" sz="3200" dirty="0"/>
              <a:t>C</a:t>
            </a:r>
            <a:r>
              <a:rPr lang="en-US" sz="3200" dirty="0"/>
              <a:t>. </a:t>
            </a:r>
            <a:r>
              <a:rPr lang="cs-CZ" sz="3200" dirty="0" smtClean="0"/>
              <a:t>Velikosti stínících </a:t>
            </a:r>
            <a:r>
              <a:rPr lang="cs-CZ" sz="3200" b="1" dirty="0" smtClean="0"/>
              <a:t>příspěvků</a:t>
            </a:r>
            <a:r>
              <a:rPr lang="cs-CZ" sz="3200" dirty="0" smtClean="0"/>
              <a:t> pro elektrony s, p</a:t>
            </a:r>
            <a:endParaRPr lang="cs-CZ" sz="32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151015" y="1449681"/>
            <a:ext cx="0" cy="19747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62665" y="5103193"/>
                <a:ext cx="3249544" cy="14366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3600" i="0" smtClean="0">
                          <a:latin typeface="Cambria Math"/>
                          <a:ea typeface="Cambria Math"/>
                        </a:rPr>
                        <m:t>σ</m:t>
                      </m:r>
                      <m:r>
                        <a:rPr lang="cs-CZ" sz="3600" b="0" i="0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cs-CZ" sz="3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7"/>
                            </m:rPr>
                            <a:rPr lang="cs-CZ" sz="3600" b="0" i="0" smtClean="0">
                              <a:latin typeface="Cambria Math"/>
                              <a:ea typeface="Cambria Math"/>
                            </a:rPr>
                            <m:t>o</m:t>
                          </m:r>
                          <m:r>
                            <m:rPr>
                              <m:sty m:val="p"/>
                            </m:rPr>
                            <a:rPr lang="cs-CZ" sz="3600" b="0" i="0" smtClean="0">
                              <a:latin typeface="Cambria Math"/>
                              <a:ea typeface="Cambria Math"/>
                            </a:rPr>
                            <m:t>statn</m:t>
                          </m:r>
                          <m:r>
                            <a:rPr lang="cs-CZ" sz="3600" b="0" i="0" smtClean="0">
                              <a:latin typeface="Cambria Math"/>
                              <a:ea typeface="Cambria Math"/>
                            </a:rPr>
                            <m:t>í </m:t>
                          </m:r>
                          <m:r>
                            <m:rPr>
                              <m:sty m:val="p"/>
                            </m:rPr>
                            <a:rPr lang="cs-CZ" sz="3600" b="0" i="0" smtClean="0">
                              <a:latin typeface="Cambria Math"/>
                              <a:ea typeface="Cambria Math"/>
                            </a:rPr>
                            <m:t>e</m:t>
                          </m:r>
                          <m:r>
                            <m:rPr>
                              <m:brk m:alnAt="7"/>
                            </m:rPr>
                            <a:rPr lang="cs-CZ" sz="3600" b="1" i="0" baseline="14000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cs-CZ" sz="3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cs-CZ" sz="3600" i="0">
                                  <a:latin typeface="Cambria Math"/>
                                  <a:ea typeface="Cambria Math"/>
                                </a:rPr>
                                <m:t>σ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cs-CZ" sz="3600" b="0" i="0" smtClean="0">
                                  <a:latin typeface="Cambria Math"/>
                                  <a:ea typeface="Cambria Math"/>
                                </a:rPr>
                                <m:t>i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cs-CZ" sz="3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665" y="5103193"/>
                <a:ext cx="3249544" cy="143661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-190219" y="4643616"/>
            <a:ext cx="34564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dirty="0" smtClean="0"/>
              <a:t>D</a:t>
            </a:r>
            <a:r>
              <a:rPr lang="en-US" sz="3200" dirty="0" smtClean="0"/>
              <a:t>. </a:t>
            </a:r>
            <a:r>
              <a:rPr lang="cs-CZ" sz="3200" dirty="0" smtClean="0"/>
              <a:t>Sumace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96578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ýsledek obrázku pro effective charge webelement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5" t="20874" r="22421" b="14293"/>
          <a:stretch/>
        </p:blipFill>
        <p:spPr bwMode="auto">
          <a:xfrm>
            <a:off x="3458255" y="1393535"/>
            <a:ext cx="4768916" cy="444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2895" y="1777585"/>
            <a:ext cx="33412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Jaké jsou </a:t>
            </a:r>
          </a:p>
          <a:p>
            <a:r>
              <a:rPr lang="cs-CZ" sz="2400" dirty="0" smtClean="0"/>
              <a:t>efektivní </a:t>
            </a:r>
            <a:r>
              <a:rPr lang="en-US" sz="2400" dirty="0" err="1" smtClean="0"/>
              <a:t>jadern</a:t>
            </a:r>
            <a:r>
              <a:rPr lang="cs-CZ" sz="2400" dirty="0" smtClean="0"/>
              <a:t>é náboje, pociťované  </a:t>
            </a:r>
          </a:p>
          <a:p>
            <a:r>
              <a:rPr lang="cs-CZ" sz="2400" dirty="0" smtClean="0"/>
              <a:t>jednotlivými e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   </a:t>
            </a:r>
            <a:endParaRPr lang="cs-CZ" sz="2400" dirty="0" smtClean="0"/>
          </a:p>
          <a:p>
            <a:r>
              <a:rPr lang="en-US" sz="2400" dirty="0" smtClean="0"/>
              <a:t>v</a:t>
            </a:r>
            <a:r>
              <a:rPr lang="cs-CZ" sz="2400" dirty="0" smtClean="0"/>
              <a:t> atomu </a:t>
            </a:r>
            <a:r>
              <a:rPr lang="en-US" sz="2400" baseline="-25000" dirty="0" smtClean="0"/>
              <a:t>16</a:t>
            </a:r>
            <a:r>
              <a:rPr lang="en-US" sz="2400" dirty="0" smtClean="0"/>
              <a:t>S</a:t>
            </a:r>
            <a:r>
              <a:rPr lang="cs-CZ" sz="2400" dirty="0" smtClean="0"/>
              <a:t>? </a:t>
            </a:r>
            <a:endParaRPr lang="cs-CZ" sz="2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54690" y="39316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solidFill>
                  <a:srgbClr val="FFC000"/>
                </a:solidFill>
              </a:rPr>
              <a:t>Semin</a:t>
            </a:r>
            <a:r>
              <a:rPr lang="cs-CZ" dirty="0" smtClean="0">
                <a:solidFill>
                  <a:srgbClr val="FFC000"/>
                </a:solidFill>
              </a:rPr>
              <a:t>ární příklad na výpočet Z</a:t>
            </a:r>
            <a:r>
              <a:rPr lang="en-US" dirty="0" smtClean="0">
                <a:solidFill>
                  <a:srgbClr val="FFC000"/>
                </a:solidFill>
              </a:rPr>
              <a:t>*</a:t>
            </a:r>
            <a:endParaRPr lang="cs-CZ" dirty="0">
              <a:solidFill>
                <a:srgbClr val="FFC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61085" y="3390595"/>
            <a:ext cx="537670" cy="6144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141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92430" y="241385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>
                <a:solidFill>
                  <a:srgbClr val="FFC000"/>
                </a:solidFill>
              </a:rPr>
              <a:t>Slaterovy </a:t>
            </a:r>
            <a:r>
              <a:rPr lang="cs-CZ" dirty="0">
                <a:solidFill>
                  <a:srgbClr val="FFC000"/>
                </a:solidFill>
              </a:rPr>
              <a:t>efektivní jaderné </a:t>
            </a:r>
            <a:r>
              <a:rPr lang="cs-CZ" dirty="0" smtClean="0">
                <a:solidFill>
                  <a:srgbClr val="FFC000"/>
                </a:solidFill>
              </a:rPr>
              <a:t>náboje</a:t>
            </a:r>
            <a:r>
              <a:rPr lang="en-US" dirty="0" smtClean="0">
                <a:solidFill>
                  <a:srgbClr val="FFC000"/>
                </a:solidFill>
              </a:rPr>
              <a:t> &amp; PT</a:t>
            </a:r>
            <a:endParaRPr lang="cs-CZ" dirty="0">
              <a:solidFill>
                <a:srgbClr val="FFC000"/>
              </a:solidFill>
            </a:endParaRPr>
          </a:p>
        </p:txBody>
      </p:sp>
      <p:pic>
        <p:nvPicPr>
          <p:cNvPr id="5" name="Picture 2" descr="Výsledek obrázku pro effective nuclear charge vs Z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8" b="2113"/>
          <a:stretch/>
        </p:blipFill>
        <p:spPr bwMode="auto">
          <a:xfrm>
            <a:off x="763591" y="1143001"/>
            <a:ext cx="7487277" cy="449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30765" y="4657960"/>
            <a:ext cx="7480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chemeClr val="bg1"/>
                </a:solidFill>
              </a:rPr>
              <a:t>Souřadnice prvku v periodě PT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-888246" y="3013284"/>
            <a:ext cx="3839524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Efektivn</a:t>
            </a:r>
            <a:r>
              <a:rPr lang="cs-CZ" sz="2800" dirty="0" smtClean="0">
                <a:solidFill>
                  <a:schemeClr val="bg1"/>
                </a:solidFill>
              </a:rPr>
              <a:t>í náboj jádra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09045" y="58293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dirty="0" smtClean="0">
                <a:solidFill>
                  <a:srgbClr val="FFC000"/>
                </a:solidFill>
                <a:latin typeface="+mn-lt"/>
              </a:rPr>
              <a:t>Proč Z</a:t>
            </a:r>
            <a:r>
              <a:rPr lang="en-US" sz="3200" dirty="0" smtClean="0">
                <a:solidFill>
                  <a:srgbClr val="FFC000"/>
                </a:solidFill>
                <a:latin typeface="+mn-lt"/>
              </a:rPr>
              <a:t>* </a:t>
            </a:r>
            <a:r>
              <a:rPr lang="cs-CZ" sz="3200" dirty="0" smtClean="0">
                <a:solidFill>
                  <a:srgbClr val="FFC000"/>
                </a:solidFill>
                <a:latin typeface="+mn-lt"/>
              </a:rPr>
              <a:t>v periodách roste?</a:t>
            </a:r>
            <a:r>
              <a:rPr lang="en-US" sz="3200" dirty="0" smtClean="0">
                <a:solidFill>
                  <a:srgbClr val="FFC000"/>
                </a:solidFill>
                <a:latin typeface="+mn-lt"/>
              </a:rPr>
              <a:t> </a:t>
            </a:r>
            <a:endParaRPr lang="cs-CZ" sz="3200" dirty="0" smtClean="0">
              <a:solidFill>
                <a:srgbClr val="FFC000"/>
              </a:solidFill>
              <a:latin typeface="+mn-lt"/>
            </a:endParaRPr>
          </a:p>
          <a:p>
            <a:r>
              <a:rPr lang="en-US" sz="3200" dirty="0" smtClean="0">
                <a:solidFill>
                  <a:srgbClr val="FFC000"/>
                </a:solidFill>
                <a:latin typeface="+mn-lt"/>
              </a:rPr>
              <a:t>Pro</a:t>
            </a:r>
            <a:r>
              <a:rPr lang="cs-CZ" sz="3200" dirty="0" smtClean="0">
                <a:solidFill>
                  <a:srgbClr val="FFC000"/>
                </a:solidFill>
                <a:latin typeface="+mn-lt"/>
              </a:rPr>
              <a:t>č prudce klesá na přelomu period? </a:t>
            </a:r>
            <a:endParaRPr lang="cs-CZ" sz="3200" dirty="0">
              <a:solidFill>
                <a:srgbClr val="FFC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954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01070" y="164575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u="sng" dirty="0" err="1" smtClean="0">
                <a:solidFill>
                  <a:srgbClr val="FFC000"/>
                </a:solidFill>
              </a:rPr>
              <a:t>Atomov</a:t>
            </a:r>
            <a:r>
              <a:rPr lang="cs-CZ" sz="2800" u="sng" dirty="0" smtClean="0">
                <a:solidFill>
                  <a:srgbClr val="FFC000"/>
                </a:solidFill>
              </a:rPr>
              <a:t>é poloměry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</a:rPr>
              <a:t>podle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cs-CZ" sz="2800" dirty="0" smtClean="0">
                <a:solidFill>
                  <a:srgbClr val="FFC000"/>
                </a:solidFill>
              </a:rPr>
              <a:t>Slater</a:t>
            </a:r>
            <a:r>
              <a:rPr lang="en-US" sz="2800" dirty="0" smtClean="0">
                <a:solidFill>
                  <a:srgbClr val="FFC000"/>
                </a:solidFill>
              </a:rPr>
              <a:t>a</a:t>
            </a:r>
            <a:r>
              <a:rPr lang="cs-CZ" sz="2800" dirty="0" smtClean="0">
                <a:solidFill>
                  <a:srgbClr val="FFC000"/>
                </a:solidFill>
              </a:rPr>
              <a:t> </a:t>
            </a:r>
            <a:r>
              <a:rPr lang="en-US" sz="2800" dirty="0" smtClean="0">
                <a:solidFill>
                  <a:srgbClr val="FFC000"/>
                </a:solidFill>
              </a:rPr>
              <a:t>a </a:t>
            </a:r>
            <a:r>
              <a:rPr lang="en-US" sz="2800" dirty="0" err="1" smtClean="0">
                <a:solidFill>
                  <a:srgbClr val="FFC000"/>
                </a:solidFill>
              </a:rPr>
              <a:t>jejich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</a:rPr>
              <a:t>vyu</a:t>
            </a:r>
            <a:r>
              <a:rPr lang="cs-CZ" sz="2800" dirty="0" smtClean="0">
                <a:solidFill>
                  <a:srgbClr val="FFC000"/>
                </a:solidFill>
              </a:rPr>
              <a:t>žití</a:t>
            </a:r>
            <a:endParaRPr lang="cs-CZ" sz="2800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29010" y="1491923"/>
                <a:ext cx="2297937" cy="12550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600" i="1" smtClean="0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solidFill>
                                        <a:srgbClr val="00FF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00FF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00FFFF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solidFill>
                                    <a:srgbClr val="FFC000"/>
                                  </a:solidFill>
                                  <a:latin typeface="Cambria Math"/>
                                  <a:ea typeface="Cambria Math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FFC000"/>
                                  </a:solidFill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sz="3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010" y="1491923"/>
                <a:ext cx="2297937" cy="125508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110434" y="2186536"/>
            <a:ext cx="4914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C000"/>
                </a:solidFill>
              </a:rPr>
              <a:t>e</a:t>
            </a:r>
            <a:r>
              <a:rPr lang="en-US" sz="2400" dirty="0" err="1" smtClean="0">
                <a:solidFill>
                  <a:srgbClr val="FFC000"/>
                </a:solidFill>
              </a:rPr>
              <a:t>fektivn</a:t>
            </a:r>
            <a:r>
              <a:rPr lang="cs-CZ" sz="2400" dirty="0" smtClean="0">
                <a:solidFill>
                  <a:srgbClr val="FFC000"/>
                </a:solidFill>
              </a:rPr>
              <a:t>í náboj </a:t>
            </a:r>
            <a:r>
              <a:rPr lang="en-US" sz="2400" dirty="0" err="1" smtClean="0">
                <a:solidFill>
                  <a:srgbClr val="FFC000"/>
                </a:solidFill>
              </a:rPr>
              <a:t>vn</a:t>
            </a:r>
            <a:r>
              <a:rPr lang="cs-CZ" sz="2400" dirty="0" smtClean="0">
                <a:solidFill>
                  <a:srgbClr val="FFC000"/>
                </a:solidFill>
              </a:rPr>
              <a:t>ímaný</a:t>
            </a:r>
            <a:r>
              <a:rPr lang="en-US" sz="2400" dirty="0" smtClean="0">
                <a:solidFill>
                  <a:srgbClr val="FFC000"/>
                </a:solidFill>
              </a:rPr>
              <a:t> </a:t>
            </a:r>
            <a:r>
              <a:rPr lang="cs-CZ" sz="2400" u="sng" dirty="0" smtClean="0">
                <a:solidFill>
                  <a:srgbClr val="FFC000"/>
                </a:solidFill>
              </a:rPr>
              <a:t>valenčními</a:t>
            </a:r>
            <a:r>
              <a:rPr lang="cs-CZ" sz="2400" dirty="0" smtClean="0">
                <a:solidFill>
                  <a:srgbClr val="FFC000"/>
                </a:solidFill>
              </a:rPr>
              <a:t> e</a:t>
            </a:r>
            <a:r>
              <a:rPr lang="en-US" sz="2400" b="1" baseline="30000" dirty="0" smtClean="0">
                <a:solidFill>
                  <a:srgbClr val="FFC000"/>
                </a:solidFill>
              </a:rPr>
              <a:t>-</a:t>
            </a:r>
            <a:endParaRPr lang="cs-CZ" sz="2400" b="1" baseline="30000" dirty="0">
              <a:solidFill>
                <a:srgbClr val="FFC000"/>
              </a:solidFill>
            </a:endParaRPr>
          </a:p>
        </p:txBody>
      </p:sp>
      <p:sp>
        <p:nvSpPr>
          <p:cNvPr id="6" name="AutoShape 2" descr="Výsledek obrázku pro atomic radi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458255" y="1627755"/>
            <a:ext cx="474911" cy="221315"/>
          </a:xfrm>
          <a:prstGeom prst="straightConnector1">
            <a:avLst/>
          </a:prstGeom>
          <a:ln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034330" y="1387405"/>
            <a:ext cx="4619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0FFFF"/>
                </a:solidFill>
              </a:rPr>
              <a:t>Bohrův poloměr, </a:t>
            </a:r>
            <a:r>
              <a:rPr lang="en-US" sz="2400" dirty="0" smtClean="0">
                <a:solidFill>
                  <a:srgbClr val="00FFFF"/>
                </a:solidFill>
              </a:rPr>
              <a:t>52.9 pm (0.529 </a:t>
            </a:r>
            <a:r>
              <a:rPr lang="en-US" sz="2400" dirty="0" smtClean="0">
                <a:solidFill>
                  <a:srgbClr val="00FFFF"/>
                </a:solidFill>
                <a:latin typeface="Calibri"/>
                <a:cs typeface="Calibri"/>
              </a:rPr>
              <a:t>Å)</a:t>
            </a:r>
            <a:endParaRPr lang="cs-CZ" sz="2400" b="1" baseline="30000" dirty="0">
              <a:solidFill>
                <a:srgbClr val="00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3535" y="3083355"/>
            <a:ext cx="88714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V</a:t>
            </a:r>
            <a:r>
              <a:rPr lang="cs-CZ" sz="2400" dirty="0"/>
              <a:t>ývoj kovalentních poloměrů </a:t>
            </a:r>
            <a:r>
              <a:rPr lang="cs-CZ" sz="2400" dirty="0" smtClean="0"/>
              <a:t>v </a:t>
            </a:r>
            <a:r>
              <a:rPr lang="cs-CZ" sz="2400" dirty="0"/>
              <a:t>periodách </a:t>
            </a:r>
            <a:r>
              <a:rPr lang="cs-CZ" sz="2400" dirty="0" smtClean="0"/>
              <a:t>pro </a:t>
            </a:r>
            <a:r>
              <a:rPr lang="cs-CZ" sz="2400" dirty="0"/>
              <a:t>prvky hlavních skupin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461195" y="905059"/>
            <a:ext cx="0" cy="103693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0" t="14368" r="6959" b="31686"/>
          <a:stretch/>
        </p:blipFill>
        <p:spPr>
          <a:xfrm>
            <a:off x="1768435" y="3621025"/>
            <a:ext cx="5324782" cy="2819509"/>
          </a:xfrm>
          <a:prstGeom prst="rect">
            <a:avLst/>
          </a:prstGeom>
        </p:spPr>
      </p:pic>
      <p:cxnSp>
        <p:nvCxnSpPr>
          <p:cNvPr id="29" name="Straight Arrow Connector 28"/>
          <p:cNvCxnSpPr/>
          <p:nvPr/>
        </p:nvCxnSpPr>
        <p:spPr>
          <a:xfrm>
            <a:off x="3458255" y="2417369"/>
            <a:ext cx="576075" cy="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2" name="Straight Arrow Connector 4101"/>
          <p:cNvCxnSpPr/>
          <p:nvPr/>
        </p:nvCxnSpPr>
        <p:spPr>
          <a:xfrm flipV="1">
            <a:off x="2306106" y="1442327"/>
            <a:ext cx="0" cy="175910"/>
          </a:xfrm>
          <a:prstGeom prst="straightConnector1">
            <a:avLst/>
          </a:prstGeom>
          <a:ln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4" name="TextBox 4103"/>
          <p:cNvSpPr txBox="1"/>
          <p:nvPr/>
        </p:nvSpPr>
        <p:spPr>
          <a:xfrm>
            <a:off x="1768435" y="1058679"/>
            <a:ext cx="1502334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000" dirty="0" smtClean="0">
                <a:solidFill>
                  <a:srgbClr val="00FF00"/>
                </a:solidFill>
              </a:rPr>
              <a:t>číslo periody</a:t>
            </a:r>
            <a:endParaRPr lang="cs-CZ" sz="2000" dirty="0">
              <a:solidFill>
                <a:srgbClr val="00FF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247116" y="6396335"/>
            <a:ext cx="69565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dirty="0" smtClean="0">
                <a:solidFill>
                  <a:srgbClr val="FFC000"/>
                </a:solidFill>
              </a:rPr>
              <a:t>Který prvek „vyčnívá“?</a:t>
            </a:r>
            <a:endParaRPr lang="cs-CZ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59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65" y="116310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9.1 </a:t>
            </a:r>
            <a:r>
              <a:rPr lang="en-US" dirty="0" err="1" smtClean="0">
                <a:solidFill>
                  <a:srgbClr val="FFC000"/>
                </a:solidFill>
              </a:rPr>
              <a:t>Struktura</a:t>
            </a:r>
            <a:r>
              <a:rPr lang="en-US" dirty="0" smtClean="0">
                <a:solidFill>
                  <a:srgbClr val="FFC000"/>
                </a:solidFill>
              </a:rPr>
              <a:t> a </a:t>
            </a:r>
            <a:r>
              <a:rPr lang="en-US" dirty="0" err="1" smtClean="0">
                <a:solidFill>
                  <a:srgbClr val="FFC000"/>
                </a:solidFill>
              </a:rPr>
              <a:t>spektra</a:t>
            </a:r>
            <a:r>
              <a:rPr lang="en-US" dirty="0" smtClean="0">
                <a:solidFill>
                  <a:srgbClr val="FFC000"/>
                </a:solidFill>
              </a:rPr>
              <a:t> atom</a:t>
            </a:r>
            <a:r>
              <a:rPr lang="cs-CZ" dirty="0" smtClean="0">
                <a:solidFill>
                  <a:srgbClr val="FFC000"/>
                </a:solidFill>
              </a:rPr>
              <a:t>ů typu H</a:t>
            </a:r>
            <a:endParaRPr lang="cs-CZ" dirty="0">
              <a:solidFill>
                <a:srgbClr val="FFC000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456784" y="2367933"/>
            <a:ext cx="115215" cy="691290"/>
          </a:xfrm>
          <a:prstGeom prst="downArrow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9475" y="319857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9.1.2 </a:t>
            </a:r>
            <a:r>
              <a:rPr lang="en-US" sz="3600" dirty="0" err="1" smtClean="0">
                <a:solidFill>
                  <a:srgbClr val="00FF00"/>
                </a:solidFill>
              </a:rPr>
              <a:t>Atomov</a:t>
            </a:r>
            <a:r>
              <a:rPr lang="cs-CZ" sz="3600" dirty="0" smtClean="0">
                <a:solidFill>
                  <a:srgbClr val="00FF00"/>
                </a:solidFill>
              </a:rPr>
              <a:t>é orbitaly a jejich E</a:t>
            </a:r>
            <a:endParaRPr lang="cs-CZ" sz="3600" dirty="0">
              <a:solidFill>
                <a:srgbClr val="00FF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9475" y="5195630"/>
            <a:ext cx="8229600" cy="1143000"/>
          </a:xfrm>
          <a:prstGeom prst="rect">
            <a:avLst/>
          </a:prstGeom>
          <a:ln>
            <a:solidFill>
              <a:srgbClr val="33CC33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9.1.2</a:t>
            </a:r>
            <a:r>
              <a:rPr lang="cs-CZ" sz="3600" dirty="0" smtClean="0"/>
              <a:t>.</a:t>
            </a:r>
            <a:r>
              <a:rPr lang="en-US" sz="3600" dirty="0" smtClean="0"/>
              <a:t>2 </a:t>
            </a:r>
            <a:r>
              <a:rPr lang="en-US" sz="3600" dirty="0" err="1" smtClean="0">
                <a:solidFill>
                  <a:srgbClr val="00FF00"/>
                </a:solidFill>
              </a:rPr>
              <a:t>Energetick</a:t>
            </a:r>
            <a:r>
              <a:rPr lang="cs-CZ" sz="3600" dirty="0" smtClean="0">
                <a:solidFill>
                  <a:srgbClr val="00FF00"/>
                </a:solidFill>
              </a:rPr>
              <a:t>é</a:t>
            </a:r>
            <a:r>
              <a:rPr lang="en-US" sz="3600" dirty="0" smtClean="0">
                <a:solidFill>
                  <a:srgbClr val="00FF00"/>
                </a:solidFill>
              </a:rPr>
              <a:t> </a:t>
            </a:r>
            <a:r>
              <a:rPr lang="en-US" sz="3600" dirty="0" err="1" smtClean="0">
                <a:solidFill>
                  <a:srgbClr val="00FF00"/>
                </a:solidFill>
              </a:rPr>
              <a:t>hladiny</a:t>
            </a:r>
            <a:endParaRPr lang="cs-CZ" sz="3600" dirty="0">
              <a:solidFill>
                <a:srgbClr val="00FF00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4532975" y="4367661"/>
            <a:ext cx="115215" cy="691290"/>
          </a:xfrm>
          <a:prstGeom prst="downArrow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241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2" t="21368" r="54128" b="11979"/>
          <a:stretch/>
        </p:blipFill>
        <p:spPr>
          <a:xfrm>
            <a:off x="4149544" y="162208"/>
            <a:ext cx="3187615" cy="6440705"/>
          </a:xfrm>
        </p:spPr>
      </p:pic>
      <p:sp>
        <p:nvSpPr>
          <p:cNvPr id="5" name="TextBox 4"/>
          <p:cNvSpPr txBox="1"/>
          <p:nvPr/>
        </p:nvSpPr>
        <p:spPr>
          <a:xfrm>
            <a:off x="885120" y="3083355"/>
            <a:ext cx="2189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C000"/>
                </a:solidFill>
              </a:rPr>
              <a:t>Obrázek </a:t>
            </a:r>
            <a:r>
              <a:rPr lang="en-US" sz="2800" dirty="0" smtClean="0">
                <a:solidFill>
                  <a:srgbClr val="FFC000"/>
                </a:solidFill>
              </a:rPr>
              <a:t>9.5</a:t>
            </a:r>
            <a:endParaRPr lang="cs-CZ" sz="2800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78505" y="248505"/>
            <a:ext cx="1202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kontinuum</a:t>
            </a:r>
            <a:endParaRPr lang="cs-CZ" dirty="0"/>
          </a:p>
        </p:txBody>
      </p:sp>
      <p:sp>
        <p:nvSpPr>
          <p:cNvPr id="7" name="TextBox 6"/>
          <p:cNvSpPr txBox="1"/>
          <p:nvPr/>
        </p:nvSpPr>
        <p:spPr>
          <a:xfrm>
            <a:off x="5916175" y="3581010"/>
            <a:ext cx="1190554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Klasicky dovolené energie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4082012" y="3359383"/>
            <a:ext cx="888448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Energie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77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18175" y="2055570"/>
            <a:ext cx="8229600" cy="1143000"/>
          </a:xfrm>
          <a:prstGeom prst="rect">
            <a:avLst/>
          </a:prstGeom>
          <a:ln>
            <a:solidFill>
              <a:srgbClr val="33CC33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9.1.2</a:t>
            </a:r>
            <a:r>
              <a:rPr lang="cs-CZ" sz="3600" dirty="0" smtClean="0"/>
              <a:t>.</a:t>
            </a:r>
            <a:r>
              <a:rPr lang="en-US" sz="3600" dirty="0" smtClean="0"/>
              <a:t>1 </a:t>
            </a:r>
            <a:r>
              <a:rPr lang="en-US" sz="3600" dirty="0" err="1" smtClean="0">
                <a:solidFill>
                  <a:srgbClr val="00FF00"/>
                </a:solidFill>
              </a:rPr>
              <a:t>Specifikace</a:t>
            </a:r>
            <a:r>
              <a:rPr lang="en-US" sz="3600" dirty="0" smtClean="0">
                <a:solidFill>
                  <a:srgbClr val="00FF00"/>
                </a:solidFill>
              </a:rPr>
              <a:t> orbital</a:t>
            </a:r>
            <a:r>
              <a:rPr lang="cs-CZ" sz="3600" dirty="0" smtClean="0">
                <a:solidFill>
                  <a:srgbClr val="00FF00"/>
                </a:solidFill>
              </a:rPr>
              <a:t>ů</a:t>
            </a:r>
            <a:endParaRPr lang="cs-CZ" sz="3600" dirty="0">
              <a:solidFill>
                <a:srgbClr val="00FF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55535" y="3928265"/>
            <a:ext cx="8229600" cy="114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9.1.2</a:t>
            </a:r>
            <a:r>
              <a:rPr lang="cs-CZ" sz="3600" dirty="0" smtClean="0"/>
              <a:t>.</a:t>
            </a:r>
            <a:r>
              <a:rPr lang="en-US" sz="3600" dirty="0" smtClean="0"/>
              <a:t>2 </a:t>
            </a:r>
            <a:r>
              <a:rPr lang="en-US" sz="3600" dirty="0" err="1" smtClean="0">
                <a:solidFill>
                  <a:srgbClr val="00FF00"/>
                </a:solidFill>
              </a:rPr>
              <a:t>Energetick</a:t>
            </a:r>
            <a:r>
              <a:rPr lang="cs-CZ" sz="3600" dirty="0" smtClean="0">
                <a:solidFill>
                  <a:srgbClr val="00FF00"/>
                </a:solidFill>
              </a:rPr>
              <a:t>é</a:t>
            </a:r>
            <a:r>
              <a:rPr lang="en-US" sz="3600" dirty="0" smtClean="0">
                <a:solidFill>
                  <a:srgbClr val="00FF00"/>
                </a:solidFill>
              </a:rPr>
              <a:t> </a:t>
            </a:r>
            <a:r>
              <a:rPr lang="en-US" sz="3600" dirty="0" err="1" smtClean="0">
                <a:solidFill>
                  <a:srgbClr val="00FF00"/>
                </a:solidFill>
              </a:rPr>
              <a:t>hladiny</a:t>
            </a:r>
            <a:endParaRPr lang="cs-CZ" sz="3600" dirty="0">
              <a:solidFill>
                <a:srgbClr val="00FF00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 flipV="1">
            <a:off x="4417760" y="3544215"/>
            <a:ext cx="115215" cy="691290"/>
          </a:xfrm>
          <a:prstGeom prst="downArrow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271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855" y="241385"/>
            <a:ext cx="8229600" cy="1143000"/>
          </a:xfrm>
        </p:spPr>
        <p:txBody>
          <a:bodyPr>
            <a:noAutofit/>
          </a:bodyPr>
          <a:lstStyle/>
          <a:p>
            <a:r>
              <a:rPr lang="cs-CZ" sz="3200" dirty="0" smtClean="0"/>
              <a:t>Obr. </a:t>
            </a:r>
            <a:r>
              <a:rPr lang="en-US" sz="3200" dirty="0" smtClean="0"/>
              <a:t>8.37</a:t>
            </a:r>
            <a:r>
              <a:rPr lang="cs-CZ" sz="3200" dirty="0" smtClean="0"/>
              <a:t> </a:t>
            </a:r>
            <a:r>
              <a:rPr lang="en-US" sz="3200" dirty="0" err="1" smtClean="0">
                <a:solidFill>
                  <a:srgbClr val="FFC000"/>
                </a:solidFill>
              </a:rPr>
              <a:t>Vektorov</a:t>
            </a:r>
            <a:r>
              <a:rPr lang="cs-CZ" sz="3200" dirty="0" smtClean="0">
                <a:solidFill>
                  <a:srgbClr val="FFC000"/>
                </a:solidFill>
              </a:rPr>
              <a:t>ý model momentu hybnosti</a:t>
            </a:r>
            <a:endParaRPr lang="cs-CZ" sz="3200" dirty="0">
              <a:solidFill>
                <a:srgbClr val="FFC000"/>
              </a:solidFill>
            </a:endParaRPr>
          </a:p>
        </p:txBody>
      </p:sp>
      <p:pic>
        <p:nvPicPr>
          <p:cNvPr id="2050" name="Picture 2" descr="VÃ½sledek obrÃ¡zku pro vector model angular momentum atkin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915" y="1192497"/>
            <a:ext cx="4531790" cy="5166241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421454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18175" y="663840"/>
            <a:ext cx="8229600" cy="114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9.1.2</a:t>
            </a:r>
            <a:r>
              <a:rPr lang="cs-CZ" sz="3600" dirty="0" smtClean="0"/>
              <a:t>.</a:t>
            </a:r>
            <a:r>
              <a:rPr lang="en-US" sz="3600" dirty="0" smtClean="0"/>
              <a:t>1 </a:t>
            </a:r>
            <a:r>
              <a:rPr lang="en-US" sz="3600" dirty="0" err="1" smtClean="0">
                <a:solidFill>
                  <a:srgbClr val="00FF00"/>
                </a:solidFill>
              </a:rPr>
              <a:t>Specifikace</a:t>
            </a:r>
            <a:r>
              <a:rPr lang="en-US" sz="3600" dirty="0" smtClean="0">
                <a:solidFill>
                  <a:srgbClr val="00FF00"/>
                </a:solidFill>
              </a:rPr>
              <a:t> orbital</a:t>
            </a:r>
            <a:r>
              <a:rPr lang="cs-CZ" sz="3600" dirty="0" smtClean="0">
                <a:solidFill>
                  <a:srgbClr val="00FF00"/>
                </a:solidFill>
              </a:rPr>
              <a:t>ů</a:t>
            </a:r>
            <a:endParaRPr lang="cs-CZ" sz="3600" dirty="0">
              <a:solidFill>
                <a:srgbClr val="00FF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55535" y="3928265"/>
            <a:ext cx="8229600" cy="1143000"/>
          </a:xfrm>
          <a:prstGeom prst="rect">
            <a:avLst/>
          </a:prstGeom>
          <a:ln>
            <a:solidFill>
              <a:srgbClr val="33CC33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9.1.2</a:t>
            </a:r>
            <a:r>
              <a:rPr lang="cs-CZ" sz="3600" dirty="0" smtClean="0"/>
              <a:t>.</a:t>
            </a:r>
            <a:r>
              <a:rPr lang="en-US" sz="3600" dirty="0" smtClean="0"/>
              <a:t>4 </a:t>
            </a:r>
            <a:r>
              <a:rPr lang="en-US" sz="3600" dirty="0" err="1" smtClean="0">
                <a:solidFill>
                  <a:srgbClr val="00FF00"/>
                </a:solidFill>
              </a:rPr>
              <a:t>Slupky</a:t>
            </a:r>
            <a:r>
              <a:rPr lang="en-US" sz="3600" dirty="0" smtClean="0">
                <a:solidFill>
                  <a:srgbClr val="00FF00"/>
                </a:solidFill>
              </a:rPr>
              <a:t> a </a:t>
            </a:r>
            <a:r>
              <a:rPr lang="en-US" sz="3600" dirty="0" err="1" smtClean="0">
                <a:solidFill>
                  <a:srgbClr val="00FF00"/>
                </a:solidFill>
              </a:rPr>
              <a:t>podslupky</a:t>
            </a:r>
            <a:endParaRPr lang="cs-CZ" sz="3600" dirty="0">
              <a:solidFill>
                <a:srgbClr val="00FF00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4187950" y="1659420"/>
            <a:ext cx="153620" cy="2076819"/>
          </a:xfrm>
          <a:prstGeom prst="downArrow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636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10" y="471351"/>
            <a:ext cx="3285867" cy="6036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37270" y="3921040"/>
            <a:ext cx="2189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</a:rPr>
              <a:t>Obrázek </a:t>
            </a:r>
            <a:r>
              <a:rPr lang="en-US" sz="2800" b="1" dirty="0" smtClean="0">
                <a:solidFill>
                  <a:schemeClr val="bg1"/>
                </a:solidFill>
              </a:rPr>
              <a:t>9.7</a:t>
            </a:r>
            <a:endParaRPr lang="cs-CZ" sz="2800" b="1" dirty="0">
              <a:solidFill>
                <a:schemeClr val="bg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21" r="6112"/>
          <a:stretch/>
        </p:blipFill>
        <p:spPr bwMode="auto">
          <a:xfrm>
            <a:off x="4399726" y="5620539"/>
            <a:ext cx="2960079" cy="1226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647340" y="209741"/>
            <a:ext cx="2189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Obrázek </a:t>
            </a:r>
            <a:r>
              <a:rPr lang="en-US" sz="2800" b="1" dirty="0" smtClean="0"/>
              <a:t>9.8</a:t>
            </a:r>
            <a:endParaRPr lang="cs-CZ" sz="2800" b="1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73"/>
          <a:stretch/>
        </p:blipFill>
        <p:spPr bwMode="auto">
          <a:xfrm>
            <a:off x="4399725" y="356600"/>
            <a:ext cx="3152775" cy="1791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20" b="33049"/>
          <a:stretch/>
        </p:blipFill>
        <p:spPr bwMode="auto">
          <a:xfrm>
            <a:off x="4399726" y="2008015"/>
            <a:ext cx="3152775" cy="892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781435" y="3938357"/>
            <a:ext cx="2189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Obrázek </a:t>
            </a:r>
            <a:r>
              <a:rPr lang="en-US" sz="2800" b="1" dirty="0" smtClean="0"/>
              <a:t>9.8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372756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32815" y="4773175"/>
            <a:ext cx="8229600" cy="1143000"/>
          </a:xfrm>
          <a:prstGeom prst="rect">
            <a:avLst/>
          </a:prstGeom>
          <a:ln>
            <a:solidFill>
              <a:srgbClr val="33CC33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9.1.2</a:t>
            </a:r>
            <a:r>
              <a:rPr lang="cs-CZ" sz="3600" dirty="0" smtClean="0"/>
              <a:t>.</a:t>
            </a:r>
            <a:r>
              <a:rPr lang="en-US" sz="3600" dirty="0" smtClean="0"/>
              <a:t>5 </a:t>
            </a:r>
            <a:r>
              <a:rPr lang="en-US" sz="3600" dirty="0" err="1" smtClean="0">
                <a:solidFill>
                  <a:srgbClr val="00FF00"/>
                </a:solidFill>
              </a:rPr>
              <a:t>Orbitaly</a:t>
            </a:r>
            <a:r>
              <a:rPr lang="en-US" sz="3600" dirty="0" smtClean="0">
                <a:solidFill>
                  <a:srgbClr val="00FF00"/>
                </a:solidFill>
              </a:rPr>
              <a:t> s</a:t>
            </a:r>
            <a:endParaRPr lang="cs-CZ" sz="3600" dirty="0">
              <a:solidFill>
                <a:srgbClr val="00FF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30318" y="2276850"/>
            <a:ext cx="8229600" cy="114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9.1.2</a:t>
            </a:r>
            <a:r>
              <a:rPr lang="cs-CZ" sz="3600" dirty="0" smtClean="0"/>
              <a:t>.</a:t>
            </a:r>
            <a:r>
              <a:rPr lang="en-US" sz="3600" dirty="0" smtClean="0"/>
              <a:t>4 </a:t>
            </a:r>
            <a:r>
              <a:rPr lang="en-US" sz="3600" dirty="0" err="1" smtClean="0">
                <a:solidFill>
                  <a:srgbClr val="00FF00"/>
                </a:solidFill>
              </a:rPr>
              <a:t>Slupky</a:t>
            </a:r>
            <a:r>
              <a:rPr lang="en-US" sz="3600" dirty="0" smtClean="0">
                <a:solidFill>
                  <a:srgbClr val="00FF00"/>
                </a:solidFill>
              </a:rPr>
              <a:t> a </a:t>
            </a:r>
            <a:r>
              <a:rPr lang="en-US" sz="3600" dirty="0" err="1" smtClean="0">
                <a:solidFill>
                  <a:srgbClr val="00FF00"/>
                </a:solidFill>
              </a:rPr>
              <a:t>podslupky</a:t>
            </a:r>
            <a:endParaRPr lang="cs-CZ" sz="3600" dirty="0">
              <a:solidFill>
                <a:srgbClr val="00FF00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4300711" y="3419850"/>
            <a:ext cx="244406" cy="1163214"/>
          </a:xfrm>
          <a:prstGeom prst="downArrow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2721" y="241385"/>
            <a:ext cx="8229600" cy="1143000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9.1.1</a:t>
            </a:r>
            <a:r>
              <a:rPr lang="cs-CZ" sz="3600" dirty="0" smtClean="0"/>
              <a:t>.</a:t>
            </a:r>
            <a:r>
              <a:rPr lang="en-US" sz="3600" dirty="0" smtClean="0"/>
              <a:t>2/</a:t>
            </a:r>
            <a:r>
              <a:rPr lang="en-US" sz="3600" dirty="0" err="1" smtClean="0"/>
              <a:t>Obr</a:t>
            </a:r>
            <a:r>
              <a:rPr lang="en-US" sz="3600" dirty="0" smtClean="0"/>
              <a:t>. 9.4_a,b </a:t>
            </a:r>
            <a:r>
              <a:rPr lang="en-US" sz="3600" dirty="0" err="1" smtClean="0">
                <a:solidFill>
                  <a:srgbClr val="00FF00"/>
                </a:solidFill>
              </a:rPr>
              <a:t>Radi</a:t>
            </a:r>
            <a:r>
              <a:rPr lang="cs-CZ" sz="3600" dirty="0" smtClean="0">
                <a:solidFill>
                  <a:srgbClr val="00FF00"/>
                </a:solidFill>
              </a:rPr>
              <a:t>ální vlnové funkce</a:t>
            </a:r>
            <a:endParaRPr lang="cs-CZ" sz="3600" dirty="0">
              <a:solidFill>
                <a:srgbClr val="00FF00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 flipV="1">
            <a:off x="4311905" y="1470345"/>
            <a:ext cx="167596" cy="1120851"/>
          </a:xfrm>
          <a:prstGeom prst="downArrow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932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11376</TotalTime>
  <Words>539</Words>
  <Application>Microsoft Office PowerPoint</Application>
  <PresentationFormat>Předvádění na obrazovce (4:3)</PresentationFormat>
  <Paragraphs>109</Paragraphs>
  <Slides>24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0" baseType="lpstr">
      <vt:lpstr>Arial</vt:lpstr>
      <vt:lpstr>Calibri</vt:lpstr>
      <vt:lpstr>Cambria Math</vt:lpstr>
      <vt:lpstr>Symbol</vt:lpstr>
      <vt:lpstr>Times New Roman</vt:lpstr>
      <vt:lpstr>Office Theme</vt:lpstr>
      <vt:lpstr>7. přednáška</vt:lpstr>
      <vt:lpstr>Prezentace aplikace PowerPoint</vt:lpstr>
      <vt:lpstr>9.1 Struktura a spektra atomů typu H</vt:lpstr>
      <vt:lpstr>Prezentace aplikace PowerPoint</vt:lpstr>
      <vt:lpstr>Prezentace aplikace PowerPoint</vt:lpstr>
      <vt:lpstr>Obr. 8.37 Vektorový model momentu hybnosti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9.2.1 Orbitální aproximace</vt:lpstr>
      <vt:lpstr>8.3.3 Spin</vt:lpstr>
      <vt:lpstr>Hladiny energie pro jednotlivé AO</vt:lpstr>
      <vt:lpstr>Slaterova pravidla pro stínění AO A. Pojem efektivního náboje</vt:lpstr>
      <vt:lpstr>Slaterova pravidla pro stínění AO B. Hierarchie AO dle stínících schopností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Marketa</dc:creator>
  <cp:lastModifiedBy>ucitel</cp:lastModifiedBy>
  <cp:revision>425</cp:revision>
  <dcterms:created xsi:type="dcterms:W3CDTF">2017-01-18T09:16:11Z</dcterms:created>
  <dcterms:modified xsi:type="dcterms:W3CDTF">2018-10-31T11:53:14Z</dcterms:modified>
</cp:coreProperties>
</file>