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60" r:id="rId3"/>
    <p:sldId id="266" r:id="rId4"/>
    <p:sldId id="267" r:id="rId5"/>
    <p:sldId id="268" r:id="rId6"/>
    <p:sldId id="269" r:id="rId7"/>
    <p:sldId id="271" r:id="rId8"/>
    <p:sldId id="270" r:id="rId9"/>
    <p:sldId id="272" r:id="rId10"/>
    <p:sldId id="273" r:id="rId11"/>
    <p:sldId id="265" r:id="rId12"/>
    <p:sldId id="275" r:id="rId13"/>
    <p:sldId id="274" r:id="rId14"/>
    <p:sldId id="26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11" autoAdjust="0"/>
  </p:normalViewPr>
  <p:slideViewPr>
    <p:cSldViewPr>
      <p:cViewPr varScale="1">
        <p:scale>
          <a:sx n="80" d="100"/>
          <a:sy n="80" d="100"/>
        </p:scale>
        <p:origin x="-159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4098C-1920-44DF-88EC-799270950B85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D830E-A88E-40A4-912E-47CD69DB52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353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D830E-A88E-40A4-912E-47CD69DB524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518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D830E-A88E-40A4-912E-47CD69DB524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767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681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7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57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59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19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502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85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59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653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F8F6-AB0F-43A1-8AA5-CB7CD7CCB7B0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28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4F8F6-AB0F-43A1-8AA5-CB7CD7CCB7B0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846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143000"/>
            <a:ext cx="6705600" cy="93345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sz="40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Elektrodov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potenciály </a:t>
            </a:r>
            <a:b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Nernstova rovnice</a:t>
            </a:r>
            <a:endParaRPr lang="cs-CZ" sz="40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81400" y="2895600"/>
            <a:ext cx="16564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Atkins </a:t>
            </a:r>
            <a:r>
              <a:rPr lang="en-US" sz="2800" b="1" dirty="0" smtClean="0"/>
              <a:t>6.3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60920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Jaká podmínka musí být v TD splněna, aby byla konána </a:t>
            </a:r>
            <a:br>
              <a:rPr lang="cs-CZ" dirty="0" smtClean="0"/>
            </a:br>
            <a:r>
              <a:rPr lang="cs-CZ" dirty="0" smtClean="0">
                <a:solidFill>
                  <a:srgbClr val="FFC000"/>
                </a:solidFill>
              </a:rPr>
              <a:t>MAXIMÁLNÍ PRÁCE?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8194" name="Picture 2" descr="VÃ½sledek obrÃ¡zku pro maximum work reversibl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607"/>
          <a:stretch/>
        </p:blipFill>
        <p:spPr bwMode="auto">
          <a:xfrm>
            <a:off x="490404" y="2590800"/>
            <a:ext cx="7907380" cy="3233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957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0179" y="228600"/>
            <a:ext cx="7162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Pojem </a:t>
            </a:r>
            <a:r>
              <a:rPr lang="cs-CZ" sz="4000" u="sng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Rovnovážné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napětí článku</a:t>
            </a:r>
            <a:endParaRPr lang="cs-CZ" sz="40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981200"/>
            <a:ext cx="3124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Mohlo by jít o napětí článku, v němž se pro celkovou reakci ustavila chemická </a:t>
            </a:r>
            <a:r>
              <a:rPr lang="cs-CZ" sz="3200" u="sng" dirty="0" smtClean="0"/>
              <a:t>rovnováha</a:t>
            </a:r>
            <a:r>
              <a:rPr lang="cs-CZ" sz="3200" dirty="0" smtClean="0"/>
              <a:t>?</a:t>
            </a:r>
            <a:endParaRPr lang="cs-CZ" sz="3200" dirty="0"/>
          </a:p>
        </p:txBody>
      </p:sp>
      <p:pic>
        <p:nvPicPr>
          <p:cNvPr id="6146" name="Picture 2" descr="Výsledek obrázku pro Gibbs energy extent of rea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1447800"/>
            <a:ext cx="4124325" cy="491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127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cs-CZ" dirty="0" smtClean="0"/>
                  <a:t>Cesta od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rgbClr val="FFC000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</m:e>
                      <m:sub>
                        <m:r>
                          <a:rPr lang="cs-CZ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𝑟</m:t>
                        </m:r>
                      </m:sub>
                    </m:sSub>
                    <m:sSup>
                      <m:sSupPr>
                        <m:ctrlPr>
                          <a:rPr lang="cs-CZ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𝐺</m:t>
                        </m:r>
                      </m:e>
                      <m:sup>
                        <m:r>
                          <a:rPr lang="cs-CZ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k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cs-CZ" i="1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i="1">
                                <a:solidFill>
                                  <a:srgbClr val="FFC000"/>
                                </a:solidFill>
                                <a:latin typeface="Cambria Math"/>
                                <a:ea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cs-CZ" i="1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𝑐𝑒𝑙𝑙</m:t>
                            </m:r>
                          </m:sub>
                        </m:sSub>
                      </m:e>
                      <m:sup>
                        <m:r>
                          <a:rPr lang="cs-CZ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𝑜</m:t>
                        </m:r>
                      </m:sup>
                    </m:sSup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1718024" y="1508696"/>
            <a:ext cx="5634973" cy="4739704"/>
            <a:chOff x="-744431" y="907465"/>
            <a:chExt cx="2279445" cy="2215959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572" b="8791"/>
            <a:stretch>
              <a:fillRect/>
            </a:stretch>
          </p:blipFill>
          <p:spPr bwMode="auto">
            <a:xfrm>
              <a:off x="-649358" y="907465"/>
              <a:ext cx="2047875" cy="19335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 Box 2"/>
            <p:cNvSpPr txBox="1">
              <a:spLocks noChangeArrowheads="1"/>
            </p:cNvSpPr>
            <p:nvPr/>
          </p:nvSpPr>
          <p:spPr bwMode="auto">
            <a:xfrm>
              <a:off x="-599175" y="2831324"/>
              <a:ext cx="2134189" cy="2921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cs-CZ" sz="1100" kern="1200" dirty="0">
                  <a:solidFill>
                    <a:srgbClr val="000000"/>
                  </a:solidFill>
                  <a:effectLst/>
                  <a:latin typeface="Calibri"/>
                  <a:ea typeface="Calibri"/>
                  <a:cs typeface="Times New Roman"/>
                </a:rPr>
                <a:t> </a:t>
              </a:r>
              <a:r>
                <a:rPr lang="cs-CZ" sz="2800" kern="1200" dirty="0">
                  <a:solidFill>
                    <a:srgbClr val="000000"/>
                  </a:solidFill>
                  <a:effectLst/>
                  <a:latin typeface="Calibri"/>
                  <a:ea typeface="Calibri"/>
                  <a:cs typeface="Times New Roman"/>
                </a:rPr>
                <a:t>0           rozsah reakce, </a:t>
              </a:r>
              <a:r>
                <a:rPr lang="cs-CZ" sz="2800" kern="1200" dirty="0">
                  <a:solidFill>
                    <a:srgbClr val="000000"/>
                  </a:solidFill>
                  <a:effectLst/>
                  <a:latin typeface="Cambria Math"/>
                  <a:ea typeface="Calibri"/>
                </a:rPr>
                <a:t>𝞷</a:t>
              </a:r>
              <a:r>
                <a:rPr lang="cs-CZ" sz="2800" kern="1200" dirty="0">
                  <a:solidFill>
                    <a:srgbClr val="000000"/>
                  </a:solidFill>
                  <a:effectLst/>
                  <a:latin typeface="Calibri"/>
                  <a:ea typeface="Calibri"/>
                  <a:cs typeface="Times New Roman"/>
                </a:rPr>
                <a:t>               1</a:t>
              </a:r>
              <a:endParaRPr lang="cs-CZ" sz="28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 rot="16200000">
              <a:off x="-1361175" y="1813301"/>
              <a:ext cx="1524000" cy="2905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cs-CZ" sz="1100" kern="1200" dirty="0">
                  <a:solidFill>
                    <a:srgbClr val="000000"/>
                  </a:solidFill>
                  <a:effectLst/>
                  <a:latin typeface="Calibri"/>
                  <a:ea typeface="Calibri"/>
                  <a:cs typeface="Times New Roman"/>
                </a:rPr>
                <a:t> </a:t>
              </a:r>
              <a:r>
                <a:rPr lang="cs-CZ" sz="2800" kern="1200" dirty="0">
                  <a:solidFill>
                    <a:srgbClr val="000000"/>
                  </a:solidFill>
                  <a:effectLst/>
                  <a:latin typeface="Calibri"/>
                  <a:ea typeface="Calibri"/>
                  <a:cs typeface="Times New Roman"/>
                </a:rPr>
                <a:t>Gibbsova energie            </a:t>
              </a:r>
              <a:endParaRPr lang="cs-CZ" sz="2800" dirty="0"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667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52400" y="304800"/>
                <a:ext cx="8686800" cy="1143000"/>
              </a:xfrm>
            </p:spPr>
            <p:txBody>
              <a:bodyPr>
                <a:normAutofit fontScale="90000"/>
              </a:bodyPr>
              <a:lstStyle/>
              <a:p>
                <a:r>
                  <a:rPr lang="cs-CZ" dirty="0" smtClean="0"/>
                  <a:t>Konstanta úměrnosti mezi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400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4000" i="1" smtClean="0">
                            <a:solidFill>
                              <a:srgbClr val="FFC000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</m:e>
                      <m:sub>
                        <m:r>
                          <a:rPr lang="cs-CZ" sz="40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𝑟</m:t>
                        </m:r>
                      </m:sub>
                    </m:sSub>
                    <m:sSup>
                      <m:sSupPr>
                        <m:ctrlPr>
                          <a:rPr lang="cs-CZ" sz="400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40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𝐺</m:t>
                        </m:r>
                      </m:e>
                      <m:sup>
                        <m:r>
                          <a:rPr lang="cs-CZ" sz="40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cs-CZ" dirty="0" smtClean="0"/>
                  <a:t>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4800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cs-CZ" sz="4800" i="1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4800" i="1">
                                <a:solidFill>
                                  <a:srgbClr val="FFC000"/>
                                </a:solidFill>
                                <a:latin typeface="Cambria Math"/>
                                <a:ea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cs-CZ" sz="4800" i="1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𝑐𝑒𝑙𝑙</m:t>
                            </m:r>
                          </m:sub>
                        </m:sSub>
                      </m:e>
                      <m:sup>
                        <m:r>
                          <a:rPr lang="cs-CZ" sz="4800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𝑜</m:t>
                        </m:r>
                      </m:sup>
                    </m:sSup>
                  </m:oMath>
                </a14:m>
                <a:endParaRPr lang="cs-CZ" sz="4900" i="1" baseline="-2500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52400" y="304800"/>
                <a:ext cx="8686800" cy="1143000"/>
              </a:xfrm>
              <a:blipFill rotWithShape="1">
                <a:blip r:embed="rId2"/>
                <a:stretch>
                  <a:fillRect l="-1263" b="-53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20" name="Picture 4" descr="VÃ½sledek obrÃ¡zku pro gibbs energy cell potential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5" y="2362200"/>
            <a:ext cx="9161990" cy="253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99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8200" y="152400"/>
            <a:ext cx="7543800" cy="18689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i="1" dirty="0">
                <a:solidFill>
                  <a:srgbClr val="FFC000"/>
                </a:solidFill>
              </a:rPr>
              <a:t>E</a:t>
            </a:r>
            <a:r>
              <a:rPr lang="cs-CZ" sz="4000" i="1" baseline="-25000" dirty="0">
                <a:solidFill>
                  <a:srgbClr val="FFC000"/>
                </a:solidFill>
              </a:rPr>
              <a:t>cell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vs. </a:t>
            </a: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Nernstova rovnice</a:t>
            </a:r>
            <a:endParaRPr lang="cs-CZ" sz="4000" dirty="0" smtClean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4000" dirty="0" smtClean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100" name="Picture 4" descr="Výsledek obrázku pro Daniell's cell voltage time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205" y="1159041"/>
            <a:ext cx="7433790" cy="4531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5867400"/>
            <a:ext cx="84582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C000"/>
                </a:solidFill>
              </a:rPr>
              <a:t>Zn(s</a:t>
            </a:r>
            <a:r>
              <a:rPr lang="cs-CZ" sz="2400" b="1" dirty="0">
                <a:solidFill>
                  <a:srgbClr val="FFC000"/>
                </a:solidFill>
              </a:rPr>
              <a:t>) → Zn</a:t>
            </a:r>
            <a:r>
              <a:rPr lang="cs-CZ" sz="2400" b="1" baseline="30000" dirty="0">
                <a:solidFill>
                  <a:srgbClr val="FFC000"/>
                </a:solidFill>
              </a:rPr>
              <a:t>2+</a:t>
            </a:r>
            <a:r>
              <a:rPr lang="cs-CZ" sz="2400" b="1" dirty="0">
                <a:solidFill>
                  <a:srgbClr val="FFC000"/>
                </a:solidFill>
              </a:rPr>
              <a:t>(aq) + 2e</a:t>
            </a:r>
            <a:r>
              <a:rPr lang="cs-CZ" sz="2400" b="1" baseline="30000" dirty="0">
                <a:solidFill>
                  <a:srgbClr val="FFC000"/>
                </a:solidFill>
              </a:rPr>
              <a:t>−</a:t>
            </a:r>
            <a:r>
              <a:rPr lang="cs-CZ" sz="2400" b="1" dirty="0">
                <a:solidFill>
                  <a:srgbClr val="FFC000"/>
                </a:solidFill>
              </a:rPr>
              <a:t> </a:t>
            </a:r>
            <a:r>
              <a:rPr lang="en-US" sz="2400" b="1" dirty="0">
                <a:solidFill>
                  <a:srgbClr val="FFC000"/>
                </a:solidFill>
              </a:rPr>
              <a:t> </a:t>
            </a:r>
            <a:r>
              <a:rPr lang="en-US" sz="2400" b="1" dirty="0" smtClean="0">
                <a:solidFill>
                  <a:srgbClr val="FFC000"/>
                </a:solidFill>
              </a:rPr>
              <a:t>           </a:t>
            </a:r>
            <a:r>
              <a:rPr lang="cs-CZ" sz="2400" b="1" dirty="0" smtClean="0">
                <a:solidFill>
                  <a:srgbClr val="FFC000"/>
                </a:solidFill>
              </a:rPr>
              <a:t>Cu</a:t>
            </a:r>
            <a:r>
              <a:rPr lang="cs-CZ" sz="2400" b="1" baseline="30000" dirty="0" smtClean="0">
                <a:solidFill>
                  <a:srgbClr val="FFC000"/>
                </a:solidFill>
              </a:rPr>
              <a:t>2</a:t>
            </a:r>
            <a:r>
              <a:rPr lang="cs-CZ" sz="2400" b="1" baseline="30000" dirty="0">
                <a:solidFill>
                  <a:srgbClr val="FFC000"/>
                </a:solidFill>
              </a:rPr>
              <a:t>+</a:t>
            </a:r>
            <a:r>
              <a:rPr lang="cs-CZ" sz="2400" b="1" dirty="0">
                <a:solidFill>
                  <a:srgbClr val="FFC000"/>
                </a:solidFill>
              </a:rPr>
              <a:t>(aq) + 2e</a:t>
            </a:r>
            <a:r>
              <a:rPr lang="cs-CZ" sz="2400" b="1" baseline="30000" dirty="0">
                <a:solidFill>
                  <a:srgbClr val="FFC000"/>
                </a:solidFill>
              </a:rPr>
              <a:t>−</a:t>
            </a:r>
            <a:r>
              <a:rPr lang="cs-CZ" sz="2400" b="1" dirty="0">
                <a:solidFill>
                  <a:srgbClr val="FFC000"/>
                </a:solidFill>
              </a:rPr>
              <a:t> → Cu(s</a:t>
            </a:r>
            <a:r>
              <a:rPr lang="cs-CZ" sz="2400" b="1" dirty="0" smtClean="0">
                <a:solidFill>
                  <a:srgbClr val="FFC000"/>
                </a:solidFill>
              </a:rPr>
              <a:t>) </a:t>
            </a:r>
            <a:r>
              <a:rPr lang="en-US" sz="2400" b="1" dirty="0" smtClean="0">
                <a:solidFill>
                  <a:srgbClr val="FFC000"/>
                </a:solidFill>
              </a:rPr>
              <a:t>   </a:t>
            </a:r>
            <a:r>
              <a:rPr lang="cs-CZ" sz="2400" b="1" dirty="0"/>
              <a:t> </a:t>
            </a:r>
            <a:endParaRPr lang="en-US" sz="2400" b="1" dirty="0" smtClean="0"/>
          </a:p>
          <a:p>
            <a:pPr algn="ctr"/>
            <a:r>
              <a:rPr lang="cs-CZ" sz="2400" b="1" dirty="0" smtClean="0"/>
              <a:t>Joh</a:t>
            </a:r>
            <a:r>
              <a:rPr lang="en-US" sz="2400" b="1" dirty="0" smtClean="0"/>
              <a:t>n</a:t>
            </a:r>
            <a:r>
              <a:rPr lang="cs-CZ" sz="2400" b="1" dirty="0" smtClean="0"/>
              <a:t> Frederic Daniell, </a:t>
            </a:r>
            <a:r>
              <a:rPr lang="en-US" sz="2400" b="1" dirty="0" smtClean="0"/>
              <a:t>1836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5417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52537" y="168182"/>
            <a:ext cx="7162800" cy="18689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6.3 </a:t>
            </a:r>
            <a:r>
              <a:rPr lang="cs-CZ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Základní pojmy </a:t>
            </a:r>
            <a:endParaRPr lang="cs-CZ" sz="4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5874" y="1828800"/>
            <a:ext cx="7896126" cy="4572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30" name="Picture 6" descr="Galvanisk kobber-zink celle, som for meste anvendes til undervisningsbrug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74" y="1828801"/>
            <a:ext cx="7896126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05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Elektrodové potenciály 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&amp; </a:t>
            </a:r>
            <a:r>
              <a:rPr lang="en-US" dirty="0" err="1" smtClean="0">
                <a:solidFill>
                  <a:srgbClr val="FFC000"/>
                </a:solidFill>
              </a:rPr>
              <a:t>elektronov</a:t>
            </a:r>
            <a:r>
              <a:rPr lang="cs-CZ" dirty="0" smtClean="0">
                <a:solidFill>
                  <a:srgbClr val="FFC000"/>
                </a:solidFill>
              </a:rPr>
              <a:t>á afinita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1026" name="Picture 2" descr="VÃ½sledek obrÃ¡zku pro electron affinities and ionization energ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9" y="1676400"/>
            <a:ext cx="9052741" cy="4724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4060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520" y="1447800"/>
            <a:ext cx="8868880" cy="5105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Elektrodové potenciály 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&amp; </a:t>
            </a:r>
            <a:r>
              <a:rPr lang="cs-CZ" dirty="0" smtClean="0">
                <a:solidFill>
                  <a:srgbClr val="FFC000"/>
                </a:solidFill>
              </a:rPr>
              <a:t>ionizační energie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2052" name="Picture 4" descr="VÃ½sledek obrÃ¡zku pro ionization energ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2" y="1524000"/>
            <a:ext cx="8898018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4432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Ionizační energie pro první přechodovou řadu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3074" name="Picture 2" descr="VÃ½sledek obrÃ¡zku pro the ionization energy increases very littl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05732"/>
            <a:ext cx="7086599" cy="5314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Ã½sledek obrÃ¡zku pro ionization energy transition metal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3" t="29615" r="91617" b="23632"/>
          <a:stretch/>
        </p:blipFill>
        <p:spPr bwMode="auto">
          <a:xfrm>
            <a:off x="195780" y="2857005"/>
            <a:ext cx="403926" cy="2579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109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Ionizační energie pro všechny</a:t>
            </a:r>
            <a:r>
              <a:rPr lang="en-US" dirty="0" smtClean="0">
                <a:solidFill>
                  <a:srgbClr val="FFC000"/>
                </a:solidFill>
              </a:rPr>
              <a:t> p</a:t>
            </a:r>
            <a:r>
              <a:rPr lang="cs-CZ" dirty="0" smtClean="0">
                <a:solidFill>
                  <a:srgbClr val="FFC000"/>
                </a:solidFill>
              </a:rPr>
              <a:t>řechodné kovy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4098" name="Picture 2" descr="VÃ½sledek obrÃ¡zku pro ionization energy transition metal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62882"/>
            <a:ext cx="6705599" cy="5029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950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6.3.1.1 </a:t>
            </a:r>
            <a:r>
              <a:rPr lang="en-US" dirty="0" err="1" smtClean="0">
                <a:solidFill>
                  <a:srgbClr val="FFC000"/>
                </a:solidFill>
              </a:rPr>
              <a:t>Nernstova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rovnice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347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VÃ½sledek obrÃ¡zku pro potential energy and wor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7156938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C000"/>
                </a:solidFill>
              </a:rPr>
              <a:t>Vztah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pr</a:t>
            </a:r>
            <a:r>
              <a:rPr lang="cs-CZ" dirty="0" smtClean="0">
                <a:solidFill>
                  <a:srgbClr val="FFC000"/>
                </a:solidFill>
              </a:rPr>
              <a:t>áce vs. rozdíl potenciálů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097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Jak v termodynamice určíme práci?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6146" name="Picture 2" descr="VÃ½sledek obrÃ¡zku pro Gibbs energy and wor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21" y="1600201"/>
            <a:ext cx="8432568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1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7663</TotalTime>
  <Words>135</Words>
  <Application>Microsoft Office PowerPoint</Application>
  <PresentationFormat>On-screen Show (4:3)</PresentationFormat>
  <Paragraphs>22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1. Elektrodové potenciály  a Nernstova rovnice</vt:lpstr>
      <vt:lpstr>PowerPoint Presentation</vt:lpstr>
      <vt:lpstr>Elektrodové potenciály  &amp; elektronová afinita</vt:lpstr>
      <vt:lpstr>Elektrodové potenciály  &amp; ionizační energie</vt:lpstr>
      <vt:lpstr>Ionizační energie pro první přechodovou řadu</vt:lpstr>
      <vt:lpstr>Ionizační energie pro všechny přechodné kovy</vt:lpstr>
      <vt:lpstr>6.3.1.1 Nernstova rovnice</vt:lpstr>
      <vt:lpstr>Vztah práce vs. rozdíl potenciálů</vt:lpstr>
      <vt:lpstr>Jak v termodynamice určíme práci?</vt:lpstr>
      <vt:lpstr>Jaká podmínka musí být v TD splněna, aby byla konána  MAXIMÁLNÍ PRÁCE?</vt:lpstr>
      <vt:lpstr>PowerPoint Presentation</vt:lpstr>
      <vt:lpstr>Cesta od ∆_r G^o k 〖E_cell〗^o</vt:lpstr>
      <vt:lpstr>Konstanta úměrnosti mezi ∆_r G^o a 〖E_cell〗^o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Marketa</dc:creator>
  <cp:lastModifiedBy>Marketa</cp:lastModifiedBy>
  <cp:revision>80</cp:revision>
  <dcterms:created xsi:type="dcterms:W3CDTF">2016-11-04T13:07:18Z</dcterms:created>
  <dcterms:modified xsi:type="dcterms:W3CDTF">2018-09-19T08:47:35Z</dcterms:modified>
</cp:coreProperties>
</file>