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97" r:id="rId3"/>
    <p:sldId id="306" r:id="rId4"/>
    <p:sldId id="292" r:id="rId5"/>
    <p:sldId id="300" r:id="rId6"/>
    <p:sldId id="301" r:id="rId7"/>
    <p:sldId id="302" r:id="rId8"/>
    <p:sldId id="303" r:id="rId9"/>
    <p:sldId id="304" r:id="rId10"/>
    <p:sldId id="298" r:id="rId11"/>
    <p:sldId id="275" r:id="rId12"/>
    <p:sldId id="294" r:id="rId13"/>
    <p:sldId id="295" r:id="rId14"/>
    <p:sldId id="296" r:id="rId15"/>
    <p:sldId id="305" r:id="rId16"/>
    <p:sldId id="307" r:id="rId17"/>
    <p:sldId id="308" r:id="rId18"/>
    <p:sldId id="310" r:id="rId19"/>
    <p:sldId id="31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4098C-1920-44DF-88EC-799270950B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D830E-A88E-40A4-912E-47CD69DB52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5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D830E-A88E-40A4-912E-47CD69DB524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1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F9F4C-9E67-4444-9405-5A101DC7A7AC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41AE-6333-4FB0-8E79-4995EDBF5A9E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68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B304-C2FE-499D-8C9E-DAB77CBE1705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7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338C-F183-49B0-8003-5FA57DF07156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57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DC13-396D-45C8-96DD-0B264C11A2F2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59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631D-866A-423F-BDF0-4BD65079289B}" type="datetime1">
              <a:rPr lang="cs-CZ" smtClean="0"/>
              <a:t>03.10.2018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9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82C1-8D46-41D7-8FD1-A872F495BAED}" type="datetime1">
              <a:rPr lang="cs-CZ" smtClean="0"/>
              <a:t>03.10.2018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50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02C0-B053-4E9D-A38E-B69990E495D3}" type="datetime1">
              <a:rPr lang="cs-CZ" smtClean="0"/>
              <a:t>03.10.2018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85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39683-9893-487C-85D6-86A99AD5D64E}" type="datetime1">
              <a:rPr lang="cs-CZ" smtClean="0"/>
              <a:t>03.10.2018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5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2DD84-8383-4F87-960D-E29F958C276A}" type="datetime1">
              <a:rPr lang="cs-CZ" smtClean="0"/>
              <a:t>03.10.2018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5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2885-C30F-416C-A356-FA6EA0358564}" type="datetime1">
              <a:rPr lang="cs-CZ" smtClean="0"/>
              <a:t>03.10.2018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0CD1-93E3-4BAD-89E2-F0768F5FEEA7}" type="datetime1">
              <a:rPr lang="cs-CZ" smtClean="0"/>
              <a:t>03.10.2018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230F8-3BF1-4359-BEC7-BDD3303FF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84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0"/>
            <a:ext cx="9220200" cy="933450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cs-CZ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přednáška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Rovnovážná elektrochemie: 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d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oplnění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pokyny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samostudiu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aplikac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</a:t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(Atkins 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6.3)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Aktivity: Dokončení</a:t>
            </a:r>
            <a:r>
              <a:rPr lang="en-US" sz="40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(Atkins 5.4)</a:t>
            </a:r>
            <a:r>
              <a:rPr lang="cs-CZ" sz="40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20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10</a:t>
            </a:fld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1371600" y="2590800"/>
            <a:ext cx="5943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Aktivity: Dokončení</a:t>
            </a:r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(Atkins 5.4)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431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11</a:t>
            </a:fld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1143000" y="1219200"/>
            <a:ext cx="6400800" cy="4800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VÃ½sledek obrÃ¡zku pro chemical potential water activity concen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602" y="1555750"/>
            <a:ext cx="5570998" cy="39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9600" y="6172198"/>
            <a:ext cx="7774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C000"/>
                </a:solidFill>
              </a:rPr>
              <a:t>Chemick</a:t>
            </a:r>
            <a:r>
              <a:rPr lang="cs-CZ" sz="2400" b="1" dirty="0" smtClean="0">
                <a:solidFill>
                  <a:srgbClr val="FFC000"/>
                </a:solidFill>
              </a:rPr>
              <a:t>ý potenciál H</a:t>
            </a:r>
            <a:r>
              <a:rPr lang="en-US" sz="2400" b="1" baseline="-25000" dirty="0" smtClean="0">
                <a:solidFill>
                  <a:srgbClr val="FFC000"/>
                </a:solidFill>
              </a:rPr>
              <a:t>2</a:t>
            </a:r>
            <a:r>
              <a:rPr lang="en-US" sz="2400" b="1" dirty="0" smtClean="0">
                <a:solidFill>
                  <a:srgbClr val="FFC000"/>
                </a:solidFill>
              </a:rPr>
              <a:t>O </a:t>
            </a:r>
            <a:r>
              <a:rPr lang="cs-CZ" sz="2400" b="1" dirty="0" smtClean="0"/>
              <a:t>vs.</a:t>
            </a:r>
            <a:r>
              <a:rPr lang="cs-CZ" sz="2400" b="1" dirty="0" smtClean="0">
                <a:solidFill>
                  <a:srgbClr val="FFC000"/>
                </a:solidFill>
              </a:rPr>
              <a:t> aktivita H</a:t>
            </a:r>
            <a:r>
              <a:rPr lang="en-US" sz="2400" b="1" baseline="-25000" dirty="0" smtClean="0">
                <a:solidFill>
                  <a:srgbClr val="FFC000"/>
                </a:solidFill>
              </a:rPr>
              <a:t>2</a:t>
            </a:r>
            <a:r>
              <a:rPr lang="en-US" sz="2400" b="1" dirty="0" smtClean="0">
                <a:solidFill>
                  <a:srgbClr val="FFC000"/>
                </a:solidFill>
              </a:rPr>
              <a:t>O </a:t>
            </a:r>
            <a:r>
              <a:rPr lang="en-US" sz="2400" b="1" dirty="0" smtClean="0"/>
              <a:t>v </a:t>
            </a:r>
            <a:r>
              <a:rPr lang="en-US" sz="2400" b="1" dirty="0" err="1" smtClean="0"/>
              <a:t>roztoc</a:t>
            </a:r>
            <a:r>
              <a:rPr lang="cs-CZ" sz="2400" b="1" dirty="0" smtClean="0"/>
              <a:t>ích glukózy.</a:t>
            </a:r>
            <a:endParaRPr lang="cs-CZ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14400" y="57150"/>
            <a:ext cx="67056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5.4.1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Aktivita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rozpou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štědla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59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5.4.1 </a:t>
            </a:r>
            <a:r>
              <a:rPr lang="en-US" dirty="0" err="1" smtClean="0">
                <a:solidFill>
                  <a:srgbClr val="FFC000"/>
                </a:solidFill>
              </a:rPr>
              <a:t>Aktivitn</a:t>
            </a:r>
            <a:r>
              <a:rPr lang="cs-CZ" dirty="0" smtClean="0">
                <a:solidFill>
                  <a:srgbClr val="FFC000"/>
                </a:solidFill>
              </a:rPr>
              <a:t>í koeficient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rozpou</a:t>
            </a:r>
            <a:r>
              <a:rPr lang="cs-CZ" dirty="0" smtClean="0">
                <a:solidFill>
                  <a:srgbClr val="FFC000"/>
                </a:solidFill>
              </a:rPr>
              <a:t>štědla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12</a:t>
            </a:fld>
            <a:endParaRPr lang="cs-CZ"/>
          </a:p>
        </p:txBody>
      </p:sp>
      <p:pic>
        <p:nvPicPr>
          <p:cNvPr id="3074" name="Picture 2" descr="https://ars.els-cdn.com/content/image/1-s2.0-S037838120000515X-gr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391399" cy="487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7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13</a:t>
            </a:fld>
            <a:endParaRPr lang="cs-CZ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5.4.2.2 </a:t>
            </a:r>
            <a:r>
              <a:rPr lang="en-US" dirty="0" smtClean="0">
                <a:solidFill>
                  <a:srgbClr val="FFC000"/>
                </a:solidFill>
              </a:rPr>
              <a:t>Re</a:t>
            </a:r>
            <a:r>
              <a:rPr lang="cs-CZ" dirty="0" smtClean="0">
                <a:solidFill>
                  <a:srgbClr val="FFC000"/>
                </a:solidFill>
              </a:rPr>
              <a:t>álné rozpuštěné látky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5124" name="Picture 4" descr="VÃ½sledek obrÃ¡zku pro activity chloroform acetone Henry's la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485" r="2895" b="8479"/>
          <a:stretch/>
        </p:blipFill>
        <p:spPr bwMode="auto">
          <a:xfrm>
            <a:off x="2322094" y="1371600"/>
            <a:ext cx="4307305" cy="507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14</a:t>
            </a:fld>
            <a:endParaRPr lang="cs-CZ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5.4.2.</a:t>
            </a:r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Aktivita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vy</a:t>
            </a:r>
            <a:r>
              <a:rPr lang="cs-CZ" dirty="0" smtClean="0">
                <a:solidFill>
                  <a:srgbClr val="FFC000"/>
                </a:solidFill>
              </a:rPr>
              <a:t>jádřená pomocí molality, b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AutoShape 4" descr="VÃ½sledek obrÃ¡zku pro activity in terms of molal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VÃ½sledek obrÃ¡zku pro activity in terms of molalit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8" descr="VÃ½sledek obrÃ¡zku pro activity in terms of molalit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10" descr="VÃ½sledek obrÃ¡zku pro activity in terms of molalit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12" descr="VÃ½sledek obrÃ¡zku pro activity vs.  molality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AutoShape 14" descr="VÃ½sledek obrÃ¡zku pro activity vs. molality sucros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60" name="Picture 16" descr="VÃ½sledek obrÃ¡zku pro activity molalit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32" t="22882" r="27523" b="16216"/>
          <a:stretch/>
        </p:blipFill>
        <p:spPr bwMode="auto">
          <a:xfrm>
            <a:off x="1587328" y="1344826"/>
            <a:ext cx="5969343" cy="535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09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smtClean="0"/>
              <a:t>5.4.4 </a:t>
            </a:r>
            <a:r>
              <a:rPr lang="en-US" dirty="0" err="1" smtClean="0"/>
              <a:t>Aktivity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iont</a:t>
            </a:r>
            <a:r>
              <a:rPr lang="cs-CZ" dirty="0" smtClean="0">
                <a:solidFill>
                  <a:srgbClr val="FFC000"/>
                </a:solidFill>
              </a:rPr>
              <a:t>ů</a:t>
            </a:r>
            <a:r>
              <a:rPr lang="cs-CZ" dirty="0" smtClean="0"/>
              <a:t> v roztoku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15</a:t>
            </a:fld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304800" y="28194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B0F0"/>
                </a:solidFill>
              </a:rPr>
              <a:t>Teorie</a:t>
            </a:r>
            <a:r>
              <a:rPr lang="cs-CZ" sz="2400" dirty="0" smtClean="0">
                <a:solidFill>
                  <a:srgbClr val="00B0F0"/>
                </a:solidFill>
              </a:rPr>
              <a:t> (utopická)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endParaRPr lang="cs-CZ" sz="2400" dirty="0" smtClean="0">
              <a:solidFill>
                <a:srgbClr val="00B0F0"/>
              </a:solidFill>
            </a:endParaRPr>
          </a:p>
          <a:p>
            <a:r>
              <a:rPr lang="en-US" sz="2400" dirty="0" smtClean="0">
                <a:solidFill>
                  <a:srgbClr val="00B0F0"/>
                </a:solidFill>
              </a:rPr>
              <a:t>V </a:t>
            </a:r>
            <a:r>
              <a:rPr lang="en-US" sz="2400" dirty="0" err="1" smtClean="0">
                <a:solidFill>
                  <a:srgbClr val="00B0F0"/>
                </a:solidFill>
              </a:rPr>
              <a:t>nekone</a:t>
            </a:r>
            <a:r>
              <a:rPr lang="cs-CZ" sz="2400" dirty="0" smtClean="0">
                <a:solidFill>
                  <a:srgbClr val="00B0F0"/>
                </a:solidFill>
              </a:rPr>
              <a:t>čně zředěném roztoku by měl silný elektrolyt zcela disociovat  za vzniku celočíselného počtu navzájem nezávislých iontů.</a:t>
            </a:r>
          </a:p>
          <a:p>
            <a:endParaRPr lang="cs-CZ" sz="2400" dirty="0">
              <a:solidFill>
                <a:srgbClr val="FFC000"/>
              </a:solidFill>
            </a:endParaRPr>
          </a:p>
          <a:p>
            <a:r>
              <a:rPr lang="cs-CZ" sz="2400" dirty="0" smtClean="0">
                <a:solidFill>
                  <a:srgbClr val="FFC000"/>
                </a:solidFill>
              </a:rPr>
              <a:t>Realita: 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Elektrolyty se téměř vždy chovají tak, jako by obsahovaly MÉNĚ iontů, než by odpovídalo na základě formální koncentrace</a:t>
            </a:r>
            <a:endParaRPr lang="cs-CZ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16</a:t>
            </a:fld>
            <a:endParaRPr lang="cs-CZ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454159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5.4.4.1 </a:t>
            </a:r>
            <a:r>
              <a:rPr lang="en-US" dirty="0" smtClean="0">
                <a:solidFill>
                  <a:srgbClr val="FFC000"/>
                </a:solidFill>
              </a:rPr>
              <a:t>St</a:t>
            </a:r>
            <a:r>
              <a:rPr lang="cs-CZ" dirty="0" smtClean="0">
                <a:solidFill>
                  <a:srgbClr val="FFC000"/>
                </a:solidFill>
              </a:rPr>
              <a:t>řední aktivitní koeficienty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295400"/>
            <a:ext cx="2006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rgbClr val="00FF00"/>
                </a:solidFill>
              </a:rPr>
              <a:t>Definice</a:t>
            </a:r>
            <a:endParaRPr lang="cs-CZ" sz="3200" dirty="0">
              <a:solidFill>
                <a:srgbClr val="00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28600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FF00"/>
                </a:solidFill>
              </a:rPr>
              <a:t>P</a:t>
            </a:r>
            <a:r>
              <a:rPr lang="cs-CZ" sz="3200" dirty="0" smtClean="0">
                <a:solidFill>
                  <a:srgbClr val="00FF00"/>
                </a:solidFill>
              </a:rPr>
              <a:t>ředstava o velikosti</a:t>
            </a:r>
            <a:endParaRPr lang="cs-CZ" sz="3200" dirty="0">
              <a:solidFill>
                <a:srgbClr val="00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632" y="3818021"/>
            <a:ext cx="6236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rgbClr val="00FF00"/>
                </a:solidFill>
              </a:rPr>
              <a:t>Data</a:t>
            </a:r>
            <a:r>
              <a:rPr lang="en-US" sz="3200" dirty="0" smtClean="0">
                <a:solidFill>
                  <a:srgbClr val="00FF00"/>
                </a:solidFill>
              </a:rPr>
              <a:t> </a:t>
            </a:r>
            <a:r>
              <a:rPr lang="cs-CZ" sz="3200" dirty="0" smtClean="0">
                <a:solidFill>
                  <a:srgbClr val="00FF00"/>
                </a:solidFill>
              </a:rPr>
              <a:t>(pouze pro představu)</a:t>
            </a:r>
            <a:endParaRPr lang="cs-CZ" sz="32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2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17</a:t>
            </a:fld>
            <a:endParaRPr lang="cs-CZ"/>
          </a:p>
        </p:txBody>
      </p:sp>
      <p:pic>
        <p:nvPicPr>
          <p:cNvPr id="5" name="Picture 2" descr="Mean activity coefficie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2"/>
          <a:stretch/>
        </p:blipFill>
        <p:spPr bwMode="auto">
          <a:xfrm>
            <a:off x="2831423" y="1143000"/>
            <a:ext cx="5855377" cy="547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25079" y="304800"/>
                <a:ext cx="2674129" cy="1216487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l-GR" sz="360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en-US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en-US" sz="36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3600" b="0" i="1" smtClean="0">
                                      <a:solidFill>
                                        <a:srgbClr val="FFC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0" i="1" smtClean="0">
                                      <a:solidFill>
                                        <a:srgbClr val="FFC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3600" b="0" i="1" smtClean="0">
                                      <a:solidFill>
                                        <a:srgbClr val="FFC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𝑜</m:t>
                                  </m:r>
                                </m:sup>
                              </m:sSup>
                            </m:den>
                          </m:f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79" y="304800"/>
                <a:ext cx="2674129" cy="12164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3124200" y="685800"/>
            <a:ext cx="607570" cy="230832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43200" y="454967"/>
            <a:ext cx="447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Koncentrace „mísící“ (mola</a:t>
            </a:r>
            <a:r>
              <a:rPr lang="cs-CZ" sz="2400" b="1" dirty="0" smtClean="0">
                <a:solidFill>
                  <a:srgbClr val="FFC000"/>
                </a:solidFill>
              </a:rPr>
              <a:t>lita</a:t>
            </a:r>
            <a:r>
              <a:rPr lang="cs-CZ" sz="2400" dirty="0" smtClean="0">
                <a:solidFill>
                  <a:srgbClr val="FFC000"/>
                </a:solidFill>
              </a:rPr>
              <a:t>)</a:t>
            </a:r>
            <a:endParaRPr lang="cs-CZ" sz="2400" dirty="0">
              <a:solidFill>
                <a:srgbClr val="FFC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05119" y="916632"/>
            <a:ext cx="0" cy="912168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" y="1828800"/>
            <a:ext cx="190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Koncentrace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smtClean="0">
                <a:solidFill>
                  <a:srgbClr val="FFC000"/>
                </a:solidFill>
              </a:rPr>
              <a:t>„e</a:t>
            </a:r>
            <a:r>
              <a:rPr lang="en-US" sz="2400" dirty="0" err="1" smtClean="0">
                <a:solidFill>
                  <a:srgbClr val="FFC000"/>
                </a:solidFill>
              </a:rPr>
              <a:t>fektivn</a:t>
            </a:r>
            <a:r>
              <a:rPr lang="cs-CZ" sz="2400" dirty="0" smtClean="0">
                <a:solidFill>
                  <a:srgbClr val="FFC000"/>
                </a:solidFill>
              </a:rPr>
              <a:t>í“ (z hlediska elektrické vodivosti roztoku)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496046" y="1170030"/>
                <a:ext cx="4433330" cy="53290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𝑝𝑟𝑜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𝐶𝑎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𝑁𝑂</m:t>
                              </m:r>
                              <m:r>
                                <a:rPr lang="en-US" sz="2800" b="0" i="1" baseline="-25000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d>
                          <m:r>
                            <a:rPr lang="en-US" sz="2800" b="0" i="1" baseline="-25000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cs-CZ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ř</m:t>
                          </m:r>
                          <m:r>
                            <a:rPr lang="cs-CZ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cs-CZ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0 </m:t>
                          </m:r>
                          <m:r>
                            <a:rPr lang="en-US" sz="2800" b="0" i="1" baseline="30000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𝑜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046" y="1170030"/>
                <a:ext cx="4433330" cy="5329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038600" y="6248400"/>
                <a:ext cx="3632982" cy="52322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𝑀𝑜𝑙𝑎𝑙𝑖𝑡𝑎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𝐶𝑎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𝑁𝑂</m:t>
                              </m:r>
                              <m:r>
                                <a:rPr lang="en-US" sz="2800" b="0" i="1" baseline="-25000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d>
                          <m:r>
                            <a:rPr lang="en-US" sz="2800" b="0" i="1" baseline="-25000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248400"/>
                <a:ext cx="363298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286000" y="3348541"/>
                <a:ext cx="582930" cy="53290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  <a:ea typeface="Cambria Math"/>
                                </a:rPr>
                                <m:t>±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rgbClr val="FFC000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348541"/>
                <a:ext cx="582930" cy="53290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978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152400" y="6096000"/>
            <a:ext cx="8382000" cy="365125"/>
          </a:xfrm>
        </p:spPr>
        <p:txBody>
          <a:bodyPr/>
          <a:lstStyle/>
          <a:p>
            <a:r>
              <a:rPr lang="cs-CZ" sz="3200" dirty="0">
                <a:solidFill>
                  <a:srgbClr val="00FF00"/>
                </a:solidFill>
              </a:rPr>
              <a:t>stínění náboje centrálního iontu ostatními ionty</a:t>
            </a:r>
          </a:p>
          <a:p>
            <a:fld id="{C1A230F8-3BF1-4359-BEC7-BDD3303FFD4D}" type="slidenum">
              <a:rPr lang="cs-CZ" sz="2800" smtClean="0"/>
              <a:t>18</a:t>
            </a:fld>
            <a:endParaRPr lang="cs-CZ" sz="2800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454159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+mn-lt"/>
              </a:rPr>
              <a:t>5.4.4.</a:t>
            </a:r>
            <a:r>
              <a:rPr lang="en-US" dirty="0">
                <a:latin typeface="+mn-lt"/>
              </a:rPr>
              <a:t>2</a:t>
            </a:r>
            <a:r>
              <a:rPr lang="en-US" dirty="0" smtClean="0">
                <a:latin typeface="Sitka Small" panose="02000505000000020004" pitchFamily="2" charset="0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Sitka Small" panose="02000505000000020004" pitchFamily="2" charset="0"/>
              </a:rPr>
              <a:t>Debye-</a:t>
            </a:r>
            <a:r>
              <a:rPr lang="en-US" dirty="0" err="1" smtClean="0">
                <a:solidFill>
                  <a:srgbClr val="FFC000"/>
                </a:solidFill>
                <a:latin typeface="Sitka Small" panose="02000505000000020004" pitchFamily="2" charset="0"/>
              </a:rPr>
              <a:t>Hückel</a:t>
            </a:r>
            <a:r>
              <a:rPr lang="cs-CZ" dirty="0" smtClean="0">
                <a:solidFill>
                  <a:srgbClr val="FFC000"/>
                </a:solidFill>
                <a:latin typeface="Sitka Small"/>
              </a:rPr>
              <a:t>ův limitní zákon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6146" name="Picture 2" descr="https://upload.wikimedia.org/wikipedia/commons/thumb/0/09/Ionenverteilung_inLoesung.svg/250px-Ionenverteilung_inLoesung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547311"/>
            <a:ext cx="4267200" cy="401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243840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C000"/>
                </a:solidFill>
              </a:rPr>
              <a:t>Model tzv. iontové atomosféry: </a:t>
            </a:r>
          </a:p>
        </p:txBody>
      </p:sp>
    </p:spTree>
    <p:extLst>
      <p:ext uri="{BB962C8B-B14F-4D97-AF65-F5344CB8AC3E}">
        <p14:creationId xmlns:p14="http://schemas.microsoft.com/office/powerpoint/2010/main" val="10903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19</a:t>
            </a:fld>
            <a:endParaRPr lang="cs-CZ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83" y="228600"/>
            <a:ext cx="4105275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"/>
            <a:ext cx="340995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83" y="5040229"/>
            <a:ext cx="380047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62" y="5064292"/>
            <a:ext cx="37814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35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2</a:t>
            </a:fld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304800" y="2362200"/>
            <a:ext cx="8686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Rovnovážná elektrochemie: </a:t>
            </a:r>
            <a:r>
              <a:rPr lang="en-US" sz="32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d</a:t>
            </a:r>
            <a:r>
              <a:rPr lang="cs-CZ" sz="32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oplnění</a:t>
            </a:r>
            <a:br>
              <a:rPr lang="cs-CZ" sz="32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(Atkins </a:t>
            </a:r>
            <a:r>
              <a:rPr lang="en-US" sz="32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5968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3</a:t>
            </a:fld>
            <a:endParaRPr lang="cs-CZ"/>
          </a:p>
        </p:txBody>
      </p:sp>
      <p:pic>
        <p:nvPicPr>
          <p:cNvPr id="1026" name="Picture 2" descr="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SouvisejÃ­cÃ­ obrÃ¡ze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03" t="22222" r="4517" b="12222"/>
          <a:stretch/>
        </p:blipFill>
        <p:spPr bwMode="auto">
          <a:xfrm>
            <a:off x="2514600" y="990600"/>
            <a:ext cx="4267200" cy="475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4119571" y="4174958"/>
            <a:ext cx="1143000" cy="160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66388" y="3733800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endParaRPr lang="cs-CZ" sz="2400" b="1" baseline="30000" dirty="0">
              <a:solidFill>
                <a:srgbClr val="FF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14400" y="57150"/>
            <a:ext cx="67056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6.3.2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Koncentra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ční článek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452430" y="3200400"/>
            <a:ext cx="555727" cy="0"/>
          </a:xfrm>
          <a:prstGeom prst="straightConnector1">
            <a:avLst/>
          </a:prstGeom>
          <a:ln w="38100">
            <a:solidFill>
              <a:schemeClr val="tx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11814" y="3564488"/>
            <a:ext cx="488814" cy="0"/>
          </a:xfrm>
          <a:prstGeom prst="straightConnector1">
            <a:avLst/>
          </a:prstGeom>
          <a:ln w="38100">
            <a:solidFill>
              <a:schemeClr val="tx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30293" y="3200400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Ag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+</a:t>
            </a:r>
            <a:endParaRPr lang="cs-CZ" sz="2400" b="1" baseline="30000" dirty="0">
              <a:solidFill>
                <a:schemeClr val="bg1"/>
              </a:solidFill>
            </a:endParaRPr>
          </a:p>
        </p:txBody>
      </p:sp>
      <p:sp>
        <p:nvSpPr>
          <p:cNvPr id="1031" name="TextBox 1030"/>
          <p:cNvSpPr txBox="1"/>
          <p:nvPr/>
        </p:nvSpPr>
        <p:spPr>
          <a:xfrm>
            <a:off x="160421" y="5785426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C000"/>
                </a:solidFill>
              </a:rPr>
              <a:t>Pozorovateln</a:t>
            </a:r>
            <a:r>
              <a:rPr lang="cs-CZ" sz="2000" dirty="0" smtClean="0">
                <a:solidFill>
                  <a:srgbClr val="FFC000"/>
                </a:solidFill>
              </a:rPr>
              <a:t>ý je přechod anitontů NO</a:t>
            </a:r>
            <a:r>
              <a:rPr lang="en-US" sz="2000" baseline="-25000" dirty="0" smtClean="0">
                <a:solidFill>
                  <a:srgbClr val="FFC000"/>
                </a:solidFill>
              </a:rPr>
              <a:t>3</a:t>
            </a:r>
            <a:r>
              <a:rPr lang="en-US" sz="2000" baseline="30000" dirty="0" smtClean="0">
                <a:solidFill>
                  <a:srgbClr val="FFC000"/>
                </a:solidFill>
              </a:rPr>
              <a:t>-</a:t>
            </a:r>
            <a:r>
              <a:rPr lang="en-US" sz="2000" dirty="0" smtClean="0">
                <a:solidFill>
                  <a:srgbClr val="FFC000"/>
                </a:solidFill>
              </a:rPr>
              <a:t> z v</a:t>
            </a:r>
            <a:r>
              <a:rPr lang="cs-CZ" sz="2000" dirty="0" smtClean="0">
                <a:solidFill>
                  <a:srgbClr val="FFC000"/>
                </a:solidFill>
              </a:rPr>
              <a:t>íce do méně koncentrované části. </a:t>
            </a:r>
            <a:endParaRPr lang="en-US" sz="2000" dirty="0" smtClean="0">
              <a:solidFill>
                <a:srgbClr val="FFC000"/>
              </a:solidFill>
            </a:endParaRPr>
          </a:p>
          <a:p>
            <a:r>
              <a:rPr lang="cs-CZ" sz="2000" dirty="0" smtClean="0">
                <a:solidFill>
                  <a:srgbClr val="FFC000"/>
                </a:solidFill>
              </a:rPr>
              <a:t>Toky Ag</a:t>
            </a:r>
            <a:r>
              <a:rPr lang="en-US" sz="2000" dirty="0" smtClean="0">
                <a:solidFill>
                  <a:srgbClr val="FFC000"/>
                </a:solidFill>
              </a:rPr>
              <a:t>+ </a:t>
            </a:r>
            <a:r>
              <a:rPr lang="cs-CZ" sz="2000" dirty="0" smtClean="0">
                <a:solidFill>
                  <a:srgbClr val="FFC000"/>
                </a:solidFill>
              </a:rPr>
              <a:t>nejsou stericky zakázané,</a:t>
            </a:r>
            <a:r>
              <a:rPr lang="en-US" sz="2000" dirty="0" smtClean="0">
                <a:solidFill>
                  <a:srgbClr val="FFC000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FFC000"/>
                </a:solidFill>
              </a:rPr>
              <a:t>j</a:t>
            </a:r>
            <a:r>
              <a:rPr lang="cs-CZ" sz="2000" dirty="0" smtClean="0">
                <a:solidFill>
                  <a:srgbClr val="FFC000"/>
                </a:solidFill>
              </a:rPr>
              <a:t>sou ale přibližně stejně pravděpodobné v obou směrech. Proč?</a:t>
            </a:r>
            <a:endParaRPr lang="cs-CZ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01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38200" y="1524000"/>
            <a:ext cx="7467600" cy="457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4</a:t>
            </a:fld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2" t="26100"/>
          <a:stretch/>
        </p:blipFill>
        <p:spPr>
          <a:xfrm>
            <a:off x="838200" y="1981200"/>
            <a:ext cx="6565231" cy="403403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14400" y="304800"/>
            <a:ext cx="67056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6.3.3.1. 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Nernstova rovnice: limitace</a:t>
            </a:r>
            <a:endParaRPr lang="cs-CZ" sz="40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1581090"/>
            <a:ext cx="1143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E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cell</a:t>
            </a:r>
            <a:r>
              <a:rPr lang="en-US" sz="2800" b="1" dirty="0" smtClean="0">
                <a:solidFill>
                  <a:srgbClr val="FF0000"/>
                </a:solidFill>
              </a:rPr>
              <a:t>(V)</a:t>
            </a:r>
            <a:r>
              <a:rPr lang="en-US" b="1" dirty="0" smtClean="0"/>
              <a:t>V]</a:t>
            </a:r>
            <a:endParaRPr lang="cs-CZ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5105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</a:t>
            </a:r>
            <a:r>
              <a:rPr lang="en-US" sz="2800" b="1" dirty="0" smtClean="0">
                <a:solidFill>
                  <a:srgbClr val="FF0000"/>
                </a:solidFill>
              </a:rPr>
              <a:t>n Q</a:t>
            </a:r>
            <a:endParaRPr lang="cs-CZ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38200" y="5029200"/>
            <a:ext cx="68580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352800" y="1681359"/>
            <a:ext cx="0" cy="433387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83773" y="1981200"/>
            <a:ext cx="2634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2"/>
                </a:solidFill>
              </a:rPr>
              <a:t>Daniell</a:t>
            </a:r>
            <a:r>
              <a:rPr lang="cs-CZ" sz="2800" b="1" dirty="0" smtClean="0">
                <a:solidFill>
                  <a:schemeClr val="bg2"/>
                </a:solidFill>
              </a:rPr>
              <a:t>ův článek</a:t>
            </a:r>
            <a:endParaRPr lang="cs-CZ" sz="2800" b="1" dirty="0">
              <a:solidFill>
                <a:schemeClr val="bg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2716" y="6304452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http://chemed.chem.purdue.edu/genchem/topicreview/bp/ch20/electro.php</a:t>
            </a:r>
          </a:p>
        </p:txBody>
      </p:sp>
    </p:spTree>
    <p:extLst>
      <p:ext uri="{BB962C8B-B14F-4D97-AF65-F5344CB8AC3E}">
        <p14:creationId xmlns:p14="http://schemas.microsoft.com/office/powerpoint/2010/main" val="107329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5</a:t>
            </a:fld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467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AutoNum type="alphaUcPeriod"/>
            </a:pPr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Rovnovážná </a:t>
            </a:r>
            <a:r>
              <a:rPr lang="cs-CZ" sz="36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elektrochemie: </a:t>
            </a:r>
            <a:endParaRPr lang="cs-CZ" sz="3600" dirty="0" smtClean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pokyny k samostudiu aplikací</a:t>
            </a:r>
            <a:r>
              <a:rPr lang="cs-CZ" sz="36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6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6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(Atkins </a:t>
            </a:r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</a:t>
            </a:r>
            <a:r>
              <a:rPr lang="cs-CZ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36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2397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6</a:t>
            </a:fld>
            <a:endParaRPr lang="cs-CZ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212475"/>
            <a:ext cx="67056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6.3.5.1 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Řada napětí kovů</a:t>
            </a:r>
          </a:p>
        </p:txBody>
      </p:sp>
      <p:sp>
        <p:nvSpPr>
          <p:cNvPr id="7" name="AutoShape 4" descr="VÃ½sledek obrÃ¡zku pro rada napeti kov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VÃ½sledek obrÃ¡zku pro rada napeti kov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VÃ½sledek obrÃ¡zku pro rada napeti kov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435768"/>
            <a:ext cx="8043022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5575" y="6252229"/>
            <a:ext cx="8776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Umět seřadit jednotlivé skupiny prvků (rozlišené barvou) dle redukční </a:t>
            </a:r>
            <a:r>
              <a:rPr lang="en-US" dirty="0" smtClean="0">
                <a:solidFill>
                  <a:srgbClr val="FFC000"/>
                </a:solidFill>
              </a:rPr>
              <a:t>/ </a:t>
            </a:r>
            <a:r>
              <a:rPr lang="en-US" dirty="0" err="1" smtClean="0">
                <a:solidFill>
                  <a:srgbClr val="FFC000"/>
                </a:solidFill>
              </a:rPr>
              <a:t>oxida</a:t>
            </a:r>
            <a:r>
              <a:rPr lang="cs-CZ" dirty="0" smtClean="0">
                <a:solidFill>
                  <a:srgbClr val="FFC000"/>
                </a:solidFill>
              </a:rPr>
              <a:t>ční schopnosti 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ym typeface="Symbol"/>
              </a:rPr>
              <a:t> </a:t>
            </a:r>
            <a:r>
              <a:rPr lang="cs-CZ" dirty="0" smtClean="0"/>
              <a:t>Znát potřebnou rovnici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7</a:t>
            </a:fld>
            <a:endParaRPr lang="cs-CZ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304800"/>
            <a:ext cx="70104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6.3.5.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čování aktivitních koeficientů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2667000"/>
            <a:ext cx="76962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6.3.5.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čování </a:t>
            </a:r>
            <a:r>
              <a:rPr lang="en-US" sz="4000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rovno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vážných konstant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3886200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Symbol"/>
              <a:buChar char="®"/>
            </a:pPr>
            <a:r>
              <a:rPr lang="cs-CZ" dirty="0" smtClean="0"/>
              <a:t> Znát konvence pro články </a:t>
            </a:r>
            <a:r>
              <a:rPr lang="en-US" dirty="0" smtClean="0"/>
              <a:t>(6.33a a 6.35)</a:t>
            </a:r>
          </a:p>
          <a:p>
            <a:pPr>
              <a:buFont typeface="Symbol"/>
              <a:buChar char="®"/>
            </a:pPr>
            <a:r>
              <a:rPr lang="cs-CZ" dirty="0" smtClean="0"/>
              <a:t> </a:t>
            </a:r>
            <a:r>
              <a:rPr lang="en-US" dirty="0" smtClean="0"/>
              <a:t>Zn</a:t>
            </a:r>
            <a:r>
              <a:rPr lang="cs-CZ" dirty="0" smtClean="0"/>
              <a:t>át a umět použít rovnice z trojúhelníku </a:t>
            </a:r>
            <a:r>
              <a:rPr lang="cs-CZ" dirty="0" smtClean="0">
                <a:solidFill>
                  <a:srgbClr val="FF0000"/>
                </a:solidFill>
              </a:rPr>
              <a:t>Gibbsova energie – Rovnovážné napětí – Rovnovážná konstanta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1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Umět spojením dvou vztahů odvodit rovnici </a:t>
            </a:r>
            <a:r>
              <a:rPr lang="en-US" dirty="0" smtClean="0"/>
              <a:t>(6.36) pro </a:t>
            </a:r>
            <a:r>
              <a:rPr lang="en-US" dirty="0" err="1" smtClean="0"/>
              <a:t>teplotn</a:t>
            </a:r>
            <a:r>
              <a:rPr lang="cs-CZ" dirty="0" smtClean="0"/>
              <a:t>í koeficient standardního napětí článku (jak je vysvětleno jednou větou v textu)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8</a:t>
            </a:fld>
            <a:endParaRPr lang="cs-CZ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9389" y="533400"/>
            <a:ext cx="76962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6.3.5.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</a:t>
            </a:r>
            <a:r>
              <a:rPr lang="cs-CZ" sz="4000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čování TD funkcí</a:t>
            </a:r>
          </a:p>
        </p:txBody>
      </p:sp>
    </p:spTree>
    <p:extLst>
      <p:ext uri="{BB962C8B-B14F-4D97-AF65-F5344CB8AC3E}">
        <p14:creationId xmlns:p14="http://schemas.microsoft.com/office/powerpoint/2010/main" val="25390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095" y="304800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00FF00"/>
                </a:solidFill>
              </a:rPr>
              <a:t>Mimo ZK z FCH, </a:t>
            </a:r>
            <a:r>
              <a:rPr lang="en-US" sz="4000" dirty="0" smtClean="0">
                <a:solidFill>
                  <a:srgbClr val="00FF00"/>
                </a:solidFill>
              </a:rPr>
              <a:t/>
            </a:r>
            <a:br>
              <a:rPr lang="en-US" sz="4000" dirty="0" smtClean="0">
                <a:solidFill>
                  <a:srgbClr val="00FF00"/>
                </a:solidFill>
              </a:rPr>
            </a:br>
            <a:r>
              <a:rPr lang="cs-CZ" sz="3100" dirty="0" smtClean="0">
                <a:solidFill>
                  <a:srgbClr val="FF0000"/>
                </a:solidFill>
              </a:rPr>
              <a:t>ale </a:t>
            </a:r>
            <a:r>
              <a:rPr lang="en-US" sz="3100" dirty="0" smtClean="0">
                <a:solidFill>
                  <a:srgbClr val="FF0000"/>
                </a:solidFill>
              </a:rPr>
              <a:t>z</a:t>
            </a:r>
            <a:r>
              <a:rPr lang="cs-CZ" sz="3100" dirty="0" smtClean="0">
                <a:solidFill>
                  <a:srgbClr val="FF0000"/>
                </a:solidFill>
              </a:rPr>
              <a:t>ásadní</a:t>
            </a:r>
            <a:r>
              <a:rPr lang="en-US" sz="3100" dirty="0" smtClean="0">
                <a:solidFill>
                  <a:srgbClr val="FF0000"/>
                </a:solidFill>
              </a:rPr>
              <a:t>                     </a:t>
            </a:r>
            <a:r>
              <a:rPr lang="cs-CZ" sz="3100" dirty="0" smtClean="0">
                <a:solidFill>
                  <a:srgbClr val="FF0000"/>
                </a:solidFill>
              </a:rPr>
              <a:t>  </a:t>
            </a:r>
            <a:r>
              <a:rPr lang="en-US" sz="3100" dirty="0" smtClean="0">
                <a:solidFill>
                  <a:srgbClr val="FF0000"/>
                </a:solidFill>
              </a:rPr>
              <a:t>                                        v  ANAL.</a:t>
            </a:r>
            <a:r>
              <a:rPr lang="cs-CZ" sz="3100" dirty="0" smtClean="0">
                <a:solidFill>
                  <a:srgbClr val="FF0000"/>
                </a:solidFill>
              </a:rPr>
              <a:t> </a:t>
            </a:r>
            <a:r>
              <a:rPr lang="en-US" sz="3100" dirty="0" smtClean="0">
                <a:solidFill>
                  <a:srgbClr val="FF0000"/>
                </a:solidFill>
              </a:rPr>
              <a:t>CH!</a:t>
            </a:r>
            <a:endParaRPr lang="cs-CZ" sz="31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9</a:t>
            </a:fld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6400800" y="289560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Potenciometrická titrace, </a:t>
            </a:r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cs-CZ" sz="2400" dirty="0" smtClean="0">
                <a:solidFill>
                  <a:srgbClr val="FFC000"/>
                </a:solidFill>
              </a:rPr>
              <a:t>Atkins</a:t>
            </a:r>
            <a:r>
              <a:rPr lang="en-US" sz="2400" dirty="0" smtClean="0">
                <a:solidFill>
                  <a:srgbClr val="FFC000"/>
                </a:solidFill>
              </a:rPr>
              <a:t>,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smtClean="0">
                <a:solidFill>
                  <a:srgbClr val="FFC000"/>
                </a:solidFill>
              </a:rPr>
              <a:t>5</a:t>
            </a:r>
            <a:r>
              <a:rPr lang="en-US" sz="2400" baseline="30000" dirty="0" smtClean="0">
                <a:solidFill>
                  <a:srgbClr val="FFC000"/>
                </a:solidFill>
              </a:rPr>
              <a:t>th</a:t>
            </a:r>
            <a:r>
              <a:rPr lang="en-US" sz="2400" dirty="0" smtClean="0">
                <a:solidFill>
                  <a:srgbClr val="FFC000"/>
                </a:solidFill>
              </a:rPr>
              <a:t> Edition,</a:t>
            </a:r>
          </a:p>
          <a:p>
            <a:r>
              <a:rPr lang="en-US" sz="2400" dirty="0" smtClean="0">
                <a:solidFill>
                  <a:srgbClr val="FFC000"/>
                </a:solidFill>
              </a:rPr>
              <a:t> p. 346-8</a:t>
            </a:r>
            <a:endParaRPr lang="cs-CZ" sz="2400" dirty="0">
              <a:solidFill>
                <a:srgbClr val="FFC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762" y="990600"/>
            <a:ext cx="418801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75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25132</TotalTime>
  <Words>396</Words>
  <Application>Microsoft Office PowerPoint</Application>
  <PresentationFormat>On-screen Show (4:3)</PresentationFormat>
  <Paragraphs>73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3. přednáška A. Rovnovážná elektrochemie:  2 doplnění a pokyny k samostudiu aplikací (Atkins 6.3)  B. Aktivity: Dokončení (Atkins 5.4)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Mimo ZK z FCH,  ale zásadní                                                               v  ANAL. CH!</vt:lpstr>
      <vt:lpstr>PowerPoint Presentation</vt:lpstr>
      <vt:lpstr>PowerPoint Presentation</vt:lpstr>
      <vt:lpstr>5.4.1 Aktivitní koeficient rozpouštědla</vt:lpstr>
      <vt:lpstr>PowerPoint Presentation</vt:lpstr>
      <vt:lpstr>PowerPoint Presentation</vt:lpstr>
      <vt:lpstr>5.4.4 Aktivity iontů v roztoku</vt:lpstr>
      <vt:lpstr>5.4.4.1 Střední aktivitní koeficienty</vt:lpstr>
      <vt:lpstr>PowerPoint Presentation</vt:lpstr>
      <vt:lpstr>5.4.4.2 Debye-Hückelův limitní zákon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236</cp:revision>
  <dcterms:created xsi:type="dcterms:W3CDTF">2016-11-04T13:07:18Z</dcterms:created>
  <dcterms:modified xsi:type="dcterms:W3CDTF">2018-10-03T12:10:38Z</dcterms:modified>
</cp:coreProperties>
</file>