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4" r:id="rId4"/>
    <p:sldId id="275" r:id="rId5"/>
    <p:sldId id="276" r:id="rId6"/>
    <p:sldId id="280" r:id="rId7"/>
    <p:sldId id="281" r:id="rId8"/>
    <p:sldId id="282" r:id="rId9"/>
    <p:sldId id="28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38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C9C5-3B74-4D90-A2BC-D438FB90FAB9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867C-194E-44E5-9CE3-1CF1BDBF8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875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C9C5-3B74-4D90-A2BC-D438FB90FAB9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867C-194E-44E5-9CE3-1CF1BDBF8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54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C9C5-3B74-4D90-A2BC-D438FB90FAB9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867C-194E-44E5-9CE3-1CF1BDBF8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45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C9C5-3B74-4D90-A2BC-D438FB90FAB9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867C-194E-44E5-9CE3-1CF1BDBF8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777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C9C5-3B74-4D90-A2BC-D438FB90FAB9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867C-194E-44E5-9CE3-1CF1BDBF8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016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C9C5-3B74-4D90-A2BC-D438FB90FAB9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867C-194E-44E5-9CE3-1CF1BDBF8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82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C9C5-3B74-4D90-A2BC-D438FB90FAB9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867C-194E-44E5-9CE3-1CF1BDBF8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793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C9C5-3B74-4D90-A2BC-D438FB90FAB9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867C-194E-44E5-9CE3-1CF1BDBF8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538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C9C5-3B74-4D90-A2BC-D438FB90FAB9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867C-194E-44E5-9CE3-1CF1BDBF8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741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C9C5-3B74-4D90-A2BC-D438FB90FAB9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867C-194E-44E5-9CE3-1CF1BDBF8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388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C9C5-3B74-4D90-A2BC-D438FB90FAB9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867C-194E-44E5-9CE3-1CF1BDBF8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428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EC9C5-3B74-4D90-A2BC-D438FB90FAB9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B867C-194E-44E5-9CE3-1CF1BDBF8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807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096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20.1 </a:t>
            </a:r>
            <a:r>
              <a:rPr lang="en-US" b="1" dirty="0" err="1" smtClean="0">
                <a:solidFill>
                  <a:srgbClr val="0000FF"/>
                </a:solidFill>
              </a:rPr>
              <a:t>Pohyb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molekul</a:t>
            </a:r>
            <a:r>
              <a:rPr lang="en-US" b="1" dirty="0" smtClean="0">
                <a:solidFill>
                  <a:srgbClr val="0000FF"/>
                </a:solidFill>
              </a:rPr>
              <a:t> v </a:t>
            </a:r>
            <a:r>
              <a:rPr lang="en-US" b="1" dirty="0" err="1" smtClean="0">
                <a:solidFill>
                  <a:srgbClr val="0000FF"/>
                </a:solidFill>
              </a:rPr>
              <a:t>plynech</a:t>
            </a:r>
            <a:endParaRPr lang="cs-CZ" b="1" dirty="0">
              <a:solidFill>
                <a:srgbClr val="0000FF"/>
              </a:solidFill>
            </a:endParaRPr>
          </a:p>
        </p:txBody>
      </p:sp>
      <p:sp>
        <p:nvSpPr>
          <p:cNvPr id="4" name="AutoShape 2" descr="Výsledek obrázku pro Kinetic theory of g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ýsledek obrázku pro Kinetic theory of ga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6" descr="Výsledek obrázku pro Kinetic theory of ga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365" y="2819400"/>
            <a:ext cx="2771775" cy="2328291"/>
          </a:xfrm>
          <a:prstGeom prst="rect">
            <a:avLst/>
          </a:prstGeom>
        </p:spPr>
      </p:pic>
      <p:pic>
        <p:nvPicPr>
          <p:cNvPr id="1032" name="Picture 8" descr="RATE THEORIES&#10;TRANSITION STATE THEORY:&#10;Potential energy diagramsPotentialenergy&#10;Reactants&#10;Products&#10;Ea&#10;ΔH&#10;The transition st..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73" t="22129" r="11683" b="55157"/>
          <a:stretch/>
        </p:blipFill>
        <p:spPr bwMode="auto">
          <a:xfrm>
            <a:off x="4194810" y="3200400"/>
            <a:ext cx="4677960" cy="1134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713356" y="3462348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+</a:t>
            </a:r>
            <a:endParaRPr lang="cs-CZ" sz="40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334000" y="4495800"/>
            <a:ext cx="457200" cy="65189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713356" y="4461510"/>
            <a:ext cx="706244" cy="68618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146834" y="5410200"/>
            <a:ext cx="43743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Pochopení rychlostních zákonů chemických reakcí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10873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975" y="304800"/>
            <a:ext cx="86868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20.1.1 </a:t>
            </a:r>
            <a:r>
              <a:rPr lang="cs-CZ" sz="3600" b="1" dirty="0" smtClean="0">
                <a:solidFill>
                  <a:srgbClr val="0000FF"/>
                </a:solidFill>
              </a:rPr>
              <a:t>Předpoklady </a:t>
            </a:r>
            <a:r>
              <a:rPr lang="en-US" sz="3600" b="1" dirty="0" err="1" smtClean="0">
                <a:solidFill>
                  <a:srgbClr val="0000FF"/>
                </a:solidFill>
              </a:rPr>
              <a:t>kinetick</a:t>
            </a:r>
            <a:r>
              <a:rPr lang="cs-CZ" sz="3600" b="1" dirty="0" smtClean="0">
                <a:solidFill>
                  <a:srgbClr val="0000FF"/>
                </a:solidFill>
              </a:rPr>
              <a:t>é teorie plynů</a:t>
            </a:r>
            <a:endParaRPr lang="cs-CZ" sz="3600" b="1" dirty="0">
              <a:solidFill>
                <a:srgbClr val="0000FF"/>
              </a:solidFill>
            </a:endParaRPr>
          </a:p>
        </p:txBody>
      </p:sp>
      <p:sp>
        <p:nvSpPr>
          <p:cNvPr id="3" name="AutoShape 2" descr="Výsledek obrázku pro to be or not to b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8" name="Picture 4" descr="Illustration of gaseous microstat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19"/>
          <a:stretch/>
        </p:blipFill>
        <p:spPr bwMode="auto">
          <a:xfrm>
            <a:off x="762000" y="1203158"/>
            <a:ext cx="7620000" cy="5502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097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34400" cy="114300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0000FF"/>
                </a:solidFill>
              </a:rPr>
              <a:t>Obr</a:t>
            </a:r>
            <a:r>
              <a:rPr lang="en-US" b="1" dirty="0" smtClean="0">
                <a:solidFill>
                  <a:srgbClr val="0000FF"/>
                </a:solidFill>
              </a:rPr>
              <a:t>. 20.1 </a:t>
            </a:r>
            <a:r>
              <a:rPr lang="en-US" sz="3100" b="1" dirty="0" err="1" smtClean="0">
                <a:solidFill>
                  <a:srgbClr val="0000FF"/>
                </a:solidFill>
              </a:rPr>
              <a:t>Zm</a:t>
            </a:r>
            <a:r>
              <a:rPr lang="cs-CZ" sz="3100" b="1" dirty="0" smtClean="0">
                <a:solidFill>
                  <a:srgbClr val="0000FF"/>
                </a:solidFill>
              </a:rPr>
              <a:t>ěna rychlosti při nárazu na stěnu</a:t>
            </a:r>
            <a:endParaRPr lang="cs-CZ" sz="3100" b="1" dirty="0">
              <a:solidFill>
                <a:srgbClr val="0000FF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171576"/>
            <a:ext cx="3581400" cy="5686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134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ACACAC"/>
              </a:clrFrom>
              <a:clrTo>
                <a:srgbClr val="ACACAC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066800"/>
            <a:ext cx="8369380" cy="5440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05272" y="-24063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00FF"/>
                </a:solidFill>
              </a:rPr>
              <a:t>Obr</a:t>
            </a:r>
            <a:r>
              <a:rPr lang="en-US" b="1" dirty="0" smtClean="0">
                <a:solidFill>
                  <a:srgbClr val="0000FF"/>
                </a:solidFill>
              </a:rPr>
              <a:t>. 20.2 </a:t>
            </a:r>
            <a:r>
              <a:rPr lang="en-US" b="1" dirty="0" err="1" smtClean="0">
                <a:solidFill>
                  <a:srgbClr val="0000FF"/>
                </a:solidFill>
              </a:rPr>
              <a:t>Odvozen</a:t>
            </a:r>
            <a:r>
              <a:rPr lang="cs-CZ" b="1" dirty="0" smtClean="0">
                <a:solidFill>
                  <a:srgbClr val="0000FF"/>
                </a:solidFill>
              </a:rPr>
              <a:t>í frekvence nrazů na stěnu</a:t>
            </a:r>
            <a:endParaRPr lang="cs-CZ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9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0000FF"/>
                </a:solidFill>
              </a:rPr>
              <a:t>Pojem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cs-CZ" b="1" dirty="0" smtClean="0">
                <a:solidFill>
                  <a:srgbClr val="0000FF"/>
                </a:solidFill>
              </a:rPr>
              <a:t>„distribuční funkce“</a:t>
            </a:r>
            <a:endParaRPr lang="cs-CZ" b="1" dirty="0">
              <a:solidFill>
                <a:srgbClr val="0000FF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57832"/>
            <a:ext cx="8610600" cy="5502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302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143000"/>
            <a:ext cx="4800600" cy="560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 err="1" smtClean="0">
                <a:solidFill>
                  <a:srgbClr val="0000FF"/>
                </a:solidFill>
              </a:rPr>
              <a:t>Obr</a:t>
            </a:r>
            <a:r>
              <a:rPr lang="en-US" sz="3600" b="1" dirty="0" smtClean="0">
                <a:solidFill>
                  <a:srgbClr val="0000FF"/>
                </a:solidFill>
              </a:rPr>
              <a:t>. 20.4 </a:t>
            </a:r>
            <a:r>
              <a:rPr lang="en-US" sz="3600" b="1" dirty="0" smtClean="0">
                <a:solidFill>
                  <a:srgbClr val="0000FF"/>
                </a:solidFill>
              </a:rPr>
              <a:t>V</a:t>
            </a:r>
            <a:r>
              <a:rPr lang="cs-CZ" sz="3600" b="1" dirty="0" smtClean="0">
                <a:solidFill>
                  <a:srgbClr val="0000FF"/>
                </a:solidFill>
              </a:rPr>
              <a:t>ýznam plochy pod distribuční funkcí</a:t>
            </a:r>
            <a:endParaRPr lang="cs-CZ" sz="3600" b="1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272533" y="3537467"/>
            <a:ext cx="2380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Relativn</a:t>
            </a:r>
            <a:r>
              <a:rPr lang="cs-CZ" dirty="0" smtClean="0"/>
              <a:t>í počet molekul</a:t>
            </a:r>
            <a:endParaRPr lang="cs-CZ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828800" y="3722133"/>
            <a:ext cx="64193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902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upload.wikimedia.org/wikipedia/commons/thumb/0/01/MaxwellBoltzmann-en.svg/700px-MaxwellBoltzmann-en.svg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03" t="10676" b="9699"/>
          <a:stretch/>
        </p:blipFill>
        <p:spPr bwMode="auto">
          <a:xfrm>
            <a:off x="1094874" y="1407695"/>
            <a:ext cx="7596452" cy="4247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00FF"/>
                </a:solidFill>
              </a:rPr>
              <a:t>Obr</a:t>
            </a:r>
            <a:r>
              <a:rPr lang="en-US" b="1" dirty="0" smtClean="0">
                <a:solidFill>
                  <a:srgbClr val="0000FF"/>
                </a:solidFill>
              </a:rPr>
              <a:t>. 20.3 </a:t>
            </a:r>
            <a:r>
              <a:rPr lang="cs-CZ" sz="3600" b="1" dirty="0" smtClean="0">
                <a:solidFill>
                  <a:srgbClr val="0000FF"/>
                </a:solidFill>
              </a:rPr>
              <a:t>Maxwell-Boltzmannova distribuce rychlostí pro </a:t>
            </a:r>
            <a:r>
              <a:rPr lang="en-US" sz="3600" b="1" dirty="0" smtClean="0">
                <a:solidFill>
                  <a:srgbClr val="0000FF"/>
                </a:solidFill>
              </a:rPr>
              <a:t>r</a:t>
            </a:r>
            <a:r>
              <a:rPr lang="cs-CZ" sz="3600" b="1" dirty="0" smtClean="0">
                <a:solidFill>
                  <a:srgbClr val="0000FF"/>
                </a:solidFill>
              </a:rPr>
              <a:t>ůzné </a:t>
            </a:r>
            <a:r>
              <a:rPr lang="en-US" sz="3600" b="1" dirty="0" err="1" smtClean="0">
                <a:solidFill>
                  <a:srgbClr val="FF0000"/>
                </a:solidFill>
              </a:rPr>
              <a:t>hmotnosti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-627461" y="3410409"/>
            <a:ext cx="3075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Relativn</a:t>
            </a:r>
            <a:r>
              <a:rPr lang="cs-CZ" dirty="0"/>
              <a:t>í počet </a:t>
            </a:r>
            <a:r>
              <a:rPr lang="cs-CZ" dirty="0" smtClean="0"/>
              <a:t>molekul(s</a:t>
            </a:r>
            <a:r>
              <a:rPr lang="en-US" dirty="0" smtClean="0"/>
              <a:t>/m)</a:t>
            </a:r>
            <a:endParaRPr lang="cs-CZ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6172199"/>
            <a:ext cx="2471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</a:t>
            </a:r>
            <a:r>
              <a:rPr lang="en-US" dirty="0" err="1" smtClean="0"/>
              <a:t>Vz</a:t>
            </a:r>
            <a:r>
              <a:rPr lang="cs-CZ" dirty="0" smtClean="0"/>
              <a:t>ácné plyny, </a:t>
            </a:r>
            <a:r>
              <a:rPr lang="en-US" dirty="0" smtClean="0"/>
              <a:t>298.15 K</a:t>
            </a:r>
            <a:endParaRPr lang="cs-CZ" dirty="0"/>
          </a:p>
        </p:txBody>
      </p:sp>
      <p:sp>
        <p:nvSpPr>
          <p:cNvPr id="12" name="TextBox 11"/>
          <p:cNvSpPr txBox="1"/>
          <p:nvPr/>
        </p:nvSpPr>
        <p:spPr>
          <a:xfrm>
            <a:off x="3505200" y="5650468"/>
            <a:ext cx="3075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Rychlost</a:t>
            </a:r>
            <a:r>
              <a:rPr lang="en-US" dirty="0" smtClean="0"/>
              <a:t> (m/s)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282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00FF"/>
                </a:solidFill>
              </a:rPr>
              <a:t>Obr</a:t>
            </a:r>
            <a:r>
              <a:rPr lang="en-US" b="1" dirty="0" smtClean="0">
                <a:solidFill>
                  <a:srgbClr val="0000FF"/>
                </a:solidFill>
              </a:rPr>
              <a:t>. 20.3 </a:t>
            </a:r>
            <a:r>
              <a:rPr lang="cs-CZ" b="1" dirty="0" smtClean="0">
                <a:solidFill>
                  <a:srgbClr val="0000FF"/>
                </a:solidFill>
              </a:rPr>
              <a:t>Maxwell-Boltzmannova distribuce rychlostí pro </a:t>
            </a:r>
            <a:r>
              <a:rPr lang="en-US" b="1" dirty="0" smtClean="0">
                <a:solidFill>
                  <a:srgbClr val="0000FF"/>
                </a:solidFill>
              </a:rPr>
              <a:t>r</a:t>
            </a:r>
            <a:r>
              <a:rPr lang="cs-CZ" b="1" dirty="0" smtClean="0">
                <a:solidFill>
                  <a:srgbClr val="0000FF"/>
                </a:solidFill>
              </a:rPr>
              <a:t>ůzné </a:t>
            </a:r>
            <a:r>
              <a:rPr lang="en-US" b="1" dirty="0" err="1" smtClean="0">
                <a:solidFill>
                  <a:srgbClr val="FF0000"/>
                </a:solidFill>
              </a:rPr>
              <a:t>teploty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3076" name="Picture 4" descr="https://upload.wikimedia.org/wikipedia/commons/thumb/3/36/Maxwell-Boltzmann_distribution_1.png/1024px-Maxwell-Boltzmann_distribution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13774"/>
            <a:ext cx="6781800" cy="4748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1524000" y="6362358"/>
            <a:ext cx="601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</a:rPr>
              <a:t>Distribuce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rychlost</a:t>
            </a:r>
            <a:r>
              <a:rPr lang="cs-CZ" dirty="0" smtClean="0">
                <a:solidFill>
                  <a:srgbClr val="0000FF"/>
                </a:solidFill>
              </a:rPr>
              <a:t>í pro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10</a:t>
            </a:r>
            <a:r>
              <a:rPr lang="en-US" baseline="30000" dirty="0">
                <a:solidFill>
                  <a:srgbClr val="0000FF"/>
                </a:solidFill>
              </a:rPr>
              <a:t>6</a:t>
            </a:r>
            <a:r>
              <a:rPr lang="en-US" dirty="0">
                <a:solidFill>
                  <a:srgbClr val="0000FF"/>
                </a:solidFill>
              </a:rPr>
              <a:t> </a:t>
            </a:r>
            <a:r>
              <a:rPr lang="cs-CZ" dirty="0" smtClean="0">
                <a:solidFill>
                  <a:srgbClr val="0000FF"/>
                </a:solidFill>
              </a:rPr>
              <a:t>molekul O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r>
              <a:rPr lang="en-US" dirty="0" smtClean="0">
                <a:solidFill>
                  <a:srgbClr val="0000FF"/>
                </a:solidFill>
              </a:rPr>
              <a:t> p</a:t>
            </a:r>
            <a:r>
              <a:rPr lang="cs-CZ" dirty="0" smtClean="0">
                <a:solidFill>
                  <a:srgbClr val="0000FF"/>
                </a:solidFill>
              </a:rPr>
              <a:t>ři </a:t>
            </a:r>
            <a:r>
              <a:rPr lang="en-US" dirty="0" smtClean="0">
                <a:solidFill>
                  <a:srgbClr val="0000FF"/>
                </a:solidFill>
              </a:rPr>
              <a:t>−</a:t>
            </a:r>
            <a:r>
              <a:rPr lang="en-US" dirty="0">
                <a:solidFill>
                  <a:srgbClr val="0000FF"/>
                </a:solidFill>
              </a:rPr>
              <a:t>100, 20 </a:t>
            </a:r>
            <a:r>
              <a:rPr lang="en-US" dirty="0" smtClean="0">
                <a:solidFill>
                  <a:srgbClr val="0000FF"/>
                </a:solidFill>
              </a:rPr>
              <a:t>a </a:t>
            </a:r>
            <a:r>
              <a:rPr lang="en-US" dirty="0">
                <a:solidFill>
                  <a:srgbClr val="0000FF"/>
                </a:solidFill>
              </a:rPr>
              <a:t>600 °C.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-258127" y="3410410"/>
            <a:ext cx="307534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Absolutní počet molekul(s</a:t>
            </a:r>
            <a:r>
              <a:rPr lang="en-US" dirty="0" smtClean="0"/>
              <a:t>/m)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569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Výsledek obrázku pro most probable speed c Maxwel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7" t="10409" b="4474"/>
          <a:stretch/>
        </p:blipFill>
        <p:spPr bwMode="auto">
          <a:xfrm>
            <a:off x="1275347" y="1576137"/>
            <a:ext cx="6950242" cy="4788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3962400" y="3429000"/>
            <a:ext cx="0" cy="2743200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800600" y="1752600"/>
            <a:ext cx="2895600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3832855" y="2586335"/>
            <a:ext cx="2186945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00B050"/>
                </a:solidFill>
              </a:rPr>
              <a:t>Střední rychlost</a:t>
            </a:r>
            <a:endParaRPr lang="cs-CZ" sz="2400" b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86073" y="1900535"/>
            <a:ext cx="4005327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0000FF"/>
                </a:solidFill>
              </a:rPr>
              <a:t>Nejpravděpodobnější rychlost</a:t>
            </a:r>
            <a:endParaRPr lang="cs-CZ" sz="2400" b="1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8600" y="3352800"/>
            <a:ext cx="3720762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7030A0"/>
                </a:solidFill>
              </a:rPr>
              <a:t>Střední kvadratická rychlost</a:t>
            </a:r>
            <a:endParaRPr lang="cs-CZ" sz="2400" b="1" dirty="0">
              <a:solidFill>
                <a:srgbClr val="7030A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48462" y="6364705"/>
            <a:ext cx="3075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/>
              <a:t>Rychlost</a:t>
            </a:r>
            <a:r>
              <a:rPr lang="en-US" sz="2000" b="1" dirty="0"/>
              <a:t> </a:t>
            </a:r>
            <a:endParaRPr lang="cs-CZ" sz="2000" b="1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-489284" y="3152744"/>
            <a:ext cx="3075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Relativní počet molekul</a:t>
            </a:r>
            <a:endParaRPr lang="cs-CZ" sz="2000" b="1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 err="1" smtClean="0">
                <a:solidFill>
                  <a:srgbClr val="0000FF"/>
                </a:solidFill>
              </a:rPr>
              <a:t>Obr</a:t>
            </a:r>
            <a:r>
              <a:rPr lang="en-US" sz="3600" b="1" dirty="0" smtClean="0">
                <a:solidFill>
                  <a:srgbClr val="0000FF"/>
                </a:solidFill>
              </a:rPr>
              <a:t>. 20.6 </a:t>
            </a:r>
            <a:r>
              <a:rPr lang="cs-CZ" sz="3600" b="1" dirty="0" smtClean="0">
                <a:solidFill>
                  <a:srgbClr val="FF0000"/>
                </a:solidFill>
              </a:rPr>
              <a:t>Rychlost: nejpravděpodobnější, střední a střední kvadratická</a:t>
            </a:r>
            <a:endParaRPr lang="cs-CZ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33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4080</TotalTime>
  <Words>123</Words>
  <Application>Microsoft Office PowerPoint</Application>
  <PresentationFormat>On-screen Show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20.1 Pohyb molekul v plynech</vt:lpstr>
      <vt:lpstr>20.1.1 Předpoklady kinetické teorie plynů</vt:lpstr>
      <vt:lpstr>Obr. 20.1 Změna rychlosti při nárazu na stěnu</vt:lpstr>
      <vt:lpstr>Obr. 20.2 Odvození frekvence nrazů na stěnu</vt:lpstr>
      <vt:lpstr>Pojem „distribuční funkce“</vt:lpstr>
      <vt:lpstr>Obr. 20.4 Význam plochy pod distribuční funkcí</vt:lpstr>
      <vt:lpstr>Obr. 20.3 Maxwell-Boltzmannova distribuce rychlostí pro různé hmotnosti</vt:lpstr>
      <vt:lpstr>Obr. 20.3 Maxwell-Boltzmannova distribuce rychlostí pro různé teploty</vt:lpstr>
      <vt:lpstr>Obr. 20.6 Rychlost: nejpravděpodobnější, střední a střední kvadratická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Kinetická teorie ideálního plynu</dc:title>
  <dc:creator>Marketa</dc:creator>
  <cp:lastModifiedBy>Marketa</cp:lastModifiedBy>
  <cp:revision>115</cp:revision>
  <dcterms:created xsi:type="dcterms:W3CDTF">2016-11-12T18:27:26Z</dcterms:created>
  <dcterms:modified xsi:type="dcterms:W3CDTF">2018-12-05T09:18:59Z</dcterms:modified>
</cp:coreProperties>
</file>