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95" r:id="rId4"/>
    <p:sldId id="296" r:id="rId5"/>
    <p:sldId id="272" r:id="rId6"/>
    <p:sldId id="298" r:id="rId7"/>
    <p:sldId id="269" r:id="rId8"/>
    <p:sldId id="270" r:id="rId9"/>
    <p:sldId id="273" r:id="rId10"/>
    <p:sldId id="274" r:id="rId11"/>
    <p:sldId id="267" r:id="rId12"/>
    <p:sldId id="307" r:id="rId13"/>
    <p:sldId id="278" r:id="rId14"/>
    <p:sldId id="306" r:id="rId15"/>
    <p:sldId id="305" r:id="rId16"/>
    <p:sldId id="280" r:id="rId17"/>
    <p:sldId id="283" r:id="rId18"/>
    <p:sldId id="286" r:id="rId19"/>
    <p:sldId id="292" r:id="rId20"/>
    <p:sldId id="293" r:id="rId21"/>
    <p:sldId id="303" r:id="rId22"/>
    <p:sldId id="302" r:id="rId23"/>
    <p:sldId id="285" r:id="rId24"/>
    <p:sldId id="284" r:id="rId25"/>
    <p:sldId id="301" r:id="rId26"/>
    <p:sldId id="281" r:id="rId27"/>
    <p:sldId id="282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FF00"/>
    <a:srgbClr val="660066"/>
    <a:srgbClr val="0000CC"/>
    <a:srgbClr val="CC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578-16F6-4714-B064-8ED59D43BF73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A4C3-FC78-4A29-9FD4-2FAE9EC93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60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578-16F6-4714-B064-8ED59D43BF73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A4C3-FC78-4A29-9FD4-2FAE9EC93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65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578-16F6-4714-B064-8ED59D43BF73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A4C3-FC78-4A29-9FD4-2FAE9EC93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13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578-16F6-4714-B064-8ED59D43BF73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A4C3-FC78-4A29-9FD4-2FAE9EC93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432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578-16F6-4714-B064-8ED59D43BF73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A4C3-FC78-4A29-9FD4-2FAE9EC93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35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578-16F6-4714-B064-8ED59D43BF73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A4C3-FC78-4A29-9FD4-2FAE9EC93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62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578-16F6-4714-B064-8ED59D43BF73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A4C3-FC78-4A29-9FD4-2FAE9EC93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8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578-16F6-4714-B064-8ED59D43BF73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A4C3-FC78-4A29-9FD4-2FAE9EC93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04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578-16F6-4714-B064-8ED59D43BF73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A4C3-FC78-4A29-9FD4-2FAE9EC93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946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578-16F6-4714-B064-8ED59D43BF73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A4C3-FC78-4A29-9FD4-2FAE9EC93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71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578-16F6-4714-B064-8ED59D43BF73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A4C3-FC78-4A29-9FD4-2FAE9EC93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13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C2578-16F6-4714-B064-8ED59D43BF73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CA4C3-FC78-4A29-9FD4-2FAE9EC93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15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7041" y="381000"/>
            <a:ext cx="63124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Atkins 10: </a:t>
            </a:r>
            <a:r>
              <a:rPr lang="en-US" sz="4000" dirty="0" err="1"/>
              <a:t>Struktura</a:t>
            </a:r>
            <a:r>
              <a:rPr lang="en-US" sz="4000" dirty="0"/>
              <a:t> </a:t>
            </a:r>
            <a:r>
              <a:rPr lang="en-US" sz="4000" dirty="0" err="1" smtClean="0"/>
              <a:t>molekul</a:t>
            </a:r>
            <a:r>
              <a:rPr lang="en-US" sz="4000" dirty="0" smtClean="0"/>
              <a:t> </a:t>
            </a:r>
            <a:endParaRPr lang="cs-CZ" sz="40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371600" y="1275820"/>
            <a:ext cx="2209800" cy="134981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5775" y="2242550"/>
            <a:ext cx="1872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 B-O </a:t>
            </a:r>
            <a:r>
              <a:rPr lang="en-US" sz="2800" dirty="0" err="1" smtClean="0">
                <a:solidFill>
                  <a:srgbClr val="FFC000"/>
                </a:solidFill>
              </a:rPr>
              <a:t>aproximace</a:t>
            </a:r>
            <a:endParaRPr lang="cs-CZ" sz="2800" dirty="0">
              <a:solidFill>
                <a:srgbClr val="FFC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581400" y="1392124"/>
            <a:ext cx="457201" cy="1804533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38856" y="3285053"/>
            <a:ext cx="1677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FF00"/>
                </a:solidFill>
              </a:rPr>
              <a:t>Teorie</a:t>
            </a:r>
            <a:r>
              <a:rPr lang="en-US" sz="2800" dirty="0" smtClean="0">
                <a:solidFill>
                  <a:srgbClr val="00FF00"/>
                </a:solidFill>
              </a:rPr>
              <a:t> VB</a:t>
            </a:r>
            <a:endParaRPr lang="cs-CZ" sz="2800" dirty="0">
              <a:solidFill>
                <a:srgbClr val="00FF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876800" y="1392123"/>
            <a:ext cx="374622" cy="2262262"/>
          </a:xfrm>
          <a:prstGeom prst="straightConnector1">
            <a:avLst/>
          </a:prstGeom>
          <a:ln w="38100">
            <a:solidFill>
              <a:srgbClr val="66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90829" y="3654385"/>
            <a:ext cx="2781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66CCFF"/>
                </a:solidFill>
              </a:rPr>
              <a:t>Teorie</a:t>
            </a:r>
            <a:r>
              <a:rPr lang="en-US" sz="2800" dirty="0" smtClean="0">
                <a:solidFill>
                  <a:srgbClr val="66CCFF"/>
                </a:solidFill>
              </a:rPr>
              <a:t> MO</a:t>
            </a:r>
            <a:r>
              <a:rPr lang="cs-CZ" sz="2800" dirty="0" smtClean="0">
                <a:solidFill>
                  <a:srgbClr val="66CCFF"/>
                </a:solidFill>
              </a:rPr>
              <a:t>: Molekuly A</a:t>
            </a:r>
            <a:r>
              <a:rPr lang="en-US" sz="2800" baseline="-25000" dirty="0" smtClean="0">
                <a:solidFill>
                  <a:srgbClr val="66CCFF"/>
                </a:solidFill>
              </a:rPr>
              <a:t>2</a:t>
            </a:r>
            <a:r>
              <a:rPr lang="en-US" sz="2800" dirty="0" smtClean="0">
                <a:solidFill>
                  <a:srgbClr val="66CCFF"/>
                </a:solidFill>
              </a:rPr>
              <a:t>, AB</a:t>
            </a:r>
            <a:endParaRPr lang="cs-CZ" sz="2800" dirty="0">
              <a:solidFill>
                <a:srgbClr val="66CC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1933134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10.4 </a:t>
            </a:r>
          </a:p>
          <a:p>
            <a:r>
              <a:rPr lang="en-US" sz="2800" dirty="0" smtClean="0"/>
              <a:t>MO </a:t>
            </a:r>
            <a:r>
              <a:rPr lang="en-US" sz="2800" dirty="0" err="1" smtClean="0"/>
              <a:t>polyatomick</a:t>
            </a:r>
            <a:r>
              <a:rPr lang="cs-CZ" sz="2800" dirty="0" smtClean="0"/>
              <a:t>ých molekul</a:t>
            </a:r>
            <a:endParaRPr lang="cs-CZ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486400" y="1220441"/>
            <a:ext cx="1676400" cy="88197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628172" y="1576319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10.1</a:t>
            </a:r>
            <a:endParaRPr lang="cs-CZ" sz="2800" dirty="0"/>
          </a:p>
        </p:txBody>
      </p:sp>
      <p:sp>
        <p:nvSpPr>
          <p:cNvPr id="18" name="Rectangle 17"/>
          <p:cNvSpPr/>
          <p:nvPr/>
        </p:nvSpPr>
        <p:spPr>
          <a:xfrm>
            <a:off x="2985735" y="2144883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FF00"/>
                </a:solidFill>
              </a:rPr>
              <a:t>10.2</a:t>
            </a:r>
            <a:endParaRPr lang="cs-CZ" sz="2800" dirty="0"/>
          </a:p>
        </p:txBody>
      </p:sp>
      <p:sp>
        <p:nvSpPr>
          <p:cNvPr id="19" name="Rectangle 18"/>
          <p:cNvSpPr/>
          <p:nvPr/>
        </p:nvSpPr>
        <p:spPr>
          <a:xfrm>
            <a:off x="4202646" y="2634077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66CCFF"/>
                </a:solidFill>
              </a:rPr>
              <a:t>10.3 </a:t>
            </a:r>
            <a:endParaRPr lang="cs-CZ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63918" y="4208382"/>
            <a:ext cx="1573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9. </a:t>
            </a:r>
            <a:r>
              <a:rPr lang="en-US" sz="2000" dirty="0">
                <a:solidFill>
                  <a:srgbClr val="FFC000"/>
                </a:solidFill>
              </a:rPr>
              <a:t>p</a:t>
            </a:r>
            <a:r>
              <a:rPr lang="cs-CZ" sz="2000" dirty="0">
                <a:solidFill>
                  <a:srgbClr val="FFC000"/>
                </a:solidFill>
              </a:rPr>
              <a:t>řednáška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28800" y="4854714"/>
            <a:ext cx="25620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00FF00"/>
                </a:solidFill>
              </a:rPr>
              <a:t>Samostudium</a:t>
            </a:r>
            <a:r>
              <a:rPr lang="en-US" sz="2000" dirty="0" smtClean="0">
                <a:solidFill>
                  <a:srgbClr val="00FF00"/>
                </a:solidFill>
              </a:rPr>
              <a:t> </a:t>
            </a:r>
            <a:r>
              <a:rPr lang="en-US" sz="2000" dirty="0" err="1" smtClean="0">
                <a:solidFill>
                  <a:srgbClr val="00FF00"/>
                </a:solidFill>
              </a:rPr>
              <a:t>dle</a:t>
            </a:r>
            <a:r>
              <a:rPr lang="en-US" sz="2000" dirty="0" smtClean="0">
                <a:solidFill>
                  <a:srgbClr val="00FF00"/>
                </a:solidFill>
              </a:rPr>
              <a:t> </a:t>
            </a:r>
            <a:r>
              <a:rPr lang="en-US" sz="2000" dirty="0" err="1" smtClean="0">
                <a:solidFill>
                  <a:srgbClr val="00FF00"/>
                </a:solidFill>
              </a:rPr>
              <a:t>pokyn</a:t>
            </a:r>
            <a:r>
              <a:rPr lang="cs-CZ" sz="2000" dirty="0" smtClean="0">
                <a:solidFill>
                  <a:srgbClr val="00FF00"/>
                </a:solidFill>
              </a:rPr>
              <a:t>ů v </a:t>
            </a:r>
            <a:r>
              <a:rPr lang="en-US" sz="2000" dirty="0" smtClean="0">
                <a:solidFill>
                  <a:srgbClr val="00FF00"/>
                </a:solidFill>
              </a:rPr>
              <a:t>9. </a:t>
            </a:r>
            <a:r>
              <a:rPr lang="cs-CZ" sz="2000" dirty="0">
                <a:solidFill>
                  <a:srgbClr val="00FF00"/>
                </a:solidFill>
              </a:rPr>
              <a:t>prezentaci</a:t>
            </a:r>
            <a:r>
              <a:rPr lang="en-US" sz="2000" dirty="0">
                <a:solidFill>
                  <a:srgbClr val="00FF00"/>
                </a:solidFill>
              </a:rPr>
              <a:t> </a:t>
            </a:r>
            <a:endParaRPr lang="cs-CZ" sz="2000" dirty="0">
              <a:solidFill>
                <a:srgbClr val="00FF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09688" y="3210499"/>
            <a:ext cx="276225" cy="920939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202501" y="3898275"/>
            <a:ext cx="195366" cy="902267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696200" y="3016304"/>
            <a:ext cx="304800" cy="13898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391400" y="4477104"/>
            <a:ext cx="1593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Kurz</a:t>
            </a:r>
            <a:r>
              <a:rPr lang="en-US" sz="2000" dirty="0" smtClean="0"/>
              <a:t> C9920</a:t>
            </a:r>
            <a:endParaRPr lang="cs-CZ" sz="2000" dirty="0"/>
          </a:p>
        </p:txBody>
      </p:sp>
      <p:sp>
        <p:nvSpPr>
          <p:cNvPr id="40" name="Rectangle 39"/>
          <p:cNvSpPr/>
          <p:nvPr/>
        </p:nvSpPr>
        <p:spPr>
          <a:xfrm>
            <a:off x="4232104" y="5867400"/>
            <a:ext cx="3099438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66CCFF"/>
                </a:solidFill>
              </a:rPr>
              <a:t>10. p</a:t>
            </a:r>
            <a:r>
              <a:rPr lang="cs-CZ" sz="4000" dirty="0">
                <a:solidFill>
                  <a:srgbClr val="66CCFF"/>
                </a:solidFill>
              </a:rPr>
              <a:t>řednáška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470817" y="4608492"/>
            <a:ext cx="187311" cy="1244687"/>
          </a:xfrm>
          <a:prstGeom prst="straightConnector1">
            <a:avLst/>
          </a:prstGeom>
          <a:ln w="38100">
            <a:solidFill>
              <a:srgbClr val="66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47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4" grpId="0"/>
      <p:bldP spid="17" grpId="0"/>
      <p:bldP spid="18" grpId="0"/>
      <p:bldP spid="19" grpId="0"/>
      <p:bldP spid="29" grpId="0"/>
      <p:bldP spid="30" grpId="0"/>
      <p:bldP spid="39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381000"/>
            <a:ext cx="6760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/>
              <a:t>Izoplochy</a:t>
            </a:r>
            <a:r>
              <a:rPr lang="en-US" sz="3600" dirty="0" smtClean="0"/>
              <a:t> </a:t>
            </a:r>
            <a:r>
              <a:rPr lang="cs-CZ" sz="3600" dirty="0" smtClean="0"/>
              <a:t>a symetrické nálepky MO</a:t>
            </a:r>
            <a:endParaRPr lang="cs-CZ" sz="3600" baseline="30000" dirty="0">
              <a:solidFill>
                <a:srgbClr val="00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20186"/>
            <a:ext cx="8023578" cy="146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16" y="4800600"/>
            <a:ext cx="84089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6479" y="1295400"/>
                <a:ext cx="7229671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FF00"/>
                    </a:solidFill>
                  </a:rPr>
                  <a:t>Orbital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3200" i="1" smtClean="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≡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FF00"/>
                    </a:solidFill>
                  </a:rPr>
                  <a:t> , z n</a:t>
                </a:r>
                <a:r>
                  <a:rPr lang="cs-CZ" sz="3200" dirty="0" smtClean="0">
                    <a:solidFill>
                      <a:srgbClr val="00FF00"/>
                    </a:solidFill>
                  </a:rPr>
                  <a:t>ěmeckého „gerade“:  </a:t>
                </a:r>
                <a:endParaRPr lang="cs-CZ" sz="3200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79" y="1295400"/>
                <a:ext cx="7229671" cy="624786"/>
              </a:xfrm>
              <a:prstGeom prst="rect">
                <a:avLst/>
              </a:prstGeom>
              <a:blipFill rotWithShape="1">
                <a:blip r:embed="rId4"/>
                <a:stretch>
                  <a:fillRect l="-2192" t="-11765" r="-1686" b="-254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608651" y="3369058"/>
            <a:ext cx="5792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solidFill>
                  <a:srgbClr val="00FF00"/>
                </a:solidFill>
              </a:rPr>
              <a:t>Velká amplituda v mezijaderné </a:t>
            </a:r>
            <a:r>
              <a:rPr lang="cs-CZ" sz="2800" dirty="0" smtClean="0">
                <a:solidFill>
                  <a:srgbClr val="00FF00"/>
                </a:solidFill>
              </a:rPr>
              <a:t>oblasti</a:t>
            </a:r>
            <a:r>
              <a:rPr lang="cs-CZ" sz="2800" dirty="0">
                <a:solidFill>
                  <a:srgbClr val="00FF0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6478" y="4175814"/>
                <a:ext cx="79496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Orbital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≡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𝑢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, z n</a:t>
                </a:r>
                <a:r>
                  <a:rPr lang="cs-CZ" sz="3200" dirty="0" smtClean="0">
                    <a:solidFill>
                      <a:srgbClr val="FF0000"/>
                    </a:solidFill>
                  </a:rPr>
                  <a:t>ěmeckého „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un</a:t>
                </a:r>
                <a:r>
                  <a:rPr lang="cs-CZ" sz="3200" dirty="0" smtClean="0">
                    <a:solidFill>
                      <a:srgbClr val="FF0000"/>
                    </a:solidFill>
                  </a:rPr>
                  <a:t>gerade“:  </a:t>
                </a:r>
                <a:endParaRPr lang="cs-CZ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78" y="4175814"/>
                <a:ext cx="7949612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994" t="-12500" r="-920" b="-343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810810" y="6172200"/>
            <a:ext cx="5417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Uzlov</a:t>
            </a:r>
            <a:r>
              <a:rPr lang="cs-CZ" sz="2800" dirty="0" smtClean="0">
                <a:solidFill>
                  <a:srgbClr val="FF0000"/>
                </a:solidFill>
              </a:rPr>
              <a:t>á rovina </a:t>
            </a:r>
            <a:r>
              <a:rPr lang="cs-CZ" sz="2800" dirty="0">
                <a:solidFill>
                  <a:srgbClr val="FF0000"/>
                </a:solidFill>
              </a:rPr>
              <a:t>v mezijaderné </a:t>
            </a:r>
            <a:r>
              <a:rPr lang="cs-CZ" sz="2800" dirty="0" smtClean="0">
                <a:solidFill>
                  <a:srgbClr val="FF0000"/>
                </a:solidFill>
              </a:rPr>
              <a:t>oblasti</a:t>
            </a:r>
            <a:r>
              <a:rPr lang="cs-CZ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128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396240"/>
            <a:ext cx="60655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/>
              <a:t>Schematick</a:t>
            </a:r>
            <a:r>
              <a:rPr lang="cs-CZ" sz="4000" dirty="0" smtClean="0"/>
              <a:t>é znázornění MO</a:t>
            </a:r>
            <a:endParaRPr lang="cs-CZ" sz="4000" baseline="30000" dirty="0">
              <a:solidFill>
                <a:srgbClr val="00FF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235" y="2828925"/>
            <a:ext cx="1571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00350"/>
            <a:ext cx="15049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685" y="4392185"/>
            <a:ext cx="14001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4406473"/>
            <a:ext cx="14668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0613" y="2835560"/>
                <a:ext cx="1631344" cy="558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rgbClr val="00FF00"/>
                    </a:solidFill>
                  </a:rPr>
                  <a:t>Orbital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FF00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cs-CZ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13" y="2835560"/>
                <a:ext cx="1631344" cy="558230"/>
              </a:xfrm>
              <a:prstGeom prst="rect">
                <a:avLst/>
              </a:prstGeom>
              <a:blipFill rotWithShape="1">
                <a:blip r:embed="rId6"/>
                <a:stretch>
                  <a:fillRect l="-7463" t="-9783" b="-239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1978" y="4392185"/>
                <a:ext cx="17849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Orbital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𝑢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cs-CZ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78" y="4392185"/>
                <a:ext cx="1784976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6826" t="-10588" b="-341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33205" y="1247894"/>
            <a:ext cx="890045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Vyjadřuje </a:t>
            </a:r>
            <a:r>
              <a:rPr lang="cs-CZ" sz="2400" dirty="0" smtClean="0">
                <a:solidFill>
                  <a:srgbClr val="FFC000"/>
                </a:solidFill>
              </a:rPr>
              <a:t>relativní znaménka </a:t>
            </a:r>
            <a:r>
              <a:rPr lang="cs-CZ" sz="2400" dirty="0" smtClean="0"/>
              <a:t>a </a:t>
            </a:r>
            <a:r>
              <a:rPr lang="cs-CZ" sz="2400" dirty="0" smtClean="0">
                <a:solidFill>
                  <a:srgbClr val="00FF00"/>
                </a:solidFill>
              </a:rPr>
              <a:t>relativní velikosti  </a:t>
            </a:r>
            <a:r>
              <a:rPr lang="cs-CZ" sz="2400" dirty="0" smtClean="0"/>
              <a:t>koeficientů AO v MO.</a:t>
            </a:r>
          </a:p>
          <a:p>
            <a:pPr algn="ctr">
              <a:spcBef>
                <a:spcPts val="1200"/>
              </a:spcBef>
            </a:pPr>
            <a:r>
              <a:rPr lang="cs-CZ" sz="2400" dirty="0" smtClean="0"/>
              <a:t>Stínovaný orbital značí znaménko </a:t>
            </a:r>
            <a:r>
              <a:rPr lang="en-US" sz="2400" dirty="0" smtClean="0"/>
              <a:t>+, </a:t>
            </a:r>
            <a:r>
              <a:rPr lang="en-US" sz="2400" dirty="0" err="1" smtClean="0"/>
              <a:t>pr</a:t>
            </a:r>
            <a:r>
              <a:rPr lang="cs-CZ" sz="2400" dirty="0" smtClean="0"/>
              <a:t>ázdný orbital značí znaménko -.</a:t>
            </a:r>
            <a:endParaRPr lang="cs-CZ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800600" y="2853065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≡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853065"/>
                <a:ext cx="534121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804770" y="4435375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≡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770" y="4435375"/>
                <a:ext cx="534121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4038600" y="5257800"/>
            <a:ext cx="595701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842017" y="5253990"/>
            <a:ext cx="459775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696017" y="5987534"/>
            <a:ext cx="4037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 smtClean="0"/>
              <a:t>Identický fyzikální význam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9869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"/>
          <a:stretch/>
        </p:blipFill>
        <p:spPr bwMode="auto">
          <a:xfrm>
            <a:off x="685800" y="1524000"/>
            <a:ext cx="7766304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12739" y="426720"/>
            <a:ext cx="69824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/>
              <a:t>Energie</a:t>
            </a:r>
            <a:r>
              <a:rPr lang="cs-CZ" sz="4000" dirty="0" smtClean="0"/>
              <a:t> </a:t>
            </a:r>
            <a:r>
              <a:rPr lang="cs-CZ" sz="4000" dirty="0" smtClean="0"/>
              <a:t>MO</a:t>
            </a:r>
            <a:r>
              <a:rPr lang="en-US" sz="4000" dirty="0" smtClean="0"/>
              <a:t>: </a:t>
            </a:r>
            <a:r>
              <a:rPr lang="en-US" sz="4000" dirty="0" err="1" smtClean="0">
                <a:solidFill>
                  <a:srgbClr val="FFC000"/>
                </a:solidFill>
              </a:rPr>
              <a:t>Interak</a:t>
            </a:r>
            <a:r>
              <a:rPr lang="cs-CZ" sz="4000" dirty="0" smtClean="0">
                <a:solidFill>
                  <a:srgbClr val="FFC000"/>
                </a:solidFill>
              </a:rPr>
              <a:t>ční diagramy</a:t>
            </a:r>
            <a:endParaRPr lang="cs-CZ" sz="4000" baseline="300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591580"/>
            <a:ext cx="654346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1</a:t>
            </a:r>
            <a:r>
              <a:rPr lang="cs-CZ" sz="2800" b="1" dirty="0" smtClean="0">
                <a:solidFill>
                  <a:schemeClr val="bg2"/>
                </a:solidFill>
              </a:rPr>
              <a:t>s</a:t>
            </a:r>
            <a:r>
              <a:rPr lang="cs-CZ" sz="2800" b="1" baseline="-25000" dirty="0" smtClean="0">
                <a:solidFill>
                  <a:schemeClr val="bg2"/>
                </a:solidFill>
              </a:rPr>
              <a:t>A</a:t>
            </a:r>
            <a:endParaRPr lang="cs-CZ" sz="2800" b="1" baseline="-2500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3486180"/>
            <a:ext cx="644728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2"/>
                </a:solidFill>
              </a:rPr>
              <a:t>1s</a:t>
            </a:r>
            <a:r>
              <a:rPr lang="cs-CZ" sz="2800" b="1" baseline="-25000" dirty="0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0" y="4495800"/>
            <a:ext cx="225596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124200" y="4465199"/>
                <a:ext cx="685251" cy="56400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33CC33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</m:oMath>
                  </m:oMathPara>
                </a14:m>
                <a:endParaRPr lang="cs-CZ" sz="28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465199"/>
                <a:ext cx="685251" cy="5640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810000" y="2286000"/>
            <a:ext cx="225596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59320" y="3962400"/>
                <a:ext cx="798680" cy="46166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sSup>
                        <m:sSupPr>
                          <m:ctrlPr>
                            <a:rPr lang="cs-CZ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sz="24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E</m:t>
                          </m:r>
                        </m:e>
                        <m:sup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cs-CZ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320" y="3962400"/>
                <a:ext cx="79868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43600" y="2733020"/>
                <a:ext cx="798680" cy="46166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sSup>
                        <m:sSupPr>
                          <m:ctrlPr>
                            <a:rPr lang="cs-CZ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sz="24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E</m:t>
                          </m:r>
                        </m:e>
                        <m:sup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cs-CZ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733020"/>
                <a:ext cx="79868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147708" y="2285077"/>
                <a:ext cx="8187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CC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sz="2800" b="1" i="1">
                                  <a:solidFill>
                                    <a:srgbClr val="CC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1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𝒖</m:t>
                              </m:r>
                            </m:sub>
                            <m:sup/>
                          </m:sSubSup>
                        </m:e>
                        <m:sup>
                          <m:r>
                            <a:rPr lang="en-US" sz="2800" b="1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cs-CZ" sz="2800" b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708" y="2285077"/>
                <a:ext cx="81874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19200" y="5867400"/>
                <a:ext cx="62828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Stabilizace</m:t>
                    </m:r>
                    <m:r>
                      <a:rPr lang="en-US" sz="2400" b="0" i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 ∆</m:t>
                    </m:r>
                    <m:sSup>
                      <m:sSupPr>
                        <m:ctrlPr>
                          <a:rPr lang="cs-CZ" sz="2400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240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E</m:t>
                        </m:r>
                      </m:e>
                      <m:sup>
                        <m:r>
                          <a:rPr lang="en-US" sz="240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FFC000"/>
                    </a:solidFill>
                  </a:rPr>
                  <a:t> je men</a:t>
                </a:r>
                <a:r>
                  <a:rPr lang="cs-CZ" sz="2400" dirty="0" smtClean="0">
                    <a:solidFill>
                      <a:srgbClr val="FFC000"/>
                    </a:solidFill>
                  </a:rPr>
                  <a:t>ší než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b="0" i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destabilizace</m:t>
                    </m:r>
                    <m:r>
                      <a:rPr lang="cs-CZ" sz="2400" b="0" i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 ∆</m:t>
                    </m:r>
                    <m:sSup>
                      <m:sSupPr>
                        <m:ctrlPr>
                          <a:rPr lang="cs-CZ" sz="2400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240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E</m:t>
                        </m:r>
                      </m:e>
                      <m:sup>
                        <m:r>
                          <a:rPr lang="cs-CZ" sz="2400" b="0" i="0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cs-CZ" sz="2400" dirty="0" smtClean="0">
                    <a:solidFill>
                      <a:srgbClr val="FFC000"/>
                    </a:solidFill>
                  </a:rPr>
                  <a:t> </a:t>
                </a:r>
                <a:endParaRPr lang="cs-CZ" sz="2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867400"/>
                <a:ext cx="6282810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94" t="-10667" b="-29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93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5"/>
          <a:stretch/>
        </p:blipFill>
        <p:spPr bwMode="auto">
          <a:xfrm>
            <a:off x="152400" y="1600200"/>
            <a:ext cx="878088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988341" y="522972"/>
                <a:ext cx="716734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600" b="0" i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Co</m:t>
                      </m:r>
                      <m:r>
                        <a:rPr lang="cs-CZ" sz="3600" b="0" i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3600" b="0" i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ur</m:t>
                      </m:r>
                      <m:r>
                        <a:rPr lang="cs-CZ" sz="3600" b="0" i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č</m:t>
                      </m:r>
                      <m:r>
                        <m:rPr>
                          <m:sty m:val="p"/>
                        </m:rPr>
                        <a:rPr lang="cs-CZ" sz="3600" b="0" i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uje</m:t>
                      </m:r>
                      <m:r>
                        <a:rPr lang="cs-CZ" sz="3600" b="0" i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3600" b="0" i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m</m:t>
                      </m:r>
                      <m:r>
                        <a:rPr lang="cs-CZ" sz="3600" b="0" i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í</m:t>
                      </m:r>
                      <m:r>
                        <m:rPr>
                          <m:sty m:val="p"/>
                        </m:rPr>
                        <a:rPr lang="cs-CZ" sz="3600" b="0" i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ru</m:t>
                      </m:r>
                      <m:r>
                        <a:rPr lang="cs-CZ" sz="3600" b="0" i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3600" b="0" i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orbit</m:t>
                      </m:r>
                      <m:r>
                        <a:rPr lang="cs-CZ" sz="3600" b="0" i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á</m:t>
                      </m:r>
                      <m:r>
                        <m:rPr>
                          <m:sty m:val="p"/>
                        </m:rPr>
                        <a:rPr lang="cs-CZ" sz="3600" b="0" i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ln</m:t>
                      </m:r>
                      <m:r>
                        <a:rPr lang="cs-CZ" sz="3600" b="0" i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í </m:t>
                      </m:r>
                      <m:r>
                        <m:rPr>
                          <m:sty m:val="p"/>
                        </m:rPr>
                        <a:rPr lang="cs-CZ" sz="3600" b="0" i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interakce</m:t>
                      </m:r>
                      <m:r>
                        <a:rPr lang="cs-CZ" sz="3600" b="0" i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?</m:t>
                      </m:r>
                    </m:oMath>
                  </m:oMathPara>
                </a14:m>
                <a:endParaRPr lang="cs-CZ" sz="36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5" name="Title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88341" y="522972"/>
                <a:ext cx="7167347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tle 4"/>
              <p:cNvSpPr txBox="1">
                <a:spLocks/>
              </p:cNvSpPr>
              <p:nvPr/>
            </p:nvSpPr>
            <p:spPr>
              <a:xfrm>
                <a:off x="304800" y="5542037"/>
                <a:ext cx="8382000" cy="954107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cs-CZ" sz="2800" dirty="0" smtClean="0">
                    <a:solidFill>
                      <a:srgbClr val="00FF00"/>
                    </a:solidFill>
                    <a:ea typeface="Cambria Math"/>
                  </a:rPr>
                  <a:t>Interakce dvou AO stejného typu je </a:t>
                </a:r>
                <a:r>
                  <a:rPr lang="cs-CZ" sz="2800" dirty="0">
                    <a:solidFill>
                      <a:srgbClr val="00FF00"/>
                    </a:solidFill>
                    <a:ea typeface="Cambria Math"/>
                  </a:rPr>
                  <a:t>přímo úm</a:t>
                </a:r>
                <a:r>
                  <a:rPr lang="cs-CZ" sz="2800" dirty="0">
                    <a:solidFill>
                      <a:srgbClr val="00FF00"/>
                    </a:solidFill>
                    <a:ea typeface="Cambria Math"/>
                  </a:rPr>
                  <a:t>ě</a:t>
                </a:r>
                <a:r>
                  <a:rPr lang="cs-CZ" sz="2800" dirty="0">
                    <a:solidFill>
                      <a:srgbClr val="00FF00"/>
                    </a:solidFill>
                    <a:ea typeface="Cambria Math"/>
                  </a:rPr>
                  <a:t>rná </a:t>
                </a:r>
                <a:r>
                  <a:rPr lang="en-US" sz="2800" dirty="0">
                    <a:solidFill>
                      <a:srgbClr val="00FF00"/>
                    </a:solidFill>
                    <a:ea typeface="Cambria Math"/>
                  </a:rPr>
                  <a:t>jejich </a:t>
                </a:r>
                <a:r>
                  <a:rPr lang="cs-CZ" sz="2800" dirty="0" smtClean="0">
                    <a:solidFill>
                      <a:srgbClr val="00FF00"/>
                    </a:solidFill>
                    <a:ea typeface="Cambria Math"/>
                  </a:rPr>
                  <a:t>tzv. </a:t>
                </a:r>
                <a:r>
                  <a:rPr lang="cs-CZ" sz="2800" dirty="0">
                    <a:solidFill>
                      <a:srgbClr val="00FF00"/>
                    </a:solidFill>
                    <a:ea typeface="Cambria Math"/>
                  </a:rPr>
                  <a:t>překryvu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i="1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S</m:t>
                    </m:r>
                    <m:r>
                      <a:rPr lang="cs-CZ" sz="2800" b="0" i="1" smtClean="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i="1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en-US" sz="2800" dirty="0">
                    <a:solidFill>
                      <a:srgbClr val="00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∆</m:t>
                    </m:r>
                    <m:sSup>
                      <m:sSupPr>
                        <m:ctrlPr>
                          <a:rPr lang="cs-CZ" sz="2800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280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E</m:t>
                        </m:r>
                      </m:e>
                      <m:sup>
                        <m:r>
                          <a:rPr lang="en-US" sz="280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∝ </m:t>
                    </m:r>
                  </m:oMath>
                </a14:m>
                <a:r>
                  <a:rPr lang="en-US" sz="2800" dirty="0">
                    <a:solidFill>
                      <a:srgbClr val="FFC000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a:rPr lang="cs-CZ" sz="280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 , </m:t>
                    </m:r>
                    <m:r>
                      <a:rPr lang="cs-CZ" sz="280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∆</m:t>
                    </m:r>
                    <m:sSup>
                      <m:sSupPr>
                        <m:ctrlPr>
                          <a:rPr lang="cs-CZ" sz="2800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280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E</m:t>
                        </m:r>
                      </m:e>
                      <m:sup>
                        <m:r>
                          <a:rPr lang="cs-CZ" sz="280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∝ </m:t>
                    </m:r>
                  </m:oMath>
                </a14:m>
                <a:r>
                  <a:rPr lang="en-US" sz="2800" dirty="0">
                    <a:solidFill>
                      <a:srgbClr val="FFC000"/>
                    </a:solidFill>
                  </a:rPr>
                  <a:t>S</a:t>
                </a:r>
                <a:r>
                  <a:rPr lang="cs-CZ" sz="2800" dirty="0">
                    <a:solidFill>
                      <a:srgbClr val="FFC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6" name="Tit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542037"/>
                <a:ext cx="8382000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655" t="-5096" r="-1673" b="-178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53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10.3.2.3 </a:t>
            </a:r>
            <a:r>
              <a:rPr lang="en-US" dirty="0" smtClean="0">
                <a:solidFill>
                  <a:srgbClr val="FFC000"/>
                </a:solidFill>
              </a:rPr>
              <a:t>P</a:t>
            </a:r>
            <a:r>
              <a:rPr lang="cs-CZ" dirty="0" smtClean="0">
                <a:solidFill>
                  <a:srgbClr val="FFC000"/>
                </a:solidFill>
              </a:rPr>
              <a:t>řekryv</a:t>
            </a:r>
            <a:r>
              <a:rPr lang="en-US" dirty="0" err="1" smtClean="0">
                <a:solidFill>
                  <a:srgbClr val="FFC000"/>
                </a:solidFill>
              </a:rPr>
              <a:t>ov</a:t>
            </a:r>
            <a:r>
              <a:rPr lang="cs-CZ" dirty="0" smtClean="0">
                <a:solidFill>
                  <a:srgbClr val="FFC000"/>
                </a:solidFill>
              </a:rPr>
              <a:t>ý integrál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102926" cy="569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42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/>
              <a:t>Překryvový integrál vs. vzdálenost jader, definice</a:t>
            </a:r>
            <a:endParaRPr lang="cs-CZ" sz="4000" baseline="-25000" dirty="0"/>
          </a:p>
        </p:txBody>
      </p:sp>
      <p:pic>
        <p:nvPicPr>
          <p:cNvPr id="10244" name="Picture 4" descr="Výsledek obrázku pro overlap integral H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17318"/>
            <a:ext cx="7315200" cy="390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38800"/>
            <a:ext cx="4210050" cy="84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9510" y="5791200"/>
            <a:ext cx="678391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cs-CZ" sz="2400" baseline="-25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ij</a:t>
            </a:r>
            <a:r>
              <a:rPr lang="cs-CZ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cs-CZ" sz="2400" baseline="-25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791200"/>
            <a:ext cx="1580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FFC000"/>
                </a:solidFill>
              </a:rPr>
              <a:t>Obecně:</a:t>
            </a:r>
            <a:endParaRPr lang="cs-CZ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3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10.3.3.1 Pol</a:t>
            </a:r>
            <a:r>
              <a:rPr lang="cs-CZ" dirty="0" smtClean="0"/>
              <a:t>ární vazby </a:t>
            </a:r>
            <a:br>
              <a:rPr lang="cs-CZ" dirty="0" smtClean="0"/>
            </a:br>
            <a:r>
              <a:rPr lang="cs-CZ" dirty="0" smtClean="0">
                <a:solidFill>
                  <a:srgbClr val="FFC000"/>
                </a:solidFill>
              </a:rPr>
              <a:t>(interakce dvou AO o různé energii)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62" y="1524000"/>
            <a:ext cx="8079388" cy="438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6462" y="6172200"/>
            <a:ext cx="7681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C000"/>
                </a:solidFill>
              </a:rPr>
              <a:t>Nejjednodu</a:t>
            </a:r>
            <a:r>
              <a:rPr lang="cs-CZ" sz="2400" dirty="0" smtClean="0">
                <a:solidFill>
                  <a:srgbClr val="FFC000"/>
                </a:solidFill>
              </a:rPr>
              <a:t>šší příklad: </a:t>
            </a:r>
            <a:r>
              <a:rPr lang="en-US" sz="2400" dirty="0" smtClean="0">
                <a:solidFill>
                  <a:srgbClr val="FFC000"/>
                </a:solidFill>
              </a:rPr>
              <a:t>He </a:t>
            </a:r>
            <a:r>
              <a:rPr lang="en-US" sz="2400" dirty="0">
                <a:solidFill>
                  <a:srgbClr val="FFC000"/>
                </a:solidFill>
              </a:rPr>
              <a:t>(g) + H</a:t>
            </a:r>
            <a:r>
              <a:rPr lang="en-US" sz="2400" baseline="30000" dirty="0">
                <a:solidFill>
                  <a:srgbClr val="FFC000"/>
                </a:solidFill>
              </a:rPr>
              <a:t>+ </a:t>
            </a:r>
            <a:r>
              <a:rPr lang="en-US" sz="2400" dirty="0">
                <a:solidFill>
                  <a:srgbClr val="FFC000"/>
                </a:solidFill>
              </a:rPr>
              <a:t>(g) </a:t>
            </a:r>
            <a:r>
              <a:rPr lang="en-US" sz="2400" dirty="0">
                <a:solidFill>
                  <a:srgbClr val="FFC000"/>
                </a:solidFill>
                <a:sym typeface="Symbol"/>
              </a:rPr>
              <a:t></a:t>
            </a:r>
            <a:r>
              <a:rPr lang="cs-CZ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HeH</a:t>
            </a:r>
            <a:r>
              <a:rPr lang="en-US" sz="2400" baseline="30000" dirty="0">
                <a:solidFill>
                  <a:srgbClr val="FFC000"/>
                </a:solidFill>
              </a:rPr>
              <a:t>+ </a:t>
            </a:r>
            <a:r>
              <a:rPr lang="en-US" sz="2400" dirty="0">
                <a:solidFill>
                  <a:srgbClr val="FFC000"/>
                </a:solidFill>
              </a:rPr>
              <a:t>(g)  </a:t>
            </a:r>
            <a:r>
              <a:rPr lang="en-US" sz="2400" dirty="0" smtClean="0">
                <a:solidFill>
                  <a:srgbClr val="00FF00"/>
                </a:solidFill>
              </a:rPr>
              <a:t>(</a:t>
            </a:r>
            <a:r>
              <a:rPr lang="cs-CZ" sz="2400" dirty="0" smtClean="0">
                <a:solidFill>
                  <a:srgbClr val="00FF00"/>
                </a:solidFill>
              </a:rPr>
              <a:t>lab.</a:t>
            </a:r>
            <a:r>
              <a:rPr lang="en-US" sz="2400" dirty="0" smtClean="0">
                <a:solidFill>
                  <a:srgbClr val="00FF00"/>
                </a:solidFill>
              </a:rPr>
              <a:t> </a:t>
            </a:r>
            <a:r>
              <a:rPr lang="en-US" sz="2400" dirty="0">
                <a:solidFill>
                  <a:srgbClr val="00FF00"/>
                </a:solidFill>
              </a:rPr>
              <a:t>1925)</a:t>
            </a:r>
            <a:endParaRPr lang="cs-CZ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81200" y="2514600"/>
                <a:ext cx="1676400" cy="77899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800" b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∆</m:t>
                    </m:r>
                    <m:sSup>
                      <m:sSup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𝑬</m:t>
                        </m:r>
                      </m:e>
                      <m:sup>
                        <m:r>
                          <a:rPr lang="cs-CZ" sz="2800" b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∝</m:t>
                    </m:r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cs-CZ" sz="2800" b="1" i="1" dirty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𝑺</m:t>
                            </m:r>
                          </m:e>
                          <m:sup>
                            <m:r>
                              <a:rPr lang="en-US" sz="2800" b="1" i="1" dirty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𝜺</m:t>
                        </m:r>
                      </m:den>
                    </m:f>
                  </m:oMath>
                </a14:m>
                <a:r>
                  <a:rPr lang="cs-CZ" sz="28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514600"/>
                <a:ext cx="1676400" cy="7789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943600" y="4419600"/>
                <a:ext cx="1641027" cy="77899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∆</m:t>
                    </m:r>
                    <m:sSup>
                      <m:sSup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𝑬</m:t>
                        </m:r>
                      </m:e>
                      <m:sup>
                        <m:r>
                          <a:rPr lang="en-US" sz="2800" b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∝</m:t>
                    </m:r>
                    <m:f>
                      <m:f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cs-CZ" sz="2800" b="1" i="1" dirty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𝑺</m:t>
                            </m:r>
                          </m:e>
                          <m:sup>
                            <m:r>
                              <a:rPr lang="en-US" sz="2800" b="1" i="1" dirty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𝜺</m:t>
                        </m:r>
                      </m:den>
                    </m:f>
                    <m:r>
                      <a:rPr lang="cs-CZ" sz="2800" b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cs-CZ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419600"/>
                <a:ext cx="1641027" cy="7789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3886200" y="3581400"/>
            <a:ext cx="167640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14800" y="4343400"/>
            <a:ext cx="167640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p-Down Arrow 10"/>
          <p:cNvSpPr/>
          <p:nvPr/>
        </p:nvSpPr>
        <p:spPr>
          <a:xfrm>
            <a:off x="4800600" y="3581400"/>
            <a:ext cx="76200" cy="762000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800600" y="3733800"/>
                <a:ext cx="5950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𝜺</m:t>
                      </m:r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733800"/>
                <a:ext cx="59503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83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94360" y="190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10.3.2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Zapl</a:t>
            </a:r>
            <a:r>
              <a:rPr lang="cs-CZ" sz="3600" dirty="0" smtClean="0">
                <a:solidFill>
                  <a:srgbClr val="FFC000"/>
                </a:solidFill>
              </a:rPr>
              <a:t>ňování hladin, </a:t>
            </a:r>
            <a:r>
              <a:rPr lang="cs-CZ" sz="3600" dirty="0" smtClean="0">
                <a:solidFill>
                  <a:srgbClr val="00FF00"/>
                </a:solidFill>
              </a:rPr>
              <a:t>systémy se </a:t>
            </a:r>
            <a:r>
              <a:rPr lang="en-US" sz="3600" dirty="0" smtClean="0">
                <a:solidFill>
                  <a:srgbClr val="00FF00"/>
                </a:solidFill>
              </a:rPr>
              <a:t>2 e</a:t>
            </a:r>
            <a:r>
              <a:rPr lang="en-US" sz="3600" baseline="30000" dirty="0" smtClean="0">
                <a:solidFill>
                  <a:srgbClr val="00FF00"/>
                </a:solidFill>
              </a:rPr>
              <a:t>‒</a:t>
            </a:r>
            <a:endParaRPr lang="cs-CZ" sz="3600" baseline="30000" dirty="0">
              <a:solidFill>
                <a:srgbClr val="00FF00"/>
              </a:solidFill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289560" y="1676400"/>
            <a:ext cx="4892040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solidFill>
                  <a:srgbClr val="FFC000"/>
                </a:solidFill>
                <a:ea typeface="Cambria Math"/>
              </a:rPr>
              <a:t>Analogicky</a:t>
            </a:r>
            <a:r>
              <a:rPr lang="en-US" sz="2800" dirty="0" smtClean="0">
                <a:solidFill>
                  <a:srgbClr val="FFC000"/>
                </a:solidFill>
                <a:ea typeface="Cambria Math"/>
              </a:rPr>
              <a:t> k</a:t>
            </a:r>
            <a:r>
              <a:rPr lang="cs-CZ" sz="2800" dirty="0" smtClean="0">
                <a:solidFill>
                  <a:srgbClr val="FFC000"/>
                </a:solidFill>
                <a:ea typeface="Cambria Math"/>
              </a:rPr>
              <a:t> výstavbovému principu pro atomy</a:t>
            </a:r>
            <a:endParaRPr lang="cs-CZ" sz="2800" dirty="0">
              <a:solidFill>
                <a:srgbClr val="FFC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19400" y="1219200"/>
            <a:ext cx="0" cy="3810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9560" y="2718137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cs-CZ" sz="2400" b="1" dirty="0" smtClean="0"/>
              <a:t>V pořadí rostoucí energie </a:t>
            </a:r>
          </a:p>
          <a:p>
            <a:pPr algn="ctr"/>
            <a:r>
              <a:rPr lang="cs-CZ" dirty="0" smtClean="0"/>
              <a:t>(</a:t>
            </a:r>
            <a:r>
              <a:rPr lang="cs-CZ" sz="2000" dirty="0" smtClean="0"/>
              <a:t>potřebuji výpočet, pouze u některých dvojic MO je pořadí v energii</a:t>
            </a:r>
            <a:r>
              <a:rPr lang="cs-CZ" sz="2000" dirty="0"/>
              <a:t> zřejmé 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41910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2. </a:t>
            </a:r>
            <a:r>
              <a:rPr lang="cs-CZ" sz="2400" b="1" dirty="0" smtClean="0"/>
              <a:t>Pauliho princip </a:t>
            </a:r>
          </a:p>
          <a:p>
            <a:pPr algn="ctr"/>
            <a:r>
              <a:rPr lang="cs-CZ" sz="2000" dirty="0" smtClean="0"/>
              <a:t>(maximálně </a:t>
            </a:r>
            <a:r>
              <a:rPr lang="en-US" sz="2000" dirty="0" smtClean="0"/>
              <a:t>2 e</a:t>
            </a:r>
            <a:r>
              <a:rPr lang="en-US" sz="2000" baseline="30000" dirty="0" smtClean="0"/>
              <a:t>‒</a:t>
            </a:r>
            <a:r>
              <a:rPr lang="en-US" sz="2000" dirty="0" smtClean="0"/>
              <a:t> s </a:t>
            </a:r>
            <a:r>
              <a:rPr lang="en-US" sz="2000" dirty="0" err="1" smtClean="0"/>
              <a:t>opa</a:t>
            </a:r>
            <a:r>
              <a:rPr lang="cs-CZ" sz="2000" dirty="0" smtClean="0"/>
              <a:t>čným spinem </a:t>
            </a:r>
            <a:r>
              <a:rPr lang="en-US" sz="2000" dirty="0" smtClean="0"/>
              <a:t>/ 1 MO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" y="5410200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3. </a:t>
            </a:r>
            <a:r>
              <a:rPr lang="en-US" sz="2400" b="1" dirty="0" err="1" smtClean="0"/>
              <a:t>Hundovo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pravidlo</a:t>
            </a:r>
            <a:r>
              <a:rPr lang="cs-CZ" sz="2400" b="1" dirty="0" smtClean="0"/>
              <a:t> </a:t>
            </a:r>
          </a:p>
          <a:p>
            <a:pPr algn="ctr"/>
            <a:r>
              <a:rPr lang="cs-CZ" sz="2000" dirty="0" smtClean="0"/>
              <a:t>(u MO se stejnou energií, </a:t>
            </a:r>
            <a:r>
              <a:rPr lang="en-US" sz="2000" dirty="0" smtClean="0"/>
              <a:t>maxim</a:t>
            </a:r>
            <a:r>
              <a:rPr lang="cs-CZ" sz="2000" dirty="0" smtClean="0"/>
              <a:t>ální počet paralelních spinů dává nejnižší energii)</a:t>
            </a:r>
            <a:endParaRPr lang="cs-CZ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99" y="1665981"/>
            <a:ext cx="3495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3"/>
          <a:stretch/>
        </p:blipFill>
        <p:spPr bwMode="auto">
          <a:xfrm>
            <a:off x="5229225" y="4356794"/>
            <a:ext cx="3571875" cy="227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36158" y="3743980"/>
                <a:ext cx="25580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smtClean="0">
                          <a:solidFill>
                            <a:srgbClr val="00FF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cs-CZ" sz="2800" i="1" smtClean="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 smtClean="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𝑐𝑒𝑙𝑘</m:t>
                          </m:r>
                        </m:sub>
                      </m:sSub>
                      <m:r>
                        <a:rPr lang="cs-CZ" sz="2800" b="0" i="0" smtClean="0">
                          <a:solidFill>
                            <a:srgbClr val="00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0" smtClean="0">
                          <a:solidFill>
                            <a:srgbClr val="00FF00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rgbClr val="00FF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cs-CZ" sz="2800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158" y="3743980"/>
                <a:ext cx="255800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7003732" y="1104900"/>
            <a:ext cx="0" cy="381000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29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39827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10.3.2.4 </a:t>
            </a:r>
            <a:r>
              <a:rPr lang="en-US" dirty="0" err="1" smtClean="0"/>
              <a:t>Jin</a:t>
            </a:r>
            <a:r>
              <a:rPr lang="cs-CZ" dirty="0" smtClean="0"/>
              <a:t>é počty elektronů (</a:t>
            </a:r>
            <a:r>
              <a:rPr lang="en-US" dirty="0" smtClean="0"/>
              <a:t>4,1,3)</a:t>
            </a:r>
            <a:r>
              <a:rPr lang="en-US" dirty="0"/>
              <a:t>;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>
                <a:solidFill>
                  <a:srgbClr val="00FF00"/>
                </a:solidFill>
              </a:rPr>
              <a:t>poje</a:t>
            </a:r>
            <a:r>
              <a:rPr lang="en-US" dirty="0" smtClean="0">
                <a:solidFill>
                  <a:srgbClr val="00FF00"/>
                </a:solidFill>
              </a:rPr>
              <a:t>m </a:t>
            </a:r>
            <a:r>
              <a:rPr lang="cs-CZ" dirty="0" smtClean="0">
                <a:solidFill>
                  <a:srgbClr val="00FF00"/>
                </a:solidFill>
              </a:rPr>
              <a:t>řád vazby</a:t>
            </a:r>
            <a:endParaRPr lang="cs-CZ" dirty="0">
              <a:solidFill>
                <a:srgbClr val="00FF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2"/>
          <a:stretch/>
        </p:blipFill>
        <p:spPr bwMode="auto">
          <a:xfrm>
            <a:off x="838200" y="1600200"/>
            <a:ext cx="7772400" cy="273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004967" y="4429780"/>
                <a:ext cx="3515065" cy="523220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rgbClr val="00FF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8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cs-CZ" sz="28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𝑐𝑒𝑙𝑘</m:t>
                        </m:r>
                      </m:sub>
                    </m:sSub>
                    <m:r>
                      <a:rPr lang="cs-CZ" sz="28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∆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‒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∆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cs-CZ" sz="2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967" y="4429780"/>
                <a:ext cx="3515065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7692" b="-27473"/>
                </a:stretch>
              </a:blipFill>
              <a:ln w="28575">
                <a:solidFill>
                  <a:srgbClr val="00FF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09600" y="5360670"/>
                <a:ext cx="36357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1 </a:t>
                </a:r>
                <a:r>
                  <a:rPr lang="en-US" sz="2400" dirty="0" err="1" smtClean="0"/>
                  <a:t>elektron</a:t>
                </a:r>
                <a:r>
                  <a:rPr lang="en-US" sz="2400" dirty="0" smtClean="0"/>
                  <a:t>:  </a:t>
                </a:r>
                <a14:m>
                  <m:oMath xmlns:m="http://schemas.openxmlformats.org/officeDocument/2006/math">
                    <m:r>
                      <a:rPr lang="cs-CZ" sz="2400" i="1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cs-CZ" sz="2400" i="1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400" i="1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cs-CZ" sz="2400" i="1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  <m:t>𝑐𝑒𝑙𝑘</m:t>
                        </m:r>
                      </m:sub>
                    </m:sSub>
                    <m:r>
                      <a:rPr lang="cs-CZ" sz="240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i="1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∆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cs-CZ" sz="24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360670"/>
                <a:ext cx="3635739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517" t="-10526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381500" y="5405735"/>
                <a:ext cx="46583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3 </a:t>
                </a:r>
                <a:r>
                  <a:rPr lang="en-US" sz="2400" dirty="0" err="1" smtClean="0"/>
                  <a:t>elektrony</a:t>
                </a:r>
                <a:r>
                  <a:rPr lang="en-US" sz="2400" dirty="0" smtClean="0"/>
                  <a:t>:  </a:t>
                </a:r>
                <a14:m>
                  <m:oMath xmlns:m="http://schemas.openxmlformats.org/officeDocument/2006/math">
                    <m:r>
                      <a:rPr lang="cs-CZ" sz="2400" i="1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cs-CZ" sz="2400" i="1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400" i="1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cs-CZ" sz="2400" i="1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  <m:t>𝑐𝑒𝑙𝑘</m:t>
                        </m:r>
                      </m:sub>
                    </m:sSub>
                    <m:r>
                      <a:rPr lang="cs-CZ" sz="240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400" i="1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∆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m:rPr>
                        <m:nor/>
                      </m:rPr>
                      <a:rPr lang="en-US" sz="2400" dirty="0">
                        <a:solidFill>
                          <a:srgbClr val="00FF00"/>
                        </a:solidFill>
                      </a:rPr>
                      <m:t>‒</m:t>
                    </m:r>
                    <m:r>
                      <a:rPr lang="en-US" sz="2400" b="0" i="1" dirty="0" smtClean="0">
                        <a:solidFill>
                          <a:srgbClr val="00FF00"/>
                        </a:solidFill>
                        <a:latin typeface="Cambria Math"/>
                      </a:rPr>
                      <m:t>1</m:t>
                    </m:r>
                    <m:r>
                      <a:rPr lang="en-US" sz="2400" i="1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∆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cs-CZ" sz="24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0" y="5405735"/>
                <a:ext cx="4658327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094" t="-10526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76200" y="5029200"/>
            <a:ext cx="8839200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4800" y="990600"/>
            <a:ext cx="1669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 </a:t>
            </a:r>
            <a:r>
              <a:rPr lang="en-US" sz="2400" dirty="0" err="1" smtClean="0"/>
              <a:t>elektrony</a:t>
            </a:r>
            <a:r>
              <a:rPr lang="en-US" sz="2400" dirty="0"/>
              <a:t>: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102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5540381" cy="36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C000"/>
                </a:solidFill>
              </a:rPr>
              <a:t>P</a:t>
            </a:r>
            <a:r>
              <a:rPr lang="cs-CZ" sz="4000" dirty="0" smtClean="0">
                <a:solidFill>
                  <a:srgbClr val="FFC000"/>
                </a:solidFill>
              </a:rPr>
              <a:t>řekryvové integrály nulové </a:t>
            </a:r>
            <a:r>
              <a:rPr lang="en-US" sz="4000" dirty="0" smtClean="0">
                <a:solidFill>
                  <a:srgbClr val="FFC000"/>
                </a:solidFill>
              </a:rPr>
              <a:t/>
            </a:r>
            <a:br>
              <a:rPr lang="en-US" sz="4000" dirty="0" smtClean="0">
                <a:solidFill>
                  <a:srgbClr val="FFC000"/>
                </a:solidFill>
              </a:rPr>
            </a:br>
            <a:r>
              <a:rPr lang="cs-CZ" sz="4000" dirty="0" smtClean="0">
                <a:solidFill>
                  <a:srgbClr val="FFC000"/>
                </a:solidFill>
              </a:rPr>
              <a:t>díky symetrii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r>
              <a:rPr lang="en-US" sz="4000" b="1" dirty="0" smtClean="0">
                <a:solidFill>
                  <a:srgbClr val="FFC000"/>
                </a:solidFill>
              </a:rPr>
              <a:t>V</a:t>
            </a:r>
            <a:r>
              <a:rPr lang="cs-CZ" sz="4000" b="1" dirty="0" smtClean="0">
                <a:solidFill>
                  <a:srgbClr val="FFC000"/>
                </a:solidFill>
              </a:rPr>
              <a:t>ÝSLEDNÉ </a:t>
            </a:r>
            <a:r>
              <a:rPr lang="cs-CZ" sz="4000" dirty="0" smtClean="0">
                <a:solidFill>
                  <a:srgbClr val="FFC000"/>
                </a:solidFill>
              </a:rPr>
              <a:t>molekuly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21945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VF Symetrická (S) vůči zrcadelní v xy</a:t>
            </a:r>
            <a:endParaRPr lang="cs-CZ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343400"/>
            <a:ext cx="251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VF AntiSymetrická (AS) vůči zrcadelní v xy</a:t>
            </a:r>
            <a:endParaRPr lang="cs-CZ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3810000"/>
            <a:ext cx="8305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13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6455534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453" y="5775573"/>
            <a:ext cx="8686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C000"/>
                </a:solidFill>
              </a:rPr>
              <a:t>Hlavn</a:t>
            </a:r>
            <a:r>
              <a:rPr lang="cs-CZ" sz="3200" dirty="0" smtClean="0">
                <a:solidFill>
                  <a:srgbClr val="FFC000"/>
                </a:solidFill>
              </a:rPr>
              <a:t>í cíl dnešní přednášky: </a:t>
            </a:r>
            <a:r>
              <a:rPr lang="cs-CZ" sz="3200" b="1" dirty="0" smtClean="0">
                <a:solidFill>
                  <a:srgbClr val="FF0000"/>
                </a:solidFill>
              </a:rPr>
              <a:t>Pochopit</a:t>
            </a:r>
            <a:r>
              <a:rPr lang="cs-CZ" sz="3200" dirty="0" smtClean="0">
                <a:solidFill>
                  <a:srgbClr val="FFC000"/>
                </a:solidFill>
              </a:rPr>
              <a:t> rozdíl mezi vazbami v molekulách „před a za čárou“.</a:t>
            </a:r>
            <a:endParaRPr lang="cs-CZ" sz="32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506" y="838200"/>
            <a:ext cx="1651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Atkins </a:t>
            </a:r>
            <a:r>
              <a:rPr lang="en-US" sz="2400" b="1" dirty="0" err="1" smtClean="0">
                <a:solidFill>
                  <a:srgbClr val="FFC000"/>
                </a:solidFill>
              </a:rPr>
              <a:t>Obr</a:t>
            </a:r>
            <a:r>
              <a:rPr lang="en-US" sz="2400" b="1" dirty="0" smtClean="0">
                <a:solidFill>
                  <a:srgbClr val="FFC000"/>
                </a:solidFill>
              </a:rPr>
              <a:t>. 10.33</a:t>
            </a:r>
            <a:endParaRPr lang="cs-CZ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3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10.3.2.4 </a:t>
            </a:r>
            <a:r>
              <a:rPr lang="en-US" dirty="0" smtClean="0"/>
              <a:t> </a:t>
            </a:r>
            <a:r>
              <a:rPr lang="en-US" dirty="0" err="1" smtClean="0"/>
              <a:t>Molekuly</a:t>
            </a:r>
            <a:r>
              <a:rPr lang="en-US" dirty="0" smtClean="0"/>
              <a:t> A</a:t>
            </a:r>
            <a:r>
              <a:rPr lang="en-US" baseline="-25000" dirty="0" smtClean="0"/>
              <a:t>2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FFC000"/>
                </a:solidFill>
              </a:rPr>
              <a:t>orbitaly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typu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Symbol" panose="05050102010706020507" pitchFamily="18" charset="2"/>
              </a:rPr>
              <a:t>p</a:t>
            </a:r>
            <a:endParaRPr lang="cs-CZ" b="1" baseline="-25000" dirty="0">
              <a:solidFill>
                <a:srgbClr val="FFC000"/>
              </a:solidFill>
              <a:latin typeface="Symbol" panose="05050102010706020507" pitchFamily="18" charset="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4179"/>
            <a:ext cx="8305800" cy="252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89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1200"/>
            <a:ext cx="335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10.3.2.4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Molekuly</a:t>
            </a:r>
            <a:r>
              <a:rPr lang="en-US" dirty="0" smtClean="0"/>
              <a:t> </a:t>
            </a:r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FFC000"/>
                </a:solidFill>
              </a:rPr>
              <a:t>orbitaly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typu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Symbol" panose="05050102010706020507" pitchFamily="18" charset="2"/>
              </a:rPr>
              <a:t>s </a:t>
            </a:r>
            <a:r>
              <a:rPr lang="en-US" dirty="0" smtClean="0">
                <a:solidFill>
                  <a:srgbClr val="FFC000"/>
                </a:solidFill>
                <a:latin typeface="+mn-lt"/>
              </a:rPr>
              <a:t>bez </a:t>
            </a:r>
            <a:r>
              <a:rPr lang="en-US" dirty="0" err="1" smtClean="0">
                <a:solidFill>
                  <a:srgbClr val="FFC000"/>
                </a:solidFill>
                <a:latin typeface="+mn-lt"/>
              </a:rPr>
              <a:t>interakce</a:t>
            </a:r>
            <a:r>
              <a:rPr lang="en-US" dirty="0" smtClean="0">
                <a:solidFill>
                  <a:srgbClr val="FFC000"/>
                </a:solidFill>
                <a:latin typeface="+mn-lt"/>
              </a:rPr>
              <a:t> s-p</a:t>
            </a:r>
            <a:endParaRPr lang="cs-CZ" baseline="-25000" dirty="0">
              <a:solidFill>
                <a:srgbClr val="FFC000"/>
              </a:solidFill>
              <a:latin typeface="Symbol" panose="05050102010706020507" pitchFamily="18" charset="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2128"/>
            <a:ext cx="5033963" cy="644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4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FFC000"/>
                </a:solidFill>
              </a:rPr>
              <a:t>Interakce s-p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7467600" cy="331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25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Obr</a:t>
            </a:r>
            <a:r>
              <a:rPr lang="cs-CZ" dirty="0" smtClean="0">
                <a:solidFill>
                  <a:srgbClr val="FFC000"/>
                </a:solidFill>
              </a:rPr>
              <a:t>ázek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10.32 </a:t>
            </a:r>
            <a:r>
              <a:rPr lang="cs-CZ" dirty="0" smtClean="0">
                <a:solidFill>
                  <a:srgbClr val="FFC000"/>
                </a:solidFill>
              </a:rPr>
              <a:t>          </a:t>
            </a:r>
            <a:r>
              <a:rPr lang="en-US" dirty="0" smtClean="0">
                <a:solidFill>
                  <a:srgbClr val="FFC000"/>
                </a:solidFill>
              </a:rPr>
              <a:t>vs. 10.34</a:t>
            </a:r>
            <a:endParaRPr lang="cs-CZ" baseline="-25000" dirty="0">
              <a:solidFill>
                <a:srgbClr val="00FF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6693423" cy="499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6183630"/>
            <a:ext cx="7950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FF00"/>
                </a:solidFill>
              </a:rPr>
              <a:t>Kter</a:t>
            </a:r>
            <a:r>
              <a:rPr lang="cs-CZ" sz="2400" dirty="0" smtClean="0">
                <a:solidFill>
                  <a:srgbClr val="00FF00"/>
                </a:solidFill>
              </a:rPr>
              <a:t>é molekuly </a:t>
            </a:r>
            <a:r>
              <a:rPr lang="en-US" sz="2400" dirty="0" smtClean="0">
                <a:solidFill>
                  <a:srgbClr val="00FF00"/>
                </a:solidFill>
              </a:rPr>
              <a:t>2. </a:t>
            </a:r>
            <a:r>
              <a:rPr lang="en-US" sz="2400" dirty="0" err="1" smtClean="0">
                <a:solidFill>
                  <a:srgbClr val="00FF00"/>
                </a:solidFill>
              </a:rPr>
              <a:t>periody</a:t>
            </a:r>
            <a:r>
              <a:rPr lang="en-US" sz="2400" dirty="0" smtClean="0">
                <a:solidFill>
                  <a:srgbClr val="00FF00"/>
                </a:solidFill>
              </a:rPr>
              <a:t> </a:t>
            </a:r>
            <a:r>
              <a:rPr lang="en-US" sz="2400" dirty="0" err="1" smtClean="0">
                <a:solidFill>
                  <a:srgbClr val="00FF00"/>
                </a:solidFill>
              </a:rPr>
              <a:t>jsou</a:t>
            </a:r>
            <a:r>
              <a:rPr lang="en-US" sz="2400" dirty="0" smtClean="0">
                <a:solidFill>
                  <a:srgbClr val="00FF00"/>
                </a:solidFill>
              </a:rPr>
              <a:t> pops</a:t>
            </a:r>
            <a:r>
              <a:rPr lang="cs-CZ" sz="2400" dirty="0" smtClean="0">
                <a:solidFill>
                  <a:srgbClr val="00FF00"/>
                </a:solidFill>
              </a:rPr>
              <a:t>ány obrázkem (a) resp. (b)?</a:t>
            </a:r>
            <a:endParaRPr lang="cs-CZ" sz="24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1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10.3.3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Heteronukle</a:t>
            </a:r>
            <a:r>
              <a:rPr lang="cs-CZ" dirty="0" smtClean="0">
                <a:solidFill>
                  <a:srgbClr val="FFC000"/>
                </a:solidFill>
              </a:rPr>
              <a:t>ární </a:t>
            </a:r>
            <a:r>
              <a:rPr lang="cs-CZ" dirty="0" smtClean="0">
                <a:solidFill>
                  <a:srgbClr val="FFC000"/>
                </a:solidFill>
              </a:rPr>
              <a:t>molekuly AB</a:t>
            </a:r>
            <a:endParaRPr lang="cs-CZ" dirty="0">
              <a:solidFill>
                <a:srgbClr val="00FF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19200"/>
            <a:ext cx="42195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4800600"/>
            <a:ext cx="8267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281940" y="1676400"/>
            <a:ext cx="3886200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smtClean="0">
                <a:solidFill>
                  <a:srgbClr val="00FF00"/>
                </a:solidFill>
                <a:ea typeface="Cambria Math"/>
              </a:rPr>
              <a:t>Symetricky dovolené interakce:</a:t>
            </a:r>
            <a:endParaRPr lang="cs-CZ" sz="2800" dirty="0">
              <a:solidFill>
                <a:srgbClr val="FFC000"/>
              </a:solidFill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381000" y="2743200"/>
            <a:ext cx="3886200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solidFill>
                  <a:srgbClr val="FFC000"/>
                </a:solidFill>
                <a:ea typeface="Cambria Math"/>
              </a:rPr>
              <a:t>(</a:t>
            </a:r>
            <a:r>
              <a:rPr lang="cs-CZ" sz="2800" dirty="0" smtClean="0">
                <a:solidFill>
                  <a:srgbClr val="FFC000"/>
                </a:solidFill>
                <a:ea typeface="Cambria Math"/>
              </a:rPr>
              <a:t>Který z prvků A, B je elektronegativnější?)</a:t>
            </a:r>
            <a:endParaRPr lang="cs-CZ" sz="2800" dirty="0">
              <a:solidFill>
                <a:srgbClr val="FFC000"/>
              </a:solidFill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533400" y="4277380"/>
            <a:ext cx="83058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smtClean="0">
                <a:solidFill>
                  <a:srgbClr val="00FF00"/>
                </a:solidFill>
                <a:ea typeface="Cambria Math"/>
              </a:rPr>
              <a:t>Konstrukce MO typu </a:t>
            </a:r>
            <a:r>
              <a:rPr lang="cs-CZ" sz="2800" dirty="0" smtClean="0">
                <a:solidFill>
                  <a:srgbClr val="00FF00"/>
                </a:solidFill>
                <a:latin typeface="Symbol" panose="05050102010706020507" pitchFamily="18" charset="2"/>
                <a:ea typeface="Cambria Math"/>
              </a:rPr>
              <a:t>p</a:t>
            </a:r>
            <a:r>
              <a:rPr lang="cs-CZ" sz="2800" dirty="0" smtClean="0">
                <a:solidFill>
                  <a:srgbClr val="00FF00"/>
                </a:solidFill>
                <a:ea typeface="Cambria Math"/>
              </a:rPr>
              <a:t>:     </a:t>
            </a:r>
            <a:r>
              <a:rPr lang="cs-CZ" sz="2800" dirty="0" smtClean="0">
                <a:solidFill>
                  <a:srgbClr val="FFC000"/>
                </a:solidFill>
                <a:ea typeface="Cambria Math"/>
              </a:rPr>
              <a:t>(Proč je řešíme napřed?)</a:t>
            </a:r>
            <a:endParaRPr lang="cs-CZ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7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19100" y="-20053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Obr</a:t>
            </a:r>
            <a:r>
              <a:rPr lang="en-US" sz="3200" dirty="0" smtClean="0"/>
              <a:t>. 10.41 </a:t>
            </a:r>
            <a:r>
              <a:rPr lang="en-US" sz="3200" dirty="0" smtClean="0">
                <a:solidFill>
                  <a:srgbClr val="FFC000"/>
                </a:solidFill>
              </a:rPr>
              <a:t> Diagram </a:t>
            </a:r>
            <a:r>
              <a:rPr lang="en-US" sz="3200" dirty="0" err="1" smtClean="0">
                <a:solidFill>
                  <a:srgbClr val="FFC000"/>
                </a:solidFill>
              </a:rPr>
              <a:t>energi</a:t>
            </a:r>
            <a:r>
              <a:rPr lang="cs-CZ" sz="3200" dirty="0" smtClean="0">
                <a:solidFill>
                  <a:srgbClr val="FFC000"/>
                </a:solidFill>
              </a:rPr>
              <a:t>í MO molekuly NO</a:t>
            </a:r>
            <a:endParaRPr lang="cs-CZ" sz="3200" dirty="0">
              <a:solidFill>
                <a:srgbClr val="00FF00"/>
              </a:solidFill>
            </a:endParaRPr>
          </a:p>
        </p:txBody>
      </p:sp>
      <p:pic>
        <p:nvPicPr>
          <p:cNvPr id="2050" name="Picture 2" descr="VÃ½sledek obrÃ¡zku pro nitric oxide energy level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653" y="990600"/>
            <a:ext cx="6324600" cy="577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12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768" y="1447800"/>
            <a:ext cx="4552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60"/>
          <a:stretch/>
        </p:blipFill>
        <p:spPr bwMode="auto">
          <a:xfrm>
            <a:off x="3728165" y="990600"/>
            <a:ext cx="1790700" cy="52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76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/>
              <a:t>Bonus:</a:t>
            </a:r>
            <a:r>
              <a:rPr lang="en-US" sz="4000" dirty="0" smtClean="0"/>
              <a:t> </a:t>
            </a:r>
            <a:r>
              <a:rPr lang="cs-CZ" sz="4000" dirty="0" smtClean="0">
                <a:solidFill>
                  <a:srgbClr val="FFC000"/>
                </a:solidFill>
                <a:latin typeface="Symbol" panose="05050102010706020507" pitchFamily="18" charset="2"/>
              </a:rPr>
              <a:t>s</a:t>
            </a:r>
            <a:r>
              <a:rPr lang="cs-CZ" sz="4000" dirty="0">
                <a:solidFill>
                  <a:srgbClr val="FFC000"/>
                </a:solidFill>
              </a:rPr>
              <a:t> </a:t>
            </a:r>
            <a:r>
              <a:rPr lang="cs-CZ" sz="4000" dirty="0" smtClean="0">
                <a:solidFill>
                  <a:srgbClr val="FFC000"/>
                </a:solidFill>
              </a:rPr>
              <a:t>orbitaly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r>
              <a:rPr lang="cs-CZ" sz="4000" dirty="0" smtClean="0">
                <a:solidFill>
                  <a:srgbClr val="FFC000"/>
                </a:solidFill>
              </a:rPr>
              <a:t>molekuly </a:t>
            </a:r>
            <a:r>
              <a:rPr lang="cs-CZ" sz="4000" dirty="0" smtClean="0">
                <a:solidFill>
                  <a:srgbClr val="00FF00"/>
                </a:solidFill>
              </a:rPr>
              <a:t>CO</a:t>
            </a:r>
            <a:endParaRPr lang="cs-CZ" sz="4000" baseline="-25000" dirty="0">
              <a:solidFill>
                <a:srgbClr val="00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2436" y="91440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FF00"/>
                </a:solidFill>
              </a:rPr>
              <a:t>C</a:t>
            </a:r>
            <a:endParaRPr lang="cs-CZ" sz="2800" b="1" dirty="0">
              <a:solidFill>
                <a:srgbClr val="00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914400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FF00"/>
                </a:solidFill>
              </a:rPr>
              <a:t>O</a:t>
            </a:r>
            <a:endParaRPr lang="cs-CZ" sz="2800" b="1" dirty="0">
              <a:solidFill>
                <a:srgbClr val="00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4967" y="5158203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-32.4 eV</a:t>
            </a: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3498204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-15.9 eV</a:t>
            </a: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2135" y="4112269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-19.4 eV</a:t>
            </a: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0235" y="3034663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-10.7 eV</a:t>
            </a:r>
            <a:endParaRPr lang="cs-CZ" sz="2400" b="1" dirty="0">
              <a:solidFill>
                <a:srgbClr val="00FF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881" y="4038600"/>
            <a:ext cx="1767268" cy="60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165" y="5942965"/>
            <a:ext cx="1790700" cy="68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030" y="2667000"/>
            <a:ext cx="218297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448808" y="4112269"/>
            <a:ext cx="522992" cy="5266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al 17"/>
          <p:cNvSpPr/>
          <p:nvPr/>
        </p:nvSpPr>
        <p:spPr>
          <a:xfrm>
            <a:off x="6182608" y="5158203"/>
            <a:ext cx="522992" cy="5266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al 18"/>
          <p:cNvSpPr/>
          <p:nvPr/>
        </p:nvSpPr>
        <p:spPr>
          <a:xfrm>
            <a:off x="2448808" y="3034663"/>
            <a:ext cx="522992" cy="5266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al 19"/>
          <p:cNvSpPr/>
          <p:nvPr/>
        </p:nvSpPr>
        <p:spPr>
          <a:xfrm>
            <a:off x="228600" y="5562600"/>
            <a:ext cx="522992" cy="526695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76200" y="6123385"/>
            <a:ext cx="2748894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CC0000"/>
                </a:solidFill>
              </a:rPr>
              <a:t>Vysok</a:t>
            </a:r>
            <a:r>
              <a:rPr lang="cs-CZ" sz="2800" dirty="0" smtClean="0">
                <a:solidFill>
                  <a:srgbClr val="CC0000"/>
                </a:solidFill>
              </a:rPr>
              <a:t>é překryvy</a:t>
            </a:r>
            <a:r>
              <a:rPr lang="en-US" sz="2800" dirty="0" smtClean="0">
                <a:solidFill>
                  <a:srgbClr val="CC0000"/>
                </a:solidFill>
              </a:rPr>
              <a:t>!</a:t>
            </a:r>
            <a:r>
              <a:rPr lang="cs-CZ" sz="2800" dirty="0" smtClean="0">
                <a:solidFill>
                  <a:srgbClr val="CC0000"/>
                </a:solidFill>
              </a:rPr>
              <a:t> </a:t>
            </a:r>
            <a:endParaRPr lang="cs-CZ" sz="2800" dirty="0">
              <a:solidFill>
                <a:srgbClr val="CC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763008" y="5562600"/>
            <a:ext cx="522992" cy="526695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Left-Right Arrow 14"/>
          <p:cNvSpPr/>
          <p:nvPr/>
        </p:nvSpPr>
        <p:spPr>
          <a:xfrm>
            <a:off x="871096" y="5767438"/>
            <a:ext cx="772408" cy="117018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98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/>
              <a:t>Bonus:</a:t>
            </a:r>
            <a:r>
              <a:rPr lang="en-US" sz="4000" dirty="0" smtClean="0"/>
              <a:t> </a:t>
            </a:r>
            <a:r>
              <a:rPr lang="cs-CZ" sz="4000" dirty="0" smtClean="0">
                <a:solidFill>
                  <a:srgbClr val="FFC000"/>
                </a:solidFill>
                <a:latin typeface="+mn-lt"/>
              </a:rPr>
              <a:t>Elektronová struktura</a:t>
            </a:r>
            <a:r>
              <a:rPr lang="cs-CZ" sz="4000" dirty="0" smtClean="0">
                <a:solidFill>
                  <a:srgbClr val="FFC000"/>
                </a:solidFill>
              </a:rPr>
              <a:t> </a:t>
            </a:r>
            <a:r>
              <a:rPr lang="cs-CZ" sz="4000" dirty="0" smtClean="0">
                <a:solidFill>
                  <a:srgbClr val="00FF00"/>
                </a:solidFill>
              </a:rPr>
              <a:t>CO</a:t>
            </a:r>
            <a:endParaRPr lang="cs-CZ" sz="4000" baseline="-25000" dirty="0">
              <a:solidFill>
                <a:srgbClr val="00FF0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892" y="1068937"/>
            <a:ext cx="4436595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377190" y="6280700"/>
            <a:ext cx="83820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 smtClean="0">
                <a:solidFill>
                  <a:srgbClr val="00FF00"/>
                </a:solidFill>
              </a:rPr>
              <a:t>10 </a:t>
            </a:r>
            <a:r>
              <a:rPr lang="en-US" sz="2800" u="sng" dirty="0" err="1" smtClean="0">
                <a:solidFill>
                  <a:srgbClr val="00FF00"/>
                </a:solidFill>
              </a:rPr>
              <a:t>valen</a:t>
            </a:r>
            <a:r>
              <a:rPr lang="cs-CZ" sz="2800" u="sng" dirty="0" smtClean="0">
                <a:solidFill>
                  <a:srgbClr val="00FF00"/>
                </a:solidFill>
              </a:rPr>
              <a:t>čních elektronů </a:t>
            </a:r>
            <a:r>
              <a:rPr lang="cs-CZ" sz="2800" u="sng" dirty="0" smtClean="0">
                <a:solidFill>
                  <a:srgbClr val="00FF00"/>
                </a:solidFill>
                <a:sym typeface="Symbol"/>
              </a:rPr>
              <a:t> obsazeno je spodních </a:t>
            </a:r>
            <a:r>
              <a:rPr lang="en-US" sz="2800" u="sng" dirty="0" smtClean="0">
                <a:solidFill>
                  <a:srgbClr val="00FF00"/>
                </a:solidFill>
                <a:sym typeface="Symbol"/>
              </a:rPr>
              <a:t>5 MO</a:t>
            </a:r>
            <a:endParaRPr lang="cs-CZ" sz="2800" u="sng" dirty="0">
              <a:solidFill>
                <a:srgbClr val="00FF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86025"/>
            <a:ext cx="17430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3352800"/>
            <a:ext cx="12382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3352799"/>
            <a:ext cx="15049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1524000"/>
            <a:ext cx="13239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1524000"/>
            <a:ext cx="15144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639116" y="115318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FF00"/>
                </a:solidFill>
              </a:rPr>
              <a:t>C</a:t>
            </a:r>
            <a:endParaRPr lang="cs-CZ" sz="2800" b="1" dirty="0">
              <a:solidFill>
                <a:srgbClr val="00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74080" y="1153180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FF00"/>
                </a:solidFill>
              </a:rPr>
              <a:t>O</a:t>
            </a:r>
            <a:endParaRPr lang="cs-CZ" sz="2800" b="1" dirty="0">
              <a:solidFill>
                <a:srgbClr val="00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6828" y="1676400"/>
            <a:ext cx="525972" cy="6381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23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10.3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Molekulov</a:t>
            </a:r>
            <a:r>
              <a:rPr lang="cs-CZ" dirty="0" smtClean="0">
                <a:solidFill>
                  <a:srgbClr val="FFC000"/>
                </a:solidFill>
              </a:rPr>
              <a:t>ý ion H</a:t>
            </a:r>
            <a:r>
              <a:rPr lang="en-US" baseline="-25000" dirty="0" smtClean="0">
                <a:solidFill>
                  <a:srgbClr val="FFC000"/>
                </a:solidFill>
              </a:rPr>
              <a:t>2</a:t>
            </a:r>
            <a:r>
              <a:rPr lang="en-US" baseline="30000" dirty="0" smtClean="0">
                <a:solidFill>
                  <a:srgbClr val="FFC000"/>
                </a:solidFill>
              </a:rPr>
              <a:t>+</a:t>
            </a:r>
            <a:endParaRPr lang="cs-CZ" baseline="30000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3"/>
          <a:stretch/>
        </p:blipFill>
        <p:spPr bwMode="auto">
          <a:xfrm>
            <a:off x="1904999" y="1600200"/>
            <a:ext cx="5292579" cy="3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4371" y="5791200"/>
                <a:ext cx="7445500" cy="598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3200" dirty="0" smtClean="0">
                    <a:solidFill>
                      <a:srgbClr val="00FF00"/>
                    </a:solidFill>
                  </a:rPr>
                  <a:t>Operátor energie,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sz="3200" i="1" smtClean="0">
                            <a:solidFill>
                              <a:srgbClr val="00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sz="3200" b="0" i="1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cs-CZ" sz="3200" dirty="0" smtClean="0">
                    <a:solidFill>
                      <a:srgbClr val="00FF00"/>
                    </a:solidFill>
                  </a:rPr>
                  <a:t> , pro (jediný) elektron?</a:t>
                </a:r>
                <a:endParaRPr lang="cs-CZ" sz="3200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371" y="5791200"/>
                <a:ext cx="7445500" cy="598177"/>
              </a:xfrm>
              <a:prstGeom prst="rect">
                <a:avLst/>
              </a:prstGeom>
              <a:blipFill rotWithShape="1">
                <a:blip r:embed="rId3"/>
                <a:stretch>
                  <a:fillRect l="-2046" t="-10204" r="-982" b="-336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045340" y="4114800"/>
            <a:ext cx="1155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solidFill>
                  <a:srgbClr val="0000CC"/>
                </a:solidFill>
              </a:rPr>
              <a:t>jádro</a:t>
            </a:r>
            <a:endParaRPr lang="cs-CZ" sz="36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1540" y="4114800"/>
            <a:ext cx="1155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solidFill>
                  <a:srgbClr val="0000CC"/>
                </a:solidFill>
              </a:rPr>
              <a:t>jádro</a:t>
            </a:r>
            <a:endParaRPr lang="cs-CZ" sz="3600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1447800"/>
            <a:ext cx="1749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solidFill>
                  <a:srgbClr val="660066"/>
                </a:solidFill>
              </a:rPr>
              <a:t>elektron</a:t>
            </a:r>
            <a:endParaRPr lang="cs-CZ" sz="36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5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(a) </a:t>
            </a:r>
            <a:r>
              <a:rPr lang="cs-CZ" dirty="0">
                <a:solidFill>
                  <a:srgbClr val="FFC000"/>
                </a:solidFill>
              </a:rPr>
              <a:t>MO</a:t>
            </a:r>
            <a:r>
              <a:rPr lang="cs-CZ" dirty="0"/>
              <a:t> = </a:t>
            </a:r>
            <a:r>
              <a:rPr lang="en-US" dirty="0"/>
              <a:t>Line</a:t>
            </a:r>
            <a:r>
              <a:rPr lang="cs-CZ" dirty="0"/>
              <a:t>ární kombinace </a:t>
            </a:r>
            <a:r>
              <a:rPr lang="cs-CZ" dirty="0">
                <a:solidFill>
                  <a:srgbClr val="FFC000"/>
                </a:solidFill>
              </a:rPr>
              <a:t>AO </a:t>
            </a:r>
            <a:r>
              <a:rPr lang="cs-CZ" dirty="0" smtClean="0">
                <a:solidFill>
                  <a:srgbClr val="FFC000"/>
                </a:solidFill>
              </a:rPr>
              <a:t/>
            </a:r>
            <a:br>
              <a:rPr lang="cs-CZ" dirty="0" smtClean="0">
                <a:solidFill>
                  <a:srgbClr val="FFC000"/>
                </a:solidFill>
              </a:rPr>
            </a:br>
            <a:r>
              <a:rPr lang="cs-CZ" dirty="0" smtClean="0">
                <a:solidFill>
                  <a:srgbClr val="FFC000"/>
                </a:solidFill>
              </a:rPr>
              <a:t>(</a:t>
            </a:r>
            <a:r>
              <a:rPr lang="cs-CZ" dirty="0">
                <a:solidFill>
                  <a:srgbClr val="FFC000"/>
                </a:solidFill>
              </a:rPr>
              <a:t>MO</a:t>
            </a:r>
            <a:r>
              <a:rPr lang="cs-CZ" dirty="0"/>
              <a:t>-LC</a:t>
            </a:r>
            <a:r>
              <a:rPr lang="cs-CZ" dirty="0">
                <a:solidFill>
                  <a:srgbClr val="FFC000"/>
                </a:solidFill>
              </a:rPr>
              <a:t>AO)</a:t>
            </a:r>
            <a:endParaRPr lang="cs-CZ" baseline="30000" dirty="0">
              <a:solidFill>
                <a:srgbClr val="00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70344"/>
            <a:ext cx="41719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558" y="1905000"/>
            <a:ext cx="4038600" cy="312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410200"/>
            <a:ext cx="8594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00FF00"/>
                </a:solidFill>
              </a:rPr>
              <a:t>Co je znázorněno na obrázcích? </a:t>
            </a:r>
          </a:p>
          <a:p>
            <a:pPr algn="r"/>
            <a:r>
              <a:rPr lang="cs-CZ" sz="3600" dirty="0" smtClean="0">
                <a:solidFill>
                  <a:srgbClr val="00FF00"/>
                </a:solidFill>
              </a:rPr>
              <a:t>Proč získáváme právě </a:t>
            </a:r>
            <a:r>
              <a:rPr lang="en-US" sz="3600" dirty="0" smtClean="0">
                <a:solidFill>
                  <a:srgbClr val="00FF00"/>
                </a:solidFill>
              </a:rPr>
              <a:t>2 </a:t>
            </a:r>
            <a:r>
              <a:rPr lang="en-US" sz="3600" dirty="0" err="1" smtClean="0">
                <a:solidFill>
                  <a:srgbClr val="00FF00"/>
                </a:solidFill>
              </a:rPr>
              <a:t>vlnov</a:t>
            </a:r>
            <a:r>
              <a:rPr lang="cs-CZ" sz="3600" dirty="0" smtClean="0">
                <a:solidFill>
                  <a:srgbClr val="00FF00"/>
                </a:solidFill>
              </a:rPr>
              <a:t>é funkce?</a:t>
            </a:r>
            <a:endParaRPr lang="cs-CZ" sz="3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5782" r="3386"/>
          <a:stretch/>
        </p:blipFill>
        <p:spPr bwMode="auto">
          <a:xfrm>
            <a:off x="5334000" y="2257425"/>
            <a:ext cx="3407144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8387" y="762000"/>
            <a:ext cx="8496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 smtClean="0">
                <a:solidFill>
                  <a:srgbClr val="FFC000"/>
                </a:solidFill>
              </a:rPr>
              <a:t>(b)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cs-CZ" sz="3600" dirty="0" smtClean="0">
                <a:solidFill>
                  <a:srgbClr val="FFC000"/>
                </a:solidFill>
              </a:rPr>
              <a:t>Vazebný </a:t>
            </a:r>
            <a:r>
              <a:rPr lang="cs-CZ" sz="3600" dirty="0" smtClean="0"/>
              <a:t>MO pro </a:t>
            </a:r>
            <a:r>
              <a:rPr lang="cs-CZ" sz="3600" dirty="0"/>
              <a:t>H</a:t>
            </a:r>
            <a:r>
              <a:rPr lang="en-US" sz="3600" baseline="-25000" dirty="0"/>
              <a:t>2</a:t>
            </a:r>
            <a:r>
              <a:rPr lang="en-US" sz="3600" baseline="30000" dirty="0" smtClean="0"/>
              <a:t>+</a:t>
            </a:r>
            <a:r>
              <a:rPr lang="cs-CZ" sz="3600" dirty="0" smtClean="0"/>
              <a:t> v tzv. minimální bázi</a:t>
            </a:r>
            <a:endParaRPr lang="cs-CZ" sz="3600" baseline="30000" dirty="0"/>
          </a:p>
        </p:txBody>
      </p:sp>
      <p:pic>
        <p:nvPicPr>
          <p:cNvPr id="8" name="Picture 2" descr="Výsledek obrázku pro electron probability distribution H2 do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7" r="62408" b="62210"/>
          <a:stretch/>
        </p:blipFill>
        <p:spPr bwMode="auto">
          <a:xfrm>
            <a:off x="419099" y="2667000"/>
            <a:ext cx="426743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4834068" y="4038600"/>
            <a:ext cx="42373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93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538" y="2874110"/>
            <a:ext cx="8877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FFC000"/>
                </a:solidFill>
              </a:rPr>
              <a:t>Pro nekonečně velké sady AO  (tzv. báze) </a:t>
            </a:r>
          </a:p>
          <a:p>
            <a:pPr algn="ctr"/>
            <a:r>
              <a:rPr lang="cs-CZ" sz="3200" dirty="0" smtClean="0">
                <a:solidFill>
                  <a:srgbClr val="FFC000"/>
                </a:solidFill>
              </a:rPr>
              <a:t>lze každý MO </a:t>
            </a:r>
            <a:r>
              <a:rPr lang="cs-CZ" sz="3200" smtClean="0">
                <a:solidFill>
                  <a:srgbClr val="FFC000"/>
                </a:solidFill>
              </a:rPr>
              <a:t>vyjádřit přesně</a:t>
            </a:r>
            <a:r>
              <a:rPr lang="cs-CZ" sz="3200" dirty="0" smtClean="0">
                <a:solidFill>
                  <a:srgbClr val="FFC000"/>
                </a:solidFill>
              </a:rPr>
              <a:t>.</a:t>
            </a:r>
            <a:endParaRPr lang="cs-CZ" sz="3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066800"/>
            <a:ext cx="2209800" cy="90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13143" y="1247478"/>
            <a:ext cx="1459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FF00"/>
                </a:solidFill>
              </a:rPr>
              <a:t>Obecn</a:t>
            </a:r>
            <a:r>
              <a:rPr lang="cs-CZ" sz="2800" dirty="0" smtClean="0">
                <a:solidFill>
                  <a:srgbClr val="00FF00"/>
                </a:solidFill>
              </a:rPr>
              <a:t>ě</a:t>
            </a:r>
            <a:r>
              <a:rPr lang="en-US" sz="2800" dirty="0" smtClean="0">
                <a:solidFill>
                  <a:srgbClr val="00FF00"/>
                </a:solidFill>
              </a:rPr>
              <a:t>:</a:t>
            </a:r>
            <a:endParaRPr lang="cs-CZ" sz="2800" baseline="30000" dirty="0">
              <a:solidFill>
                <a:srgbClr val="00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038" y="4572000"/>
            <a:ext cx="8496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Jak rozumět „dalším“ MO, které v LCAO vzniknou, </a:t>
            </a:r>
          </a:p>
          <a:p>
            <a:pPr algn="ctr"/>
            <a:r>
              <a:rPr lang="cs-CZ" sz="2800" dirty="0" smtClean="0"/>
              <a:t>Když zvětšíme bázi?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9640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sledek obrázku pro electron probability distribution H2 do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26" b="55043"/>
          <a:stretch/>
        </p:blipFill>
        <p:spPr bwMode="auto">
          <a:xfrm>
            <a:off x="440010" y="1417320"/>
            <a:ext cx="821504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228600"/>
            <a:ext cx="8485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2</a:t>
            </a:r>
            <a:r>
              <a:rPr lang="en-US" sz="3200" dirty="0" smtClean="0"/>
              <a:t>.4 </a:t>
            </a:r>
            <a:r>
              <a:rPr lang="cs-CZ" sz="3200" dirty="0" smtClean="0"/>
              <a:t>Konstrukce </a:t>
            </a:r>
            <a:r>
              <a:rPr lang="cs-CZ" sz="3200" dirty="0" smtClean="0">
                <a:solidFill>
                  <a:srgbClr val="FFC000"/>
                </a:solidFill>
              </a:rPr>
              <a:t>MO</a:t>
            </a:r>
            <a:r>
              <a:rPr lang="cs-CZ" sz="3200" dirty="0" smtClean="0"/>
              <a:t> i</a:t>
            </a:r>
            <a:r>
              <a:rPr lang="en-US" sz="3200" dirty="0" err="1" smtClean="0"/>
              <a:t>nterakc</a:t>
            </a:r>
            <a:r>
              <a:rPr lang="cs-CZ" sz="3200" dirty="0" smtClean="0"/>
              <a:t>í</a:t>
            </a:r>
            <a:r>
              <a:rPr lang="en-US" sz="3200" dirty="0" smtClean="0"/>
              <a:t> </a:t>
            </a:r>
            <a:r>
              <a:rPr lang="en-US" sz="3200" dirty="0" err="1" smtClean="0"/>
              <a:t>dvou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identick</a:t>
            </a:r>
            <a:r>
              <a:rPr lang="cs-CZ" sz="3200" dirty="0" smtClean="0">
                <a:solidFill>
                  <a:srgbClr val="FFC000"/>
                </a:solidFill>
              </a:rPr>
              <a:t>ých AO</a:t>
            </a:r>
            <a:endParaRPr lang="cs-CZ" sz="3200" baseline="30000" dirty="0">
              <a:solidFill>
                <a:srgbClr val="00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9000" y="5029200"/>
            <a:ext cx="125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FF00"/>
                </a:solidFill>
              </a:rPr>
              <a:t>Jak to? </a:t>
            </a:r>
            <a:endParaRPr lang="cs-CZ" sz="2400" dirty="0">
              <a:solidFill>
                <a:srgbClr val="00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" y="5424041"/>
            <a:ext cx="8714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FF00"/>
                </a:solidFill>
              </a:rPr>
              <a:t>Lze to získat z výpočtu, ale stejně tak i z úvahy </a:t>
            </a:r>
          </a:p>
          <a:p>
            <a:pPr algn="ctr"/>
            <a:r>
              <a:rPr lang="cs-CZ" sz="2800" dirty="0" smtClean="0">
                <a:solidFill>
                  <a:srgbClr val="00FF00"/>
                </a:solidFill>
              </a:rPr>
              <a:t>o symetrii elektronové hustoty. </a:t>
            </a:r>
            <a:endParaRPr lang="cs-CZ" sz="2800" dirty="0">
              <a:solidFill>
                <a:srgbClr val="00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1172" y="838200"/>
            <a:ext cx="2712720" cy="523220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FF00"/>
                </a:solidFill>
              </a:rPr>
              <a:t>MO</a:t>
            </a:r>
            <a:r>
              <a:rPr lang="en-US" sz="2800" dirty="0" smtClean="0">
                <a:solidFill>
                  <a:srgbClr val="00FF00"/>
                </a:solidFill>
              </a:rPr>
              <a:t>1 (</a:t>
            </a:r>
            <a:r>
              <a:rPr lang="en-US" sz="2800" dirty="0" err="1" smtClean="0">
                <a:solidFill>
                  <a:srgbClr val="00FF00"/>
                </a:solidFill>
              </a:rPr>
              <a:t>vazebn</a:t>
            </a:r>
            <a:r>
              <a:rPr lang="cs-CZ" sz="2800" dirty="0" smtClean="0">
                <a:solidFill>
                  <a:srgbClr val="00FF00"/>
                </a:solidFill>
              </a:rPr>
              <a:t>ý):</a:t>
            </a:r>
            <a:endParaRPr lang="cs-CZ" sz="2800" dirty="0">
              <a:solidFill>
                <a:srgbClr val="00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9942" y="194893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9484" y="194893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4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3431" y="381000"/>
                <a:ext cx="8359140" cy="1611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00FF00"/>
                            </a:solidFill>
                            <a:latin typeface="Cambria Math"/>
                          </a:rPr>
                          <m:t>Ψ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FF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FF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i="0">
                                    <a:solidFill>
                                      <a:srgbClr val="00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a:rPr lang="en-US" sz="2800" i="0">
                                    <a:solidFill>
                                      <a:srgbClr val="00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FF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0">
                                    <a:solidFill>
                                      <a:srgbClr val="00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i="0">
                                    <a:solidFill>
                                      <a:srgbClr val="00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800" i="0">
                                    <a:solidFill>
                                      <a:srgbClr val="00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A</m:t>
                                </m:r>
                              </m:sub>
                            </m:sSub>
                            <m:r>
                              <a:rPr lang="en-US" sz="2800" i="0">
                                <a:solidFill>
                                  <a:srgbClr val="00FF0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FF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i="0">
                                    <a:solidFill>
                                      <a:srgbClr val="00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a:rPr lang="en-US" sz="2800" i="0">
                                    <a:solidFill>
                                      <a:srgbClr val="00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FF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0">
                                    <a:solidFill>
                                      <a:srgbClr val="00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i="0">
                                    <a:solidFill>
                                      <a:srgbClr val="00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800" i="0">
                                    <a:solidFill>
                                      <a:srgbClr val="00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B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00FF0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FF00"/>
                    </a:solidFill>
                  </a:rPr>
                  <a:t>mus</a:t>
                </a:r>
                <a:r>
                  <a:rPr lang="cs-CZ" sz="3200" dirty="0">
                    <a:solidFill>
                      <a:srgbClr val="00FF00"/>
                    </a:solidFill>
                  </a:rPr>
                  <a:t>í  být symetrická </a:t>
                </a:r>
                <a:endParaRPr lang="cs-CZ" sz="3200" dirty="0" smtClean="0">
                  <a:solidFill>
                    <a:srgbClr val="00FF00"/>
                  </a:solidFill>
                </a:endParaRPr>
              </a:p>
              <a:p>
                <a:pPr algn="ctr"/>
                <a:r>
                  <a:rPr lang="cs-CZ" sz="3200" dirty="0" smtClean="0">
                    <a:solidFill>
                      <a:srgbClr val="00FF00"/>
                    </a:solidFill>
                  </a:rPr>
                  <a:t>vůči </a:t>
                </a:r>
                <a:r>
                  <a:rPr lang="cs-CZ" sz="3200" dirty="0">
                    <a:solidFill>
                      <a:srgbClr val="00FF00"/>
                    </a:solidFill>
                  </a:rPr>
                  <a:t>středu souměrnosti </a:t>
                </a:r>
                <a:r>
                  <a:rPr lang="cs-CZ" sz="3200" dirty="0" smtClean="0">
                    <a:solidFill>
                      <a:srgbClr val="00FF00"/>
                    </a:solidFill>
                  </a:rPr>
                  <a:t>molekuly</a:t>
                </a:r>
                <a:endParaRPr lang="en-US" sz="3200" dirty="0" smtClean="0">
                  <a:solidFill>
                    <a:srgbClr val="00FF00"/>
                  </a:solidFill>
                </a:endParaRPr>
              </a:p>
              <a:p>
                <a:pPr algn="ctr"/>
                <a:r>
                  <a:rPr lang="en-US" sz="3200" dirty="0" smtClean="0">
                    <a:solidFill>
                      <a:srgbClr val="00FF00"/>
                    </a:solidFill>
                  </a:rPr>
                  <a:t>(</a:t>
                </a:r>
                <a:r>
                  <a:rPr lang="en-US" sz="3200" dirty="0" err="1" smtClean="0">
                    <a:solidFill>
                      <a:srgbClr val="00FF00"/>
                    </a:solidFill>
                  </a:rPr>
                  <a:t>jako</a:t>
                </a:r>
                <a:r>
                  <a:rPr lang="cs-CZ" sz="3200" dirty="0" smtClean="0">
                    <a:solidFill>
                      <a:srgbClr val="00FF00"/>
                    </a:solidFill>
                  </a:rPr>
                  <a:t>ž i všem dalším prvkům symetrie).</a:t>
                </a:r>
                <a:endParaRPr lang="cs-CZ" sz="3200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31" y="381000"/>
                <a:ext cx="8359140" cy="1611852"/>
              </a:xfrm>
              <a:prstGeom prst="rect">
                <a:avLst/>
              </a:prstGeom>
              <a:blipFill rotWithShape="1">
                <a:blip r:embed="rId2"/>
                <a:stretch>
                  <a:fillRect t="-4924" b="-87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48640" y="5743591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 smtClean="0">
                <a:solidFill>
                  <a:srgbClr val="FFC000"/>
                </a:solidFill>
              </a:rPr>
              <a:t>Ψ</a:t>
            </a:r>
            <a:r>
              <a:rPr lang="en-US" sz="2800" dirty="0" smtClean="0">
                <a:solidFill>
                  <a:srgbClr val="FFC000"/>
                </a:solidFill>
              </a:rPr>
              <a:t>  </a:t>
            </a:r>
            <a:r>
              <a:rPr lang="cs-CZ" sz="2800" dirty="0" smtClean="0">
                <a:solidFill>
                  <a:srgbClr val="FFC000"/>
                </a:solidFill>
              </a:rPr>
              <a:t>symetrická </a:t>
            </a:r>
            <a:r>
              <a:rPr lang="en-US" sz="2800" dirty="0" smtClean="0">
                <a:solidFill>
                  <a:srgbClr val="FFC000"/>
                </a:solidFill>
              </a:rPr>
              <a:t>(S) </a:t>
            </a:r>
            <a:r>
              <a:rPr lang="cs-CZ" sz="2800" dirty="0" smtClean="0">
                <a:solidFill>
                  <a:srgbClr val="FFC000"/>
                </a:solidFill>
              </a:rPr>
              <a:t>nebo antisymetrická</a:t>
            </a:r>
            <a:r>
              <a:rPr lang="en-US" sz="2800" dirty="0" smtClean="0">
                <a:solidFill>
                  <a:srgbClr val="FFC000"/>
                </a:solidFill>
              </a:rPr>
              <a:t> (AS)</a:t>
            </a:r>
            <a:endParaRPr lang="cs-CZ" sz="2800" dirty="0" smtClean="0">
              <a:solidFill>
                <a:srgbClr val="FFC000"/>
              </a:solidFill>
            </a:endParaRPr>
          </a:p>
          <a:p>
            <a:pPr algn="ctr"/>
            <a:r>
              <a:rPr lang="cs-CZ" sz="2800" dirty="0" smtClean="0">
                <a:solidFill>
                  <a:srgbClr val="FFC000"/>
                </a:solidFill>
              </a:rPr>
              <a:t>vůči </a:t>
            </a:r>
            <a:r>
              <a:rPr lang="cs-CZ" sz="2800" dirty="0">
                <a:solidFill>
                  <a:srgbClr val="FFC000"/>
                </a:solidFill>
              </a:rPr>
              <a:t>středu souměrnosti molekuly</a:t>
            </a:r>
            <a:r>
              <a:rPr lang="cs-CZ" sz="2800" dirty="0" smtClean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7" name="Picture 2" descr="Výsledek obrázku pro electron probability distribution H2 do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5" t="3524" b="61707"/>
          <a:stretch/>
        </p:blipFill>
        <p:spPr bwMode="auto">
          <a:xfrm>
            <a:off x="838199" y="3124201"/>
            <a:ext cx="3342775" cy="240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2819400" y="2057400"/>
            <a:ext cx="990600" cy="8382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34000" y="2063262"/>
            <a:ext cx="952500" cy="83233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49912" y="2479431"/>
                <a:ext cx="13771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FF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FF00"/>
                                  </a:solidFill>
                                  <a:latin typeface="Cambria Math"/>
                                  <a:ea typeface="Cambria Math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US" sz="2800">
                                  <a:solidFill>
                                    <a:srgbClr val="00FF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912" y="2479431"/>
                <a:ext cx="137710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400800" y="2637607"/>
                <a:ext cx="17233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FF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FF00"/>
                                  </a:solidFill>
                                  <a:latin typeface="Cambria Math"/>
                                  <a:ea typeface="Cambria Math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US" sz="2800">
                                  <a:solidFill>
                                    <a:srgbClr val="00FF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800" b="0" i="0" smtClean="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−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637607"/>
                <a:ext cx="172335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Výsledek obrázku pro electron probability distribution H2 do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5" t="50000" b="15919"/>
          <a:stretch/>
        </p:blipFill>
        <p:spPr bwMode="auto">
          <a:xfrm>
            <a:off x="5334000" y="3168447"/>
            <a:ext cx="3249051" cy="235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7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electron probability distribution H2 do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7" r="31248"/>
          <a:stretch/>
        </p:blipFill>
        <p:spPr bwMode="auto">
          <a:xfrm>
            <a:off x="525128" y="1447800"/>
            <a:ext cx="814604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06708" y="381000"/>
            <a:ext cx="3389292" cy="523220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FF00"/>
                </a:solidFill>
              </a:rPr>
              <a:t>MO</a:t>
            </a:r>
            <a:r>
              <a:rPr lang="en-US" sz="2800" dirty="0" smtClean="0">
                <a:solidFill>
                  <a:srgbClr val="00FF00"/>
                </a:solidFill>
              </a:rPr>
              <a:t>2 (</a:t>
            </a:r>
            <a:r>
              <a:rPr lang="cs-CZ" sz="2800" dirty="0" smtClean="0">
                <a:solidFill>
                  <a:srgbClr val="00FF00"/>
                </a:solidFill>
              </a:rPr>
              <a:t>proti</a:t>
            </a:r>
            <a:r>
              <a:rPr lang="en-US" sz="2800" dirty="0" err="1" smtClean="0">
                <a:solidFill>
                  <a:srgbClr val="00FF00"/>
                </a:solidFill>
              </a:rPr>
              <a:t>vazebn</a:t>
            </a:r>
            <a:r>
              <a:rPr lang="cs-CZ" sz="2800" dirty="0" smtClean="0">
                <a:solidFill>
                  <a:srgbClr val="00FF00"/>
                </a:solidFill>
              </a:rPr>
              <a:t>ý):</a:t>
            </a:r>
            <a:endParaRPr lang="cs-CZ" sz="2800" dirty="0">
              <a:solidFill>
                <a:srgbClr val="00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9684" y="194893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9484" y="194893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9659</TotalTime>
  <Words>835</Words>
  <Application>Microsoft Office PowerPoint</Application>
  <PresentationFormat>On-screen Show (4:3)</PresentationFormat>
  <Paragraphs>117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10.3? Molekulový ion H2+</vt:lpstr>
      <vt:lpstr>(a) MO = Lineární kombinace AO  (MO-LCAO)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 určuje míru orbitální interakce?</vt:lpstr>
      <vt:lpstr>10.3.2.3 Překryvový integrál</vt:lpstr>
      <vt:lpstr>Překryvový integrál vs. vzdálenost jader, definice</vt:lpstr>
      <vt:lpstr>10.3.3.1 Polární vazby  (interakce dvou AO o různé energii)</vt:lpstr>
      <vt:lpstr>PowerPoint Presentation</vt:lpstr>
      <vt:lpstr>10.3.2.4 Jiné počty elektronů (4,1,3);  pojem řád vazby</vt:lpstr>
      <vt:lpstr>Překryvové integrály nulové  díky symetrii VÝSLEDNÉ molekuly</vt:lpstr>
      <vt:lpstr>10.3.2.4  Molekuly A2: orbitaly typu p</vt:lpstr>
      <vt:lpstr>10.3.2.4    Molekuly A2: orbitaly typu s bez interakce s-p</vt:lpstr>
      <vt:lpstr>Interakce s-p</vt:lpstr>
      <vt:lpstr>Obrázek 10.32           vs. 10.34</vt:lpstr>
      <vt:lpstr>10.3.3 Heteronukleární molekuly AB</vt:lpstr>
      <vt:lpstr>Obr. 10.41  Diagram energií MO molekuly NO</vt:lpstr>
      <vt:lpstr>PowerPoint Presentation</vt:lpstr>
      <vt:lpstr>Bonus: Elektronová struktura 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Marketa</dc:creator>
  <cp:lastModifiedBy>Marketa</cp:lastModifiedBy>
  <cp:revision>231</cp:revision>
  <dcterms:created xsi:type="dcterms:W3CDTF">2017-02-23T11:30:56Z</dcterms:created>
  <dcterms:modified xsi:type="dcterms:W3CDTF">2018-11-21T09:56:23Z</dcterms:modified>
</cp:coreProperties>
</file>