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1" r:id="rId2"/>
    <p:sldId id="362" r:id="rId3"/>
    <p:sldId id="376" r:id="rId4"/>
    <p:sldId id="377" r:id="rId5"/>
    <p:sldId id="378" r:id="rId6"/>
    <p:sldId id="380" r:id="rId7"/>
    <p:sldId id="379" r:id="rId8"/>
    <p:sldId id="38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33CC33"/>
    <a:srgbClr val="333399"/>
    <a:srgbClr val="0033CC"/>
    <a:srgbClr val="FF99FF"/>
    <a:srgbClr val="0066FF"/>
    <a:srgbClr val="0000FF"/>
    <a:srgbClr val="A60E0E"/>
    <a:srgbClr val="C2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5" autoAdjust="0"/>
    <p:restoredTop sz="56587" autoAdjust="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314EE-A60E-42AF-8A72-B752D1E68FA0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2D98C-F819-4026-8022-F4CDAC15D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5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9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84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10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57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3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84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01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28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82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2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55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3B3B7-B625-4974-AFDD-440263C2B53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74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260" y="77905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9. </a:t>
            </a:r>
            <a:r>
              <a:rPr lang="en-US" sz="3600" dirty="0" smtClean="0"/>
              <a:t>p</a:t>
            </a:r>
            <a:r>
              <a:rPr lang="cs-CZ" sz="3600" dirty="0" smtClean="0"/>
              <a:t>řednáška</a:t>
            </a:r>
            <a:endParaRPr lang="cs-CZ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030" y="2046421"/>
            <a:ext cx="5535785" cy="161300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000" dirty="0" err="1" smtClean="0">
                <a:solidFill>
                  <a:srgbClr val="FFC000"/>
                </a:solidFill>
              </a:rPr>
              <a:t>Reprezentace</a:t>
            </a:r>
            <a:r>
              <a:rPr lang="en-US" sz="4000" dirty="0" smtClean="0">
                <a:solidFill>
                  <a:srgbClr val="FFC000"/>
                </a:solidFill>
              </a:rPr>
              <a:t> a </a:t>
            </a:r>
            <a:r>
              <a:rPr lang="en-US" sz="4000" dirty="0" err="1" smtClean="0">
                <a:solidFill>
                  <a:srgbClr val="FFC000"/>
                </a:solidFill>
              </a:rPr>
              <a:t>charaktery</a:t>
            </a:r>
            <a:r>
              <a:rPr lang="en-US" sz="4000" dirty="0" smtClean="0">
                <a:solidFill>
                  <a:srgbClr val="FFC000"/>
                </a:solidFill>
              </a:rPr>
              <a:t>,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FFC000"/>
                </a:solidFill>
              </a:rPr>
              <a:t>Born-</a:t>
            </a:r>
            <a:r>
              <a:rPr lang="en-US" sz="4000" dirty="0" err="1" smtClean="0">
                <a:solidFill>
                  <a:srgbClr val="FFC000"/>
                </a:solidFill>
              </a:rPr>
              <a:t>Oppenheimerova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aproximace</a:t>
            </a:r>
            <a:endParaRPr lang="cs-CZ" sz="4000" dirty="0">
              <a:solidFill>
                <a:srgbClr val="00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84790" y="4005076"/>
            <a:ext cx="6000476" cy="9409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FFFF"/>
                </a:solidFill>
              </a:rPr>
              <a:t>Atkins: </a:t>
            </a:r>
            <a:r>
              <a:rPr lang="en-US" dirty="0" err="1" smtClean="0">
                <a:solidFill>
                  <a:srgbClr val="00FFFF"/>
                </a:solidFill>
              </a:rPr>
              <a:t>Kapitola</a:t>
            </a:r>
            <a:r>
              <a:rPr lang="en-US" dirty="0" smtClean="0">
                <a:solidFill>
                  <a:srgbClr val="00FFFF"/>
                </a:solidFill>
              </a:rPr>
              <a:t> </a:t>
            </a:r>
            <a:r>
              <a:rPr lang="en-US" dirty="0" smtClean="0">
                <a:solidFill>
                  <a:srgbClr val="00FFFF"/>
                </a:solidFill>
              </a:rPr>
              <a:t>11.2 a 10.1</a:t>
            </a:r>
            <a:endParaRPr lang="en-US" dirty="0" smtClean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698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11.2.1.1 </a:t>
            </a:r>
            <a:r>
              <a:rPr lang="en-US" dirty="0" err="1" smtClean="0">
                <a:solidFill>
                  <a:srgbClr val="FFC000"/>
                </a:solidFill>
              </a:rPr>
              <a:t>Reprezentace</a:t>
            </a:r>
            <a:r>
              <a:rPr lang="en-US" dirty="0" smtClean="0">
                <a:solidFill>
                  <a:srgbClr val="FFC000"/>
                </a:solidFill>
              </a:rPr>
              <a:t> a </a:t>
            </a:r>
            <a:r>
              <a:rPr lang="en-US" dirty="0" err="1" smtClean="0">
                <a:solidFill>
                  <a:srgbClr val="FFC000"/>
                </a:solidFill>
              </a:rPr>
              <a:t>charaktery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1930" y="5118820"/>
            <a:ext cx="19098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C000"/>
                </a:solidFill>
              </a:rPr>
              <a:t>Obr</a:t>
            </a:r>
            <a:r>
              <a:rPr lang="en-US" sz="3200" dirty="0" smtClean="0">
                <a:solidFill>
                  <a:srgbClr val="FFC000"/>
                </a:solidFill>
              </a:rPr>
              <a:t>. 11.16</a:t>
            </a:r>
            <a:endParaRPr lang="cs-CZ" sz="3200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05" y="2084825"/>
            <a:ext cx="3930143" cy="2669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455" y="1662370"/>
            <a:ext cx="357187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656448" y="5118820"/>
            <a:ext cx="19098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C000"/>
                </a:solidFill>
              </a:rPr>
              <a:t>Obr</a:t>
            </a:r>
            <a:r>
              <a:rPr lang="en-US" sz="3200" dirty="0" smtClean="0">
                <a:solidFill>
                  <a:srgbClr val="FFC000"/>
                </a:solidFill>
              </a:rPr>
              <a:t>. 11.17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7365" y="5664167"/>
            <a:ext cx="87028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FF00"/>
                </a:solidFill>
              </a:rPr>
              <a:t>Po</a:t>
            </a:r>
            <a:r>
              <a:rPr lang="cs-CZ" sz="3200" dirty="0" smtClean="0">
                <a:solidFill>
                  <a:srgbClr val="00FF00"/>
                </a:solidFill>
              </a:rPr>
              <a:t>žadované vztahy: všechny až po tabulku </a:t>
            </a:r>
            <a:r>
              <a:rPr lang="en-US" sz="3200" dirty="0" smtClean="0">
                <a:solidFill>
                  <a:srgbClr val="00FF00"/>
                </a:solidFill>
              </a:rPr>
              <a:t>11.2 – um</a:t>
            </a:r>
            <a:r>
              <a:rPr lang="cs-CZ" sz="3200" dirty="0" smtClean="0">
                <a:solidFill>
                  <a:srgbClr val="00FF00"/>
                </a:solidFill>
              </a:rPr>
              <a:t>ět matice zapsat na základě obrázku</a:t>
            </a:r>
            <a:endParaRPr lang="cs-CZ" sz="32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02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 k tabule charakterů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40" y="1662371"/>
            <a:ext cx="8762746" cy="3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2665" y="5212104"/>
            <a:ext cx="78222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solidFill>
                  <a:srgbClr val="00FF00"/>
                </a:solidFill>
              </a:rPr>
              <a:t>Báze reprezentace v posledním sloupi závisí na orientaci molekuly </a:t>
            </a:r>
          </a:p>
          <a:p>
            <a:r>
              <a:rPr lang="cs-CZ" sz="2000" dirty="0" smtClean="0">
                <a:solidFill>
                  <a:srgbClr val="00FF00"/>
                </a:solidFill>
              </a:rPr>
              <a:t>vzhledem k souřadnému systému. V orientaci z přednášky jsme měli </a:t>
            </a:r>
          </a:p>
          <a:p>
            <a:r>
              <a:rPr lang="cs-CZ" sz="2000" dirty="0" smtClean="0">
                <a:solidFill>
                  <a:srgbClr val="00FF00"/>
                </a:solidFill>
              </a:rPr>
              <a:t>orbital xz u reprezentace B</a:t>
            </a:r>
            <a:r>
              <a:rPr lang="en-US" sz="2000" dirty="0" smtClean="0">
                <a:solidFill>
                  <a:srgbClr val="00FF00"/>
                </a:solidFill>
              </a:rPr>
              <a:t>2 </a:t>
            </a:r>
            <a:r>
              <a:rPr lang="cs-CZ" sz="2000" dirty="0" smtClean="0">
                <a:solidFill>
                  <a:srgbClr val="00FF00"/>
                </a:solidFill>
              </a:rPr>
              <a:t>kvůli tomu, jak jsme měli orientovánu osu x.  </a:t>
            </a:r>
            <a:endParaRPr lang="cs-CZ" sz="20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274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Navazu</a:t>
            </a:r>
            <a:r>
              <a:rPr lang="cs-CZ" dirty="0" smtClean="0"/>
              <a:t>jící s</a:t>
            </a:r>
            <a:r>
              <a:rPr lang="en-US" dirty="0" err="1" smtClean="0"/>
              <a:t>amostudium</a:t>
            </a:r>
            <a:r>
              <a:rPr lang="cs-CZ" dirty="0" smtClean="0"/>
              <a:t> (požadováno ke ZK)</a:t>
            </a:r>
            <a:r>
              <a:rPr lang="en-US" dirty="0" smtClean="0"/>
              <a:t>: str. 400-403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11.2.1.2</a:t>
            </a:r>
          </a:p>
          <a:p>
            <a:r>
              <a:rPr lang="en-US" dirty="0" smtClean="0"/>
              <a:t>11.2.1.3</a:t>
            </a:r>
          </a:p>
          <a:p>
            <a:r>
              <a:rPr lang="en-US" dirty="0" smtClean="0"/>
              <a:t>11.2.1.4</a:t>
            </a:r>
          </a:p>
          <a:p>
            <a:r>
              <a:rPr lang="en-US" dirty="0" smtClean="0"/>
              <a:t>11.2.1.5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325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510" y="2200040"/>
            <a:ext cx="4998115" cy="113751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dirty="0" smtClean="0"/>
              <a:t>10. </a:t>
            </a:r>
            <a:r>
              <a:rPr lang="en-US" sz="4400" dirty="0" err="1" smtClean="0"/>
              <a:t>Struktura</a:t>
            </a:r>
            <a:r>
              <a:rPr lang="en-US" sz="4400" dirty="0" smtClean="0"/>
              <a:t> </a:t>
            </a:r>
            <a:r>
              <a:rPr lang="en-US" sz="4400" dirty="0" err="1" smtClean="0"/>
              <a:t>molekul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453078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7020" y="126170"/>
            <a:ext cx="85697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10.1 Born-</a:t>
            </a:r>
            <a:r>
              <a:rPr lang="en-US" dirty="0" err="1" smtClean="0">
                <a:solidFill>
                  <a:srgbClr val="FFC000"/>
                </a:solidFill>
              </a:rPr>
              <a:t>Oppenheimerova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aproximace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6148" name="Picture 4" descr="VÃ½sledek obrÃ¡zku pro born oppenheimer electron attra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13" y="1201510"/>
            <a:ext cx="7852014" cy="466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17963" y="5865064"/>
            <a:ext cx="706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Konkretizace</a:t>
            </a:r>
            <a:r>
              <a:rPr lang="en-US" dirty="0" smtClean="0"/>
              <a:t> </a:t>
            </a:r>
            <a:r>
              <a:rPr lang="en-US" dirty="0" err="1" smtClean="0"/>
              <a:t>obr</a:t>
            </a:r>
            <a:r>
              <a:rPr lang="cs-CZ" dirty="0" smtClean="0"/>
              <a:t>ázku z přednášky pro jiný systém: porovnání repulzních a atrakčních interakcé s křivkou celkové energie pro pohyb elektronů oddělený od pohybu jader.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35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510" y="587030"/>
            <a:ext cx="5069460" cy="5932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07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10.2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valen</a:t>
            </a:r>
            <a:r>
              <a:rPr lang="cs-CZ" dirty="0" smtClean="0"/>
              <a:t>ční vazby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(opakování z obecné chemie</a:t>
            </a:r>
            <a:r>
              <a:rPr lang="en-US" dirty="0" smtClean="0"/>
              <a:t> + </a:t>
            </a:r>
            <a:r>
              <a:rPr lang="en-US" dirty="0" err="1" smtClean="0"/>
              <a:t>roz</a:t>
            </a:r>
            <a:r>
              <a:rPr lang="cs-CZ" smtClean="0"/>
              <a:t>šíření</a:t>
            </a:r>
            <a:r>
              <a:rPr lang="en-US" smtClean="0"/>
              <a:t> </a:t>
            </a:r>
            <a:r>
              <a:rPr lang="en-US" dirty="0" err="1" smtClean="0"/>
              <a:t>formou</a:t>
            </a:r>
            <a:r>
              <a:rPr lang="en-US" dirty="0" smtClean="0"/>
              <a:t> </a:t>
            </a:r>
            <a:r>
              <a:rPr lang="en-US" dirty="0" err="1" smtClean="0"/>
              <a:t>samostudia</a:t>
            </a:r>
            <a:r>
              <a:rPr lang="cs-CZ" dirty="0" smtClean="0"/>
              <a:t>):</a:t>
            </a:r>
          </a:p>
          <a:p>
            <a:r>
              <a:rPr lang="cs-CZ" dirty="0" smtClean="0"/>
              <a:t>Pojem hybridní orbitaly s</a:t>
            </a:r>
            <a:r>
              <a:rPr lang="en-US" dirty="0" smtClean="0"/>
              <a:t>p3 a sp2:</a:t>
            </a:r>
          </a:p>
          <a:p>
            <a:endParaRPr lang="en-US" dirty="0"/>
          </a:p>
          <a:p>
            <a:r>
              <a:rPr lang="en-US" dirty="0" smtClean="0"/>
              <a:t>Um</a:t>
            </a:r>
            <a:r>
              <a:rPr lang="cs-CZ" dirty="0" smtClean="0"/>
              <a:t>ět napsat rovnice </a:t>
            </a:r>
            <a:r>
              <a:rPr lang="en-US" dirty="0" smtClean="0"/>
              <a:t>10.3 </a:t>
            </a:r>
          </a:p>
          <a:p>
            <a:r>
              <a:rPr lang="en-US" dirty="0" smtClean="0"/>
              <a:t>Um</a:t>
            </a:r>
            <a:r>
              <a:rPr lang="cs-CZ" dirty="0" smtClean="0"/>
              <a:t>ět nakreslit obrázky </a:t>
            </a:r>
            <a:r>
              <a:rPr lang="en-US" dirty="0" smtClean="0"/>
              <a:t>10.7 - 10.11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80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12075</TotalTime>
  <Words>169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9. přednáška</vt:lpstr>
      <vt:lpstr>11.2.1.1 Reprezentace a charaktery</vt:lpstr>
      <vt:lpstr>Poznámka k tabule charakterů</vt:lpstr>
      <vt:lpstr>Navazující samostudium (požadováno ke ZK): str. 400-403</vt:lpstr>
      <vt:lpstr>PowerPoint Presentation</vt:lpstr>
      <vt:lpstr>10.1 Born-Oppenheimerova aproximace</vt:lpstr>
      <vt:lpstr>PowerPoint Presentation</vt:lpstr>
      <vt:lpstr>10.2 Teorie valenční vazby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472</cp:revision>
  <dcterms:created xsi:type="dcterms:W3CDTF">2017-01-18T09:16:11Z</dcterms:created>
  <dcterms:modified xsi:type="dcterms:W3CDTF">2018-11-16T12:15:43Z</dcterms:modified>
</cp:coreProperties>
</file>