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99" r:id="rId3"/>
    <p:sldId id="309" r:id="rId4"/>
    <p:sldId id="318" r:id="rId5"/>
    <p:sldId id="317" r:id="rId6"/>
    <p:sldId id="311" r:id="rId7"/>
    <p:sldId id="316" r:id="rId8"/>
    <p:sldId id="321" r:id="rId9"/>
    <p:sldId id="313" r:id="rId10"/>
    <p:sldId id="322" r:id="rId11"/>
    <p:sldId id="320" r:id="rId12"/>
    <p:sldId id="314" r:id="rId13"/>
    <p:sldId id="323" r:id="rId14"/>
    <p:sldId id="324" r:id="rId15"/>
    <p:sldId id="315" r:id="rId16"/>
    <p:sldId id="319" r:id="rId17"/>
    <p:sldId id="325" r:id="rId18"/>
    <p:sldId id="326" r:id="rId19"/>
    <p:sldId id="327" r:id="rId20"/>
    <p:sldId id="32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4098C-1920-44DF-88EC-799270950B85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D830E-A88E-40A4-912E-47CD69DB52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35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D830E-A88E-40A4-912E-47CD69DB524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51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9F4C-9E67-4444-9405-5A101DC7A7AC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41AE-6333-4FB0-8E79-4995EDBF5A9E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68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B304-C2FE-499D-8C9E-DAB77CBE1705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7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38C-F183-49B0-8003-5FA57DF07156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5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C13-396D-45C8-96DD-0B264C11A2F2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59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631D-866A-423F-BDF0-4BD65079289B}" type="datetime1">
              <a:rPr lang="cs-CZ" smtClean="0"/>
              <a:t>10.10.2018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19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82C1-8D46-41D7-8FD1-A872F495BAED}" type="datetime1">
              <a:rPr lang="cs-CZ" smtClean="0"/>
              <a:t>10.10.2018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50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02C0-B053-4E9D-A38E-B69990E495D3}" type="datetime1">
              <a:rPr lang="cs-CZ" smtClean="0"/>
              <a:t>10.10.2018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85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83-9893-487C-85D6-86A99AD5D64E}" type="datetime1">
              <a:rPr lang="cs-CZ" smtClean="0"/>
              <a:t>10.10.2018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59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DD84-8383-4F87-960D-E29F958C276A}" type="datetime1">
              <a:rPr lang="cs-CZ" smtClean="0"/>
              <a:t>10.10.2018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5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2885-C30F-416C-A356-FA6EA0358564}" type="datetime1">
              <a:rPr lang="cs-CZ" smtClean="0"/>
              <a:t>10.10.2018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28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0CD1-93E3-4BAD-89E2-F0768F5FEEA7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846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fBusZO-TO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0"/>
            <a:ext cx="9220200" cy="93345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přednáška</a:t>
            </a:r>
            <a: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Fázové diagramy </a:t>
            </a:r>
            <a:r>
              <a:rPr lang="en-US" sz="4000" dirty="0" err="1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dvouslo</a:t>
            </a: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žkových systémů</a:t>
            </a: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(Atkins 5.3)</a:t>
            </a: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4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2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10</a:t>
            </a:fld>
            <a:endParaRPr lang="cs-CZ"/>
          </a:p>
        </p:txBody>
      </p:sp>
      <p:pic>
        <p:nvPicPr>
          <p:cNvPr id="2050" name="Picture 2" descr="VÃ½sledek obrÃ¡zku pro vapor pressure benzene toluene 298 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6334" r="11119" b="43472"/>
          <a:stretch/>
        </p:blipFill>
        <p:spPr bwMode="auto">
          <a:xfrm>
            <a:off x="1010653" y="1524000"/>
            <a:ext cx="7434306" cy="492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00100" y="4648200"/>
            <a:ext cx="9906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11" y="4343400"/>
            <a:ext cx="86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4 </a:t>
            </a:r>
            <a:r>
              <a:rPr lang="en-US" sz="2400" b="1" dirty="0" err="1" smtClean="0">
                <a:solidFill>
                  <a:srgbClr val="FFC000"/>
                </a:solidFill>
              </a:rPr>
              <a:t>kPa</a:t>
            </a:r>
            <a:endParaRPr lang="cs-CZ" sz="2400" b="1" dirty="0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444959" y="1532022"/>
            <a:ext cx="160367" cy="56147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59906" y="1000780"/>
            <a:ext cx="1166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13 </a:t>
            </a:r>
            <a:r>
              <a:rPr lang="en-US" sz="2800" b="1" dirty="0" err="1">
                <a:solidFill>
                  <a:srgbClr val="FFC000"/>
                </a:solidFill>
              </a:rPr>
              <a:t>kPa</a:t>
            </a:r>
            <a:endParaRPr lang="cs-CZ" sz="2800" b="1" dirty="0">
              <a:solidFill>
                <a:srgbClr val="FFC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064" y="46273"/>
            <a:ext cx="907798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FFC000"/>
                </a:solidFill>
              </a:rPr>
              <a:t>Konkretizace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obr</a:t>
            </a:r>
            <a:r>
              <a:rPr lang="cs-CZ" sz="3200" dirty="0" smtClean="0">
                <a:solidFill>
                  <a:srgbClr val="FFC000"/>
                </a:solidFill>
              </a:rPr>
              <a:t>ázku </a:t>
            </a:r>
            <a:r>
              <a:rPr lang="en-US" sz="3200" dirty="0" smtClean="0">
                <a:solidFill>
                  <a:srgbClr val="FFC000"/>
                </a:solidFill>
              </a:rPr>
              <a:t>5.32 pro </a:t>
            </a:r>
            <a:r>
              <a:rPr lang="en-US" sz="3200" dirty="0" err="1" smtClean="0">
                <a:solidFill>
                  <a:srgbClr val="FFC000"/>
                </a:solidFill>
              </a:rPr>
              <a:t>sm</a:t>
            </a:r>
            <a:r>
              <a:rPr lang="cs-CZ" sz="3200" dirty="0" smtClean="0">
                <a:solidFill>
                  <a:srgbClr val="FFC000"/>
                </a:solidFill>
              </a:rPr>
              <a:t>ěs benzen-toluen při </a:t>
            </a:r>
            <a:r>
              <a:rPr lang="en-US" sz="3200" dirty="0" smtClean="0">
                <a:solidFill>
                  <a:srgbClr val="FFC000"/>
                </a:solidFill>
              </a:rPr>
              <a:t>298 K</a:t>
            </a:r>
          </a:p>
        </p:txBody>
      </p:sp>
    </p:spTree>
    <p:extLst>
      <p:ext uri="{BB962C8B-B14F-4D97-AF65-F5344CB8AC3E}">
        <p14:creationId xmlns:p14="http://schemas.microsoft.com/office/powerpoint/2010/main" val="28117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11</a:t>
            </a:fld>
            <a:endParaRPr lang="cs-CZ"/>
          </a:p>
        </p:txBody>
      </p:sp>
      <p:sp>
        <p:nvSpPr>
          <p:cNvPr id="4" name="Rectangle 3"/>
          <p:cNvSpPr/>
          <p:nvPr/>
        </p:nvSpPr>
        <p:spPr>
          <a:xfrm>
            <a:off x="914400" y="266854"/>
            <a:ext cx="6888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FFC000"/>
                </a:solidFill>
              </a:rPr>
              <a:t>Obr. </a:t>
            </a:r>
            <a:r>
              <a:rPr lang="en-US" sz="2800" dirty="0" smtClean="0">
                <a:solidFill>
                  <a:srgbClr val="FFC000"/>
                </a:solidFill>
              </a:rPr>
              <a:t>5.33: </a:t>
            </a:r>
            <a:r>
              <a:rPr lang="en-US" sz="2800" dirty="0" err="1" smtClean="0">
                <a:solidFill>
                  <a:srgbClr val="FFC000"/>
                </a:solidFill>
              </a:rPr>
              <a:t>Detailn</a:t>
            </a:r>
            <a:r>
              <a:rPr lang="cs-CZ" sz="2800" dirty="0" smtClean="0">
                <a:solidFill>
                  <a:srgbClr val="FFC000"/>
                </a:solidFill>
              </a:rPr>
              <a:t>í interpretace obrázku </a:t>
            </a:r>
            <a:r>
              <a:rPr lang="en-US" sz="2800" dirty="0" smtClean="0">
                <a:solidFill>
                  <a:srgbClr val="FFC000"/>
                </a:solidFill>
              </a:rPr>
              <a:t>5.32 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VÃ½sledek obrÃ¡zku pro vapor pressure  composition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4"/>
          <a:stretch/>
        </p:blipFill>
        <p:spPr bwMode="auto">
          <a:xfrm>
            <a:off x="1905000" y="1295400"/>
            <a:ext cx="4712368" cy="49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12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228600" y="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Rovnováha kapalina – pára v závislosti na vnějším tlaku: 		připomínka pro čistou látku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VÃ½sledek obrÃ¡zku pro phase diagram water vapor press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r="4395"/>
          <a:stretch/>
        </p:blipFill>
        <p:spPr bwMode="auto">
          <a:xfrm>
            <a:off x="914400" y="1219200"/>
            <a:ext cx="7309992" cy="53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13</a:t>
            </a:fld>
            <a:endParaRPr lang="cs-CZ"/>
          </a:p>
        </p:txBody>
      </p:sp>
      <p:pic>
        <p:nvPicPr>
          <p:cNvPr id="3" name="Picture 4" descr="VÃ½sledek obrÃ¡zku pro water phase diagram 298 K vapor press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0" t="14936" r="12150" b="8179"/>
          <a:stretch/>
        </p:blipFill>
        <p:spPr bwMode="auto">
          <a:xfrm>
            <a:off x="1370588" y="1524000"/>
            <a:ext cx="6325612" cy="48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314" y="570151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</a:rPr>
              <a:t>Koexisten</a:t>
            </a:r>
            <a:r>
              <a:rPr lang="cs-CZ" sz="2800" b="1" dirty="0" smtClean="0">
                <a:solidFill>
                  <a:srgbClr val="FFC000"/>
                </a:solidFill>
              </a:rPr>
              <a:t>ční křivka kapalina – pára pro H</a:t>
            </a:r>
            <a:r>
              <a:rPr lang="en-US" sz="2800" b="1" baseline="-25000" dirty="0" smtClean="0">
                <a:solidFill>
                  <a:srgbClr val="FFC000"/>
                </a:solidFill>
              </a:rPr>
              <a:t>2</a:t>
            </a:r>
            <a:r>
              <a:rPr lang="en-US" sz="2800" b="1" dirty="0" smtClean="0">
                <a:solidFill>
                  <a:srgbClr val="FFC000"/>
                </a:solidFill>
              </a:rPr>
              <a:t>O v </a:t>
            </a:r>
            <a:r>
              <a:rPr lang="en-US" sz="2800" b="1" dirty="0" err="1" smtClean="0">
                <a:solidFill>
                  <a:srgbClr val="FFC000"/>
                </a:solidFill>
              </a:rPr>
              <a:t>detailu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14</a:t>
            </a:fld>
            <a:endParaRPr lang="cs-CZ"/>
          </a:p>
        </p:txBody>
      </p:sp>
      <p:pic>
        <p:nvPicPr>
          <p:cNvPr id="7170" name="Picture 2" descr="VÃ½sledek obrÃ¡zku pro the lever rule at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696200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75583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</a:rPr>
              <a:t>Oblasti</a:t>
            </a:r>
            <a:r>
              <a:rPr lang="en-US" sz="3200" b="1" dirty="0" smtClean="0">
                <a:solidFill>
                  <a:srgbClr val="FFC000"/>
                </a:solidFill>
              </a:rPr>
              <a:t> stability: </a:t>
            </a:r>
            <a:r>
              <a:rPr lang="en-US" sz="3200" b="1" dirty="0" err="1" smtClean="0">
                <a:solidFill>
                  <a:srgbClr val="FFC000"/>
                </a:solidFill>
              </a:rPr>
              <a:t>Vztah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ke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Gibbsovu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cs-CZ" sz="3200" b="1" dirty="0" smtClean="0">
                <a:solidFill>
                  <a:srgbClr val="FFC000"/>
                </a:solidFill>
              </a:rPr>
              <a:t>zákonu fází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15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2438400" y="345211"/>
            <a:ext cx="4135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5.3.1.3 </a:t>
            </a:r>
            <a:r>
              <a:rPr lang="cs-CZ" sz="3200" b="1" dirty="0" smtClean="0">
                <a:solidFill>
                  <a:srgbClr val="FFC000"/>
                </a:solidFill>
              </a:rPr>
              <a:t>Pákové pravidlo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VÃ½sledek obrÃ¡zku pro the lever rule at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5586"/>
            <a:ext cx="7840579" cy="58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16</a:t>
            </a:fld>
            <a:endParaRPr lang="cs-CZ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60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5.3.1 </a:t>
            </a:r>
            <a:r>
              <a:rPr lang="en-US" dirty="0" err="1" smtClean="0">
                <a:solidFill>
                  <a:srgbClr val="FFC000"/>
                </a:solidFill>
              </a:rPr>
              <a:t>Diagramy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teplota-slo</a:t>
            </a:r>
            <a:r>
              <a:rPr lang="cs-CZ" dirty="0" smtClean="0">
                <a:solidFill>
                  <a:srgbClr val="FFC000"/>
                </a:solidFill>
              </a:rPr>
              <a:t>žení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Ã½sledek obrÃ¡zku pro diagram temperature-composi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7" r="19860" b="2595"/>
          <a:stretch/>
        </p:blipFill>
        <p:spPr bwMode="auto">
          <a:xfrm>
            <a:off x="1973178" y="1143000"/>
            <a:ext cx="5462337" cy="52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17</a:t>
            </a:fld>
            <a:endParaRPr lang="cs-CZ"/>
          </a:p>
        </p:txBody>
      </p:sp>
      <p:pic>
        <p:nvPicPr>
          <p:cNvPr id="8194" name="Picture 2" descr="VÃ½sledek obrÃ¡zku pro distillation at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2" b="6991"/>
          <a:stretch/>
        </p:blipFill>
        <p:spPr bwMode="auto">
          <a:xfrm>
            <a:off x="4486776" y="1676400"/>
            <a:ext cx="4629150" cy="479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ek obrÃ¡zku pro distillation at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64"/>
          <a:stretch/>
        </p:blipFill>
        <p:spPr bwMode="auto">
          <a:xfrm>
            <a:off x="228600" y="1676400"/>
            <a:ext cx="4629150" cy="479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60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5.3.2.1 </a:t>
            </a:r>
            <a:r>
              <a:rPr lang="en-US" dirty="0" err="1" smtClean="0">
                <a:solidFill>
                  <a:srgbClr val="FFC000"/>
                </a:solidFill>
              </a:rPr>
              <a:t>Destilace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sm</a:t>
            </a:r>
            <a:r>
              <a:rPr lang="cs-CZ" dirty="0" smtClean="0">
                <a:solidFill>
                  <a:srgbClr val="FFC000"/>
                </a:solidFill>
              </a:rPr>
              <a:t>ěsí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18</a:t>
            </a:fld>
            <a:endParaRPr lang="cs-CZ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60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5.3.2.</a:t>
            </a:r>
            <a:r>
              <a:rPr lang="en-US" sz="3600" dirty="0"/>
              <a:t>2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Azeotrop</a:t>
            </a:r>
            <a:r>
              <a:rPr lang="en-US" sz="3600" dirty="0" smtClean="0">
                <a:solidFill>
                  <a:srgbClr val="FFC000"/>
                </a:solidFill>
              </a:rPr>
              <a:t> s </a:t>
            </a:r>
            <a:r>
              <a:rPr lang="en-US" sz="3600" dirty="0" err="1" smtClean="0">
                <a:solidFill>
                  <a:srgbClr val="FFC000"/>
                </a:solidFill>
              </a:rPr>
              <a:t>maximem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bodu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varu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9218" name="Picture 2" descr="VÃ½sledek obrÃ¡zku pro azeotrope maximum at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"/>
          <a:stretch/>
        </p:blipFill>
        <p:spPr bwMode="auto">
          <a:xfrm>
            <a:off x="2286000" y="1371600"/>
            <a:ext cx="4192062" cy="51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19</a:t>
            </a:fld>
            <a:endParaRPr lang="cs-CZ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60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5.3.2.</a:t>
            </a:r>
            <a:r>
              <a:rPr lang="en-US" sz="3600" dirty="0"/>
              <a:t>2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Azeotrop</a:t>
            </a:r>
            <a:r>
              <a:rPr lang="en-US" sz="3600" dirty="0" smtClean="0">
                <a:solidFill>
                  <a:srgbClr val="FFC000"/>
                </a:solidFill>
              </a:rPr>
              <a:t> s </a:t>
            </a:r>
            <a:r>
              <a:rPr lang="en-US" sz="3600" dirty="0" err="1" smtClean="0">
                <a:solidFill>
                  <a:srgbClr val="FFC000"/>
                </a:solidFill>
              </a:rPr>
              <a:t>minimem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bodu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varu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10242" name="Picture 2" descr="VÃ½sledek obrÃ¡zku pro azeotrope maximum at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2"/>
          <a:stretch/>
        </p:blipFill>
        <p:spPr bwMode="auto">
          <a:xfrm>
            <a:off x="2186515" y="1203158"/>
            <a:ext cx="4618570" cy="51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2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12032" y="17526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Fázové diagramy </a:t>
            </a:r>
            <a:r>
              <a:rPr lang="en-US" sz="3600" dirty="0" err="1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dvouslo</a:t>
            </a:r>
            <a:r>
              <a:rPr lang="cs-CZ" sz="36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žkových systémů</a:t>
            </a:r>
            <a:r>
              <a:rPr lang="en-US" sz="36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(Atkins 5.3</a:t>
            </a:r>
            <a:r>
              <a:rPr lang="en-US" sz="36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5.3.1 </a:t>
            </a:r>
            <a:r>
              <a:rPr lang="en-US" sz="3600" dirty="0" err="1" smtClean="0">
                <a:solidFill>
                  <a:srgbClr val="FFC000"/>
                </a:solidFill>
              </a:rPr>
              <a:t>Diagramy</a:t>
            </a:r>
            <a:r>
              <a:rPr lang="en-US" sz="3600" dirty="0" smtClean="0">
                <a:solidFill>
                  <a:srgbClr val="FFC000"/>
                </a:solidFill>
              </a:rPr>
              <a:t> s </a:t>
            </a:r>
            <a:r>
              <a:rPr lang="en-US" sz="3600" dirty="0" err="1" smtClean="0">
                <a:solidFill>
                  <a:srgbClr val="FFC000"/>
                </a:solidFill>
              </a:rPr>
              <a:t>tlakem</a:t>
            </a:r>
            <a:r>
              <a:rPr lang="en-US" sz="3600" dirty="0" smtClean="0">
                <a:solidFill>
                  <a:srgbClr val="FFC000"/>
                </a:solidFill>
              </a:rPr>
              <a:t> (</a:t>
            </a:r>
            <a:r>
              <a:rPr lang="en-US" sz="3600" dirty="0" err="1" smtClean="0">
                <a:solidFill>
                  <a:srgbClr val="FFC000"/>
                </a:solidFill>
              </a:rPr>
              <a:t>nasycen</a:t>
            </a:r>
            <a:r>
              <a:rPr lang="cs-CZ" sz="3600" dirty="0" smtClean="0">
                <a:solidFill>
                  <a:srgbClr val="FFC000"/>
                </a:solidFill>
              </a:rPr>
              <a:t>ých) </a:t>
            </a:r>
            <a:r>
              <a:rPr lang="en-US" sz="3600" dirty="0" smtClean="0">
                <a:solidFill>
                  <a:srgbClr val="FFC000"/>
                </a:solidFill>
              </a:rPr>
              <a:t>par</a:t>
            </a:r>
            <a:endParaRPr lang="cs-CZ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20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676400" y="1447800"/>
            <a:ext cx="5715000" cy="464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90" y="1909762"/>
            <a:ext cx="4334398" cy="35004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4300" y="697990"/>
            <a:ext cx="588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Azeotrop s minimem: směs voda – </a:t>
            </a:r>
            <a:r>
              <a:rPr lang="cs-CZ" dirty="0" err="1" smtClean="0">
                <a:solidFill>
                  <a:srgbClr val="FFC000"/>
                </a:solidFill>
              </a:rPr>
              <a:t>ethanol</a:t>
            </a:r>
            <a:r>
              <a:rPr lang="cs-CZ" dirty="0" smtClean="0">
                <a:solidFill>
                  <a:srgbClr val="FFC000"/>
                </a:solidFill>
              </a:rPr>
              <a:t>, atmosférický tlak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5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3</a:t>
            </a:fld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2696"/>
            <a:ext cx="4105876" cy="40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57912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Význam </a:t>
            </a:r>
            <a:r>
              <a:rPr lang="cs-CZ" sz="2400" dirty="0" smtClean="0">
                <a:solidFill>
                  <a:srgbClr val="00FF00"/>
                </a:solidFill>
              </a:rPr>
              <a:t>ploch </a:t>
            </a:r>
            <a:r>
              <a:rPr lang="cs-CZ" sz="2400" dirty="0" smtClean="0"/>
              <a:t>(</a:t>
            </a:r>
            <a:r>
              <a:rPr lang="cs-CZ" sz="2400" dirty="0"/>
              <a:t>d</a:t>
            </a:r>
            <a:r>
              <a:rPr lang="en-US" sz="2400" dirty="0" err="1" smtClean="0"/>
              <a:t>iagram</a:t>
            </a:r>
            <a:r>
              <a:rPr lang="cs-CZ" sz="2400" dirty="0" smtClean="0"/>
              <a:t>): </a:t>
            </a:r>
            <a:r>
              <a:rPr lang="cs-CZ" sz="2400" dirty="0"/>
              <a:t>vymezení</a:t>
            </a:r>
            <a:r>
              <a:rPr lang="cs-CZ" sz="2400" dirty="0">
                <a:solidFill>
                  <a:srgbClr val="00FF00"/>
                </a:solidFill>
              </a:rPr>
              <a:t> </a:t>
            </a:r>
            <a:r>
              <a:rPr lang="cs-CZ" sz="2400" dirty="0">
                <a:solidFill>
                  <a:srgbClr val="FFC000"/>
                </a:solidFill>
              </a:rPr>
              <a:t>oblastí stability jednotlivých fází</a:t>
            </a:r>
            <a:r>
              <a:rPr lang="cs-CZ" sz="2400" dirty="0">
                <a:solidFill>
                  <a:srgbClr val="00FF00"/>
                </a:solidFill>
              </a:rPr>
              <a:t> </a:t>
            </a:r>
            <a:r>
              <a:rPr lang="en-US" sz="2400" dirty="0" smtClean="0">
                <a:solidFill>
                  <a:srgbClr val="00FF00"/>
                </a:solidFill>
              </a:rPr>
              <a:t>  </a:t>
            </a:r>
            <a:endParaRPr lang="cs-CZ" sz="2400" dirty="0" smtClean="0">
              <a:solidFill>
                <a:srgbClr val="00FF00"/>
              </a:solidFill>
            </a:endParaRPr>
          </a:p>
          <a:p>
            <a:r>
              <a:rPr lang="cs-CZ" sz="2400" dirty="0" smtClean="0"/>
              <a:t>v </a:t>
            </a:r>
            <a:r>
              <a:rPr lang="cs-CZ" sz="2400" dirty="0"/>
              <a:t>závislosti na </a:t>
            </a:r>
            <a:r>
              <a:rPr lang="cs-CZ" sz="2400" dirty="0" smtClean="0"/>
              <a:t>tlaku nad směsí.</a:t>
            </a:r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236620" y="5029200"/>
            <a:ext cx="828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Význam </a:t>
            </a:r>
            <a:r>
              <a:rPr lang="cs-CZ" sz="2400" dirty="0" smtClean="0">
                <a:solidFill>
                  <a:srgbClr val="00FF00"/>
                </a:solidFill>
              </a:rPr>
              <a:t>přímky</a:t>
            </a:r>
            <a:r>
              <a:rPr lang="cs-CZ" sz="2400" dirty="0"/>
              <a:t> </a:t>
            </a:r>
            <a:r>
              <a:rPr lang="cs-CZ" sz="2400" dirty="0" smtClean="0"/>
              <a:t>(graf funkce)</a:t>
            </a:r>
            <a:r>
              <a:rPr lang="en-US" sz="2400" dirty="0" smtClean="0"/>
              <a:t>:</a:t>
            </a:r>
            <a:r>
              <a:rPr lang="cs-CZ" sz="2400" dirty="0" smtClean="0"/>
              <a:t> Závislost </a:t>
            </a:r>
            <a:r>
              <a:rPr lang="en-US" sz="2400" dirty="0">
                <a:solidFill>
                  <a:srgbClr val="FFC000"/>
                </a:solidFill>
              </a:rPr>
              <a:t>p </a:t>
            </a:r>
            <a:r>
              <a:rPr lang="en-US" sz="2400" dirty="0" err="1">
                <a:solidFill>
                  <a:srgbClr val="FFC000"/>
                </a:solidFill>
              </a:rPr>
              <a:t>sm</a:t>
            </a:r>
            <a:r>
              <a:rPr lang="cs-CZ" sz="2400" dirty="0">
                <a:solidFill>
                  <a:srgbClr val="FFC000"/>
                </a:solidFill>
              </a:rPr>
              <a:t>ěsi</a:t>
            </a:r>
            <a:r>
              <a:rPr lang="cs-CZ" sz="2400" dirty="0"/>
              <a:t> na </a:t>
            </a:r>
            <a:r>
              <a:rPr lang="cs-CZ" sz="2400" dirty="0">
                <a:solidFill>
                  <a:srgbClr val="FFC000"/>
                </a:solidFill>
              </a:rPr>
              <a:t>složení </a:t>
            </a:r>
            <a:r>
              <a:rPr lang="cs-CZ" sz="2400" dirty="0" smtClean="0">
                <a:solidFill>
                  <a:srgbClr val="FFC000"/>
                </a:solidFill>
              </a:rPr>
              <a:t>roztoku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232" y="1752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Atkins, </a:t>
            </a:r>
            <a:r>
              <a:rPr lang="en-US" sz="2800" dirty="0" err="1" smtClean="0">
                <a:solidFill>
                  <a:srgbClr val="FFC000"/>
                </a:solidFill>
              </a:rPr>
              <a:t>obr</a:t>
            </a:r>
            <a:r>
              <a:rPr lang="en-US" sz="2800" dirty="0" smtClean="0">
                <a:solidFill>
                  <a:srgbClr val="FFC000"/>
                </a:solidFill>
              </a:rPr>
              <a:t>. 5.29 v AJ </a:t>
            </a:r>
            <a:r>
              <a:rPr lang="en-US" sz="2800" dirty="0" err="1" smtClean="0">
                <a:solidFill>
                  <a:srgbClr val="FFC000"/>
                </a:solidFill>
              </a:rPr>
              <a:t>verzi</a:t>
            </a:r>
            <a:r>
              <a:rPr lang="en-US" sz="2800" dirty="0" smtClean="0">
                <a:solidFill>
                  <a:srgbClr val="FFC000"/>
                </a:solidFill>
              </a:rPr>
              <a:t>.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4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Kontrolní otázka:</a:t>
            </a:r>
          </a:p>
          <a:p>
            <a:endParaRPr lang="cs-CZ" sz="2800" dirty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rgbClr val="FFC000"/>
                </a:solidFill>
              </a:rPr>
              <a:t>Mohou</a:t>
            </a:r>
            <a:r>
              <a:rPr lang="en-US" sz="2800" dirty="0" smtClean="0">
                <a:solidFill>
                  <a:srgbClr val="FFC000"/>
                </a:solidFill>
              </a:rPr>
              <a:t> se </a:t>
            </a:r>
            <a:r>
              <a:rPr lang="en-US" sz="2800" dirty="0" err="1" smtClean="0">
                <a:solidFill>
                  <a:srgbClr val="FFC000"/>
                </a:solidFill>
              </a:rPr>
              <a:t>benzen</a:t>
            </a:r>
            <a:r>
              <a:rPr lang="en-US" sz="2800" dirty="0" smtClean="0">
                <a:solidFill>
                  <a:srgbClr val="FFC000"/>
                </a:solidFill>
              </a:rPr>
              <a:t> a </a:t>
            </a:r>
            <a:r>
              <a:rPr lang="en-US" sz="2800" dirty="0" err="1" smtClean="0">
                <a:solidFill>
                  <a:srgbClr val="FFC000"/>
                </a:solidFill>
              </a:rPr>
              <a:t>toluen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za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atomsf</a:t>
            </a:r>
            <a:r>
              <a:rPr lang="cs-CZ" sz="2800" dirty="0" smtClean="0">
                <a:solidFill>
                  <a:srgbClr val="FFC000"/>
                </a:solidFill>
              </a:rPr>
              <a:t>é</a:t>
            </a:r>
            <a:r>
              <a:rPr lang="en-US" sz="2800" dirty="0" smtClean="0">
                <a:solidFill>
                  <a:srgbClr val="FFC000"/>
                </a:solidFill>
              </a:rPr>
              <a:t>rick</a:t>
            </a:r>
            <a:r>
              <a:rPr lang="cs-CZ" sz="2800" dirty="0" smtClean="0">
                <a:solidFill>
                  <a:srgbClr val="FFC000"/>
                </a:solidFill>
              </a:rPr>
              <a:t>é</a:t>
            </a:r>
            <a:r>
              <a:rPr lang="en-US" sz="2800" dirty="0" smtClean="0">
                <a:solidFill>
                  <a:srgbClr val="FFC000"/>
                </a:solidFill>
              </a:rPr>
              <a:t>ho </a:t>
            </a:r>
            <a:r>
              <a:rPr lang="en-US" sz="2800" dirty="0" err="1" smtClean="0">
                <a:solidFill>
                  <a:srgbClr val="FFC000"/>
                </a:solidFill>
              </a:rPr>
              <a:t>tlaku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odpa</a:t>
            </a:r>
            <a:r>
              <a:rPr lang="cs-CZ" sz="2800" dirty="0" smtClean="0">
                <a:solidFill>
                  <a:srgbClr val="FFC000"/>
                </a:solidFill>
              </a:rPr>
              <a:t>řovat, když jsou  tlaky nasycených par benzenu i toluenu menší než tlak atomsférický?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3287237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Samozřejmě, že ano. K  vypařování dochází vždy až do dosažení tlaku nasycených par dané látky</a:t>
            </a:r>
            <a:r>
              <a:rPr lang="cs-CZ" sz="2800" dirty="0"/>
              <a:t>.</a:t>
            </a:r>
            <a:endParaRPr lang="cs-CZ" sz="2800" dirty="0" smtClean="0"/>
          </a:p>
          <a:p>
            <a:r>
              <a:rPr lang="cs-CZ" sz="2800" dirty="0" smtClean="0"/>
              <a:t>Překonání atmosférického tlaku je potřeba až pro VAR.</a:t>
            </a:r>
            <a:endParaRPr lang="cs-CZ" sz="2800" dirty="0"/>
          </a:p>
        </p:txBody>
      </p:sp>
      <p:sp>
        <p:nvSpPr>
          <p:cNvPr id="5" name="Rectangle 4"/>
          <p:cNvSpPr/>
          <p:nvPr/>
        </p:nvSpPr>
        <p:spPr>
          <a:xfrm>
            <a:off x="446903" y="5181600"/>
            <a:ext cx="76200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t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>
                <a:solidFill>
                  <a:srgbClr val="00B0F0"/>
                </a:solidFill>
                <a:hlinkClick r:id="rId2"/>
              </a:rPr>
              <a:t>Vapor </a:t>
            </a:r>
            <a:r>
              <a:rPr lang="cs-CZ" b="1" dirty="0">
                <a:solidFill>
                  <a:srgbClr val="00B0F0"/>
                </a:solidFill>
                <a:hlinkClick r:id="rId2"/>
              </a:rPr>
              <a:t>Pressure and Boiling - YouTube</a:t>
            </a:r>
            <a:endParaRPr lang="cs-CZ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5</a:t>
            </a:fld>
            <a:endParaRPr lang="cs-CZ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5.3.1</a:t>
            </a:r>
            <a:r>
              <a:rPr lang="cs-CZ" dirty="0" smtClean="0"/>
              <a:t>.</a:t>
            </a:r>
            <a:r>
              <a:rPr lang="en-US" dirty="0" smtClean="0"/>
              <a:t>1 </a:t>
            </a:r>
            <a:r>
              <a:rPr lang="en-US" dirty="0" err="1" smtClean="0">
                <a:solidFill>
                  <a:srgbClr val="FFC000"/>
                </a:solidFill>
              </a:rPr>
              <a:t>Slo</a:t>
            </a:r>
            <a:r>
              <a:rPr lang="cs-CZ" dirty="0" smtClean="0">
                <a:solidFill>
                  <a:srgbClr val="FFC000"/>
                </a:solidFill>
              </a:rPr>
              <a:t>žení páry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6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4" y="1507958"/>
            <a:ext cx="5629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4195762" y="2362200"/>
            <a:ext cx="304800" cy="2286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Flowchart: Extract 5"/>
          <p:cNvSpPr/>
          <p:nvPr/>
        </p:nvSpPr>
        <p:spPr>
          <a:xfrm>
            <a:off x="3124160" y="3344779"/>
            <a:ext cx="304800" cy="304800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7239000" y="2590589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Atkins, </a:t>
            </a:r>
            <a:r>
              <a:rPr lang="cs-CZ" sz="2800" dirty="0" smtClean="0">
                <a:solidFill>
                  <a:srgbClr val="FFC000"/>
                </a:solidFill>
              </a:rPr>
              <a:t>O</a:t>
            </a:r>
            <a:r>
              <a:rPr lang="en-US" sz="2800" dirty="0" smtClean="0">
                <a:solidFill>
                  <a:srgbClr val="FFC000"/>
                </a:solidFill>
              </a:rPr>
              <a:t>br. 5.30 v AJ </a:t>
            </a:r>
            <a:r>
              <a:rPr lang="en-US" sz="2800" dirty="0" err="1" smtClean="0">
                <a:solidFill>
                  <a:srgbClr val="FFC000"/>
                </a:solidFill>
              </a:rPr>
              <a:t>verzi</a:t>
            </a:r>
            <a:r>
              <a:rPr lang="en-US" sz="2800" dirty="0" smtClean="0">
                <a:solidFill>
                  <a:srgbClr val="FFC000"/>
                </a:solidFill>
              </a:rPr>
              <a:t>.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2979" y="3649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C000"/>
                </a:solidFill>
              </a:rPr>
              <a:t>Obsah</a:t>
            </a:r>
            <a:r>
              <a:rPr lang="en-US" sz="3200" b="1" dirty="0" smtClean="0">
                <a:solidFill>
                  <a:srgbClr val="FFC000"/>
                </a:solidFill>
              </a:rPr>
              <a:t> A v p</a:t>
            </a:r>
            <a:r>
              <a:rPr lang="cs-CZ" sz="3200" b="1" dirty="0" smtClean="0">
                <a:solidFill>
                  <a:srgbClr val="FFC000"/>
                </a:solidFill>
              </a:rPr>
              <a:t>áře(y</a:t>
            </a:r>
            <a:r>
              <a:rPr lang="cs-CZ" sz="3200" b="1" baseline="-25000" dirty="0" smtClean="0">
                <a:solidFill>
                  <a:srgbClr val="FFC000"/>
                </a:solidFill>
              </a:rPr>
              <a:t>A</a:t>
            </a:r>
            <a:r>
              <a:rPr lang="cs-CZ" sz="3200" b="1" dirty="0" smtClean="0">
                <a:solidFill>
                  <a:srgbClr val="FFC000"/>
                </a:solidFill>
              </a:rPr>
              <a:t>) </a:t>
            </a:r>
            <a:r>
              <a:rPr lang="cs-CZ" sz="3200" b="1" dirty="0" smtClean="0"/>
              <a:t>vs.</a:t>
            </a:r>
            <a:r>
              <a:rPr lang="cs-CZ" sz="3200" b="1" dirty="0" smtClean="0">
                <a:solidFill>
                  <a:srgbClr val="FFC000"/>
                </a:solidFill>
              </a:rPr>
              <a:t> </a:t>
            </a:r>
            <a:r>
              <a:rPr lang="cs-CZ" sz="3200" b="1" dirty="0" smtClean="0">
                <a:solidFill>
                  <a:srgbClr val="00FF00"/>
                </a:solidFill>
              </a:rPr>
              <a:t>obsah A v roztoku (x</a:t>
            </a:r>
            <a:r>
              <a:rPr lang="cs-CZ" sz="3200" b="1" baseline="-25000" dirty="0" smtClean="0">
                <a:solidFill>
                  <a:srgbClr val="00FF00"/>
                </a:solidFill>
              </a:rPr>
              <a:t>A</a:t>
            </a:r>
            <a:r>
              <a:rPr lang="cs-CZ" sz="3200" b="1" dirty="0" smtClean="0">
                <a:solidFill>
                  <a:srgbClr val="00FF00"/>
                </a:solidFill>
              </a:rPr>
              <a:t>)</a:t>
            </a:r>
            <a:endParaRPr lang="cs-CZ" sz="3200" b="1" dirty="0">
              <a:solidFill>
                <a:srgbClr val="00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6078" y="5486400"/>
            <a:ext cx="3190875" cy="4572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1600200" y="2057400"/>
            <a:ext cx="533400" cy="3200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9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7</a:t>
            </a:fld>
            <a:endParaRPr lang="cs-CZ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5715000" cy="54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4958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FFC000"/>
                </a:solidFill>
              </a:rPr>
              <a:t>Celkový tlak nasycených </a:t>
            </a:r>
            <a:r>
              <a:rPr lang="cs-CZ" sz="3200" b="1" dirty="0">
                <a:solidFill>
                  <a:srgbClr val="FFC000"/>
                </a:solidFill>
              </a:rPr>
              <a:t>p</a:t>
            </a:r>
            <a:r>
              <a:rPr lang="cs-CZ" sz="3200" b="1" dirty="0" smtClean="0">
                <a:solidFill>
                  <a:srgbClr val="FFC000"/>
                </a:solidFill>
              </a:rPr>
              <a:t>ar (p</a:t>
            </a:r>
            <a:r>
              <a:rPr lang="en-US" sz="3200" b="1" dirty="0" smtClean="0">
                <a:solidFill>
                  <a:srgbClr val="FFC000"/>
                </a:solidFill>
              </a:rPr>
              <a:t>/</a:t>
            </a:r>
            <a:r>
              <a:rPr lang="cs-CZ" sz="3200" b="1" dirty="0" smtClean="0">
                <a:solidFill>
                  <a:srgbClr val="FFC000"/>
                </a:solidFill>
              </a:rPr>
              <a:t>p</a:t>
            </a:r>
            <a:r>
              <a:rPr lang="cs-CZ" sz="3200" b="1" baseline="-25000" dirty="0" smtClean="0">
                <a:solidFill>
                  <a:srgbClr val="FFC000"/>
                </a:solidFill>
              </a:rPr>
              <a:t>A</a:t>
            </a:r>
            <a:r>
              <a:rPr lang="cs-CZ" sz="3200" b="1" dirty="0" smtClean="0">
                <a:solidFill>
                  <a:srgbClr val="FFC000"/>
                </a:solidFill>
              </a:rPr>
              <a:t>) </a:t>
            </a:r>
            <a:r>
              <a:rPr lang="cs-CZ" sz="3200" b="1" dirty="0" smtClean="0"/>
              <a:t>vs.</a:t>
            </a:r>
            <a:r>
              <a:rPr lang="cs-CZ" sz="3200" b="1" dirty="0" smtClean="0">
                <a:solidFill>
                  <a:srgbClr val="FFC000"/>
                </a:solidFill>
              </a:rPr>
              <a:t> 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r>
              <a:rPr lang="cs-CZ" sz="3200" b="1" dirty="0" smtClean="0">
                <a:solidFill>
                  <a:srgbClr val="00FF00"/>
                </a:solidFill>
              </a:rPr>
              <a:t>obsah A v </a:t>
            </a:r>
            <a:r>
              <a:rPr lang="en-US" sz="3200" b="1" dirty="0" smtClean="0">
                <a:solidFill>
                  <a:srgbClr val="00FF00"/>
                </a:solidFill>
              </a:rPr>
              <a:t>p</a:t>
            </a:r>
            <a:r>
              <a:rPr lang="cs-CZ" sz="3200" b="1" dirty="0" smtClean="0">
                <a:solidFill>
                  <a:srgbClr val="00FF00"/>
                </a:solidFill>
              </a:rPr>
              <a:t>áře (y</a:t>
            </a:r>
            <a:r>
              <a:rPr lang="cs-CZ" sz="3200" b="1" baseline="-25000" dirty="0" smtClean="0">
                <a:solidFill>
                  <a:srgbClr val="00FF00"/>
                </a:solidFill>
              </a:rPr>
              <a:t>A</a:t>
            </a:r>
            <a:r>
              <a:rPr lang="cs-CZ" sz="3200" b="1" dirty="0" smtClean="0">
                <a:solidFill>
                  <a:srgbClr val="00FF00"/>
                </a:solidFill>
              </a:rPr>
              <a:t>)</a:t>
            </a:r>
            <a:endParaRPr lang="cs-CZ" sz="3200" b="1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895600"/>
            <a:ext cx="1660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Atkins, </a:t>
            </a:r>
            <a:r>
              <a:rPr lang="cs-CZ" sz="2800" dirty="0" smtClean="0">
                <a:solidFill>
                  <a:srgbClr val="FFC000"/>
                </a:solidFill>
              </a:rPr>
              <a:t>O</a:t>
            </a:r>
            <a:r>
              <a:rPr lang="en-US" sz="2800" dirty="0" smtClean="0">
                <a:solidFill>
                  <a:srgbClr val="FFC000"/>
                </a:solidFill>
              </a:rPr>
              <a:t>br. 5.31 v AJ </a:t>
            </a:r>
            <a:r>
              <a:rPr lang="en-US" sz="2800" dirty="0" err="1" smtClean="0">
                <a:solidFill>
                  <a:srgbClr val="FFC000"/>
                </a:solidFill>
              </a:rPr>
              <a:t>verzi</a:t>
            </a:r>
            <a:r>
              <a:rPr lang="en-US" sz="2800" dirty="0" smtClean="0">
                <a:solidFill>
                  <a:srgbClr val="FFC000"/>
                </a:solidFill>
              </a:rPr>
              <a:t>.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8</a:t>
            </a:fld>
            <a:endParaRPr lang="cs-CZ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5.3.1</a:t>
            </a:r>
            <a:r>
              <a:rPr lang="cs-CZ" dirty="0" smtClean="0"/>
              <a:t>.</a:t>
            </a:r>
            <a:r>
              <a:rPr lang="en-US" dirty="0" smtClean="0"/>
              <a:t>2 </a:t>
            </a:r>
            <a:r>
              <a:rPr lang="en-US" dirty="0" err="1" smtClean="0">
                <a:solidFill>
                  <a:srgbClr val="FFC000"/>
                </a:solidFill>
              </a:rPr>
              <a:t>Interpretace</a:t>
            </a:r>
            <a:r>
              <a:rPr lang="en-US" dirty="0" smtClean="0">
                <a:solidFill>
                  <a:srgbClr val="FFC000"/>
                </a:solidFill>
              </a:rPr>
              <a:t> diagram</a:t>
            </a:r>
            <a:r>
              <a:rPr lang="cs-CZ" dirty="0" smtClean="0">
                <a:solidFill>
                  <a:srgbClr val="FFC000"/>
                </a:solidFill>
              </a:rPr>
              <a:t>ů 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s tlakem par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</a:t>
            </a:r>
            <a:r>
              <a:rPr lang="cs-CZ" sz="3200" dirty="0" smtClean="0"/>
              <a:t>ásledující snímek</a:t>
            </a:r>
            <a:r>
              <a:rPr lang="en-US" sz="3200" dirty="0" smtClean="0"/>
              <a:t>: </a:t>
            </a:r>
            <a:endParaRPr lang="cs-CZ" sz="3200" dirty="0" smtClean="0"/>
          </a:p>
          <a:p>
            <a:r>
              <a:rPr lang="en-US" sz="3200" dirty="0" err="1" smtClean="0"/>
              <a:t>slo</a:t>
            </a:r>
            <a:r>
              <a:rPr lang="cs-CZ" sz="3200" dirty="0" smtClean="0"/>
              <a:t>žíme obrázky </a:t>
            </a:r>
            <a:r>
              <a:rPr lang="en-US" sz="3200" dirty="0" smtClean="0">
                <a:solidFill>
                  <a:srgbClr val="FFC000"/>
                </a:solidFill>
              </a:rPr>
              <a:t>5.29</a:t>
            </a:r>
            <a:r>
              <a:rPr lang="en-US" sz="3200" dirty="0" smtClean="0"/>
              <a:t> + </a:t>
            </a:r>
            <a:r>
              <a:rPr lang="en-US" sz="3200" dirty="0" smtClean="0">
                <a:solidFill>
                  <a:srgbClr val="FFC000"/>
                </a:solidFill>
              </a:rPr>
              <a:t>5.31</a:t>
            </a:r>
            <a:r>
              <a:rPr lang="cs-CZ" sz="3200" dirty="0" smtClean="0"/>
              <a:t> 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9</a:t>
            </a:fld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58"/>
          <a:stretch/>
        </p:blipFill>
        <p:spPr bwMode="auto">
          <a:xfrm>
            <a:off x="2699084" y="3621504"/>
            <a:ext cx="3579379" cy="323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74030"/>
            <a:ext cx="2895600" cy="282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49" y="828019"/>
            <a:ext cx="2905224" cy="279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2964" y="304800"/>
            <a:ext cx="1512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Obr. </a:t>
            </a:r>
            <a:r>
              <a:rPr lang="en-US" sz="2800" dirty="0" smtClean="0">
                <a:solidFill>
                  <a:srgbClr val="FFC000"/>
                </a:solidFill>
              </a:rPr>
              <a:t>5.29</a:t>
            </a:r>
            <a:endParaRPr lang="cs-CZ" sz="2800" dirty="0"/>
          </a:p>
        </p:txBody>
      </p:sp>
      <p:sp>
        <p:nvSpPr>
          <p:cNvPr id="7" name="Rectangle 6"/>
          <p:cNvSpPr/>
          <p:nvPr/>
        </p:nvSpPr>
        <p:spPr>
          <a:xfrm>
            <a:off x="6629400" y="304800"/>
            <a:ext cx="1512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Obr. </a:t>
            </a:r>
            <a:r>
              <a:rPr lang="en-US" sz="2800" dirty="0" smtClean="0">
                <a:solidFill>
                  <a:srgbClr val="FFC000"/>
                </a:solidFill>
              </a:rPr>
              <a:t>5.31</a:t>
            </a:r>
            <a:endParaRPr lang="cs-CZ" sz="2800" dirty="0"/>
          </a:p>
        </p:txBody>
      </p:sp>
      <p:sp>
        <p:nvSpPr>
          <p:cNvPr id="9" name="Rectangle 8"/>
          <p:cNvSpPr/>
          <p:nvPr/>
        </p:nvSpPr>
        <p:spPr>
          <a:xfrm>
            <a:off x="4236917" y="1531064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+</a:t>
            </a:r>
            <a:endParaRPr lang="cs-CZ" sz="4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0200" y="2378240"/>
            <a:ext cx="1945516" cy="226996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99325" y="2238950"/>
            <a:ext cx="2637592" cy="286645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82958" y="4736068"/>
            <a:ext cx="1619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FFC000"/>
                </a:solidFill>
              </a:rPr>
              <a:t>Obr. </a:t>
            </a:r>
            <a:r>
              <a:rPr lang="en-US" sz="2800" dirty="0" smtClean="0">
                <a:solidFill>
                  <a:srgbClr val="FFC000"/>
                </a:solidFill>
              </a:rPr>
              <a:t>5.32 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26407</TotalTime>
  <Words>312</Words>
  <Application>Microsoft Office PowerPoint</Application>
  <PresentationFormat>Předvádění na obrazovce (4:3)</PresentationFormat>
  <Paragraphs>61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 4. přednáška C. Fázové diagramy dvousložkových systémů (Atkins 5.3)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ucitel</cp:lastModifiedBy>
  <cp:revision>270</cp:revision>
  <dcterms:created xsi:type="dcterms:W3CDTF">2016-11-04T13:07:18Z</dcterms:created>
  <dcterms:modified xsi:type="dcterms:W3CDTF">2018-10-10T10:44:31Z</dcterms:modified>
</cp:coreProperties>
</file>