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7" r:id="rId4"/>
    <p:sldId id="288" r:id="rId5"/>
    <p:sldId id="28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11/21/2016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051B39-B140-43FE-96DB-472A2B59CE7C}" type="datetime1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600BB2-27C5-458B-ABCE-839C88CF47CE}" type="datetime1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AEA93-55E7-4DA9-90C2-089A26EEFEC4}" type="datetime1">
              <a:rPr lang="en-US" smtClean="0"/>
              <a:t>11/21/2016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4CF3C7-6809-4F39-BD67-A75817BDDE0A}" type="datetime1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EAEB24-CE78-465C-A726-91D0868FA48F}" type="datetime1">
              <a:rPr lang="en-US" smtClean="0"/>
              <a:t>11/21/2016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BAADF0-1749-4E8B-9691-B44A5F8C0895}" type="datetime1">
              <a:rPr lang="en-US" smtClean="0"/>
              <a:t>11/21/2016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AF628A-A867-4937-BBE5-207DB6F9C51A}" type="datetime1">
              <a:rPr lang="en-US" smtClean="0"/>
              <a:t>11/21/2016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8BBB94-68E6-4675-A946-F1C5994EDBD7}" type="datetime1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3B8377-21E3-4835-B75D-4E2847E2750F}" type="datetime1">
              <a:rPr lang="en-US" smtClean="0"/>
              <a:t>11/21/2016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0C4986D-6BE9-4264-908F-02DB36FD8D6C}" type="datetime1">
              <a:rPr lang="en-US" smtClean="0"/>
              <a:t>11/21/2016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en-US" smtClean="0"/>
              <a:t>Footer Text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2963415"/>
          </a:xfrm>
        </p:spPr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C5720 Biochemie 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755576" y="4437112"/>
            <a:ext cx="7560840" cy="129614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cs-CZ" sz="3500" smtClean="0">
                <a:solidFill>
                  <a:schemeClr val="tx1"/>
                </a:solidFill>
                <a:latin typeface="+mn-lt"/>
              </a:rPr>
              <a:t>22a_Oxidační </a:t>
            </a:r>
            <a:r>
              <a:rPr lang="cs-CZ" sz="3500" dirty="0" smtClean="0">
                <a:solidFill>
                  <a:schemeClr val="tx1"/>
                </a:solidFill>
                <a:latin typeface="+mn-lt"/>
              </a:rPr>
              <a:t>dekarboxylace</a:t>
            </a:r>
          </a:p>
          <a:p>
            <a:pPr algn="l"/>
            <a:endParaRPr lang="cs-CZ" sz="3200" dirty="0">
              <a:solidFill>
                <a:schemeClr val="tx1"/>
              </a:solidFill>
              <a:latin typeface="+mn-lt"/>
            </a:endParaRPr>
          </a:p>
          <a:p>
            <a:pPr algn="r"/>
            <a:r>
              <a:rPr lang="cs-CZ" dirty="0">
                <a:solidFill>
                  <a:schemeClr val="tx1"/>
                </a:solidFill>
              </a:rPr>
              <a:t>FRVŠ </a:t>
            </a:r>
            <a:r>
              <a:rPr lang="cs-CZ" b="1" dirty="0">
                <a:solidFill>
                  <a:schemeClr val="tx1"/>
                </a:solidFill>
              </a:rPr>
              <a:t>1647/2012</a:t>
            </a:r>
            <a:endParaRPr lang="cs-CZ" dirty="0">
              <a:solidFill>
                <a:schemeClr val="tx1"/>
              </a:solidFill>
            </a:endParaRPr>
          </a:p>
          <a:p>
            <a:pPr algn="l"/>
            <a:endParaRPr lang="cs-CZ" sz="3200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6C5678-EE20-4FA5-88E2-6E0BD67A2E26}" type="datetime1">
              <a:rPr lang="en-US" smtClean="0"/>
              <a:t>11/21/2016</a:t>
            </a:fld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Petr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Zbořil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5896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>
                <a:solidFill>
                  <a:schemeClr val="tx1"/>
                </a:solidFill>
              </a:rPr>
              <a:t>Obsah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Oxidační </a:t>
            </a:r>
            <a:r>
              <a:rPr lang="cs-CZ" dirty="0">
                <a:solidFill>
                  <a:schemeClr val="tx1"/>
                </a:solidFill>
              </a:rPr>
              <a:t>dekarboxylace pyruvátu</a:t>
            </a:r>
            <a:r>
              <a:rPr lang="cs-CZ" dirty="0" smtClean="0">
                <a:solidFill>
                  <a:schemeClr val="tx1"/>
                </a:solidFill>
              </a:rPr>
              <a:t>.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Průběh, organizace, účast </a:t>
            </a:r>
            <a:r>
              <a:rPr lang="cs-CZ" dirty="0" err="1" smtClean="0">
                <a:solidFill>
                  <a:schemeClr val="tx1"/>
                </a:solidFill>
              </a:rPr>
              <a:t>kofaktorů</a:t>
            </a:r>
            <a:r>
              <a:rPr lang="cs-CZ" dirty="0" smtClean="0">
                <a:solidFill>
                  <a:schemeClr val="tx1"/>
                </a:solidFill>
              </a:rPr>
              <a:t> 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/>
              <a:t>11/21/2016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cs-CZ" dirty="0" smtClean="0"/>
              <a:t>Petr Zbořil</a:t>
            </a:r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303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Aerobní odbourání pyruvátu (laktátu)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>
              <a:solidFill>
                <a:schemeClr val="tx1"/>
              </a:solidFill>
            </a:endParaRPr>
          </a:p>
          <a:p>
            <a:endParaRPr lang="cs-CZ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Kumulovaný laktát – LDH – pyruvát 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Oxidační dekarboxylace pyruvátu</a:t>
            </a:r>
          </a:p>
          <a:p>
            <a:r>
              <a:rPr lang="cs-CZ" dirty="0" smtClean="0">
                <a:solidFill>
                  <a:schemeClr val="tx1"/>
                </a:solidFill>
              </a:rPr>
              <a:t>Multienzymový komplex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60 podjednotek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Spolupráce 5 </a:t>
            </a:r>
            <a:r>
              <a:rPr lang="cs-CZ" dirty="0" err="1" smtClean="0">
                <a:solidFill>
                  <a:schemeClr val="tx1"/>
                </a:solidFill>
              </a:rPr>
              <a:t>kofaktorů</a:t>
            </a:r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Efektivita procesu 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Prostá dekarboxylace – disipace energie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11/21/2016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3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28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52736"/>
          </a:xfrm>
        </p:spPr>
        <p:txBody>
          <a:bodyPr/>
          <a:lstStyle/>
          <a:p>
            <a:r>
              <a:rPr lang="cs-CZ" sz="4400" dirty="0">
                <a:solidFill>
                  <a:schemeClr val="tx1"/>
                </a:solidFill>
                <a:effectLst/>
              </a:rPr>
              <a:t>O</a:t>
            </a:r>
            <a:r>
              <a:rPr lang="cs-CZ" sz="4400" dirty="0" smtClean="0">
                <a:solidFill>
                  <a:schemeClr val="tx1"/>
                </a:solidFill>
                <a:effectLst/>
              </a:rPr>
              <a:t>xidační dekarboxylace pyruvátu</a:t>
            </a:r>
            <a:endParaRPr lang="cs-CZ" sz="4400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err="1" smtClean="0">
                <a:solidFill>
                  <a:schemeClr val="tx1"/>
                </a:solidFill>
              </a:rPr>
              <a:t>Schema</a:t>
            </a:r>
            <a:r>
              <a:rPr lang="cs-CZ" dirty="0" smtClean="0">
                <a:solidFill>
                  <a:schemeClr val="tx1"/>
                </a:solidFill>
              </a:rPr>
              <a:t> pochodu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Produkt aktivní acetát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Křižovatka metabolismu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Pool</a:t>
            </a:r>
          </a:p>
          <a:p>
            <a:pPr lvl="1"/>
            <a:r>
              <a:rPr lang="cs-CZ" dirty="0" smtClean="0">
                <a:solidFill>
                  <a:schemeClr val="tx1"/>
                </a:solidFill>
              </a:rPr>
              <a:t>Jinde i </a:t>
            </a:r>
            <a:r>
              <a:rPr lang="cs-CZ" dirty="0" err="1" smtClean="0">
                <a:solidFill>
                  <a:schemeClr val="tx1"/>
                </a:solidFill>
              </a:rPr>
              <a:t>acetyl</a:t>
            </a:r>
            <a:r>
              <a:rPr lang="cs-CZ" dirty="0" err="1" smtClean="0">
                <a:solidFill>
                  <a:schemeClr val="tx1"/>
                </a:solidFill>
                <a:sym typeface="Symbol"/>
              </a:rPr>
              <a:t></a:t>
            </a:r>
            <a:r>
              <a:rPr lang="cs-CZ" dirty="0" err="1" smtClean="0">
                <a:solidFill>
                  <a:schemeClr val="tx1"/>
                </a:solidFill>
              </a:rPr>
              <a:t>P</a:t>
            </a:r>
            <a:endParaRPr lang="cs-CZ" dirty="0" smtClean="0">
              <a:solidFill>
                <a:schemeClr val="tx1"/>
              </a:solidFill>
            </a:endParaRPr>
          </a:p>
          <a:p>
            <a:endParaRPr lang="cs-CZ" dirty="0" smtClean="0">
              <a:solidFill>
                <a:schemeClr val="tx1"/>
              </a:solidFill>
            </a:endParaRPr>
          </a:p>
          <a:p>
            <a:r>
              <a:rPr lang="cs-CZ" dirty="0" smtClean="0">
                <a:solidFill>
                  <a:schemeClr val="tx1"/>
                </a:solidFill>
              </a:rPr>
              <a:t>Probíhá i s jinými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latin typeface="Symbol" panose="05050102010706020507" pitchFamily="18" charset="2"/>
              </a:rPr>
              <a:t>a</a:t>
            </a:r>
            <a:r>
              <a:rPr lang="cs-CZ" dirty="0">
                <a:solidFill>
                  <a:schemeClr val="tx1"/>
                </a:solidFill>
              </a:rPr>
              <a:t>-oxokyselinami 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(jiný enzymový komplex</a:t>
            </a:r>
            <a:r>
              <a:rPr lang="cs-CZ" dirty="0" smtClean="0">
                <a:solidFill>
                  <a:schemeClr val="tx1"/>
                </a:solidFill>
              </a:rPr>
              <a:t>)</a:t>
            </a:r>
          </a:p>
          <a:p>
            <a:pPr lvl="1"/>
            <a:r>
              <a:rPr lang="cs-CZ" dirty="0" err="1" smtClean="0">
                <a:solidFill>
                  <a:schemeClr val="tx1"/>
                </a:solidFill>
              </a:rPr>
              <a:t>Prudukty</a:t>
            </a:r>
            <a:r>
              <a:rPr lang="cs-CZ" dirty="0" smtClean="0">
                <a:solidFill>
                  <a:schemeClr val="tx1"/>
                </a:solidFill>
              </a:rPr>
              <a:t> aktivní acyly </a:t>
            </a:r>
          </a:p>
          <a:p>
            <a:pPr marL="0" indent="0">
              <a:buNone/>
            </a:pPr>
            <a:endParaRPr lang="cs-CZ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</a:rPr>
              <a:t>	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11/21/2016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4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1484784"/>
            <a:ext cx="3657600" cy="4924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90825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</p:spPr>
        <p:txBody>
          <a:bodyPr/>
          <a:lstStyle/>
          <a:p>
            <a:r>
              <a:rPr lang="cs-CZ" sz="4400" dirty="0">
                <a:solidFill>
                  <a:prstClr val="black"/>
                </a:solidFill>
                <a:effectLst/>
              </a:rPr>
              <a:t>Oxidační dekarboxylace pyruvátu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/>
                </a:solidFill>
              </a:rPr>
              <a:t>Schéma PDH</a:t>
            </a:r>
          </a:p>
          <a:p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D738E-8962-435F-8C43-147B8DD7E819}" type="datetime1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11/21/2016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t>Footer Text</a:t>
            </a:r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>
                <a:solidFill>
                  <a:prstClr val="black">
                    <a:lumMod val="65000"/>
                    <a:lumOff val="35000"/>
                  </a:prstClr>
                </a:solidFill>
              </a:rPr>
              <a:pPr/>
              <a:t>5</a:t>
            </a:fld>
            <a:endParaRPr lang="en-US">
              <a:solidFill>
                <a:prstClr val="black">
                  <a:lumMod val="65000"/>
                  <a:lumOff val="35000"/>
                </a:prstClr>
              </a:solidFill>
            </a:endParaRPr>
          </a:p>
        </p:txBody>
      </p:sp>
      <p:pic>
        <p:nvPicPr>
          <p:cNvPr id="1026" name="Picture 2" descr="M:\=01-VÝUKA\MATERIÁLproTexty\!01=BcZakladTřídění\=Sacharidy\800px-PDH_schem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2492896"/>
            <a:ext cx="5487108" cy="33197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2059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236</TotalTime>
  <Words>100</Words>
  <Application>Microsoft Office PowerPoint</Application>
  <PresentationFormat>Předvádění na obrazovce (4:3)</PresentationFormat>
  <Paragraphs>47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Exekutivní</vt:lpstr>
      <vt:lpstr>C5720 Biochemie </vt:lpstr>
      <vt:lpstr>Obsah</vt:lpstr>
      <vt:lpstr>Aerobní odbourání pyruvátu (laktátu)</vt:lpstr>
      <vt:lpstr>Oxidační dekarboxylace pyruvátu</vt:lpstr>
      <vt:lpstr>Oxidační dekarboxylace pyruvátu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Zbořil</dc:creator>
  <cp:lastModifiedBy>poslucharna</cp:lastModifiedBy>
  <cp:revision>34</cp:revision>
  <dcterms:created xsi:type="dcterms:W3CDTF">2012-05-21T09:08:24Z</dcterms:created>
  <dcterms:modified xsi:type="dcterms:W3CDTF">2016-11-21T10:59:44Z</dcterms:modified>
</cp:coreProperties>
</file>