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9" r:id="rId8"/>
    <p:sldId id="261" r:id="rId9"/>
    <p:sldId id="270" r:id="rId10"/>
    <p:sldId id="273" r:id="rId11"/>
    <p:sldId id="271" r:id="rId12"/>
    <p:sldId id="272" r:id="rId13"/>
    <p:sldId id="274" r:id="rId14"/>
    <p:sldId id="275" r:id="rId15"/>
    <p:sldId id="278" r:id="rId16"/>
    <p:sldId id="276" r:id="rId17"/>
    <p:sldId id="262" r:id="rId18"/>
    <p:sldId id="263" r:id="rId19"/>
    <p:sldId id="277" r:id="rId20"/>
    <p:sldId id="264" r:id="rId21"/>
    <p:sldId id="265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12/12/2016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12/12/2016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12/12/2016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12/12/2016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12/12/2016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12/12/2016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12/12/2016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12/12/2016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609601"/>
            <a:ext cx="9144000" cy="2171327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C4182 Biochemie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6400800" cy="1296144"/>
          </a:xfrm>
        </p:spPr>
        <p:txBody>
          <a:bodyPr>
            <a:normAutofit/>
          </a:bodyPr>
          <a:lstStyle/>
          <a:p>
            <a:pPr algn="l"/>
            <a:r>
              <a:rPr lang="cs-CZ" sz="3500" dirty="0" smtClean="0">
                <a:solidFill>
                  <a:schemeClr val="tx1"/>
                </a:solidFill>
                <a:latin typeface="+mn-lt"/>
              </a:rPr>
              <a:t>28_Přenos nervového vzruchu</a:t>
            </a:r>
          </a:p>
          <a:p>
            <a:pPr algn="l"/>
            <a:endParaRPr lang="cs-CZ" sz="3200" dirty="0">
              <a:solidFill>
                <a:schemeClr val="tx1"/>
              </a:solidFill>
              <a:latin typeface="+mn-lt"/>
            </a:endParaRPr>
          </a:p>
          <a:p>
            <a:pPr algn="l"/>
            <a:endParaRPr lang="cs-CZ" sz="32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12/12/2016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Petr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Zbořil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89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Vedení vzruchu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Struktura K-kanálku</a:t>
            </a:r>
            <a:r>
              <a:rPr lang="cs-CZ" dirty="0">
                <a:solidFill>
                  <a:schemeClr val="tx1"/>
                </a:solidFill>
              </a:rPr>
              <a:t>– rozvinuto do </a:t>
            </a:r>
            <a:r>
              <a:rPr lang="cs-CZ" dirty="0" smtClean="0">
                <a:solidFill>
                  <a:schemeClr val="tx1"/>
                </a:solidFill>
              </a:rPr>
              <a:t>plochy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4</a:t>
            </a:r>
            <a:r>
              <a:rPr lang="cs-CZ" dirty="0" smtClean="0">
                <a:solidFill>
                  <a:schemeClr val="tx1"/>
                </a:solidFill>
              </a:rPr>
              <a:t> řetězce </a:t>
            </a:r>
            <a:r>
              <a:rPr lang="cs-CZ" dirty="0" smtClean="0">
                <a:solidFill>
                  <a:schemeClr val="tx1"/>
                </a:solidFill>
              </a:rPr>
              <a:t>po </a:t>
            </a:r>
            <a:r>
              <a:rPr lang="cs-CZ" dirty="0" smtClean="0">
                <a:solidFill>
                  <a:schemeClr val="tx1"/>
                </a:solidFill>
              </a:rPr>
              <a:t>6 </a:t>
            </a:r>
            <a:r>
              <a:rPr lang="cs-CZ" dirty="0" err="1" smtClean="0">
                <a:solidFill>
                  <a:schemeClr val="tx1"/>
                </a:solidFill>
              </a:rPr>
              <a:t>transmembránových</a:t>
            </a:r>
            <a:r>
              <a:rPr lang="cs-CZ" dirty="0" smtClean="0">
                <a:solidFill>
                  <a:schemeClr val="tx1"/>
                </a:solidFill>
              </a:rPr>
              <a:t> helixech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12/12/2016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1914525"/>
            <a:ext cx="59817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619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Vedení vzruchu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Funkční </a:t>
            </a:r>
            <a:r>
              <a:rPr lang="cs-CZ" dirty="0" err="1" smtClean="0">
                <a:solidFill>
                  <a:schemeClr val="tx1"/>
                </a:solidFill>
              </a:rPr>
              <a:t>schema</a:t>
            </a:r>
            <a:r>
              <a:rPr lang="cs-CZ" dirty="0" smtClean="0">
                <a:solidFill>
                  <a:schemeClr val="tx1"/>
                </a:solidFill>
              </a:rPr>
              <a:t> K-kanálku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12/12/2016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2085975"/>
            <a:ext cx="4362450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704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Vedení vzruchu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>
                <a:solidFill>
                  <a:schemeClr val="tx1"/>
                </a:solidFill>
              </a:rPr>
              <a:t>Ovlivnění kanálků – otvírání a </a:t>
            </a:r>
            <a:r>
              <a:rPr lang="cs-CZ" dirty="0" smtClean="0">
                <a:solidFill>
                  <a:schemeClr val="tx1"/>
                </a:solidFill>
              </a:rPr>
              <a:t>blokace – toxické i léčivé účinky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sz="2300" dirty="0">
                <a:solidFill>
                  <a:schemeClr val="tx1"/>
                </a:solidFill>
              </a:rPr>
              <a:t>Na</a:t>
            </a:r>
            <a:r>
              <a:rPr lang="cs-CZ" sz="2300" baseline="30000" dirty="0">
                <a:solidFill>
                  <a:schemeClr val="tx1"/>
                </a:solidFill>
              </a:rPr>
              <a:t>+</a:t>
            </a:r>
            <a:r>
              <a:rPr lang="cs-CZ" sz="2300" dirty="0">
                <a:solidFill>
                  <a:schemeClr val="tx1"/>
                </a:solidFill>
              </a:rPr>
              <a:t> - ovlivní rychlost přenosu vzruchu</a:t>
            </a:r>
          </a:p>
          <a:p>
            <a:pPr lvl="1"/>
            <a:r>
              <a:rPr lang="cs-CZ" sz="2300" dirty="0">
                <a:solidFill>
                  <a:schemeClr val="tx1"/>
                </a:solidFill>
              </a:rPr>
              <a:t>K</a:t>
            </a:r>
            <a:r>
              <a:rPr lang="cs-CZ" sz="2300" baseline="30000" dirty="0">
                <a:solidFill>
                  <a:schemeClr val="tx1"/>
                </a:solidFill>
              </a:rPr>
              <a:t>+</a:t>
            </a:r>
            <a:r>
              <a:rPr lang="cs-CZ" sz="2300" dirty="0">
                <a:solidFill>
                  <a:schemeClr val="tx1"/>
                </a:solidFill>
              </a:rPr>
              <a:t> - prodloužení trvání akčního potenciálu (léčení srdečních arytmií)</a:t>
            </a:r>
          </a:p>
          <a:p>
            <a:pPr marL="0" indent="0">
              <a:buNone/>
            </a:pPr>
            <a:r>
              <a:rPr lang="cs-CZ" sz="2300" dirty="0" smtClean="0">
                <a:solidFill>
                  <a:schemeClr val="tx1"/>
                </a:solidFill>
              </a:rPr>
              <a:t>	- (CH</a:t>
            </a:r>
            <a:r>
              <a:rPr lang="cs-CZ" sz="2300" baseline="-25000" dirty="0" smtClean="0">
                <a:solidFill>
                  <a:schemeClr val="tx1"/>
                </a:solidFill>
              </a:rPr>
              <a:t>3</a:t>
            </a:r>
            <a:r>
              <a:rPr lang="cs-CZ" sz="2300" dirty="0" smtClean="0">
                <a:solidFill>
                  <a:schemeClr val="tx1"/>
                </a:solidFill>
              </a:rPr>
              <a:t>)</a:t>
            </a:r>
            <a:r>
              <a:rPr lang="cs-CZ" sz="2300" baseline="-25000" dirty="0" smtClean="0">
                <a:solidFill>
                  <a:schemeClr val="tx1"/>
                </a:solidFill>
              </a:rPr>
              <a:t>4</a:t>
            </a:r>
            <a:r>
              <a:rPr lang="cs-CZ" sz="2300" dirty="0" smtClean="0">
                <a:solidFill>
                  <a:schemeClr val="tx1"/>
                </a:solidFill>
              </a:rPr>
              <a:t>N</a:t>
            </a:r>
            <a:r>
              <a:rPr lang="cs-CZ" sz="2300" baseline="30000" dirty="0" smtClean="0">
                <a:solidFill>
                  <a:schemeClr val="tx1"/>
                </a:solidFill>
              </a:rPr>
              <a:t>+</a:t>
            </a:r>
            <a:r>
              <a:rPr lang="cs-CZ" sz="2300" dirty="0" smtClean="0">
                <a:solidFill>
                  <a:schemeClr val="tx1"/>
                </a:solidFill>
              </a:rPr>
              <a:t>, řada </a:t>
            </a:r>
            <a:r>
              <a:rPr lang="cs-CZ" sz="2300" dirty="0">
                <a:solidFill>
                  <a:schemeClr val="tx1"/>
                </a:solidFill>
              </a:rPr>
              <a:t>léčiv</a:t>
            </a: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Tetrodotoxin</a:t>
            </a:r>
            <a:r>
              <a:rPr lang="cs-CZ" dirty="0" smtClean="0">
                <a:solidFill>
                  <a:schemeClr val="tx1"/>
                </a:solidFill>
              </a:rPr>
              <a:t> – čtverzubci (fugu)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sz="2300" dirty="0">
                <a:solidFill>
                  <a:schemeClr val="tx1"/>
                </a:solidFill>
              </a:rPr>
              <a:t>Blokátor Na</a:t>
            </a:r>
            <a:r>
              <a:rPr lang="cs-CZ" sz="2300" baseline="30000" dirty="0">
                <a:solidFill>
                  <a:schemeClr val="tx1"/>
                </a:solidFill>
              </a:rPr>
              <a:t>+</a:t>
            </a:r>
            <a:r>
              <a:rPr lang="cs-CZ" sz="2300" dirty="0">
                <a:solidFill>
                  <a:schemeClr val="tx1"/>
                </a:solidFill>
              </a:rPr>
              <a:t> kanálků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12/12/2016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80928"/>
            <a:ext cx="2886075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202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Vedení vzruchu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85000" lnSpcReduction="20000"/>
          </a:bodyPr>
          <a:lstStyle/>
          <a:p>
            <a:r>
              <a:rPr lang="cs-CZ" dirty="0">
                <a:solidFill>
                  <a:schemeClr val="tx1"/>
                </a:solidFill>
              </a:rPr>
              <a:t>Přenos vzruchu mezi dvěma neurony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je </a:t>
            </a:r>
            <a:r>
              <a:rPr lang="cs-CZ" dirty="0">
                <a:solidFill>
                  <a:schemeClr val="tx1"/>
                </a:solidFill>
              </a:rPr>
              <a:t>zprostředkován chemickými přenašeči - neurotransmitery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uvolňovány </a:t>
            </a:r>
            <a:r>
              <a:rPr lang="cs-CZ" dirty="0">
                <a:solidFill>
                  <a:schemeClr val="tx1"/>
                </a:solidFill>
              </a:rPr>
              <a:t>z presynaptické </a:t>
            </a:r>
            <a:r>
              <a:rPr lang="cs-CZ" dirty="0" smtClean="0">
                <a:solidFill>
                  <a:schemeClr val="tx1"/>
                </a:solidFill>
              </a:rPr>
              <a:t>membrány – otevření Ca-kanálků  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vazbou </a:t>
            </a:r>
            <a:r>
              <a:rPr lang="cs-CZ" dirty="0">
                <a:solidFill>
                  <a:schemeClr val="tx1"/>
                </a:solidFill>
              </a:rPr>
              <a:t>na chemicky řízený kanálek v postsynaptické membráně způsobí jeho otevření a změnu membránového potenciálu na postsynaptické membráně.</a:t>
            </a:r>
          </a:p>
          <a:p>
            <a:r>
              <a:rPr lang="cs-CZ" dirty="0">
                <a:solidFill>
                  <a:schemeClr val="tx1"/>
                </a:solidFill>
              </a:rPr>
              <a:t> 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Schema</a:t>
            </a:r>
            <a:r>
              <a:rPr lang="cs-CZ" dirty="0" smtClean="0">
                <a:solidFill>
                  <a:schemeClr val="tx1"/>
                </a:solidFill>
              </a:rPr>
              <a:t> synapse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12/12/2016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636912"/>
            <a:ext cx="2752725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083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Synapse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lnSpcReduction="10000"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Uvolňování neurotransmiteru (např. acetylcholinu)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Fúze membrán </a:t>
            </a:r>
            <a:r>
              <a:rPr lang="cs-CZ" dirty="0" err="1" smtClean="0">
                <a:solidFill>
                  <a:schemeClr val="tx1"/>
                </a:solidFill>
              </a:rPr>
              <a:t>veziklu</a:t>
            </a:r>
            <a:r>
              <a:rPr lang="cs-CZ" dirty="0" smtClean="0">
                <a:solidFill>
                  <a:schemeClr val="tx1"/>
                </a:solidFill>
              </a:rPr>
              <a:t> a neuronu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Neurotransmiter v rezervě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12/12/2016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3467100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92895"/>
            <a:ext cx="3085715" cy="158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523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Synapse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Botulotoxin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H a L řetězce – disulfidový můstek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Hydrolýza </a:t>
            </a:r>
            <a:r>
              <a:rPr lang="cs-CZ" dirty="0" err="1" smtClean="0">
                <a:solidFill>
                  <a:schemeClr val="tx1"/>
                </a:solidFill>
              </a:rPr>
              <a:t>fúzogenních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proteinů  (L-podjednotka)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zabrání vylití AC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Ochrnutí svalů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Toxické – léčebné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využití (</a:t>
            </a:r>
            <a:r>
              <a:rPr lang="cs-CZ" dirty="0" err="1" smtClean="0">
                <a:solidFill>
                  <a:schemeClr val="tx1"/>
                </a:solidFill>
              </a:rPr>
              <a:t>myorelaxans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12/12/2016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787" y="2708920"/>
            <a:ext cx="4762500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126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Synapse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Model chemicky řízeného kanálku (Na+) v postsynaptické </a:t>
            </a:r>
            <a:r>
              <a:rPr lang="cs-CZ" dirty="0" smtClean="0">
                <a:solidFill>
                  <a:schemeClr val="tx1"/>
                </a:solidFill>
              </a:rPr>
              <a:t>membráně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vpravo </a:t>
            </a:r>
            <a:r>
              <a:rPr lang="cs-CZ" dirty="0" err="1">
                <a:solidFill>
                  <a:schemeClr val="tx1"/>
                </a:solidFill>
              </a:rPr>
              <a:t>schema</a:t>
            </a:r>
            <a:r>
              <a:rPr lang="cs-CZ" dirty="0">
                <a:solidFill>
                  <a:schemeClr val="tx1"/>
                </a:solidFill>
              </a:rPr>
              <a:t> jeho otevírání po navázání </a:t>
            </a:r>
            <a:r>
              <a:rPr lang="cs-CZ" dirty="0" smtClean="0">
                <a:solidFill>
                  <a:schemeClr val="tx1"/>
                </a:solidFill>
              </a:rPr>
              <a:t>neurotransmiteru acetylcholinu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12/12/2016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55230"/>
            <a:ext cx="2390775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595562"/>
            <a:ext cx="4286250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454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Synapse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2000" dirty="0" smtClean="0">
              <a:solidFill>
                <a:schemeClr val="tx1"/>
              </a:solidFill>
            </a:endParaRPr>
          </a:p>
          <a:p>
            <a:endParaRPr lang="cs-CZ" sz="2000" dirty="0">
              <a:solidFill>
                <a:schemeClr val="tx1"/>
              </a:solidFill>
            </a:endParaRPr>
          </a:p>
          <a:p>
            <a:endParaRPr lang="cs-CZ" sz="2000" dirty="0" smtClean="0">
              <a:solidFill>
                <a:schemeClr val="tx1"/>
              </a:solidFill>
            </a:endParaRPr>
          </a:p>
          <a:p>
            <a:endParaRPr lang="cs-CZ" sz="2000" dirty="0">
              <a:solidFill>
                <a:schemeClr val="tx1"/>
              </a:solidFill>
            </a:endParaRPr>
          </a:p>
          <a:p>
            <a:endParaRPr lang="cs-CZ" sz="2000" dirty="0" smtClean="0">
              <a:solidFill>
                <a:schemeClr val="tx1"/>
              </a:solidFill>
            </a:endParaRPr>
          </a:p>
          <a:p>
            <a:endParaRPr lang="cs-CZ" sz="2000" dirty="0">
              <a:solidFill>
                <a:schemeClr val="tx1"/>
              </a:solidFill>
            </a:endParaRPr>
          </a:p>
          <a:p>
            <a:endParaRPr lang="cs-CZ" sz="2000" dirty="0" smtClean="0">
              <a:solidFill>
                <a:schemeClr val="tx1"/>
              </a:solidFill>
            </a:endParaRPr>
          </a:p>
          <a:p>
            <a:endParaRPr lang="cs-CZ" sz="2000" dirty="0">
              <a:solidFill>
                <a:schemeClr val="tx1"/>
              </a:solidFill>
            </a:endParaRPr>
          </a:p>
          <a:p>
            <a:endParaRPr lang="cs-CZ" sz="2000" dirty="0" smtClean="0">
              <a:solidFill>
                <a:schemeClr val="tx1"/>
              </a:solidFill>
            </a:endParaRPr>
          </a:p>
          <a:p>
            <a:endParaRPr lang="cs-CZ" sz="2000" dirty="0">
              <a:solidFill>
                <a:schemeClr val="tx1"/>
              </a:solidFill>
            </a:endParaRPr>
          </a:p>
          <a:p>
            <a:r>
              <a:rPr lang="cs-CZ" sz="2000" dirty="0" smtClean="0">
                <a:solidFill>
                  <a:schemeClr val="tx1"/>
                </a:solidFill>
              </a:rPr>
              <a:t>Vznik </a:t>
            </a:r>
            <a:r>
              <a:rPr lang="cs-CZ" sz="2000" dirty="0">
                <a:solidFill>
                  <a:schemeClr val="tx1"/>
                </a:solidFill>
              </a:rPr>
              <a:t>akčního potenciálu v postsynaptické membráně následkem otevření Na</a:t>
            </a:r>
            <a:r>
              <a:rPr lang="cs-CZ" sz="2000" baseline="30000" dirty="0">
                <a:solidFill>
                  <a:schemeClr val="tx1"/>
                </a:solidFill>
              </a:rPr>
              <a:t>+</a:t>
            </a:r>
            <a:r>
              <a:rPr lang="cs-CZ" sz="2000" dirty="0">
                <a:solidFill>
                  <a:schemeClr val="tx1"/>
                </a:solidFill>
              </a:rPr>
              <a:t> kanálku po navázání acetylcholinu.</a:t>
            </a:r>
          </a:p>
          <a:p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12/12/2016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92896"/>
            <a:ext cx="7490373" cy="2094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259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Synapse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12/12/2016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88840"/>
            <a:ext cx="5980953" cy="442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390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Synapse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12/12/2016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Uzavření kanálu – hydrolýza acetylcholinu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             Sarin</a:t>
            </a:r>
            <a:r>
              <a:rPr lang="cs-CZ" dirty="0">
                <a:solidFill>
                  <a:schemeClr val="tx1"/>
                </a:solidFill>
              </a:rPr>
              <a:t>				</a:t>
            </a:r>
            <a:r>
              <a:rPr lang="cs-CZ" dirty="0" smtClean="0">
                <a:solidFill>
                  <a:schemeClr val="tx1"/>
                </a:solidFill>
              </a:rPr>
              <a:t>   Tabun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Cholinesterasa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jako </a:t>
            </a:r>
            <a:r>
              <a:rPr lang="cs-CZ" dirty="0">
                <a:solidFill>
                  <a:schemeClr val="tx1"/>
                </a:solidFill>
              </a:rPr>
              <a:t>serinová </a:t>
            </a:r>
            <a:r>
              <a:rPr lang="cs-CZ" dirty="0" err="1">
                <a:solidFill>
                  <a:schemeClr val="tx1"/>
                </a:solidFill>
              </a:rPr>
              <a:t>hydrolasa</a:t>
            </a:r>
            <a:r>
              <a:rPr lang="cs-CZ" dirty="0">
                <a:solidFill>
                  <a:schemeClr val="tx1"/>
                </a:solidFill>
              </a:rPr>
              <a:t> je inhibována </a:t>
            </a:r>
            <a:r>
              <a:rPr lang="cs-CZ" dirty="0" smtClean="0">
                <a:solidFill>
                  <a:schemeClr val="tx1"/>
                </a:solidFill>
              </a:rPr>
              <a:t>organofosfáty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Následek </a:t>
            </a:r>
            <a:r>
              <a:rPr lang="cs-CZ" dirty="0">
                <a:solidFill>
                  <a:schemeClr val="tx1"/>
                </a:solidFill>
              </a:rPr>
              <a:t>inhibice – paralýza nervové činnosti – </a:t>
            </a:r>
            <a:r>
              <a:rPr lang="cs-CZ" dirty="0" err="1">
                <a:solidFill>
                  <a:schemeClr val="tx1"/>
                </a:solidFill>
              </a:rPr>
              <a:t>BChL</a:t>
            </a:r>
            <a:r>
              <a:rPr lang="cs-CZ" dirty="0">
                <a:solidFill>
                  <a:schemeClr val="tx1"/>
                </a:solidFill>
              </a:rPr>
              <a:t>, pesticidy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48880"/>
            <a:ext cx="2822858" cy="1919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329" y="2378151"/>
            <a:ext cx="2822858" cy="1919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125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Obsah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2204864"/>
            <a:ext cx="8435280" cy="3921299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Přenos </a:t>
            </a:r>
            <a:r>
              <a:rPr lang="cs-CZ" dirty="0">
                <a:solidFill>
                  <a:schemeClr val="tx1"/>
                </a:solidFill>
              </a:rPr>
              <a:t>nervového vzruchu</a:t>
            </a:r>
            <a:r>
              <a:rPr lang="cs-CZ" dirty="0" smtClean="0">
                <a:solidFill>
                  <a:schemeClr val="tx1"/>
                </a:solidFill>
              </a:rPr>
              <a:t>.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Membránový potenciál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Úloha kanálků</a:t>
            </a:r>
          </a:p>
          <a:p>
            <a:r>
              <a:rPr lang="cs-CZ" smtClean="0">
                <a:solidFill>
                  <a:schemeClr val="tx1"/>
                </a:solidFill>
              </a:rPr>
              <a:t>Neurotransmitery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12/12/2016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3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Synapse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Tubokurarin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zabraňuje depolarizaci postsynaptické membrány – ochrnutí.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Svalová relaxace při operacích, antagonista AC receptorů (nikotinového typu)</a:t>
            </a:r>
          </a:p>
          <a:p>
            <a:pPr>
              <a:spcAft>
                <a:spcPts val="0"/>
              </a:spcAft>
            </a:pPr>
            <a:r>
              <a:rPr lang="cs-CZ" sz="2000" b="1" dirty="0">
                <a:solidFill>
                  <a:schemeClr val="tx1"/>
                </a:solidFill>
                <a:ea typeface="Times New Roman"/>
              </a:rPr>
              <a:t>(CH</a:t>
            </a:r>
            <a:r>
              <a:rPr lang="cs-CZ" sz="2000" b="1" baseline="-25000" dirty="0">
                <a:solidFill>
                  <a:schemeClr val="tx1"/>
                </a:solidFill>
                <a:ea typeface="Times New Roman"/>
              </a:rPr>
              <a:t>3</a:t>
            </a:r>
            <a:r>
              <a:rPr lang="cs-CZ" sz="2000" b="1" dirty="0">
                <a:solidFill>
                  <a:schemeClr val="tx1"/>
                </a:solidFill>
                <a:ea typeface="Times New Roman"/>
              </a:rPr>
              <a:t>)</a:t>
            </a:r>
            <a:r>
              <a:rPr lang="cs-CZ" sz="2000" b="1" baseline="-25000" dirty="0">
                <a:solidFill>
                  <a:schemeClr val="tx1"/>
                </a:solidFill>
                <a:ea typeface="Times New Roman"/>
              </a:rPr>
              <a:t>3</a:t>
            </a:r>
            <a:r>
              <a:rPr lang="cs-CZ" sz="2000" b="1" dirty="0">
                <a:solidFill>
                  <a:schemeClr val="tx1"/>
                </a:solidFill>
                <a:ea typeface="Times New Roman"/>
              </a:rPr>
              <a:t>N</a:t>
            </a:r>
            <a:r>
              <a:rPr lang="cs-CZ" sz="2000" b="1" baseline="30000" dirty="0">
                <a:solidFill>
                  <a:schemeClr val="tx1"/>
                </a:solidFill>
                <a:ea typeface="Times New Roman"/>
              </a:rPr>
              <a:t>+</a:t>
            </a:r>
            <a:r>
              <a:rPr lang="cs-CZ" sz="2000" b="1" dirty="0">
                <a:solidFill>
                  <a:schemeClr val="tx1"/>
                </a:solidFill>
                <a:ea typeface="Times New Roman"/>
              </a:rPr>
              <a:t>-(CH</a:t>
            </a:r>
            <a:r>
              <a:rPr lang="cs-CZ" sz="2000" b="1" baseline="-25000" dirty="0">
                <a:solidFill>
                  <a:schemeClr val="tx1"/>
                </a:solidFill>
                <a:ea typeface="Times New Roman"/>
              </a:rPr>
              <a:t>2</a:t>
            </a:r>
            <a:r>
              <a:rPr lang="cs-CZ" sz="2000" b="1" dirty="0">
                <a:solidFill>
                  <a:schemeClr val="tx1"/>
                </a:solidFill>
                <a:ea typeface="Times New Roman"/>
              </a:rPr>
              <a:t>)</a:t>
            </a:r>
            <a:r>
              <a:rPr lang="cs-CZ" sz="2000" b="1" baseline="-25000" dirty="0">
                <a:solidFill>
                  <a:schemeClr val="tx1"/>
                </a:solidFill>
                <a:ea typeface="Times New Roman"/>
              </a:rPr>
              <a:t>10</a:t>
            </a:r>
            <a:r>
              <a:rPr lang="cs-CZ" sz="2000" b="1" dirty="0">
                <a:solidFill>
                  <a:schemeClr val="tx1"/>
                </a:solidFill>
                <a:ea typeface="Times New Roman"/>
              </a:rPr>
              <a:t>-N</a:t>
            </a:r>
            <a:r>
              <a:rPr lang="cs-CZ" sz="2000" b="1" baseline="30000" dirty="0">
                <a:solidFill>
                  <a:schemeClr val="tx1"/>
                </a:solidFill>
                <a:ea typeface="Times New Roman"/>
              </a:rPr>
              <a:t>+</a:t>
            </a:r>
            <a:r>
              <a:rPr lang="cs-CZ" sz="2000" b="1" dirty="0">
                <a:solidFill>
                  <a:schemeClr val="tx1"/>
                </a:solidFill>
                <a:ea typeface="Times New Roman"/>
              </a:rPr>
              <a:t>(</a:t>
            </a:r>
            <a:r>
              <a:rPr lang="cs-CZ" sz="2000" b="1" dirty="0" smtClean="0">
                <a:solidFill>
                  <a:schemeClr val="tx1"/>
                </a:solidFill>
                <a:ea typeface="Times New Roman"/>
              </a:rPr>
              <a:t>CH</a:t>
            </a:r>
            <a:r>
              <a:rPr lang="cs-CZ" sz="2000" b="1" baseline="-25000" dirty="0" smtClean="0">
                <a:solidFill>
                  <a:schemeClr val="tx1"/>
                </a:solidFill>
                <a:ea typeface="Times New Roman"/>
              </a:rPr>
              <a:t>3</a:t>
            </a:r>
            <a:r>
              <a:rPr lang="cs-CZ" sz="2000" b="1" dirty="0" smtClean="0">
                <a:solidFill>
                  <a:schemeClr val="tx1"/>
                </a:solidFill>
                <a:ea typeface="Times New Roman"/>
              </a:rPr>
              <a:t>)</a:t>
            </a:r>
            <a:r>
              <a:rPr lang="cs-CZ" sz="2000" b="1" baseline="-25000" dirty="0" smtClean="0">
                <a:solidFill>
                  <a:schemeClr val="tx1"/>
                </a:solidFill>
                <a:ea typeface="Times New Roman"/>
              </a:rPr>
              <a:t>3</a:t>
            </a:r>
            <a:endParaRPr lang="cs-CZ" sz="2000" b="1" dirty="0" smtClean="0">
              <a:solidFill>
                <a:schemeClr val="tx1"/>
              </a:solidFill>
              <a:ea typeface="Times New Roman"/>
            </a:endParaRPr>
          </a:p>
          <a:p>
            <a:pPr lvl="1"/>
            <a:r>
              <a:rPr lang="cs-CZ" b="1" i="1" dirty="0" err="1" smtClean="0">
                <a:solidFill>
                  <a:schemeClr val="tx1"/>
                </a:solidFill>
                <a:ea typeface="Times New Roman"/>
              </a:rPr>
              <a:t>Dekamethonium</a:t>
            </a:r>
            <a:r>
              <a:rPr lang="cs-CZ" b="1" i="1" dirty="0" smtClean="0">
                <a:solidFill>
                  <a:schemeClr val="tx1"/>
                </a:solidFill>
                <a:ea typeface="Times New Roman"/>
              </a:rPr>
              <a:t> </a:t>
            </a:r>
            <a:r>
              <a:rPr lang="cs-CZ" b="1" i="1" dirty="0">
                <a:solidFill>
                  <a:schemeClr val="tx1"/>
                </a:solidFill>
                <a:ea typeface="Times New Roman"/>
              </a:rPr>
              <a:t>(jodid)</a:t>
            </a:r>
            <a:r>
              <a:rPr lang="cs-CZ" dirty="0">
                <a:solidFill>
                  <a:schemeClr val="tx1"/>
                </a:solidFill>
                <a:ea typeface="Times New Roman"/>
              </a:rPr>
              <a:t> – permanentní depolarizace – otevřený </a:t>
            </a:r>
            <a:r>
              <a:rPr lang="cs-CZ" dirty="0" smtClean="0">
                <a:solidFill>
                  <a:schemeClr val="tx1"/>
                </a:solidFill>
                <a:ea typeface="Times New Roman"/>
              </a:rPr>
              <a:t>kanál</a:t>
            </a:r>
            <a:endParaRPr lang="cs-CZ" sz="2000" dirty="0">
              <a:solidFill>
                <a:schemeClr val="tx1"/>
              </a:solidFill>
              <a:ea typeface="Times New Roman"/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12/12/2016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628800"/>
            <a:ext cx="5775325" cy="250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767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Synapse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endParaRPr lang="cs-CZ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cs-CZ" dirty="0" smtClean="0">
                <a:solidFill>
                  <a:schemeClr val="tx1"/>
                </a:solidFill>
                <a:latin typeface="Times New Roman"/>
                <a:ea typeface="Times New Roman"/>
              </a:rPr>
              <a:t>Další 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neurotransmitery</a:t>
            </a:r>
          </a:p>
          <a:p>
            <a:pPr marL="0" indent="0">
              <a:spcAft>
                <a:spcPts val="0"/>
              </a:spcAft>
              <a:buNone/>
            </a:pP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Adrenalin, serotonin, GABA aj., typicky </a:t>
            </a:r>
            <a:r>
              <a:rPr lang="cs-CZ" dirty="0" smtClean="0">
                <a:solidFill>
                  <a:schemeClr val="tx1"/>
                </a:solidFill>
                <a:latin typeface="Times New Roman"/>
                <a:ea typeface="Times New Roman"/>
              </a:rPr>
              <a:t>aminy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Gly</a:t>
            </a:r>
            <a:r>
              <a:rPr lang="cs-CZ" dirty="0" smtClean="0">
                <a:solidFill>
                  <a:schemeClr val="tx1"/>
                </a:solidFill>
                <a:latin typeface="Times New Roman"/>
                <a:ea typeface="Times New Roman"/>
              </a:rPr>
              <a:t> – strychnin blokuje receptorové retardéry – antagonismus s barbituráty</a:t>
            </a:r>
            <a:endParaRPr lang="cs-CZ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endParaRPr lang="cs-CZ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Další látky interagující s receptory – alkaloidy, drogy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12/12/2016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r>
              <a:rPr lang="cs-CZ" sz="6600" dirty="0" err="1" smtClean="0">
                <a:solidFill>
                  <a:srgbClr val="0070C0"/>
                </a:solidFill>
                <a:latin typeface="Algerian" pitchFamily="82" charset="0"/>
              </a:rPr>
              <a:t>DĚkuji</a:t>
            </a:r>
            <a:r>
              <a:rPr lang="cs-CZ" sz="6600" dirty="0" smtClean="0">
                <a:solidFill>
                  <a:srgbClr val="0070C0"/>
                </a:solidFill>
                <a:latin typeface="Algerian" pitchFamily="82" charset="0"/>
              </a:rPr>
              <a:t> za pozornost</a:t>
            </a:r>
            <a:endParaRPr lang="cs-CZ" sz="6600" dirty="0">
              <a:solidFill>
                <a:srgbClr val="0070C0"/>
              </a:solidFill>
              <a:latin typeface="Algerian" pitchFamily="82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12/12/2016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0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Nervová buňka</a:t>
            </a:r>
            <a:endParaRPr lang="cs-CZ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Obecná struktura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Tělo, dendrity, axon, myelinová pochva – izolace, Ranvierovy zářezy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Různé variace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12/12/2016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643063"/>
            <a:ext cx="4762500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451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Princip vedení vzruchu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Změna membránového potenciálu - vzruch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 rámci neuronu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Na membráně působením </a:t>
            </a:r>
            <a:r>
              <a:rPr lang="cs-CZ" dirty="0" err="1" smtClean="0">
                <a:solidFill>
                  <a:schemeClr val="tx1"/>
                </a:solidFill>
              </a:rPr>
              <a:t>NaK-ATPasy</a:t>
            </a:r>
            <a:r>
              <a:rPr lang="cs-CZ" dirty="0" smtClean="0">
                <a:solidFill>
                  <a:schemeClr val="tx1"/>
                </a:solidFill>
              </a:rPr>
              <a:t> – tabulka – ca 70 </a:t>
            </a:r>
            <a:r>
              <a:rPr lang="cs-CZ" dirty="0" err="1" smtClean="0">
                <a:solidFill>
                  <a:schemeClr val="tx1"/>
                </a:solidFill>
              </a:rPr>
              <a:t>mV</a:t>
            </a:r>
            <a:r>
              <a:rPr lang="cs-CZ" dirty="0" smtClean="0">
                <a:solidFill>
                  <a:schemeClr val="tx1"/>
                </a:solidFill>
              </a:rPr>
              <a:t> vně +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Vzruch je tlumen, kompenzace ztrát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Mezi neurony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chemicky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12/12/2016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22766"/>
              </p:ext>
            </p:extLst>
          </p:nvPr>
        </p:nvGraphicFramePr>
        <p:xfrm>
          <a:off x="467544" y="4293096"/>
          <a:ext cx="8229600" cy="1239520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/>
                          <a:ea typeface="Times New Roman"/>
                        </a:rPr>
                        <a:t>Ion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63500" marB="63500">
                    <a:lnL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88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/>
                          <a:ea typeface="Times New Roman"/>
                        </a:rPr>
                        <a:t>Concentration Inside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88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/>
                          <a:ea typeface="Times New Roman"/>
                        </a:rPr>
                        <a:t>Concentration Outside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88DD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Sodium (Na</a:t>
                      </a:r>
                      <a:r>
                        <a:rPr lang="cs-CZ" sz="1200" baseline="30000"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</a:p>
                  </a:txBody>
                  <a:tcPr marL="63500" marR="63500" marT="63500" marB="63500">
                    <a:lnL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12 mM </a:t>
                      </a: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145 mM </a:t>
                      </a:r>
                    </a:p>
                  </a:txBody>
                  <a:tcPr marL="63500" marR="63500" marT="63500" marB="63500">
                    <a:lnL>
                      <a:noFill/>
                    </a:lnL>
                    <a:lnR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Potassium (K</a:t>
                      </a:r>
                      <a:r>
                        <a:rPr lang="cs-CZ" sz="1200" baseline="30000"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</a:p>
                  </a:txBody>
                  <a:tcPr marL="63500" marR="63500" marT="63500" marB="63500">
                    <a:lnL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140 mM </a:t>
                      </a: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5 mM </a:t>
                      </a:r>
                    </a:p>
                  </a:txBody>
                  <a:tcPr marL="63500" marR="63500" marT="63500" marB="63500">
                    <a:lnL>
                      <a:noFill/>
                    </a:lnL>
                    <a:lnR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Calcium (Ca</a:t>
                      </a:r>
                      <a:r>
                        <a:rPr lang="cs-CZ" sz="1200" baseline="30000">
                          <a:effectLst/>
                          <a:latin typeface="Times New Roman"/>
                          <a:ea typeface="Times New Roman"/>
                        </a:rPr>
                        <a:t>++</a:t>
                      </a: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</a:p>
                  </a:txBody>
                  <a:tcPr marL="63500" marR="63500" marT="63500" marB="63500">
                    <a:lnL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0.1 μM </a:t>
                      </a: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/>
                          <a:ea typeface="Times New Roman"/>
                        </a:rPr>
                        <a:t>2 </a:t>
                      </a:r>
                      <a:r>
                        <a:rPr lang="cs-CZ" sz="1200" dirty="0" err="1">
                          <a:effectLst/>
                          <a:latin typeface="Times New Roman"/>
                          <a:ea typeface="Times New Roman"/>
                        </a:rPr>
                        <a:t>mM</a:t>
                      </a:r>
                      <a:r>
                        <a:rPr lang="cs-CZ" sz="12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63500" marR="63500" marT="63500" marB="63500">
                    <a:lnL>
                      <a:noFill/>
                    </a:lnL>
                    <a:lnR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12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Vedení vzruchu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Zesílení signálu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Kompenzace ztrát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Otvírání potenciálem 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řízených kanálků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Změny potenciálu 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následkem pohybu iontů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12/12/2016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826" y="1620176"/>
            <a:ext cx="3588572" cy="461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349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12/12/2016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-780"/>
            <a:ext cx="5382858" cy="6925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517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cs-CZ" dirty="0" smtClean="0"/>
              <a:t>Vedení vzruchu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sz="1800" dirty="0" smtClean="0">
              <a:solidFill>
                <a:schemeClr val="tx1"/>
              </a:solidFill>
            </a:endParaRPr>
          </a:p>
          <a:p>
            <a:endParaRPr lang="cs-CZ" sz="1800" dirty="0">
              <a:solidFill>
                <a:schemeClr val="tx1"/>
              </a:solidFill>
            </a:endParaRPr>
          </a:p>
          <a:p>
            <a:endParaRPr lang="cs-CZ" sz="1800" dirty="0" smtClean="0">
              <a:solidFill>
                <a:schemeClr val="tx1"/>
              </a:solidFill>
            </a:endParaRPr>
          </a:p>
          <a:p>
            <a:endParaRPr lang="cs-CZ" sz="1800" dirty="0">
              <a:solidFill>
                <a:schemeClr val="tx1"/>
              </a:solidFill>
            </a:endParaRPr>
          </a:p>
          <a:p>
            <a:endParaRPr lang="cs-CZ" sz="1800" dirty="0" smtClean="0">
              <a:solidFill>
                <a:schemeClr val="tx1"/>
              </a:solidFill>
            </a:endParaRPr>
          </a:p>
          <a:p>
            <a:endParaRPr lang="cs-CZ" sz="1800" dirty="0">
              <a:solidFill>
                <a:schemeClr val="tx1"/>
              </a:solidFill>
            </a:endParaRPr>
          </a:p>
          <a:p>
            <a:endParaRPr lang="cs-CZ" sz="1800" dirty="0" smtClean="0">
              <a:solidFill>
                <a:schemeClr val="tx1"/>
              </a:solidFill>
            </a:endParaRPr>
          </a:p>
          <a:p>
            <a:endParaRPr lang="cs-CZ" sz="1800" dirty="0">
              <a:solidFill>
                <a:schemeClr val="tx1"/>
              </a:solidFill>
            </a:endParaRPr>
          </a:p>
          <a:p>
            <a:endParaRPr lang="cs-CZ" sz="1800" dirty="0" smtClean="0">
              <a:solidFill>
                <a:schemeClr val="tx1"/>
              </a:solidFill>
            </a:endParaRPr>
          </a:p>
          <a:p>
            <a:endParaRPr lang="cs-CZ" sz="1800" dirty="0">
              <a:solidFill>
                <a:schemeClr val="tx1"/>
              </a:solidFill>
            </a:endParaRPr>
          </a:p>
          <a:p>
            <a:endParaRPr lang="cs-CZ" sz="1800" dirty="0" smtClean="0">
              <a:solidFill>
                <a:schemeClr val="tx1"/>
              </a:solidFill>
            </a:endParaRPr>
          </a:p>
          <a:p>
            <a:r>
              <a:rPr lang="cs-CZ" sz="1800" dirty="0" smtClean="0">
                <a:solidFill>
                  <a:schemeClr val="tx1"/>
                </a:solidFill>
              </a:rPr>
              <a:t>Základem </a:t>
            </a:r>
            <a:r>
              <a:rPr lang="cs-CZ" sz="1800" dirty="0">
                <a:solidFill>
                  <a:schemeClr val="tx1"/>
                </a:solidFill>
              </a:rPr>
              <a:t>vedení vzruchu podél výběžku neuronů je šířící se změna potenciálu na membráně (A). Její příčinou i následkem je otevírání a uzavírání potenciálem řízených iontových kanálků - časový průběh na grafu (B).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12/12/2016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8205715" cy="326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580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Vedení vzruchu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Pracovní cyklus kanálku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12/12/2016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2060848"/>
            <a:ext cx="5981700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023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Vedení vzruchu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Struktura Na-kanálku – rozvinuto do plochy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1 řetězec. 4 </a:t>
            </a:r>
            <a:r>
              <a:rPr lang="cs-CZ" dirty="0" smtClean="0">
                <a:solidFill>
                  <a:schemeClr val="tx1"/>
                </a:solidFill>
              </a:rPr>
              <a:t>segmenty </a:t>
            </a:r>
            <a:r>
              <a:rPr lang="cs-CZ" dirty="0" smtClean="0">
                <a:solidFill>
                  <a:schemeClr val="tx1"/>
                </a:solidFill>
              </a:rPr>
              <a:t>po </a:t>
            </a:r>
            <a:r>
              <a:rPr lang="cs-CZ" dirty="0" smtClean="0">
                <a:solidFill>
                  <a:schemeClr val="tx1"/>
                </a:solidFill>
              </a:rPr>
              <a:t>6 </a:t>
            </a:r>
            <a:r>
              <a:rPr lang="cs-CZ" dirty="0" err="1" smtClean="0">
                <a:solidFill>
                  <a:schemeClr val="tx1"/>
                </a:solidFill>
              </a:rPr>
              <a:t>transmembránových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helixech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12/12/2016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1556792"/>
            <a:ext cx="5981700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457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248</TotalTime>
  <Words>479</Words>
  <Application>Microsoft Office PowerPoint</Application>
  <PresentationFormat>Předvádění na obrazovce (4:3)</PresentationFormat>
  <Paragraphs>292</Paragraphs>
  <Slides>22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Exekutivní</vt:lpstr>
      <vt:lpstr>C4182 Biochemie</vt:lpstr>
      <vt:lpstr>Obsah</vt:lpstr>
      <vt:lpstr>Nervová buňka</vt:lpstr>
      <vt:lpstr>Princip vedení vzruchu</vt:lpstr>
      <vt:lpstr>Vedení vzruchu</vt:lpstr>
      <vt:lpstr>Prezentace aplikace PowerPoint</vt:lpstr>
      <vt:lpstr>Vedení vzruchu</vt:lpstr>
      <vt:lpstr>Vedení vzruchu</vt:lpstr>
      <vt:lpstr>Vedení vzruchu</vt:lpstr>
      <vt:lpstr>Vedení vzruchu</vt:lpstr>
      <vt:lpstr>Vedení vzruchu</vt:lpstr>
      <vt:lpstr>Vedení vzruchu</vt:lpstr>
      <vt:lpstr>Vedení vzruchu</vt:lpstr>
      <vt:lpstr>Synapse</vt:lpstr>
      <vt:lpstr>Synapse</vt:lpstr>
      <vt:lpstr>Synapse</vt:lpstr>
      <vt:lpstr>Synapse</vt:lpstr>
      <vt:lpstr>Synapse</vt:lpstr>
      <vt:lpstr>Synapse</vt:lpstr>
      <vt:lpstr>Synapse</vt:lpstr>
      <vt:lpstr>Synapse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Zbořil</dc:creator>
  <cp:lastModifiedBy>Zboril</cp:lastModifiedBy>
  <cp:revision>65</cp:revision>
  <dcterms:created xsi:type="dcterms:W3CDTF">2012-05-21T09:08:24Z</dcterms:created>
  <dcterms:modified xsi:type="dcterms:W3CDTF">2016-12-12T09:07:15Z</dcterms:modified>
</cp:coreProperties>
</file>