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4" r:id="rId5"/>
    <p:sldId id="258" r:id="rId6"/>
    <p:sldId id="268" r:id="rId7"/>
    <p:sldId id="269" r:id="rId8"/>
    <p:sldId id="277" r:id="rId9"/>
    <p:sldId id="259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92" r:id="rId18"/>
    <p:sldId id="293" r:id="rId19"/>
    <p:sldId id="294" r:id="rId20"/>
    <p:sldId id="295" r:id="rId21"/>
    <p:sldId id="296" r:id="rId22"/>
    <p:sldId id="265" r:id="rId23"/>
    <p:sldId id="266" r:id="rId24"/>
    <p:sldId id="260" r:id="rId25"/>
    <p:sldId id="261" r:id="rId26"/>
    <p:sldId id="262" r:id="rId27"/>
    <p:sldId id="263" r:id="rId28"/>
    <p:sldId id="270" r:id="rId29"/>
    <p:sldId id="271" r:id="rId30"/>
    <p:sldId id="273" r:id="rId31"/>
    <p:sldId id="272" r:id="rId32"/>
    <p:sldId id="274" r:id="rId33"/>
    <p:sldId id="297" r:id="rId34"/>
    <p:sldId id="298" r:id="rId35"/>
    <p:sldId id="289" r:id="rId36"/>
    <p:sldId id="290" r:id="rId37"/>
    <p:sldId id="291" r:id="rId38"/>
    <p:sldId id="285" r:id="rId39"/>
    <p:sldId id="286" r:id="rId40"/>
    <p:sldId id="287" r:id="rId41"/>
    <p:sldId id="288" r:id="rId42"/>
    <p:sldId id="299" r:id="rId43"/>
    <p:sldId id="300" r:id="rId44"/>
    <p:sldId id="302" r:id="rId45"/>
    <p:sldId id="257" r:id="rId46"/>
    <p:sldId id="303" r:id="rId47"/>
    <p:sldId id="267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B276486-F667-442A-85B2-778B52794BE0}">
          <p14:sldIdLst>
            <p14:sldId id="256"/>
            <p14:sldId id="264"/>
            <p14:sldId id="258"/>
            <p14:sldId id="268"/>
            <p14:sldId id="269"/>
            <p14:sldId id="277"/>
            <p14:sldId id="259"/>
            <p14:sldId id="278"/>
            <p14:sldId id="279"/>
            <p14:sldId id="280"/>
            <p14:sldId id="281"/>
            <p14:sldId id="282"/>
            <p14:sldId id="283"/>
            <p14:sldId id="284"/>
            <p14:sldId id="292"/>
            <p14:sldId id="293"/>
            <p14:sldId id="294"/>
            <p14:sldId id="295"/>
            <p14:sldId id="296"/>
            <p14:sldId id="265"/>
            <p14:sldId id="266"/>
            <p14:sldId id="260"/>
            <p14:sldId id="261"/>
            <p14:sldId id="262"/>
            <p14:sldId id="263"/>
            <p14:sldId id="270"/>
            <p14:sldId id="271"/>
            <p14:sldId id="273"/>
            <p14:sldId id="272"/>
            <p14:sldId id="274"/>
            <p14:sldId id="297"/>
            <p14:sldId id="298"/>
            <p14:sldId id="289"/>
            <p14:sldId id="290"/>
            <p14:sldId id="291"/>
            <p14:sldId id="285"/>
            <p14:sldId id="286"/>
            <p14:sldId id="287"/>
            <p14:sldId id="288"/>
            <p14:sldId id="299"/>
            <p14:sldId id="300"/>
            <p14:sldId id="302"/>
            <p14:sldId id="257"/>
            <p14:sldId id="303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Kalužová" initials="AK" lastIdx="1" clrIdx="0">
    <p:extLst>
      <p:ext uri="{19B8F6BF-5375-455C-9EA6-DF929625EA0E}">
        <p15:presenceInfo xmlns:p15="http://schemas.microsoft.com/office/powerpoint/2012/main" userId="Anna Kalužová" providerId="None"/>
      </p:ext>
    </p:extLst>
  </p:cmAuthor>
  <p:cmAuthor id="2" name="Radmila Sieglová" initials="R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R [Ω]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967305113837282"/>
                  <c:y val="-4.678413642612098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 dirty="0"/>
                      <a:t>y = 3,948x + 993,82</a:t>
                    </a:r>
                    <a:br>
                      <a:rPr lang="en-US" sz="1800" baseline="0" dirty="0"/>
                    </a:br>
                    <a:r>
                      <a:rPr lang="en-US" sz="1800" baseline="0" dirty="0"/>
                      <a:t>R² = 0,9952</a:t>
                    </a:r>
                    <a:endParaRPr lang="en-US" sz="18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xVal>
            <c:numRef>
              <c:f>List1!$C$2:$L$2</c:f>
              <c:numCache>
                <c:formatCode>General</c:formatCode>
                <c:ptCount val="10"/>
                <c:pt idx="0">
                  <c:v>18.3</c:v>
                </c:pt>
                <c:pt idx="1">
                  <c:v>24.5</c:v>
                </c:pt>
                <c:pt idx="2">
                  <c:v>29.9</c:v>
                </c:pt>
                <c:pt idx="3">
                  <c:v>37.300000000000004</c:v>
                </c:pt>
                <c:pt idx="4">
                  <c:v>42.7</c:v>
                </c:pt>
                <c:pt idx="5">
                  <c:v>47.7</c:v>
                </c:pt>
                <c:pt idx="6">
                  <c:v>51</c:v>
                </c:pt>
                <c:pt idx="7">
                  <c:v>58.7</c:v>
                </c:pt>
                <c:pt idx="8">
                  <c:v>62.7</c:v>
                </c:pt>
                <c:pt idx="9">
                  <c:v>66.099999999999994</c:v>
                </c:pt>
              </c:numCache>
            </c:numRef>
          </c:xVal>
          <c:yVal>
            <c:numRef>
              <c:f>List1!$C$3:$L$3</c:f>
              <c:numCache>
                <c:formatCode>General</c:formatCode>
                <c:ptCount val="10"/>
                <c:pt idx="0">
                  <c:v>1073</c:v>
                </c:pt>
                <c:pt idx="1">
                  <c:v>1087</c:v>
                </c:pt>
                <c:pt idx="2">
                  <c:v>1106</c:v>
                </c:pt>
                <c:pt idx="3">
                  <c:v>1137</c:v>
                </c:pt>
                <c:pt idx="4">
                  <c:v>1164</c:v>
                </c:pt>
                <c:pt idx="5">
                  <c:v>1187</c:v>
                </c:pt>
                <c:pt idx="6">
                  <c:v>1196</c:v>
                </c:pt>
                <c:pt idx="7">
                  <c:v>1229</c:v>
                </c:pt>
                <c:pt idx="8">
                  <c:v>1236</c:v>
                </c:pt>
                <c:pt idx="9">
                  <c:v>1256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FE-4720-8028-EE651FA37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98432"/>
        <c:axId val="50699008"/>
      </c:scatterChart>
      <c:valAx>
        <c:axId val="5069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99008"/>
        <c:crosses val="autoZero"/>
        <c:crossBetween val="midCat"/>
      </c:valAx>
      <c:valAx>
        <c:axId val="50699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698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A66CE-8675-416E-BB57-E71B5D63B13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F6394EB-C001-4100-BEE6-3C27D45CA735}">
      <dgm:prSet phldrT="[Text]"/>
      <dgm:spPr/>
      <dgm:t>
        <a:bodyPr/>
        <a:lstStyle/>
        <a:p>
          <a:r>
            <a: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ANOVA</a:t>
          </a:r>
        </a:p>
      </dgm:t>
    </dgm:pt>
    <dgm:pt modelId="{3DB44212-730C-47D9-9EF8-E1343600F841}" type="parTrans" cxnId="{00A281E2-2699-420D-99FF-286CA1FE4219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C2AE46C0-B104-46C7-BD94-7E06769E3BDF}" type="sibTrans" cxnId="{00A281E2-2699-420D-99FF-286CA1FE4219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3DFC1C1F-CD9E-4709-BA1D-E3725C390620}">
      <dgm:prSet phldrT="[Text]"/>
      <dgm:spPr/>
      <dgm:t>
        <a:bodyPr/>
        <a:lstStyle/>
        <a:p>
          <a:r>
            <a: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Parametrická </a:t>
          </a:r>
        </a:p>
      </dgm:t>
    </dgm:pt>
    <dgm:pt modelId="{0A183436-4AC8-42E5-BA53-77494B4B740C}" type="parTrans" cxnId="{757FDACC-C856-442F-87B8-F863E8D8A46C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E3C0EF58-52C9-4FAB-9C9B-21A8805A4EFB}" type="sibTrans" cxnId="{757FDACC-C856-442F-87B8-F863E8D8A46C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ED765348-ACE2-4F37-A399-4F71837CA782}">
      <dgm:prSet phldrT="[Text]"/>
      <dgm:spPr/>
      <dgm:t>
        <a:bodyPr/>
        <a:lstStyle/>
        <a:p>
          <a:r>
            <a:rPr lang="cs-CZ" b="1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Jednofaktorová</a:t>
          </a:r>
          <a:endParaRPr lang="cs-CZ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9AEC4E10-D795-4796-A918-D2AFC284BEBC}" type="parTrans" cxnId="{43B974ED-87AF-4B1B-AF4D-13B5498993EF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1F5DA572-D028-4C9B-B66E-2278414D8F54}" type="sibTrans" cxnId="{43B974ED-87AF-4B1B-AF4D-13B5498993EF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0ABA27DA-E432-444C-B95B-8D4C7184BF42}">
      <dgm:prSet phldrT="[Text]"/>
      <dgm:spPr/>
      <dgm:t>
        <a:bodyPr/>
        <a:lstStyle/>
        <a:p>
          <a:r>
            <a:rPr lang="cs-CZ" b="1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Vícefaktorová</a:t>
          </a:r>
          <a:endParaRPr lang="cs-CZ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A2FE973B-9A24-4FA8-A001-B14FF29BD7F7}" type="parTrans" cxnId="{8F308C2C-F0CB-4D39-8EB3-BEF0062B270F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29BCF9B5-C614-48A2-9336-A6EC4179B130}" type="sibTrans" cxnId="{8F308C2C-F0CB-4D39-8EB3-BEF0062B270F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3615771E-C44C-48F3-82F4-3169A757D228}">
      <dgm:prSet phldrT="[Text]"/>
      <dgm:spPr/>
      <dgm:t>
        <a:bodyPr/>
        <a:lstStyle/>
        <a:p>
          <a:r>
            <a:rPr lang="cs-CZ" b="1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Neparametrická</a:t>
          </a:r>
          <a:endParaRPr lang="cs-CZ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551E385F-0359-4F07-BBA8-E02176BD5485}" type="parTrans" cxnId="{497690E6-5684-4EBE-B869-CB0C9E7A6B94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55245D98-65C0-4BEB-8127-E2969B6619E7}" type="sibTrans" cxnId="{497690E6-5684-4EBE-B869-CB0C9E7A6B94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C7B80324-69EE-413C-B3C7-691C0006057B}">
      <dgm:prSet phldrT="[Text]"/>
      <dgm:spPr/>
      <dgm:t>
        <a:bodyPr/>
        <a:lstStyle/>
        <a:p>
          <a:r>
            <a: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s pevnými efekty</a:t>
          </a:r>
        </a:p>
      </dgm:t>
    </dgm:pt>
    <dgm:pt modelId="{A429B17B-34C3-4E62-83F6-C4CD5309252A}" type="parTrans" cxnId="{09E79329-40FA-40F1-9279-42E0107CCA39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41AA5B72-43B5-4AB0-B5BF-69A7E77B6549}" type="sibTrans" cxnId="{09E79329-40FA-40F1-9279-42E0107CCA39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89703A99-FC42-4B27-BD4F-E9CF0E317B01}">
      <dgm:prSet phldrT="[Text]"/>
      <dgm:spPr/>
      <dgm:t>
        <a:bodyPr/>
        <a:lstStyle/>
        <a:p>
          <a:r>
            <a: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s náhodnými efekty</a:t>
          </a:r>
        </a:p>
      </dgm:t>
    </dgm:pt>
    <dgm:pt modelId="{874F413D-8C98-41D3-B5F4-9736F9D12367}" type="parTrans" cxnId="{016BC4F1-05A3-4E26-919F-3286140F6427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271826AB-2DFB-4C9A-9F8D-DB73F10D41C1}" type="sibTrans" cxnId="{016BC4F1-05A3-4E26-919F-3286140F6427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98A06EBF-E897-4C53-A8C0-FA1C1929E9B1}">
      <dgm:prSet phldrT="[Text]"/>
      <dgm:spPr/>
      <dgm:t>
        <a:bodyPr/>
        <a:lstStyle/>
        <a:p>
          <a:r>
            <a: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se smíšenými efekty</a:t>
          </a:r>
        </a:p>
      </dgm:t>
    </dgm:pt>
    <dgm:pt modelId="{243E35E1-8B08-406C-A9F9-A38F2C983452}" type="parTrans" cxnId="{7D0862D6-29D0-4AEC-A04E-583CA3D216F2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BCBE18C5-1201-43F0-9456-6A4B91879008}" type="sibTrans" cxnId="{7D0862D6-29D0-4AEC-A04E-583CA3D216F2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C3161872-D757-4DB5-8485-7FD8152B27B0}">
      <dgm:prSet phldrT="[Text]"/>
      <dgm:spPr/>
      <dgm:t>
        <a:bodyPr/>
        <a:lstStyle/>
        <a:p>
          <a:r>
            <a: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s pevnými efekty</a:t>
          </a:r>
        </a:p>
      </dgm:t>
    </dgm:pt>
    <dgm:pt modelId="{DFE25C09-5D67-4184-8BEA-F6DD9893898C}" type="parTrans" cxnId="{614E4825-4759-435A-B268-AE4620EDFDC9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2D7F1BF8-681B-4ADA-9383-704B8FFED2E8}" type="sibTrans" cxnId="{614E4825-4759-435A-B268-AE4620EDFDC9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4C7400F6-61AE-48E5-9C63-D2AB4FC1A6B2}">
      <dgm:prSet phldrT="[Text]"/>
      <dgm:spPr/>
      <dgm:t>
        <a:bodyPr/>
        <a:lstStyle/>
        <a:p>
          <a:r>
            <a:rPr lang="cs-CZ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s náhodnými efekty</a:t>
          </a:r>
        </a:p>
      </dgm:t>
    </dgm:pt>
    <dgm:pt modelId="{95D28321-4981-442E-866A-CD468E53DED2}" type="parTrans" cxnId="{DA6B321A-2CAC-435E-9C5D-43BB676324F4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81818C91-D238-4682-80BE-5D77CCBF1527}" type="sibTrans" cxnId="{DA6B321A-2CAC-435E-9C5D-43BB676324F4}">
      <dgm:prSet/>
      <dgm:spPr/>
      <dgm:t>
        <a:bodyPr/>
        <a:lstStyle/>
        <a:p>
          <a:endParaRPr lang="cs-CZ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AD84AF82-84BB-49BA-B0E4-E5110E2A9C29}" type="pres">
      <dgm:prSet presAssocID="{BD5A66CE-8675-416E-BB57-E71B5D63B1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8C38AA-4203-4602-9A11-6B2F826E6A65}" type="pres">
      <dgm:prSet presAssocID="{9F6394EB-C001-4100-BEE6-3C27D45CA735}" presName="hierRoot1" presStyleCnt="0"/>
      <dgm:spPr/>
    </dgm:pt>
    <dgm:pt modelId="{4F659B3F-2289-4867-8318-A116C6590E8C}" type="pres">
      <dgm:prSet presAssocID="{9F6394EB-C001-4100-BEE6-3C27D45CA735}" presName="composite" presStyleCnt="0"/>
      <dgm:spPr/>
    </dgm:pt>
    <dgm:pt modelId="{BC119D61-89DB-4202-8387-2E4F56882478}" type="pres">
      <dgm:prSet presAssocID="{9F6394EB-C001-4100-BEE6-3C27D45CA735}" presName="background" presStyleLbl="node0" presStyleIdx="0" presStyleCnt="1"/>
      <dgm:spPr/>
    </dgm:pt>
    <dgm:pt modelId="{6FC29551-3955-47F9-A719-257EC5C78E6F}" type="pres">
      <dgm:prSet presAssocID="{9F6394EB-C001-4100-BEE6-3C27D45CA735}" presName="text" presStyleLbl="fgAcc0" presStyleIdx="0" presStyleCnt="1">
        <dgm:presLayoutVars>
          <dgm:chPref val="3"/>
        </dgm:presLayoutVars>
      </dgm:prSet>
      <dgm:spPr/>
    </dgm:pt>
    <dgm:pt modelId="{8F5986FE-E16A-41BF-BC53-0A87F9B1F5D2}" type="pres">
      <dgm:prSet presAssocID="{9F6394EB-C001-4100-BEE6-3C27D45CA735}" presName="hierChild2" presStyleCnt="0"/>
      <dgm:spPr/>
    </dgm:pt>
    <dgm:pt modelId="{0C27AD61-595F-463B-81F3-636B9031E5A0}" type="pres">
      <dgm:prSet presAssocID="{0A183436-4AC8-42E5-BA53-77494B4B740C}" presName="Name10" presStyleLbl="parChTrans1D2" presStyleIdx="0" presStyleCnt="2"/>
      <dgm:spPr/>
    </dgm:pt>
    <dgm:pt modelId="{C57DB62A-D9D4-4C6E-AE13-49439DA2DC3F}" type="pres">
      <dgm:prSet presAssocID="{3DFC1C1F-CD9E-4709-BA1D-E3725C390620}" presName="hierRoot2" presStyleCnt="0"/>
      <dgm:spPr/>
    </dgm:pt>
    <dgm:pt modelId="{052EEA27-287D-4C2E-BBF9-F19E25F152E5}" type="pres">
      <dgm:prSet presAssocID="{3DFC1C1F-CD9E-4709-BA1D-E3725C390620}" presName="composite2" presStyleCnt="0"/>
      <dgm:spPr/>
    </dgm:pt>
    <dgm:pt modelId="{224168F4-04F4-4837-A180-02B793C6F33C}" type="pres">
      <dgm:prSet presAssocID="{3DFC1C1F-CD9E-4709-BA1D-E3725C390620}" presName="background2" presStyleLbl="node2" presStyleIdx="0" presStyleCnt="2"/>
      <dgm:spPr/>
    </dgm:pt>
    <dgm:pt modelId="{83424668-D5CF-498F-A21F-676C72E4AD64}" type="pres">
      <dgm:prSet presAssocID="{3DFC1C1F-CD9E-4709-BA1D-E3725C390620}" presName="text2" presStyleLbl="fgAcc2" presStyleIdx="0" presStyleCnt="2">
        <dgm:presLayoutVars>
          <dgm:chPref val="3"/>
        </dgm:presLayoutVars>
      </dgm:prSet>
      <dgm:spPr/>
    </dgm:pt>
    <dgm:pt modelId="{22F4A655-8DFB-499F-8AD1-369075C932DC}" type="pres">
      <dgm:prSet presAssocID="{3DFC1C1F-CD9E-4709-BA1D-E3725C390620}" presName="hierChild3" presStyleCnt="0"/>
      <dgm:spPr/>
    </dgm:pt>
    <dgm:pt modelId="{62683694-8D8A-4367-A417-13BF3405FBAA}" type="pres">
      <dgm:prSet presAssocID="{9AEC4E10-D795-4796-A918-D2AFC284BEBC}" presName="Name17" presStyleLbl="parChTrans1D3" presStyleIdx="0" presStyleCnt="2"/>
      <dgm:spPr/>
    </dgm:pt>
    <dgm:pt modelId="{91F725C0-B07A-4179-B405-D9EF8BA3A526}" type="pres">
      <dgm:prSet presAssocID="{ED765348-ACE2-4F37-A399-4F71837CA782}" presName="hierRoot3" presStyleCnt="0"/>
      <dgm:spPr/>
    </dgm:pt>
    <dgm:pt modelId="{81D33477-37D0-41BB-9855-E6FC66675B2A}" type="pres">
      <dgm:prSet presAssocID="{ED765348-ACE2-4F37-A399-4F71837CA782}" presName="composite3" presStyleCnt="0"/>
      <dgm:spPr/>
    </dgm:pt>
    <dgm:pt modelId="{96F60E66-0B8F-4A7C-8B8D-B02F9E455AA3}" type="pres">
      <dgm:prSet presAssocID="{ED765348-ACE2-4F37-A399-4F71837CA782}" presName="background3" presStyleLbl="node3" presStyleIdx="0" presStyleCnt="2"/>
      <dgm:spPr/>
    </dgm:pt>
    <dgm:pt modelId="{8F623BF6-8461-4034-BF67-8F1CB3F85C87}" type="pres">
      <dgm:prSet presAssocID="{ED765348-ACE2-4F37-A399-4F71837CA782}" presName="text3" presStyleLbl="fgAcc3" presStyleIdx="0" presStyleCnt="2">
        <dgm:presLayoutVars>
          <dgm:chPref val="3"/>
        </dgm:presLayoutVars>
      </dgm:prSet>
      <dgm:spPr/>
    </dgm:pt>
    <dgm:pt modelId="{D8B9949D-8662-49AB-AA37-E3911DB35DC0}" type="pres">
      <dgm:prSet presAssocID="{ED765348-ACE2-4F37-A399-4F71837CA782}" presName="hierChild4" presStyleCnt="0"/>
      <dgm:spPr/>
    </dgm:pt>
    <dgm:pt modelId="{1DBC8A8A-90D3-434D-877A-C2D1A0DE755D}" type="pres">
      <dgm:prSet presAssocID="{DFE25C09-5D67-4184-8BEA-F6DD9893898C}" presName="Name23" presStyleLbl="parChTrans1D4" presStyleIdx="0" presStyleCnt="5"/>
      <dgm:spPr/>
    </dgm:pt>
    <dgm:pt modelId="{5E4B9A6F-7A5D-48E4-8160-C79364681D6C}" type="pres">
      <dgm:prSet presAssocID="{C3161872-D757-4DB5-8485-7FD8152B27B0}" presName="hierRoot4" presStyleCnt="0"/>
      <dgm:spPr/>
    </dgm:pt>
    <dgm:pt modelId="{4E429C7E-4014-4764-89F2-D7710CACDCF7}" type="pres">
      <dgm:prSet presAssocID="{C3161872-D757-4DB5-8485-7FD8152B27B0}" presName="composite4" presStyleCnt="0"/>
      <dgm:spPr/>
    </dgm:pt>
    <dgm:pt modelId="{07149C33-BA80-41E0-9AF3-8C81ED59399D}" type="pres">
      <dgm:prSet presAssocID="{C3161872-D757-4DB5-8485-7FD8152B27B0}" presName="background4" presStyleLbl="node4" presStyleIdx="0" presStyleCnt="5"/>
      <dgm:spPr/>
    </dgm:pt>
    <dgm:pt modelId="{43DB681C-C4D5-462D-AC32-9AD56F53AFE9}" type="pres">
      <dgm:prSet presAssocID="{C3161872-D757-4DB5-8485-7FD8152B27B0}" presName="text4" presStyleLbl="fgAcc4" presStyleIdx="0" presStyleCnt="5">
        <dgm:presLayoutVars>
          <dgm:chPref val="3"/>
        </dgm:presLayoutVars>
      </dgm:prSet>
      <dgm:spPr/>
    </dgm:pt>
    <dgm:pt modelId="{44F430E1-4736-4C9D-9FB0-AFBA3230F837}" type="pres">
      <dgm:prSet presAssocID="{C3161872-D757-4DB5-8485-7FD8152B27B0}" presName="hierChild5" presStyleCnt="0"/>
      <dgm:spPr/>
    </dgm:pt>
    <dgm:pt modelId="{EAB83D77-1977-4A6F-89A3-92F7097DCFA4}" type="pres">
      <dgm:prSet presAssocID="{95D28321-4981-442E-866A-CD468E53DED2}" presName="Name23" presStyleLbl="parChTrans1D4" presStyleIdx="1" presStyleCnt="5"/>
      <dgm:spPr/>
    </dgm:pt>
    <dgm:pt modelId="{887C36A9-32BA-41EB-8D94-65C6BAD36034}" type="pres">
      <dgm:prSet presAssocID="{4C7400F6-61AE-48E5-9C63-D2AB4FC1A6B2}" presName="hierRoot4" presStyleCnt="0"/>
      <dgm:spPr/>
    </dgm:pt>
    <dgm:pt modelId="{F814BE79-29D6-436F-965F-7BE8C2D60D00}" type="pres">
      <dgm:prSet presAssocID="{4C7400F6-61AE-48E5-9C63-D2AB4FC1A6B2}" presName="composite4" presStyleCnt="0"/>
      <dgm:spPr/>
    </dgm:pt>
    <dgm:pt modelId="{95FB65F3-425A-4F53-9C18-B03698D20C64}" type="pres">
      <dgm:prSet presAssocID="{4C7400F6-61AE-48E5-9C63-D2AB4FC1A6B2}" presName="background4" presStyleLbl="node4" presStyleIdx="1" presStyleCnt="5"/>
      <dgm:spPr/>
    </dgm:pt>
    <dgm:pt modelId="{C47DA0AB-1914-45F2-A49F-E5DC79823D8D}" type="pres">
      <dgm:prSet presAssocID="{4C7400F6-61AE-48E5-9C63-D2AB4FC1A6B2}" presName="text4" presStyleLbl="fgAcc4" presStyleIdx="1" presStyleCnt="5">
        <dgm:presLayoutVars>
          <dgm:chPref val="3"/>
        </dgm:presLayoutVars>
      </dgm:prSet>
      <dgm:spPr/>
    </dgm:pt>
    <dgm:pt modelId="{1216634A-71B2-4094-8BE1-3E38CFEDC608}" type="pres">
      <dgm:prSet presAssocID="{4C7400F6-61AE-48E5-9C63-D2AB4FC1A6B2}" presName="hierChild5" presStyleCnt="0"/>
      <dgm:spPr/>
    </dgm:pt>
    <dgm:pt modelId="{0ADC5EF2-B290-4B88-8FF0-D6E6BB6B04AC}" type="pres">
      <dgm:prSet presAssocID="{A2FE973B-9A24-4FA8-A001-B14FF29BD7F7}" presName="Name17" presStyleLbl="parChTrans1D3" presStyleIdx="1" presStyleCnt="2"/>
      <dgm:spPr/>
    </dgm:pt>
    <dgm:pt modelId="{BFD100AD-4E3B-45C5-9944-F068806DAC4B}" type="pres">
      <dgm:prSet presAssocID="{0ABA27DA-E432-444C-B95B-8D4C7184BF42}" presName="hierRoot3" presStyleCnt="0"/>
      <dgm:spPr/>
    </dgm:pt>
    <dgm:pt modelId="{311A3D9E-1A54-4A5D-ACFE-BC5E60766E7C}" type="pres">
      <dgm:prSet presAssocID="{0ABA27DA-E432-444C-B95B-8D4C7184BF42}" presName="composite3" presStyleCnt="0"/>
      <dgm:spPr/>
    </dgm:pt>
    <dgm:pt modelId="{C18E0F5A-6D20-4465-B3A6-E594CA1DE9F4}" type="pres">
      <dgm:prSet presAssocID="{0ABA27DA-E432-444C-B95B-8D4C7184BF42}" presName="background3" presStyleLbl="node3" presStyleIdx="1" presStyleCnt="2"/>
      <dgm:spPr/>
    </dgm:pt>
    <dgm:pt modelId="{FED13474-8BD2-402D-A379-DF7301E0753A}" type="pres">
      <dgm:prSet presAssocID="{0ABA27DA-E432-444C-B95B-8D4C7184BF42}" presName="text3" presStyleLbl="fgAcc3" presStyleIdx="1" presStyleCnt="2">
        <dgm:presLayoutVars>
          <dgm:chPref val="3"/>
        </dgm:presLayoutVars>
      </dgm:prSet>
      <dgm:spPr/>
    </dgm:pt>
    <dgm:pt modelId="{5E155EC1-2269-4C61-B9E5-057EEB059980}" type="pres">
      <dgm:prSet presAssocID="{0ABA27DA-E432-444C-B95B-8D4C7184BF42}" presName="hierChild4" presStyleCnt="0"/>
      <dgm:spPr/>
    </dgm:pt>
    <dgm:pt modelId="{4DF81537-6D73-4122-A06B-638F3ECD93FA}" type="pres">
      <dgm:prSet presAssocID="{A429B17B-34C3-4E62-83F6-C4CD5309252A}" presName="Name23" presStyleLbl="parChTrans1D4" presStyleIdx="2" presStyleCnt="5"/>
      <dgm:spPr/>
    </dgm:pt>
    <dgm:pt modelId="{5B3EA213-91FA-42A8-AEE8-6E9872976FC4}" type="pres">
      <dgm:prSet presAssocID="{C7B80324-69EE-413C-B3C7-691C0006057B}" presName="hierRoot4" presStyleCnt="0"/>
      <dgm:spPr/>
    </dgm:pt>
    <dgm:pt modelId="{C7ECB095-6391-4D64-920D-DA124AFDE5E8}" type="pres">
      <dgm:prSet presAssocID="{C7B80324-69EE-413C-B3C7-691C0006057B}" presName="composite4" presStyleCnt="0"/>
      <dgm:spPr/>
    </dgm:pt>
    <dgm:pt modelId="{FF8E15AA-CE99-4B48-8411-13B7C2484B8C}" type="pres">
      <dgm:prSet presAssocID="{C7B80324-69EE-413C-B3C7-691C0006057B}" presName="background4" presStyleLbl="node4" presStyleIdx="2" presStyleCnt="5"/>
      <dgm:spPr/>
    </dgm:pt>
    <dgm:pt modelId="{6C10E2FD-8F21-4C67-977D-EDB90A61B10B}" type="pres">
      <dgm:prSet presAssocID="{C7B80324-69EE-413C-B3C7-691C0006057B}" presName="text4" presStyleLbl="fgAcc4" presStyleIdx="2" presStyleCnt="5">
        <dgm:presLayoutVars>
          <dgm:chPref val="3"/>
        </dgm:presLayoutVars>
      </dgm:prSet>
      <dgm:spPr/>
    </dgm:pt>
    <dgm:pt modelId="{1B119DA4-E592-4C66-847E-21280DC91168}" type="pres">
      <dgm:prSet presAssocID="{C7B80324-69EE-413C-B3C7-691C0006057B}" presName="hierChild5" presStyleCnt="0"/>
      <dgm:spPr/>
    </dgm:pt>
    <dgm:pt modelId="{DC0F69A9-1F68-4F33-8339-32B8F0F89AE1}" type="pres">
      <dgm:prSet presAssocID="{874F413D-8C98-41D3-B5F4-9736F9D12367}" presName="Name23" presStyleLbl="parChTrans1D4" presStyleIdx="3" presStyleCnt="5"/>
      <dgm:spPr/>
    </dgm:pt>
    <dgm:pt modelId="{23AE0F12-7A70-4EEA-8741-248640E359DA}" type="pres">
      <dgm:prSet presAssocID="{89703A99-FC42-4B27-BD4F-E9CF0E317B01}" presName="hierRoot4" presStyleCnt="0"/>
      <dgm:spPr/>
    </dgm:pt>
    <dgm:pt modelId="{2744A668-24F2-41D8-84C9-EB6F83FC267D}" type="pres">
      <dgm:prSet presAssocID="{89703A99-FC42-4B27-BD4F-E9CF0E317B01}" presName="composite4" presStyleCnt="0"/>
      <dgm:spPr/>
    </dgm:pt>
    <dgm:pt modelId="{17DFC717-5298-4DA9-A585-3784B9F694C4}" type="pres">
      <dgm:prSet presAssocID="{89703A99-FC42-4B27-BD4F-E9CF0E317B01}" presName="background4" presStyleLbl="node4" presStyleIdx="3" presStyleCnt="5"/>
      <dgm:spPr/>
    </dgm:pt>
    <dgm:pt modelId="{352937D5-6E6B-4B16-B5DA-82BD1A0F53A6}" type="pres">
      <dgm:prSet presAssocID="{89703A99-FC42-4B27-BD4F-E9CF0E317B01}" presName="text4" presStyleLbl="fgAcc4" presStyleIdx="3" presStyleCnt="5">
        <dgm:presLayoutVars>
          <dgm:chPref val="3"/>
        </dgm:presLayoutVars>
      </dgm:prSet>
      <dgm:spPr/>
    </dgm:pt>
    <dgm:pt modelId="{327FE0E3-2FE3-4350-B796-60B38D4C1C7B}" type="pres">
      <dgm:prSet presAssocID="{89703A99-FC42-4B27-BD4F-E9CF0E317B01}" presName="hierChild5" presStyleCnt="0"/>
      <dgm:spPr/>
    </dgm:pt>
    <dgm:pt modelId="{AD0EA911-B321-4F56-BAE0-19C32DE4EA5A}" type="pres">
      <dgm:prSet presAssocID="{243E35E1-8B08-406C-A9F9-A38F2C983452}" presName="Name23" presStyleLbl="parChTrans1D4" presStyleIdx="4" presStyleCnt="5"/>
      <dgm:spPr/>
    </dgm:pt>
    <dgm:pt modelId="{6AB70113-24AC-400C-92E7-AAC5768401B9}" type="pres">
      <dgm:prSet presAssocID="{98A06EBF-E897-4C53-A8C0-FA1C1929E9B1}" presName="hierRoot4" presStyleCnt="0"/>
      <dgm:spPr/>
    </dgm:pt>
    <dgm:pt modelId="{7A7C1700-6700-49D6-995C-AEE18DCF4B64}" type="pres">
      <dgm:prSet presAssocID="{98A06EBF-E897-4C53-A8C0-FA1C1929E9B1}" presName="composite4" presStyleCnt="0"/>
      <dgm:spPr/>
    </dgm:pt>
    <dgm:pt modelId="{E3D97A9B-D0BC-4A40-A31B-E7FCB3500E31}" type="pres">
      <dgm:prSet presAssocID="{98A06EBF-E897-4C53-A8C0-FA1C1929E9B1}" presName="background4" presStyleLbl="node4" presStyleIdx="4" presStyleCnt="5"/>
      <dgm:spPr/>
    </dgm:pt>
    <dgm:pt modelId="{6FC99802-ECE3-4B82-86A3-8EECD5FB42E1}" type="pres">
      <dgm:prSet presAssocID="{98A06EBF-E897-4C53-A8C0-FA1C1929E9B1}" presName="text4" presStyleLbl="fgAcc4" presStyleIdx="4" presStyleCnt="5">
        <dgm:presLayoutVars>
          <dgm:chPref val="3"/>
        </dgm:presLayoutVars>
      </dgm:prSet>
      <dgm:spPr/>
    </dgm:pt>
    <dgm:pt modelId="{2F47E9C8-EA83-4BD0-90A9-C6B50C54C629}" type="pres">
      <dgm:prSet presAssocID="{98A06EBF-E897-4C53-A8C0-FA1C1929E9B1}" presName="hierChild5" presStyleCnt="0"/>
      <dgm:spPr/>
    </dgm:pt>
    <dgm:pt modelId="{780D19F7-39FC-414C-9D80-94557C09D386}" type="pres">
      <dgm:prSet presAssocID="{551E385F-0359-4F07-BBA8-E02176BD5485}" presName="Name10" presStyleLbl="parChTrans1D2" presStyleIdx="1" presStyleCnt="2"/>
      <dgm:spPr/>
    </dgm:pt>
    <dgm:pt modelId="{EF24AC34-3E04-4FBE-B5F8-B8ED24FC2B65}" type="pres">
      <dgm:prSet presAssocID="{3615771E-C44C-48F3-82F4-3169A757D228}" presName="hierRoot2" presStyleCnt="0"/>
      <dgm:spPr/>
    </dgm:pt>
    <dgm:pt modelId="{EEE6785B-B444-4A01-8E8D-A03B312531DD}" type="pres">
      <dgm:prSet presAssocID="{3615771E-C44C-48F3-82F4-3169A757D228}" presName="composite2" presStyleCnt="0"/>
      <dgm:spPr/>
    </dgm:pt>
    <dgm:pt modelId="{DC51BCC1-9959-4683-8005-30638FA26902}" type="pres">
      <dgm:prSet presAssocID="{3615771E-C44C-48F3-82F4-3169A757D228}" presName="background2" presStyleLbl="node2" presStyleIdx="1" presStyleCnt="2"/>
      <dgm:spPr/>
    </dgm:pt>
    <dgm:pt modelId="{E988815D-8A7D-4B92-B404-50ACFACB1B67}" type="pres">
      <dgm:prSet presAssocID="{3615771E-C44C-48F3-82F4-3169A757D228}" presName="text2" presStyleLbl="fgAcc2" presStyleIdx="1" presStyleCnt="2">
        <dgm:presLayoutVars>
          <dgm:chPref val="3"/>
        </dgm:presLayoutVars>
      </dgm:prSet>
      <dgm:spPr/>
    </dgm:pt>
    <dgm:pt modelId="{72916FD8-AA3D-4A44-9DDC-639FA8615914}" type="pres">
      <dgm:prSet presAssocID="{3615771E-C44C-48F3-82F4-3169A757D228}" presName="hierChild3" presStyleCnt="0"/>
      <dgm:spPr/>
    </dgm:pt>
  </dgm:ptLst>
  <dgm:cxnLst>
    <dgm:cxn modelId="{4E41F304-47CC-4734-8022-C5131CE00F6A}" type="presOf" srcId="{89703A99-FC42-4B27-BD4F-E9CF0E317B01}" destId="{352937D5-6E6B-4B16-B5DA-82BD1A0F53A6}" srcOrd="0" destOrd="0" presId="urn:microsoft.com/office/officeart/2005/8/layout/hierarchy1"/>
    <dgm:cxn modelId="{9E0BAC0C-0B15-4E60-9CAB-B1C67DF291AA}" type="presOf" srcId="{95D28321-4981-442E-866A-CD468E53DED2}" destId="{EAB83D77-1977-4A6F-89A3-92F7097DCFA4}" srcOrd="0" destOrd="0" presId="urn:microsoft.com/office/officeart/2005/8/layout/hierarchy1"/>
    <dgm:cxn modelId="{C98B1C0F-27EB-4320-BB69-7F26B5DF368F}" type="presOf" srcId="{9F6394EB-C001-4100-BEE6-3C27D45CA735}" destId="{6FC29551-3955-47F9-A719-257EC5C78E6F}" srcOrd="0" destOrd="0" presId="urn:microsoft.com/office/officeart/2005/8/layout/hierarchy1"/>
    <dgm:cxn modelId="{DA6B321A-2CAC-435E-9C5D-43BB676324F4}" srcId="{ED765348-ACE2-4F37-A399-4F71837CA782}" destId="{4C7400F6-61AE-48E5-9C63-D2AB4FC1A6B2}" srcOrd="1" destOrd="0" parTransId="{95D28321-4981-442E-866A-CD468E53DED2}" sibTransId="{81818C91-D238-4682-80BE-5D77CCBF1527}"/>
    <dgm:cxn modelId="{8A41421F-2906-4DD2-A0F9-B9238782E702}" type="presOf" srcId="{DFE25C09-5D67-4184-8BEA-F6DD9893898C}" destId="{1DBC8A8A-90D3-434D-877A-C2D1A0DE755D}" srcOrd="0" destOrd="0" presId="urn:microsoft.com/office/officeart/2005/8/layout/hierarchy1"/>
    <dgm:cxn modelId="{614E4825-4759-435A-B268-AE4620EDFDC9}" srcId="{ED765348-ACE2-4F37-A399-4F71837CA782}" destId="{C3161872-D757-4DB5-8485-7FD8152B27B0}" srcOrd="0" destOrd="0" parTransId="{DFE25C09-5D67-4184-8BEA-F6DD9893898C}" sibTransId="{2D7F1BF8-681B-4ADA-9383-704B8FFED2E8}"/>
    <dgm:cxn modelId="{508A9B26-7E74-4AC4-AD02-C4913B4BF5BD}" type="presOf" srcId="{98A06EBF-E897-4C53-A8C0-FA1C1929E9B1}" destId="{6FC99802-ECE3-4B82-86A3-8EECD5FB42E1}" srcOrd="0" destOrd="0" presId="urn:microsoft.com/office/officeart/2005/8/layout/hierarchy1"/>
    <dgm:cxn modelId="{09E79329-40FA-40F1-9279-42E0107CCA39}" srcId="{0ABA27DA-E432-444C-B95B-8D4C7184BF42}" destId="{C7B80324-69EE-413C-B3C7-691C0006057B}" srcOrd="0" destOrd="0" parTransId="{A429B17B-34C3-4E62-83F6-C4CD5309252A}" sibTransId="{41AA5B72-43B5-4AB0-B5BF-69A7E77B6549}"/>
    <dgm:cxn modelId="{8F308C2C-F0CB-4D39-8EB3-BEF0062B270F}" srcId="{3DFC1C1F-CD9E-4709-BA1D-E3725C390620}" destId="{0ABA27DA-E432-444C-B95B-8D4C7184BF42}" srcOrd="1" destOrd="0" parTransId="{A2FE973B-9A24-4FA8-A001-B14FF29BD7F7}" sibTransId="{29BCF9B5-C614-48A2-9336-A6EC4179B130}"/>
    <dgm:cxn modelId="{B9443F32-8647-41B0-B3F4-7DE31953D656}" type="presOf" srcId="{3DFC1C1F-CD9E-4709-BA1D-E3725C390620}" destId="{83424668-D5CF-498F-A21F-676C72E4AD64}" srcOrd="0" destOrd="0" presId="urn:microsoft.com/office/officeart/2005/8/layout/hierarchy1"/>
    <dgm:cxn modelId="{EF9D9F5D-05E4-44B9-A951-73728941D4FF}" type="presOf" srcId="{0ABA27DA-E432-444C-B95B-8D4C7184BF42}" destId="{FED13474-8BD2-402D-A379-DF7301E0753A}" srcOrd="0" destOrd="0" presId="urn:microsoft.com/office/officeart/2005/8/layout/hierarchy1"/>
    <dgm:cxn modelId="{9E9A0B6B-A2DC-4272-A83E-C3D385D01B43}" type="presOf" srcId="{C7B80324-69EE-413C-B3C7-691C0006057B}" destId="{6C10E2FD-8F21-4C67-977D-EDB90A61B10B}" srcOrd="0" destOrd="0" presId="urn:microsoft.com/office/officeart/2005/8/layout/hierarchy1"/>
    <dgm:cxn modelId="{3548BE7A-DED8-4D29-B72E-0D815CDBF216}" type="presOf" srcId="{551E385F-0359-4F07-BBA8-E02176BD5485}" destId="{780D19F7-39FC-414C-9D80-94557C09D386}" srcOrd="0" destOrd="0" presId="urn:microsoft.com/office/officeart/2005/8/layout/hierarchy1"/>
    <dgm:cxn modelId="{C06A6382-26CD-44CA-9A49-16EB092F8C60}" type="presOf" srcId="{A2FE973B-9A24-4FA8-A001-B14FF29BD7F7}" destId="{0ADC5EF2-B290-4B88-8FF0-D6E6BB6B04AC}" srcOrd="0" destOrd="0" presId="urn:microsoft.com/office/officeart/2005/8/layout/hierarchy1"/>
    <dgm:cxn modelId="{D9D1A792-D0E3-4A25-9107-6F3ACFCC2506}" type="presOf" srcId="{3615771E-C44C-48F3-82F4-3169A757D228}" destId="{E988815D-8A7D-4B92-B404-50ACFACB1B67}" srcOrd="0" destOrd="0" presId="urn:microsoft.com/office/officeart/2005/8/layout/hierarchy1"/>
    <dgm:cxn modelId="{080A3697-B11A-4860-82DB-5CCDE730B3D4}" type="presOf" srcId="{9AEC4E10-D795-4796-A918-D2AFC284BEBC}" destId="{62683694-8D8A-4367-A417-13BF3405FBAA}" srcOrd="0" destOrd="0" presId="urn:microsoft.com/office/officeart/2005/8/layout/hierarchy1"/>
    <dgm:cxn modelId="{90B43CA1-D520-4010-B107-3EFB91845451}" type="presOf" srcId="{A429B17B-34C3-4E62-83F6-C4CD5309252A}" destId="{4DF81537-6D73-4122-A06B-638F3ECD93FA}" srcOrd="0" destOrd="0" presId="urn:microsoft.com/office/officeart/2005/8/layout/hierarchy1"/>
    <dgm:cxn modelId="{73EF94CA-DE7E-4718-8838-3A417F8E4106}" type="presOf" srcId="{874F413D-8C98-41D3-B5F4-9736F9D12367}" destId="{DC0F69A9-1F68-4F33-8339-32B8F0F89AE1}" srcOrd="0" destOrd="0" presId="urn:microsoft.com/office/officeart/2005/8/layout/hierarchy1"/>
    <dgm:cxn modelId="{757FDACC-C856-442F-87B8-F863E8D8A46C}" srcId="{9F6394EB-C001-4100-BEE6-3C27D45CA735}" destId="{3DFC1C1F-CD9E-4709-BA1D-E3725C390620}" srcOrd="0" destOrd="0" parTransId="{0A183436-4AC8-42E5-BA53-77494B4B740C}" sibTransId="{E3C0EF58-52C9-4FAB-9C9B-21A8805A4EFB}"/>
    <dgm:cxn modelId="{28BA9ACF-2AD8-40A0-B2BA-6BD2B2C45614}" type="presOf" srcId="{C3161872-D757-4DB5-8485-7FD8152B27B0}" destId="{43DB681C-C4D5-462D-AC32-9AD56F53AFE9}" srcOrd="0" destOrd="0" presId="urn:microsoft.com/office/officeart/2005/8/layout/hierarchy1"/>
    <dgm:cxn modelId="{D30334D6-F310-415B-B21E-BA57B78AA08D}" type="presOf" srcId="{243E35E1-8B08-406C-A9F9-A38F2C983452}" destId="{AD0EA911-B321-4F56-BAE0-19C32DE4EA5A}" srcOrd="0" destOrd="0" presId="urn:microsoft.com/office/officeart/2005/8/layout/hierarchy1"/>
    <dgm:cxn modelId="{7D0862D6-29D0-4AEC-A04E-583CA3D216F2}" srcId="{0ABA27DA-E432-444C-B95B-8D4C7184BF42}" destId="{98A06EBF-E897-4C53-A8C0-FA1C1929E9B1}" srcOrd="2" destOrd="0" parTransId="{243E35E1-8B08-406C-A9F9-A38F2C983452}" sibTransId="{BCBE18C5-1201-43F0-9456-6A4B91879008}"/>
    <dgm:cxn modelId="{72EB42D6-7CE3-4FB5-A1C6-EC08CBCA1D1C}" type="presOf" srcId="{0A183436-4AC8-42E5-BA53-77494B4B740C}" destId="{0C27AD61-595F-463B-81F3-636B9031E5A0}" srcOrd="0" destOrd="0" presId="urn:microsoft.com/office/officeart/2005/8/layout/hierarchy1"/>
    <dgm:cxn modelId="{00A281E2-2699-420D-99FF-286CA1FE4219}" srcId="{BD5A66CE-8675-416E-BB57-E71B5D63B136}" destId="{9F6394EB-C001-4100-BEE6-3C27D45CA735}" srcOrd="0" destOrd="0" parTransId="{3DB44212-730C-47D9-9EF8-E1343600F841}" sibTransId="{C2AE46C0-B104-46C7-BD94-7E06769E3BDF}"/>
    <dgm:cxn modelId="{497690E6-5684-4EBE-B869-CB0C9E7A6B94}" srcId="{9F6394EB-C001-4100-BEE6-3C27D45CA735}" destId="{3615771E-C44C-48F3-82F4-3169A757D228}" srcOrd="1" destOrd="0" parTransId="{551E385F-0359-4F07-BBA8-E02176BD5485}" sibTransId="{55245D98-65C0-4BEB-8127-E2969B6619E7}"/>
    <dgm:cxn modelId="{42498DEA-EDA4-47FD-809C-3B398CA7D7E9}" type="presOf" srcId="{4C7400F6-61AE-48E5-9C63-D2AB4FC1A6B2}" destId="{C47DA0AB-1914-45F2-A49F-E5DC79823D8D}" srcOrd="0" destOrd="0" presId="urn:microsoft.com/office/officeart/2005/8/layout/hierarchy1"/>
    <dgm:cxn modelId="{43B974ED-87AF-4B1B-AF4D-13B5498993EF}" srcId="{3DFC1C1F-CD9E-4709-BA1D-E3725C390620}" destId="{ED765348-ACE2-4F37-A399-4F71837CA782}" srcOrd="0" destOrd="0" parTransId="{9AEC4E10-D795-4796-A918-D2AFC284BEBC}" sibTransId="{1F5DA572-D028-4C9B-B66E-2278414D8F54}"/>
    <dgm:cxn modelId="{016BC4F1-05A3-4E26-919F-3286140F6427}" srcId="{0ABA27DA-E432-444C-B95B-8D4C7184BF42}" destId="{89703A99-FC42-4B27-BD4F-E9CF0E317B01}" srcOrd="1" destOrd="0" parTransId="{874F413D-8C98-41D3-B5F4-9736F9D12367}" sibTransId="{271826AB-2DFB-4C9A-9F8D-DB73F10D41C1}"/>
    <dgm:cxn modelId="{09911CF5-5E3D-4051-9555-0892BB45057C}" type="presOf" srcId="{ED765348-ACE2-4F37-A399-4F71837CA782}" destId="{8F623BF6-8461-4034-BF67-8F1CB3F85C87}" srcOrd="0" destOrd="0" presId="urn:microsoft.com/office/officeart/2005/8/layout/hierarchy1"/>
    <dgm:cxn modelId="{3C4139FB-FCC8-432D-88DD-F523D04FEB6F}" type="presOf" srcId="{BD5A66CE-8675-416E-BB57-E71B5D63B136}" destId="{AD84AF82-84BB-49BA-B0E4-E5110E2A9C29}" srcOrd="0" destOrd="0" presId="urn:microsoft.com/office/officeart/2005/8/layout/hierarchy1"/>
    <dgm:cxn modelId="{703854AE-2EE6-4E08-B875-FEBEADB1F8BD}" type="presParOf" srcId="{AD84AF82-84BB-49BA-B0E4-E5110E2A9C29}" destId="{9B8C38AA-4203-4602-9A11-6B2F826E6A65}" srcOrd="0" destOrd="0" presId="urn:microsoft.com/office/officeart/2005/8/layout/hierarchy1"/>
    <dgm:cxn modelId="{0EB69532-2B16-45B8-A8F0-2F24A8D59D1F}" type="presParOf" srcId="{9B8C38AA-4203-4602-9A11-6B2F826E6A65}" destId="{4F659B3F-2289-4867-8318-A116C6590E8C}" srcOrd="0" destOrd="0" presId="urn:microsoft.com/office/officeart/2005/8/layout/hierarchy1"/>
    <dgm:cxn modelId="{98E04CF2-A2F3-4775-AE99-9ABAF480DDD5}" type="presParOf" srcId="{4F659B3F-2289-4867-8318-A116C6590E8C}" destId="{BC119D61-89DB-4202-8387-2E4F56882478}" srcOrd="0" destOrd="0" presId="urn:microsoft.com/office/officeart/2005/8/layout/hierarchy1"/>
    <dgm:cxn modelId="{ED9B7225-454E-44FF-ABDF-99E8A1533189}" type="presParOf" srcId="{4F659B3F-2289-4867-8318-A116C6590E8C}" destId="{6FC29551-3955-47F9-A719-257EC5C78E6F}" srcOrd="1" destOrd="0" presId="urn:microsoft.com/office/officeart/2005/8/layout/hierarchy1"/>
    <dgm:cxn modelId="{6ACB359E-3220-476D-BA35-5469D3738E2B}" type="presParOf" srcId="{9B8C38AA-4203-4602-9A11-6B2F826E6A65}" destId="{8F5986FE-E16A-41BF-BC53-0A87F9B1F5D2}" srcOrd="1" destOrd="0" presId="urn:microsoft.com/office/officeart/2005/8/layout/hierarchy1"/>
    <dgm:cxn modelId="{2146FB13-0216-45C6-A04D-6E8C0721EE93}" type="presParOf" srcId="{8F5986FE-E16A-41BF-BC53-0A87F9B1F5D2}" destId="{0C27AD61-595F-463B-81F3-636B9031E5A0}" srcOrd="0" destOrd="0" presId="urn:microsoft.com/office/officeart/2005/8/layout/hierarchy1"/>
    <dgm:cxn modelId="{376E411E-F02C-4586-9CB8-F3477746CC5D}" type="presParOf" srcId="{8F5986FE-E16A-41BF-BC53-0A87F9B1F5D2}" destId="{C57DB62A-D9D4-4C6E-AE13-49439DA2DC3F}" srcOrd="1" destOrd="0" presId="urn:microsoft.com/office/officeart/2005/8/layout/hierarchy1"/>
    <dgm:cxn modelId="{D34F3666-C55A-4FBD-A189-0803EF7193A3}" type="presParOf" srcId="{C57DB62A-D9D4-4C6E-AE13-49439DA2DC3F}" destId="{052EEA27-287D-4C2E-BBF9-F19E25F152E5}" srcOrd="0" destOrd="0" presId="urn:microsoft.com/office/officeart/2005/8/layout/hierarchy1"/>
    <dgm:cxn modelId="{A40BDC52-3C9E-405D-A04D-F58F06E395B2}" type="presParOf" srcId="{052EEA27-287D-4C2E-BBF9-F19E25F152E5}" destId="{224168F4-04F4-4837-A180-02B793C6F33C}" srcOrd="0" destOrd="0" presId="urn:microsoft.com/office/officeart/2005/8/layout/hierarchy1"/>
    <dgm:cxn modelId="{0BD58FF0-6976-4D34-AAA0-4C4716700925}" type="presParOf" srcId="{052EEA27-287D-4C2E-BBF9-F19E25F152E5}" destId="{83424668-D5CF-498F-A21F-676C72E4AD64}" srcOrd="1" destOrd="0" presId="urn:microsoft.com/office/officeart/2005/8/layout/hierarchy1"/>
    <dgm:cxn modelId="{2D7E5B1A-B1A0-4128-BD04-38C156F88891}" type="presParOf" srcId="{C57DB62A-D9D4-4C6E-AE13-49439DA2DC3F}" destId="{22F4A655-8DFB-499F-8AD1-369075C932DC}" srcOrd="1" destOrd="0" presId="urn:microsoft.com/office/officeart/2005/8/layout/hierarchy1"/>
    <dgm:cxn modelId="{F9795B6C-8FAD-45BE-908F-8AF1BAD7DF24}" type="presParOf" srcId="{22F4A655-8DFB-499F-8AD1-369075C932DC}" destId="{62683694-8D8A-4367-A417-13BF3405FBAA}" srcOrd="0" destOrd="0" presId="urn:microsoft.com/office/officeart/2005/8/layout/hierarchy1"/>
    <dgm:cxn modelId="{3817D87F-1054-44F9-8236-0E40F1EAA535}" type="presParOf" srcId="{22F4A655-8DFB-499F-8AD1-369075C932DC}" destId="{91F725C0-B07A-4179-B405-D9EF8BA3A526}" srcOrd="1" destOrd="0" presId="urn:microsoft.com/office/officeart/2005/8/layout/hierarchy1"/>
    <dgm:cxn modelId="{9EF65347-62AA-4A6C-9529-5E722D04E73C}" type="presParOf" srcId="{91F725C0-B07A-4179-B405-D9EF8BA3A526}" destId="{81D33477-37D0-41BB-9855-E6FC66675B2A}" srcOrd="0" destOrd="0" presId="urn:microsoft.com/office/officeart/2005/8/layout/hierarchy1"/>
    <dgm:cxn modelId="{71FB3509-8821-49BD-BEE0-FB6B9E3FFD46}" type="presParOf" srcId="{81D33477-37D0-41BB-9855-E6FC66675B2A}" destId="{96F60E66-0B8F-4A7C-8B8D-B02F9E455AA3}" srcOrd="0" destOrd="0" presId="urn:microsoft.com/office/officeart/2005/8/layout/hierarchy1"/>
    <dgm:cxn modelId="{F0C34F43-148B-4945-B38D-281FB6A565CD}" type="presParOf" srcId="{81D33477-37D0-41BB-9855-E6FC66675B2A}" destId="{8F623BF6-8461-4034-BF67-8F1CB3F85C87}" srcOrd="1" destOrd="0" presId="urn:microsoft.com/office/officeart/2005/8/layout/hierarchy1"/>
    <dgm:cxn modelId="{A99BBD22-5BD2-4FF9-AF1B-324FB021DEB1}" type="presParOf" srcId="{91F725C0-B07A-4179-B405-D9EF8BA3A526}" destId="{D8B9949D-8662-49AB-AA37-E3911DB35DC0}" srcOrd="1" destOrd="0" presId="urn:microsoft.com/office/officeart/2005/8/layout/hierarchy1"/>
    <dgm:cxn modelId="{968769E2-1CF3-4EB6-98A1-53F04CBE9E82}" type="presParOf" srcId="{D8B9949D-8662-49AB-AA37-E3911DB35DC0}" destId="{1DBC8A8A-90D3-434D-877A-C2D1A0DE755D}" srcOrd="0" destOrd="0" presId="urn:microsoft.com/office/officeart/2005/8/layout/hierarchy1"/>
    <dgm:cxn modelId="{B8E3B1BB-2CCB-4DA1-9BED-476CFFB26207}" type="presParOf" srcId="{D8B9949D-8662-49AB-AA37-E3911DB35DC0}" destId="{5E4B9A6F-7A5D-48E4-8160-C79364681D6C}" srcOrd="1" destOrd="0" presId="urn:microsoft.com/office/officeart/2005/8/layout/hierarchy1"/>
    <dgm:cxn modelId="{046E7A20-704F-4C82-A5F3-01E385E86FD3}" type="presParOf" srcId="{5E4B9A6F-7A5D-48E4-8160-C79364681D6C}" destId="{4E429C7E-4014-4764-89F2-D7710CACDCF7}" srcOrd="0" destOrd="0" presId="urn:microsoft.com/office/officeart/2005/8/layout/hierarchy1"/>
    <dgm:cxn modelId="{B5E571D1-8BCE-475D-B052-52EA64BC453A}" type="presParOf" srcId="{4E429C7E-4014-4764-89F2-D7710CACDCF7}" destId="{07149C33-BA80-41E0-9AF3-8C81ED59399D}" srcOrd="0" destOrd="0" presId="urn:microsoft.com/office/officeart/2005/8/layout/hierarchy1"/>
    <dgm:cxn modelId="{C0FE4118-FE9F-454F-8D0A-08061C3097C4}" type="presParOf" srcId="{4E429C7E-4014-4764-89F2-D7710CACDCF7}" destId="{43DB681C-C4D5-462D-AC32-9AD56F53AFE9}" srcOrd="1" destOrd="0" presId="urn:microsoft.com/office/officeart/2005/8/layout/hierarchy1"/>
    <dgm:cxn modelId="{93AC3199-54EF-44E7-A382-1537BE584270}" type="presParOf" srcId="{5E4B9A6F-7A5D-48E4-8160-C79364681D6C}" destId="{44F430E1-4736-4C9D-9FB0-AFBA3230F837}" srcOrd="1" destOrd="0" presId="urn:microsoft.com/office/officeart/2005/8/layout/hierarchy1"/>
    <dgm:cxn modelId="{35B133E2-5E0E-47B8-A2C5-C9BFC8F1BDDB}" type="presParOf" srcId="{D8B9949D-8662-49AB-AA37-E3911DB35DC0}" destId="{EAB83D77-1977-4A6F-89A3-92F7097DCFA4}" srcOrd="2" destOrd="0" presId="urn:microsoft.com/office/officeart/2005/8/layout/hierarchy1"/>
    <dgm:cxn modelId="{A0A3BC39-FEFD-478D-9A67-E492DC825A87}" type="presParOf" srcId="{D8B9949D-8662-49AB-AA37-E3911DB35DC0}" destId="{887C36A9-32BA-41EB-8D94-65C6BAD36034}" srcOrd="3" destOrd="0" presId="urn:microsoft.com/office/officeart/2005/8/layout/hierarchy1"/>
    <dgm:cxn modelId="{7A52083B-7FF7-48A5-8AB1-0E25B330D53E}" type="presParOf" srcId="{887C36A9-32BA-41EB-8D94-65C6BAD36034}" destId="{F814BE79-29D6-436F-965F-7BE8C2D60D00}" srcOrd="0" destOrd="0" presId="urn:microsoft.com/office/officeart/2005/8/layout/hierarchy1"/>
    <dgm:cxn modelId="{5D4801C4-02D9-4488-A824-17F0E8FBBE30}" type="presParOf" srcId="{F814BE79-29D6-436F-965F-7BE8C2D60D00}" destId="{95FB65F3-425A-4F53-9C18-B03698D20C64}" srcOrd="0" destOrd="0" presId="urn:microsoft.com/office/officeart/2005/8/layout/hierarchy1"/>
    <dgm:cxn modelId="{6C423B7B-23DE-4AF5-B0CC-C16C7F7A9E66}" type="presParOf" srcId="{F814BE79-29D6-436F-965F-7BE8C2D60D00}" destId="{C47DA0AB-1914-45F2-A49F-E5DC79823D8D}" srcOrd="1" destOrd="0" presId="urn:microsoft.com/office/officeart/2005/8/layout/hierarchy1"/>
    <dgm:cxn modelId="{B339E1D5-B001-478C-BC03-37C4D22BD124}" type="presParOf" srcId="{887C36A9-32BA-41EB-8D94-65C6BAD36034}" destId="{1216634A-71B2-4094-8BE1-3E38CFEDC608}" srcOrd="1" destOrd="0" presId="urn:microsoft.com/office/officeart/2005/8/layout/hierarchy1"/>
    <dgm:cxn modelId="{EF5786F1-6FC7-4B38-B93E-51A5ABD0A683}" type="presParOf" srcId="{22F4A655-8DFB-499F-8AD1-369075C932DC}" destId="{0ADC5EF2-B290-4B88-8FF0-D6E6BB6B04AC}" srcOrd="2" destOrd="0" presId="urn:microsoft.com/office/officeart/2005/8/layout/hierarchy1"/>
    <dgm:cxn modelId="{6E446B4E-115B-45BE-90E0-A3A8F2A200B2}" type="presParOf" srcId="{22F4A655-8DFB-499F-8AD1-369075C932DC}" destId="{BFD100AD-4E3B-45C5-9944-F068806DAC4B}" srcOrd="3" destOrd="0" presId="urn:microsoft.com/office/officeart/2005/8/layout/hierarchy1"/>
    <dgm:cxn modelId="{128EA2EA-476B-4063-AC71-B101E76EF0AC}" type="presParOf" srcId="{BFD100AD-4E3B-45C5-9944-F068806DAC4B}" destId="{311A3D9E-1A54-4A5D-ACFE-BC5E60766E7C}" srcOrd="0" destOrd="0" presId="urn:microsoft.com/office/officeart/2005/8/layout/hierarchy1"/>
    <dgm:cxn modelId="{AF078B83-8591-4D6D-ADF2-C5C483E89CF0}" type="presParOf" srcId="{311A3D9E-1A54-4A5D-ACFE-BC5E60766E7C}" destId="{C18E0F5A-6D20-4465-B3A6-E594CA1DE9F4}" srcOrd="0" destOrd="0" presId="urn:microsoft.com/office/officeart/2005/8/layout/hierarchy1"/>
    <dgm:cxn modelId="{8CD84936-0923-4AC8-9800-B02A4746EBC8}" type="presParOf" srcId="{311A3D9E-1A54-4A5D-ACFE-BC5E60766E7C}" destId="{FED13474-8BD2-402D-A379-DF7301E0753A}" srcOrd="1" destOrd="0" presId="urn:microsoft.com/office/officeart/2005/8/layout/hierarchy1"/>
    <dgm:cxn modelId="{3FE78C01-4F9C-470E-AB78-02F2F6EF0748}" type="presParOf" srcId="{BFD100AD-4E3B-45C5-9944-F068806DAC4B}" destId="{5E155EC1-2269-4C61-B9E5-057EEB059980}" srcOrd="1" destOrd="0" presId="urn:microsoft.com/office/officeart/2005/8/layout/hierarchy1"/>
    <dgm:cxn modelId="{E4607D5B-40A7-41C6-B77F-7B7FCE826ADE}" type="presParOf" srcId="{5E155EC1-2269-4C61-B9E5-057EEB059980}" destId="{4DF81537-6D73-4122-A06B-638F3ECD93FA}" srcOrd="0" destOrd="0" presId="urn:microsoft.com/office/officeart/2005/8/layout/hierarchy1"/>
    <dgm:cxn modelId="{1669BDA7-E4F5-40B0-913A-33ED54DB3F0B}" type="presParOf" srcId="{5E155EC1-2269-4C61-B9E5-057EEB059980}" destId="{5B3EA213-91FA-42A8-AEE8-6E9872976FC4}" srcOrd="1" destOrd="0" presId="urn:microsoft.com/office/officeart/2005/8/layout/hierarchy1"/>
    <dgm:cxn modelId="{B1FC1033-909B-41CB-9FFB-72FF8AC9E429}" type="presParOf" srcId="{5B3EA213-91FA-42A8-AEE8-6E9872976FC4}" destId="{C7ECB095-6391-4D64-920D-DA124AFDE5E8}" srcOrd="0" destOrd="0" presId="urn:microsoft.com/office/officeart/2005/8/layout/hierarchy1"/>
    <dgm:cxn modelId="{B68F1768-9875-428E-9D77-5262CE6D75A2}" type="presParOf" srcId="{C7ECB095-6391-4D64-920D-DA124AFDE5E8}" destId="{FF8E15AA-CE99-4B48-8411-13B7C2484B8C}" srcOrd="0" destOrd="0" presId="urn:microsoft.com/office/officeart/2005/8/layout/hierarchy1"/>
    <dgm:cxn modelId="{1CA62077-6D30-49F4-84CE-AE2AAB3AD4CF}" type="presParOf" srcId="{C7ECB095-6391-4D64-920D-DA124AFDE5E8}" destId="{6C10E2FD-8F21-4C67-977D-EDB90A61B10B}" srcOrd="1" destOrd="0" presId="urn:microsoft.com/office/officeart/2005/8/layout/hierarchy1"/>
    <dgm:cxn modelId="{AFFF5549-0D66-47C2-93F2-6296BAF13B96}" type="presParOf" srcId="{5B3EA213-91FA-42A8-AEE8-6E9872976FC4}" destId="{1B119DA4-E592-4C66-847E-21280DC91168}" srcOrd="1" destOrd="0" presId="urn:microsoft.com/office/officeart/2005/8/layout/hierarchy1"/>
    <dgm:cxn modelId="{514653FF-FB7A-4F1B-88C8-480D5C8CC436}" type="presParOf" srcId="{5E155EC1-2269-4C61-B9E5-057EEB059980}" destId="{DC0F69A9-1F68-4F33-8339-32B8F0F89AE1}" srcOrd="2" destOrd="0" presId="urn:microsoft.com/office/officeart/2005/8/layout/hierarchy1"/>
    <dgm:cxn modelId="{462D4C40-9C0C-4A27-B042-EC8E6EFB12FF}" type="presParOf" srcId="{5E155EC1-2269-4C61-B9E5-057EEB059980}" destId="{23AE0F12-7A70-4EEA-8741-248640E359DA}" srcOrd="3" destOrd="0" presId="urn:microsoft.com/office/officeart/2005/8/layout/hierarchy1"/>
    <dgm:cxn modelId="{7E61A4D9-6E89-40F7-9DB4-D7EC95D7E521}" type="presParOf" srcId="{23AE0F12-7A70-4EEA-8741-248640E359DA}" destId="{2744A668-24F2-41D8-84C9-EB6F83FC267D}" srcOrd="0" destOrd="0" presId="urn:microsoft.com/office/officeart/2005/8/layout/hierarchy1"/>
    <dgm:cxn modelId="{1568A79A-A7C7-4844-9C43-94B911BBE051}" type="presParOf" srcId="{2744A668-24F2-41D8-84C9-EB6F83FC267D}" destId="{17DFC717-5298-4DA9-A585-3784B9F694C4}" srcOrd="0" destOrd="0" presId="urn:microsoft.com/office/officeart/2005/8/layout/hierarchy1"/>
    <dgm:cxn modelId="{54A0CD79-BA7C-47B1-B2A2-4AF60290CBB0}" type="presParOf" srcId="{2744A668-24F2-41D8-84C9-EB6F83FC267D}" destId="{352937D5-6E6B-4B16-B5DA-82BD1A0F53A6}" srcOrd="1" destOrd="0" presId="urn:microsoft.com/office/officeart/2005/8/layout/hierarchy1"/>
    <dgm:cxn modelId="{2938CDAD-D2CC-4C32-A4BA-EED18735E18E}" type="presParOf" srcId="{23AE0F12-7A70-4EEA-8741-248640E359DA}" destId="{327FE0E3-2FE3-4350-B796-60B38D4C1C7B}" srcOrd="1" destOrd="0" presId="urn:microsoft.com/office/officeart/2005/8/layout/hierarchy1"/>
    <dgm:cxn modelId="{196606A6-06BD-450B-8D66-EC64A2577FE3}" type="presParOf" srcId="{5E155EC1-2269-4C61-B9E5-057EEB059980}" destId="{AD0EA911-B321-4F56-BAE0-19C32DE4EA5A}" srcOrd="4" destOrd="0" presId="urn:microsoft.com/office/officeart/2005/8/layout/hierarchy1"/>
    <dgm:cxn modelId="{2E311704-0617-435E-B6DC-9688FC4DF819}" type="presParOf" srcId="{5E155EC1-2269-4C61-B9E5-057EEB059980}" destId="{6AB70113-24AC-400C-92E7-AAC5768401B9}" srcOrd="5" destOrd="0" presId="urn:microsoft.com/office/officeart/2005/8/layout/hierarchy1"/>
    <dgm:cxn modelId="{97A3C128-E759-48B4-986E-C76E0492D4B1}" type="presParOf" srcId="{6AB70113-24AC-400C-92E7-AAC5768401B9}" destId="{7A7C1700-6700-49D6-995C-AEE18DCF4B64}" srcOrd="0" destOrd="0" presId="urn:microsoft.com/office/officeart/2005/8/layout/hierarchy1"/>
    <dgm:cxn modelId="{4719B4BA-C6B1-4318-B761-AEDD8F6152FB}" type="presParOf" srcId="{7A7C1700-6700-49D6-995C-AEE18DCF4B64}" destId="{E3D97A9B-D0BC-4A40-A31B-E7FCB3500E31}" srcOrd="0" destOrd="0" presId="urn:microsoft.com/office/officeart/2005/8/layout/hierarchy1"/>
    <dgm:cxn modelId="{8A6F3370-45DA-4D27-B374-DFC852ADC617}" type="presParOf" srcId="{7A7C1700-6700-49D6-995C-AEE18DCF4B64}" destId="{6FC99802-ECE3-4B82-86A3-8EECD5FB42E1}" srcOrd="1" destOrd="0" presId="urn:microsoft.com/office/officeart/2005/8/layout/hierarchy1"/>
    <dgm:cxn modelId="{92F4B20C-2CEC-4BE5-AD44-5FA2A73C406B}" type="presParOf" srcId="{6AB70113-24AC-400C-92E7-AAC5768401B9}" destId="{2F47E9C8-EA83-4BD0-90A9-C6B50C54C629}" srcOrd="1" destOrd="0" presId="urn:microsoft.com/office/officeart/2005/8/layout/hierarchy1"/>
    <dgm:cxn modelId="{2BEEC94F-C8F4-455D-AFA1-A1B3B39A5270}" type="presParOf" srcId="{8F5986FE-E16A-41BF-BC53-0A87F9B1F5D2}" destId="{780D19F7-39FC-414C-9D80-94557C09D386}" srcOrd="2" destOrd="0" presId="urn:microsoft.com/office/officeart/2005/8/layout/hierarchy1"/>
    <dgm:cxn modelId="{52E9BBC2-0044-4D63-80EA-521F45669BFE}" type="presParOf" srcId="{8F5986FE-E16A-41BF-BC53-0A87F9B1F5D2}" destId="{EF24AC34-3E04-4FBE-B5F8-B8ED24FC2B65}" srcOrd="3" destOrd="0" presId="urn:microsoft.com/office/officeart/2005/8/layout/hierarchy1"/>
    <dgm:cxn modelId="{41305F49-4670-4F2B-BB9C-F68E015BE892}" type="presParOf" srcId="{EF24AC34-3E04-4FBE-B5F8-B8ED24FC2B65}" destId="{EEE6785B-B444-4A01-8E8D-A03B312531DD}" srcOrd="0" destOrd="0" presId="urn:microsoft.com/office/officeart/2005/8/layout/hierarchy1"/>
    <dgm:cxn modelId="{433D96F7-BE9D-4CF4-BFDC-BA8B18B1382E}" type="presParOf" srcId="{EEE6785B-B444-4A01-8E8D-A03B312531DD}" destId="{DC51BCC1-9959-4683-8005-30638FA26902}" srcOrd="0" destOrd="0" presId="urn:microsoft.com/office/officeart/2005/8/layout/hierarchy1"/>
    <dgm:cxn modelId="{D4F25201-527E-4E0F-9B9B-4B5A2DCD8082}" type="presParOf" srcId="{EEE6785B-B444-4A01-8E8D-A03B312531DD}" destId="{E988815D-8A7D-4B92-B404-50ACFACB1B67}" srcOrd="1" destOrd="0" presId="urn:microsoft.com/office/officeart/2005/8/layout/hierarchy1"/>
    <dgm:cxn modelId="{32B94DDB-C24C-418B-98B3-B4871D973DD7}" type="presParOf" srcId="{EF24AC34-3E04-4FBE-B5F8-B8ED24FC2B65}" destId="{72916FD8-AA3D-4A44-9DDC-639FA86159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D19F7-39FC-414C-9D80-94557C09D386}">
      <dsp:nvSpPr>
        <dsp:cNvPr id="0" name=""/>
        <dsp:cNvSpPr/>
      </dsp:nvSpPr>
      <dsp:spPr>
        <a:xfrm>
          <a:off x="5894638" y="1052176"/>
          <a:ext cx="1011220" cy="481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57"/>
              </a:lnTo>
              <a:lnTo>
                <a:pt x="1011220" y="327957"/>
              </a:lnTo>
              <a:lnTo>
                <a:pt x="1011220" y="4812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EA911-B321-4F56-BAE0-19C32DE4EA5A}">
      <dsp:nvSpPr>
        <dsp:cNvPr id="0" name=""/>
        <dsp:cNvSpPr/>
      </dsp:nvSpPr>
      <dsp:spPr>
        <a:xfrm>
          <a:off x="7411468" y="4116174"/>
          <a:ext cx="2022441" cy="481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57"/>
              </a:lnTo>
              <a:lnTo>
                <a:pt x="2022441" y="327957"/>
              </a:lnTo>
              <a:lnTo>
                <a:pt x="2022441" y="481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F69A9-1F68-4F33-8339-32B8F0F89AE1}">
      <dsp:nvSpPr>
        <dsp:cNvPr id="0" name=""/>
        <dsp:cNvSpPr/>
      </dsp:nvSpPr>
      <dsp:spPr>
        <a:xfrm>
          <a:off x="7365748" y="4116174"/>
          <a:ext cx="91440" cy="481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81537-6D73-4122-A06B-638F3ECD93FA}">
      <dsp:nvSpPr>
        <dsp:cNvPr id="0" name=""/>
        <dsp:cNvSpPr/>
      </dsp:nvSpPr>
      <dsp:spPr>
        <a:xfrm>
          <a:off x="5389027" y="4116174"/>
          <a:ext cx="2022441" cy="481249"/>
        </a:xfrm>
        <a:custGeom>
          <a:avLst/>
          <a:gdLst/>
          <a:ahLst/>
          <a:cxnLst/>
          <a:rect l="0" t="0" r="0" b="0"/>
          <a:pathLst>
            <a:path>
              <a:moveTo>
                <a:pt x="2022441" y="0"/>
              </a:moveTo>
              <a:lnTo>
                <a:pt x="2022441" y="327957"/>
              </a:lnTo>
              <a:lnTo>
                <a:pt x="0" y="327957"/>
              </a:lnTo>
              <a:lnTo>
                <a:pt x="0" y="481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C5EF2-B290-4B88-8FF0-D6E6BB6B04AC}">
      <dsp:nvSpPr>
        <dsp:cNvPr id="0" name=""/>
        <dsp:cNvSpPr/>
      </dsp:nvSpPr>
      <dsp:spPr>
        <a:xfrm>
          <a:off x="4883417" y="2584175"/>
          <a:ext cx="2528051" cy="481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57"/>
              </a:lnTo>
              <a:lnTo>
                <a:pt x="2528051" y="327957"/>
              </a:lnTo>
              <a:lnTo>
                <a:pt x="2528051" y="481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83D77-1977-4A6F-89A3-92F7097DCFA4}">
      <dsp:nvSpPr>
        <dsp:cNvPr id="0" name=""/>
        <dsp:cNvSpPr/>
      </dsp:nvSpPr>
      <dsp:spPr>
        <a:xfrm>
          <a:off x="2355366" y="4116174"/>
          <a:ext cx="1011220" cy="481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57"/>
              </a:lnTo>
              <a:lnTo>
                <a:pt x="1011220" y="327957"/>
              </a:lnTo>
              <a:lnTo>
                <a:pt x="1011220" y="481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C8A8A-90D3-434D-877A-C2D1A0DE755D}">
      <dsp:nvSpPr>
        <dsp:cNvPr id="0" name=""/>
        <dsp:cNvSpPr/>
      </dsp:nvSpPr>
      <dsp:spPr>
        <a:xfrm>
          <a:off x="1344145" y="4116174"/>
          <a:ext cx="1011220" cy="481249"/>
        </a:xfrm>
        <a:custGeom>
          <a:avLst/>
          <a:gdLst/>
          <a:ahLst/>
          <a:cxnLst/>
          <a:rect l="0" t="0" r="0" b="0"/>
          <a:pathLst>
            <a:path>
              <a:moveTo>
                <a:pt x="1011220" y="0"/>
              </a:moveTo>
              <a:lnTo>
                <a:pt x="1011220" y="327957"/>
              </a:lnTo>
              <a:lnTo>
                <a:pt x="0" y="327957"/>
              </a:lnTo>
              <a:lnTo>
                <a:pt x="0" y="481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83694-8D8A-4367-A417-13BF3405FBAA}">
      <dsp:nvSpPr>
        <dsp:cNvPr id="0" name=""/>
        <dsp:cNvSpPr/>
      </dsp:nvSpPr>
      <dsp:spPr>
        <a:xfrm>
          <a:off x="2355366" y="2584175"/>
          <a:ext cx="2528051" cy="481249"/>
        </a:xfrm>
        <a:custGeom>
          <a:avLst/>
          <a:gdLst/>
          <a:ahLst/>
          <a:cxnLst/>
          <a:rect l="0" t="0" r="0" b="0"/>
          <a:pathLst>
            <a:path>
              <a:moveTo>
                <a:pt x="2528051" y="0"/>
              </a:moveTo>
              <a:lnTo>
                <a:pt x="2528051" y="327957"/>
              </a:lnTo>
              <a:lnTo>
                <a:pt x="0" y="327957"/>
              </a:lnTo>
              <a:lnTo>
                <a:pt x="0" y="481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7AD61-595F-463B-81F3-636B9031E5A0}">
      <dsp:nvSpPr>
        <dsp:cNvPr id="0" name=""/>
        <dsp:cNvSpPr/>
      </dsp:nvSpPr>
      <dsp:spPr>
        <a:xfrm>
          <a:off x="4883417" y="1052176"/>
          <a:ext cx="1011220" cy="481249"/>
        </a:xfrm>
        <a:custGeom>
          <a:avLst/>
          <a:gdLst/>
          <a:ahLst/>
          <a:cxnLst/>
          <a:rect l="0" t="0" r="0" b="0"/>
          <a:pathLst>
            <a:path>
              <a:moveTo>
                <a:pt x="1011220" y="0"/>
              </a:moveTo>
              <a:lnTo>
                <a:pt x="1011220" y="327957"/>
              </a:lnTo>
              <a:lnTo>
                <a:pt x="0" y="327957"/>
              </a:lnTo>
              <a:lnTo>
                <a:pt x="0" y="4812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19D61-89DB-4202-8387-2E4F56882478}">
      <dsp:nvSpPr>
        <dsp:cNvPr id="0" name=""/>
        <dsp:cNvSpPr/>
      </dsp:nvSpPr>
      <dsp:spPr>
        <a:xfrm>
          <a:off x="5067275" y="1426"/>
          <a:ext cx="1654724" cy="105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29551-3955-47F9-A719-257EC5C78E6F}">
      <dsp:nvSpPr>
        <dsp:cNvPr id="0" name=""/>
        <dsp:cNvSpPr/>
      </dsp:nvSpPr>
      <dsp:spPr>
        <a:xfrm>
          <a:off x="5251134" y="176092"/>
          <a:ext cx="1654724" cy="1050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ANOVA</a:t>
          </a:r>
        </a:p>
      </dsp:txBody>
      <dsp:txXfrm>
        <a:off x="5281909" y="206867"/>
        <a:ext cx="1593174" cy="989200"/>
      </dsp:txXfrm>
    </dsp:sp>
    <dsp:sp modelId="{224168F4-04F4-4837-A180-02B793C6F33C}">
      <dsp:nvSpPr>
        <dsp:cNvPr id="0" name=""/>
        <dsp:cNvSpPr/>
      </dsp:nvSpPr>
      <dsp:spPr>
        <a:xfrm>
          <a:off x="4056055" y="1533425"/>
          <a:ext cx="1654724" cy="105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24668-D5CF-498F-A21F-676C72E4AD64}">
      <dsp:nvSpPr>
        <dsp:cNvPr id="0" name=""/>
        <dsp:cNvSpPr/>
      </dsp:nvSpPr>
      <dsp:spPr>
        <a:xfrm>
          <a:off x="4239913" y="1708091"/>
          <a:ext cx="1654724" cy="1050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Parametrická </a:t>
          </a:r>
        </a:p>
      </dsp:txBody>
      <dsp:txXfrm>
        <a:off x="4270688" y="1738866"/>
        <a:ext cx="1593174" cy="989200"/>
      </dsp:txXfrm>
    </dsp:sp>
    <dsp:sp modelId="{96F60E66-0B8F-4A7C-8B8D-B02F9E455AA3}">
      <dsp:nvSpPr>
        <dsp:cNvPr id="0" name=""/>
        <dsp:cNvSpPr/>
      </dsp:nvSpPr>
      <dsp:spPr>
        <a:xfrm>
          <a:off x="1528004" y="3065424"/>
          <a:ext cx="1654724" cy="105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23BF6-8461-4034-BF67-8F1CB3F85C87}">
      <dsp:nvSpPr>
        <dsp:cNvPr id="0" name=""/>
        <dsp:cNvSpPr/>
      </dsp:nvSpPr>
      <dsp:spPr>
        <a:xfrm>
          <a:off x="1711862" y="3240090"/>
          <a:ext cx="1654724" cy="1050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Jednofaktorová</a:t>
          </a:r>
          <a:endParaRPr lang="cs-CZ" sz="17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sp:txBody>
      <dsp:txXfrm>
        <a:off x="1742637" y="3270865"/>
        <a:ext cx="1593174" cy="989200"/>
      </dsp:txXfrm>
    </dsp:sp>
    <dsp:sp modelId="{07149C33-BA80-41E0-9AF3-8C81ED59399D}">
      <dsp:nvSpPr>
        <dsp:cNvPr id="0" name=""/>
        <dsp:cNvSpPr/>
      </dsp:nvSpPr>
      <dsp:spPr>
        <a:xfrm>
          <a:off x="516783" y="4597423"/>
          <a:ext cx="1654724" cy="105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B681C-C4D5-462D-AC32-9AD56F53AFE9}">
      <dsp:nvSpPr>
        <dsp:cNvPr id="0" name=""/>
        <dsp:cNvSpPr/>
      </dsp:nvSpPr>
      <dsp:spPr>
        <a:xfrm>
          <a:off x="700641" y="4772089"/>
          <a:ext cx="1654724" cy="1050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s pevnými efekty</a:t>
          </a:r>
        </a:p>
      </dsp:txBody>
      <dsp:txXfrm>
        <a:off x="731416" y="4802864"/>
        <a:ext cx="1593174" cy="989200"/>
      </dsp:txXfrm>
    </dsp:sp>
    <dsp:sp modelId="{95FB65F3-425A-4F53-9C18-B03698D20C64}">
      <dsp:nvSpPr>
        <dsp:cNvPr id="0" name=""/>
        <dsp:cNvSpPr/>
      </dsp:nvSpPr>
      <dsp:spPr>
        <a:xfrm>
          <a:off x="2539224" y="4597423"/>
          <a:ext cx="1654724" cy="105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DA0AB-1914-45F2-A49F-E5DC79823D8D}">
      <dsp:nvSpPr>
        <dsp:cNvPr id="0" name=""/>
        <dsp:cNvSpPr/>
      </dsp:nvSpPr>
      <dsp:spPr>
        <a:xfrm>
          <a:off x="2723082" y="4772089"/>
          <a:ext cx="1654724" cy="1050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s náhodnými efekty</a:t>
          </a:r>
        </a:p>
      </dsp:txBody>
      <dsp:txXfrm>
        <a:off x="2753857" y="4802864"/>
        <a:ext cx="1593174" cy="989200"/>
      </dsp:txXfrm>
    </dsp:sp>
    <dsp:sp modelId="{C18E0F5A-6D20-4465-B3A6-E594CA1DE9F4}">
      <dsp:nvSpPr>
        <dsp:cNvPr id="0" name=""/>
        <dsp:cNvSpPr/>
      </dsp:nvSpPr>
      <dsp:spPr>
        <a:xfrm>
          <a:off x="6584106" y="3065424"/>
          <a:ext cx="1654724" cy="105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13474-8BD2-402D-A379-DF7301E0753A}">
      <dsp:nvSpPr>
        <dsp:cNvPr id="0" name=""/>
        <dsp:cNvSpPr/>
      </dsp:nvSpPr>
      <dsp:spPr>
        <a:xfrm>
          <a:off x="6767964" y="3240090"/>
          <a:ext cx="1654724" cy="1050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Vícefaktorová</a:t>
          </a:r>
          <a:endParaRPr lang="cs-CZ" sz="17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sp:txBody>
      <dsp:txXfrm>
        <a:off x="6798739" y="3270865"/>
        <a:ext cx="1593174" cy="989200"/>
      </dsp:txXfrm>
    </dsp:sp>
    <dsp:sp modelId="{FF8E15AA-CE99-4B48-8411-13B7C2484B8C}">
      <dsp:nvSpPr>
        <dsp:cNvPr id="0" name=""/>
        <dsp:cNvSpPr/>
      </dsp:nvSpPr>
      <dsp:spPr>
        <a:xfrm>
          <a:off x="4561665" y="4597423"/>
          <a:ext cx="1654724" cy="105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0E2FD-8F21-4C67-977D-EDB90A61B10B}">
      <dsp:nvSpPr>
        <dsp:cNvPr id="0" name=""/>
        <dsp:cNvSpPr/>
      </dsp:nvSpPr>
      <dsp:spPr>
        <a:xfrm>
          <a:off x="4745523" y="4772089"/>
          <a:ext cx="1654724" cy="1050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s pevnými efekty</a:t>
          </a:r>
        </a:p>
      </dsp:txBody>
      <dsp:txXfrm>
        <a:off x="4776298" y="4802864"/>
        <a:ext cx="1593174" cy="989200"/>
      </dsp:txXfrm>
    </dsp:sp>
    <dsp:sp modelId="{17DFC717-5298-4DA9-A585-3784B9F694C4}">
      <dsp:nvSpPr>
        <dsp:cNvPr id="0" name=""/>
        <dsp:cNvSpPr/>
      </dsp:nvSpPr>
      <dsp:spPr>
        <a:xfrm>
          <a:off x="6584106" y="4597423"/>
          <a:ext cx="1654724" cy="105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937D5-6E6B-4B16-B5DA-82BD1A0F53A6}">
      <dsp:nvSpPr>
        <dsp:cNvPr id="0" name=""/>
        <dsp:cNvSpPr/>
      </dsp:nvSpPr>
      <dsp:spPr>
        <a:xfrm>
          <a:off x="6767964" y="4772089"/>
          <a:ext cx="1654724" cy="1050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s náhodnými efekty</a:t>
          </a:r>
        </a:p>
      </dsp:txBody>
      <dsp:txXfrm>
        <a:off x="6798739" y="4802864"/>
        <a:ext cx="1593174" cy="989200"/>
      </dsp:txXfrm>
    </dsp:sp>
    <dsp:sp modelId="{E3D97A9B-D0BC-4A40-A31B-E7FCB3500E31}">
      <dsp:nvSpPr>
        <dsp:cNvPr id="0" name=""/>
        <dsp:cNvSpPr/>
      </dsp:nvSpPr>
      <dsp:spPr>
        <a:xfrm>
          <a:off x="8606547" y="4597423"/>
          <a:ext cx="1654724" cy="105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99802-ECE3-4B82-86A3-8EECD5FB42E1}">
      <dsp:nvSpPr>
        <dsp:cNvPr id="0" name=""/>
        <dsp:cNvSpPr/>
      </dsp:nvSpPr>
      <dsp:spPr>
        <a:xfrm>
          <a:off x="8790405" y="4772089"/>
          <a:ext cx="1654724" cy="1050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se smíšenými efekty</a:t>
          </a:r>
        </a:p>
      </dsp:txBody>
      <dsp:txXfrm>
        <a:off x="8821180" y="4802864"/>
        <a:ext cx="1593174" cy="989200"/>
      </dsp:txXfrm>
    </dsp:sp>
    <dsp:sp modelId="{DC51BCC1-9959-4683-8005-30638FA26902}">
      <dsp:nvSpPr>
        <dsp:cNvPr id="0" name=""/>
        <dsp:cNvSpPr/>
      </dsp:nvSpPr>
      <dsp:spPr>
        <a:xfrm>
          <a:off x="6078496" y="1533425"/>
          <a:ext cx="1654724" cy="1050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8815D-8A7D-4B92-B404-50ACFACB1B67}">
      <dsp:nvSpPr>
        <dsp:cNvPr id="0" name=""/>
        <dsp:cNvSpPr/>
      </dsp:nvSpPr>
      <dsp:spPr>
        <a:xfrm>
          <a:off x="6262354" y="1708091"/>
          <a:ext cx="1654724" cy="1050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cap="none" spc="0" dirty="0" err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Neparametrická</a:t>
          </a:r>
          <a:endParaRPr lang="cs-CZ" sz="17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sp:txBody>
      <dsp:txXfrm>
        <a:off x="6293129" y="1738866"/>
        <a:ext cx="1593174" cy="98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DEE8-2AB4-420E-87F7-BD727AA7041D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D39-FC75-480D-9536-09C88DA3AB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08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DEE8-2AB4-420E-87F7-BD727AA7041D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D39-FC75-480D-9536-09C88DA3AB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06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DEE8-2AB4-420E-87F7-BD727AA7041D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D39-FC75-480D-9536-09C88DA3AB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9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8FF0A-70C0-4E4F-A39F-BC132891D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C15442-11BB-4B1C-B716-7AF9D64F1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1B5DB3-D7C7-4FBB-9E7E-BDDAF964B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031-4283-4323-BEAB-C9EA61607303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AAC465-39D4-4902-9C17-42F8F47A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84F979-5855-46F8-AF35-13F918E3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F2B2-3E94-4CBE-9E28-3A59F62900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94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621DA-F747-4678-9AA0-3CC8197C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E6FC2D-8EE8-4E65-BDCD-B9A07115F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672689-4A0E-4C3A-A0B7-FA163336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031-4283-4323-BEAB-C9EA61607303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0BA994-89F3-4909-99A8-67B4F181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2C3DDE-A6DA-4324-87D0-42B7E161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F2B2-3E94-4CBE-9E28-3A59F62900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41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02EA3-4271-4AF0-A0EF-EF1BE8FD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975722D-C553-48DB-AD4C-1A7D6A60D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7A8BE9-2CD9-411C-B08B-DD071B9E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031-4283-4323-BEAB-C9EA61607303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400A0F-DDB0-4654-ADF8-E555CCB5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73BBCB-511E-41C2-A196-938C05B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F2B2-3E94-4CBE-9E28-3A59F62900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15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228E8-F1A7-4492-B0EC-E92BA68E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CCB386-B09B-4776-A4E8-B31DB843F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4D470F5-0765-49C2-BCA4-E76898E69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3732FF-558C-46E6-BD38-ACF697A5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031-4283-4323-BEAB-C9EA61607303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A11DD9-462A-4200-BAA9-C88F7FFF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63EEFA-EECC-4BC4-857D-4CC7B45A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F2B2-3E94-4CBE-9E28-3A59F62900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954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9F376-3755-45BD-8FC7-580F2E9F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321DFA8-A336-4017-8D79-9943CB3E4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528DA1B-A259-4424-B7B3-22EA849E8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8D1EF48-E947-4969-8A50-512EE3D35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0A81CC5-29B5-4BEB-8778-9CCD7074B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1F7C72-E3BA-45F1-A430-569B9799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031-4283-4323-BEAB-C9EA61607303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EF9D1C2-11EB-425E-B168-DB78E0B2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37446DD-A008-4CE4-BF84-3B837002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F2B2-3E94-4CBE-9E28-3A59F62900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00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5E585-C6B2-4BB4-8416-AC61F166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675386-0328-4235-B9FB-06A2AB93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031-4283-4323-BEAB-C9EA61607303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180162-0466-4573-B221-61F8B37A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4B7199-0752-480F-B3DD-287CDAA3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F2B2-3E94-4CBE-9E28-3A59F62900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613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AC39EDD-70AA-4FE7-B5BF-8DFDBD086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031-4283-4323-BEAB-C9EA61607303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08096B-DADE-4A66-A3EE-59BB8F4A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B0C1F2-8C2A-4C4B-894E-CC8F1EDF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F2B2-3E94-4CBE-9E28-3A59F62900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588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C11CC-359B-4CF2-9B8A-BE20EEA9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9C3D21-0EBF-42D0-83ED-FD16A656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070976C-2E0D-488D-A09E-43F235A8F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BB7495-89DD-46B0-8219-6FFFAD20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031-4283-4323-BEAB-C9EA61607303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0EEB0A-6CAE-4EE8-A3B2-77FECFE4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FC3C9E-2755-4392-8B1E-3CBA1CE5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F2B2-3E94-4CBE-9E28-3A59F62900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27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DEE8-2AB4-420E-87F7-BD727AA7041D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D39-FC75-480D-9536-09C88DA3AB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79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B9598-5384-40AA-9D5E-074DD5D3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1DF38B-B2AC-466A-A4D9-78C5CFC94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BE26F7-3E5A-4E81-A9F8-639B2D39A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14BA04-48FF-4483-88F6-1806ADA7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031-4283-4323-BEAB-C9EA61607303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520E08-A594-44F4-81D0-ED5CA392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188561-039F-4280-B538-6F83E6DF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F2B2-3E94-4CBE-9E28-3A59F62900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687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15E49-9EFD-4D8F-8163-5F7B5147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8590DE-BF2E-4FE2-9540-E34305779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63F5FC-BDF2-438B-9F29-F7603AF4F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031-4283-4323-BEAB-C9EA61607303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9460E1-3546-468B-94DB-6E820866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8E4ECF-2742-4274-907B-071F48CE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F2B2-3E94-4CBE-9E28-3A59F62900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664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94EB1BA-81FF-44F2-BF60-0801D4FC3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B373A7-242F-4F88-87B3-97714A4FD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D43C3C-F330-473E-A60D-35D2602F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1031-4283-4323-BEAB-C9EA61607303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ADB47D-9471-43BF-9191-1C4899F2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280857-1759-40A4-B6A5-C1414A82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F2B2-3E94-4CBE-9E28-3A59F62900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69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FBFC-B79F-4DB8-8807-B5D558F352DB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7DE2-7E22-44EC-AC5A-B8BFC95406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674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FBFC-B79F-4DB8-8807-B5D558F352DB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7DE2-7E22-44EC-AC5A-B8BFC95406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791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FBFC-B79F-4DB8-8807-B5D558F352DB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7DE2-7E22-44EC-AC5A-B8BFC95406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187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FBFC-B79F-4DB8-8807-B5D558F352DB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7DE2-7E22-44EC-AC5A-B8BFC95406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849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FBFC-B79F-4DB8-8807-B5D558F352DB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7DE2-7E22-44EC-AC5A-B8BFC95406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191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FBFC-B79F-4DB8-8807-B5D558F352DB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7DE2-7E22-44EC-AC5A-B8BFC95406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33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FBFC-B79F-4DB8-8807-B5D558F352DB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7DE2-7E22-44EC-AC5A-B8BFC95406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4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DEE8-2AB4-420E-87F7-BD727AA7041D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D39-FC75-480D-9536-09C88DA3AB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46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FBFC-B79F-4DB8-8807-B5D558F352DB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7DE2-7E22-44EC-AC5A-B8BFC95406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729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FBFC-B79F-4DB8-8807-B5D558F352DB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7DE2-7E22-44EC-AC5A-B8BFC95406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707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FBFC-B79F-4DB8-8807-B5D558F352DB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7DE2-7E22-44EC-AC5A-B8BFC95406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20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FBFC-B79F-4DB8-8807-B5D558F352DB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67DE2-7E22-44EC-AC5A-B8BFC95406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30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DEE8-2AB4-420E-87F7-BD727AA7041D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D39-FC75-480D-9536-09C88DA3AB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34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DEE8-2AB4-420E-87F7-BD727AA7041D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D39-FC75-480D-9536-09C88DA3AB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47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DEE8-2AB4-420E-87F7-BD727AA7041D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D39-FC75-480D-9536-09C88DA3AB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15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DEE8-2AB4-420E-87F7-BD727AA7041D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D39-FC75-480D-9536-09C88DA3AB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01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DEE8-2AB4-420E-87F7-BD727AA7041D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D39-FC75-480D-9536-09C88DA3AB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35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DEE8-2AB4-420E-87F7-BD727AA7041D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3D39-FC75-480D-9536-09C88DA3AB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46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DEE8-2AB4-420E-87F7-BD727AA7041D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53D39-FC75-480D-9536-09C88DA3AB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04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4DA3102-D600-4569-AE09-BF15A6A8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881B72A-CB0E-47CC-92AA-340CC6C9B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870C7F-95B5-49A0-8054-94AA2136B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41031-4283-4323-BEAB-C9EA61607303}" type="datetimeFigureOut">
              <a:rPr lang="cs-CZ" smtClean="0"/>
              <a:pPr/>
              <a:t>07.11.2018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77FE7-504A-4CAD-9E47-E37E24A99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C111F0-B439-4C9C-BBE7-1E9FBB12D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F2B2-3E94-4CBE-9E28-3A59F62900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2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AFBFC-B79F-4DB8-8807-B5D558F352DB}" type="datetimeFigureOut">
              <a:rPr lang="cs-CZ" smtClean="0"/>
              <a:t>07.11.2018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7DE2-7E22-44EC-AC5A-B8BFC95406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99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STATISTIKA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94" y="1122363"/>
            <a:ext cx="8495211" cy="430401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058996" y="5663562"/>
            <a:ext cx="807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Kalužová Anna; Nohelová Lucie; Siegl František; Štolbová Daniela; Vališová Martina</a:t>
            </a:r>
          </a:p>
        </p:txBody>
      </p:sp>
    </p:spTree>
    <p:extLst>
      <p:ext uri="{BB962C8B-B14F-4D97-AF65-F5344CB8AC3E}">
        <p14:creationId xmlns:p14="http://schemas.microsoft.com/office/powerpoint/2010/main" val="200450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325E5-6DE0-4CF1-B92D-C06D20259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Excel: stáhnutí doplňku analýza dat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E773F5-8180-4667-8641-03D24E28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825625"/>
            <a:ext cx="3950877" cy="4351338"/>
          </a:xfrm>
        </p:spPr>
        <p:txBody>
          <a:bodyPr/>
          <a:lstStyle/>
          <a:p>
            <a:r>
              <a:rPr lang="cs-CZ" dirty="0"/>
              <a:t>Soubor </a:t>
            </a:r>
            <a:r>
              <a:rPr lang="cs-CZ" dirty="0">
                <a:sym typeface="Wingdings 3" panose="05040102010807070707" pitchFamily="18" charset="2"/>
              </a:rPr>
              <a:t> Možnosti  Doplňky  Analytické nástroje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E033E1-FAED-42E2-AE4D-CC6144C6B9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3865" y="1437934"/>
            <a:ext cx="7201820" cy="53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6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C7475-8BD7-4299-B5FB-3BD4AA4D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Excel: F-test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1012E677-5A75-4C2A-9C9C-969157778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895" y="1845376"/>
            <a:ext cx="11334209" cy="46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8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DAEC8-8541-4ABF-86EB-36EFCA17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583"/>
            <a:ext cx="10515600" cy="1325563"/>
          </a:xfrm>
        </p:spPr>
        <p:txBody>
          <a:bodyPr/>
          <a:lstStyle/>
          <a:p>
            <a:r>
              <a:rPr lang="cs-CZ" b="1" dirty="0"/>
              <a:t>Excel: F-test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8509D0F-DF9B-4468-9CAF-CDF18BEDE033}"/>
              </a:ext>
            </a:extLst>
          </p:cNvPr>
          <p:cNvSpPr txBox="1"/>
          <p:nvPr/>
        </p:nvSpPr>
        <p:spPr>
          <a:xfrm>
            <a:off x="989427" y="1896021"/>
            <a:ext cx="1021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Soubor s větším rozptylem musí být jako první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55238AD-BAA6-40A5-B13B-AEC2BF414A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195" y="2371837"/>
            <a:ext cx="9200491" cy="41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84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0F500-1B3D-4BEB-978F-BDC91320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Excel: F-test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47B53548-A9D2-45CC-9015-83B59DADE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8487" y="1690688"/>
            <a:ext cx="9353854" cy="468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39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3A2E0-9BA2-4219-B128-244800D4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Excel: t-test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92CCC9E7-7007-46B6-BCFF-C32029C5C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6614" y="1690687"/>
            <a:ext cx="9857323" cy="45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0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Neparametrické</a:t>
            </a:r>
            <a:r>
              <a:rPr lang="cs-CZ" b="1" dirty="0"/>
              <a:t> testy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Nemají předpoklady o rozložení vstupujících dat, lze je tedy použít i při asymetrickém rozložení, odlehlých hodnotách, či nedetekovatelném rozložení</a:t>
            </a:r>
          </a:p>
          <a:p>
            <a:r>
              <a:rPr lang="cs-CZ" dirty="0"/>
              <a:t>Nelze u nich předpokládat normální rozdělení pravděpodobností sledovaného znaku</a:t>
            </a:r>
          </a:p>
          <a:p>
            <a:r>
              <a:rPr lang="cs-CZ" dirty="0"/>
              <a:t>Snížená síla těchto testů je způsobena redukcí informační hodnoty původních dat, kdy </a:t>
            </a:r>
            <a:r>
              <a:rPr lang="cs-CZ" dirty="0" err="1"/>
              <a:t>neparametrické</a:t>
            </a:r>
            <a:r>
              <a:rPr lang="cs-CZ" dirty="0"/>
              <a:t> testy nevyužívají původní hodnoty, ale nejčastěji pouze jejich </a:t>
            </a:r>
            <a:r>
              <a:rPr lang="cs-CZ" b="1" dirty="0"/>
              <a:t>pořadí</a:t>
            </a:r>
          </a:p>
          <a:p>
            <a:r>
              <a:rPr lang="cs-CZ" b="1" u="sng" dirty="0" err="1"/>
              <a:t>Neparametrické</a:t>
            </a:r>
            <a:r>
              <a:rPr lang="cs-CZ" b="1" u="sng" dirty="0"/>
              <a:t> testy testují nulovou hypotézu</a:t>
            </a:r>
          </a:p>
          <a:p>
            <a:r>
              <a:rPr lang="cs-CZ" b="1" u="sng" dirty="0"/>
              <a:t>Mann-</a:t>
            </a:r>
            <a:r>
              <a:rPr lang="cs-CZ" b="1" u="sng" dirty="0" err="1"/>
              <a:t>Whitneyho</a:t>
            </a:r>
            <a:r>
              <a:rPr lang="cs-CZ" b="1" u="sng" dirty="0"/>
              <a:t> nepárový test, </a:t>
            </a:r>
            <a:r>
              <a:rPr lang="cs-CZ" b="1" u="sng" dirty="0" err="1"/>
              <a:t>Wilcoxonův</a:t>
            </a:r>
            <a:r>
              <a:rPr lang="cs-CZ" b="1" u="sng" dirty="0"/>
              <a:t> párový test, chí-kvadrát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020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Mann-</a:t>
            </a:r>
            <a:r>
              <a:rPr lang="cs-CZ" b="1" dirty="0" err="1"/>
              <a:t>Whitney</a:t>
            </a:r>
            <a:r>
              <a:rPr lang="cs-CZ" b="1" dirty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Používá se pro hodnocení </a:t>
            </a:r>
            <a:r>
              <a:rPr lang="cs-CZ" b="1" dirty="0"/>
              <a:t>nepárových</a:t>
            </a:r>
            <a:r>
              <a:rPr lang="cs-CZ" dirty="0"/>
              <a:t> pokusů, kdy porovnáváme 2 různé výběrové soubory (</a:t>
            </a:r>
            <a:r>
              <a:rPr lang="cs-CZ" i="1" dirty="0"/>
              <a:t>pokusný zásah A</a:t>
            </a:r>
            <a:r>
              <a:rPr lang="cs-CZ" dirty="0"/>
              <a:t>, </a:t>
            </a:r>
            <a:r>
              <a:rPr lang="cs-CZ" i="1" dirty="0"/>
              <a:t>B</a:t>
            </a:r>
            <a:r>
              <a:rPr lang="cs-CZ" dirty="0"/>
              <a:t>). Testujeme hypotézu, že veličina </a:t>
            </a:r>
            <a:r>
              <a:rPr lang="cs-CZ" i="1" dirty="0"/>
              <a:t>X</a:t>
            </a:r>
            <a:r>
              <a:rPr lang="cs-CZ" dirty="0"/>
              <a:t> odpovídající pokusnému zásahu „</a:t>
            </a:r>
            <a:r>
              <a:rPr lang="cs-CZ" i="1" dirty="0"/>
              <a:t>A</a:t>
            </a:r>
            <a:r>
              <a:rPr lang="cs-CZ" dirty="0"/>
              <a:t>“ a veličina </a:t>
            </a:r>
            <a:r>
              <a:rPr lang="cs-CZ" i="1" dirty="0"/>
              <a:t>Y </a:t>
            </a:r>
            <a:r>
              <a:rPr lang="cs-CZ" dirty="0"/>
              <a:t>odpovídající pokusnému zásahu „</a:t>
            </a:r>
            <a:r>
              <a:rPr lang="cs-CZ" i="1" dirty="0"/>
              <a:t>B</a:t>
            </a:r>
            <a:r>
              <a:rPr lang="cs-CZ" dirty="0"/>
              <a:t>“  mají totéž rozdělení pravděpodobností </a:t>
            </a:r>
            <a:endParaRPr lang="cs-CZ" dirty="0">
              <a:solidFill>
                <a:prstClr val="black"/>
              </a:solidFill>
              <a:cs typeface="Arial" pitchFamily="34" charset="0"/>
            </a:endParaRPr>
          </a:p>
          <a:p>
            <a:r>
              <a:rPr lang="cs-CZ" dirty="0">
                <a:solidFill>
                  <a:prstClr val="black"/>
                </a:solidFill>
                <a:cs typeface="Arial" pitchFamily="34" charset="0"/>
              </a:rPr>
              <a:t>Pracuje se s </a:t>
            </a:r>
            <a:r>
              <a:rPr lang="cs-CZ" dirty="0">
                <a:solidFill>
                  <a:srgbClr val="FF0000"/>
                </a:solidFill>
                <a:cs typeface="Arial" pitchFamily="34" charset="0"/>
              </a:rPr>
              <a:t>pořadím</a:t>
            </a:r>
            <a:r>
              <a:rPr lang="cs-CZ" dirty="0">
                <a:solidFill>
                  <a:prstClr val="black"/>
                </a:solidFill>
                <a:cs typeface="Arial" pitchFamily="34" charset="0"/>
              </a:rPr>
              <a:t>, ne s původními hodnotami</a:t>
            </a:r>
          </a:p>
          <a:p>
            <a:r>
              <a:rPr lang="cs-CZ" dirty="0">
                <a:solidFill>
                  <a:prstClr val="black"/>
                </a:solidFill>
                <a:cs typeface="Arial" pitchFamily="34" charset="0"/>
              </a:rPr>
              <a:t>Menší z obou součtu pořadí je porovnán s kritickou hodnotou testu, pokud je tato </a:t>
            </a:r>
            <a:r>
              <a:rPr lang="cs-CZ" dirty="0">
                <a:solidFill>
                  <a:srgbClr val="FF0000"/>
                </a:solidFill>
                <a:cs typeface="Arial" pitchFamily="34" charset="0"/>
              </a:rPr>
              <a:t>hodnota menší než kritická hodnota testu</a:t>
            </a:r>
            <a:r>
              <a:rPr lang="cs-CZ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cs-CZ" dirty="0">
                <a:solidFill>
                  <a:srgbClr val="FF0000"/>
                </a:solidFill>
                <a:cs typeface="Arial" pitchFamily="34" charset="0"/>
              </a:rPr>
              <a:t>zamítáme nulovou hypotézu</a:t>
            </a:r>
            <a:r>
              <a:rPr lang="cs-CZ" dirty="0">
                <a:solidFill>
                  <a:prstClr val="black"/>
                </a:solidFill>
                <a:cs typeface="Arial" pitchFamily="34" charset="0"/>
              </a:rPr>
              <a:t> shody distribučních funkcí obou skupin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6060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6"/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Mann-</a:t>
            </a:r>
            <a:r>
              <a:rPr lang="cs-CZ" sz="2400" b="1" dirty="0" err="1">
                <a:solidFill>
                  <a:srgbClr val="FF0000"/>
                </a:solidFill>
              </a:rPr>
              <a:t>Whitney</a:t>
            </a:r>
            <a:r>
              <a:rPr lang="cs-CZ" sz="2400" b="1" dirty="0">
                <a:solidFill>
                  <a:srgbClr val="FF0000"/>
                </a:solidFill>
              </a:rPr>
              <a:t>-</a:t>
            </a:r>
            <a:r>
              <a:rPr lang="cs-CZ" sz="2400" b="1" dirty="0" err="1">
                <a:solidFill>
                  <a:srgbClr val="FF0000"/>
                </a:solidFill>
              </a:rPr>
              <a:t>ův</a:t>
            </a:r>
            <a:r>
              <a:rPr lang="cs-CZ" sz="2400" b="1" dirty="0">
                <a:solidFill>
                  <a:srgbClr val="FF0000"/>
                </a:solidFill>
              </a:rPr>
              <a:t> test pro </a:t>
            </a:r>
            <a:r>
              <a:rPr lang="cs-CZ" sz="2400" b="1" dirty="0" err="1">
                <a:solidFill>
                  <a:srgbClr val="FF0000"/>
                </a:solidFill>
              </a:rPr>
              <a:t>neparametrické</a:t>
            </a:r>
            <a:r>
              <a:rPr lang="cs-CZ" sz="2400" b="1" dirty="0">
                <a:solidFill>
                  <a:srgbClr val="FF0000"/>
                </a:solidFill>
              </a:rPr>
              <a:t> testování oboustranné hypotézy,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že není rozdíl ve zdravotním stavu stromků  lišících se svým kultivarem</a:t>
            </a:r>
          </a:p>
        </p:txBody>
      </p:sp>
      <p:sp>
        <p:nvSpPr>
          <p:cNvPr id="7" name="Obdélník 6"/>
          <p:cNvSpPr/>
          <p:nvPr/>
        </p:nvSpPr>
        <p:spPr>
          <a:xfrm>
            <a:off x="844063" y="1828800"/>
            <a:ext cx="99763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Zdravotní stav stromků byl odhadnut pomocí přibližné stupnice s hodnotami od 1 (zcela zdravý strom) do 5 (zcela mrtvý strom).</a:t>
            </a:r>
            <a:endParaRPr lang="cs-CZ" dirty="0"/>
          </a:p>
          <a:p>
            <a:r>
              <a:rPr lang="cs-CZ" b="1" dirty="0"/>
              <a:t>H</a:t>
            </a:r>
            <a:r>
              <a:rPr lang="cs-CZ" b="1" baseline="-25000" dirty="0"/>
              <a:t>0</a:t>
            </a:r>
            <a:r>
              <a:rPr lang="cs-CZ" b="1" dirty="0"/>
              <a:t>: Zdravotní stav jedinců se neliší mezi dvěma kultivary A </a:t>
            </a:r>
            <a:r>
              <a:rPr lang="cs-CZ" b="1" dirty="0" err="1"/>
              <a:t>a</a:t>
            </a:r>
            <a:r>
              <a:rPr lang="cs-CZ" b="1" dirty="0"/>
              <a:t> B.</a:t>
            </a:r>
            <a:endParaRPr lang="cs-CZ" dirty="0"/>
          </a:p>
          <a:p>
            <a:r>
              <a:rPr lang="cs-CZ" b="1" dirty="0"/>
              <a:t>H</a:t>
            </a:r>
            <a:r>
              <a:rPr lang="cs-CZ" b="1" baseline="-25000" dirty="0"/>
              <a:t>A</a:t>
            </a:r>
            <a:r>
              <a:rPr lang="cs-CZ" b="1" dirty="0"/>
              <a:t>: Zdravotní stav jedinců se liší mezi kultivary A </a:t>
            </a:r>
            <a:r>
              <a:rPr lang="cs-CZ" b="1" dirty="0" err="1"/>
              <a:t>a</a:t>
            </a:r>
            <a:r>
              <a:rPr lang="cs-CZ" b="1" dirty="0"/>
              <a:t> B. 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Zdravotní stav jedinců kultivaru A: 2, 2, 1, 2, 3, 4, 2, 3, 1, 5                                   n</a:t>
            </a:r>
            <a:r>
              <a:rPr lang="cs-CZ" baseline="-25000" dirty="0"/>
              <a:t>1</a:t>
            </a:r>
            <a:r>
              <a:rPr lang="cs-CZ" dirty="0"/>
              <a:t>= 10</a:t>
            </a:r>
          </a:p>
          <a:p>
            <a:r>
              <a:rPr lang="cs-CZ" dirty="0"/>
              <a:t>Zdravotní stav jedinců kultivaru B: 4, 5, 3, 1, 4, 3, 5, 2, 1, 2                                   n</a:t>
            </a:r>
            <a:r>
              <a:rPr lang="cs-CZ" baseline="-25000" dirty="0"/>
              <a:t>1</a:t>
            </a:r>
            <a:r>
              <a:rPr lang="cs-CZ" dirty="0"/>
              <a:t>= 10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Po převodu na pořadí (s průměrným pořadím pro jedince se shodnou hodnotou zdravotního stavu) dostáváme:</a:t>
            </a:r>
          </a:p>
          <a:p>
            <a:r>
              <a:rPr lang="cs-CZ" dirty="0"/>
              <a:t>Kultivar A: 13,5; 13,5; 18,5; 13,5; 8,5; 5,0; 13,5; 8,5; 18,5; 2,0                                       R</a:t>
            </a:r>
            <a:r>
              <a:rPr lang="cs-CZ" baseline="-25000" dirty="0"/>
              <a:t>1</a:t>
            </a:r>
            <a:r>
              <a:rPr lang="cs-CZ" dirty="0"/>
              <a:t>=115,0</a:t>
            </a:r>
          </a:p>
          <a:p>
            <a:r>
              <a:rPr lang="cs-CZ" dirty="0"/>
              <a:t>Kultivar B: 5,0; 2,0; 8,5; 18,5; 5,0; 8,5; 2,0; 13,5; 18,5; 13,5                                            R</a:t>
            </a:r>
            <a:r>
              <a:rPr lang="cs-CZ" baseline="-25000" dirty="0"/>
              <a:t>2</a:t>
            </a:r>
            <a:r>
              <a:rPr lang="cs-CZ" dirty="0"/>
              <a:t>= 95,0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U=n</a:t>
            </a:r>
            <a:r>
              <a:rPr lang="cs-CZ" baseline="-25000" dirty="0"/>
              <a:t>1</a:t>
            </a:r>
            <a:r>
              <a:rPr lang="cs-CZ" dirty="0"/>
              <a:t>n</a:t>
            </a:r>
            <a:r>
              <a:rPr lang="cs-CZ" baseline="-25000" dirty="0"/>
              <a:t>2</a:t>
            </a:r>
            <a:r>
              <a:rPr lang="cs-CZ" dirty="0"/>
              <a:t> + n</a:t>
            </a:r>
            <a:r>
              <a:rPr lang="cs-CZ" baseline="-25000" dirty="0"/>
              <a:t>1</a:t>
            </a:r>
            <a:r>
              <a:rPr lang="cs-CZ" dirty="0"/>
              <a:t>(n</a:t>
            </a:r>
            <a:r>
              <a:rPr lang="cs-CZ" baseline="-25000" dirty="0"/>
              <a:t>1</a:t>
            </a:r>
            <a:r>
              <a:rPr lang="cs-CZ" dirty="0"/>
              <a:t>+1)/2 – R</a:t>
            </a:r>
            <a:r>
              <a:rPr lang="cs-CZ" baseline="-25000" dirty="0"/>
              <a:t>1</a:t>
            </a:r>
            <a:r>
              <a:rPr lang="cs-CZ" dirty="0"/>
              <a:t> = (10)(10) + (10)(11)/2 – 115 = 100 + 55 – 115 = 40</a:t>
            </a:r>
          </a:p>
          <a:p>
            <a:r>
              <a:rPr lang="cs-CZ" dirty="0"/>
              <a:t>U´= n</a:t>
            </a:r>
            <a:r>
              <a:rPr lang="cs-CZ" baseline="-25000" dirty="0"/>
              <a:t>1</a:t>
            </a:r>
            <a:r>
              <a:rPr lang="cs-CZ" dirty="0"/>
              <a:t>n</a:t>
            </a:r>
            <a:r>
              <a:rPr lang="cs-CZ" baseline="-25000" dirty="0"/>
              <a:t>2</a:t>
            </a:r>
            <a:r>
              <a:rPr lang="cs-CZ" dirty="0"/>
              <a:t> – U = 60</a:t>
            </a:r>
          </a:p>
          <a:p>
            <a:r>
              <a:rPr lang="cs-CZ" dirty="0"/>
              <a:t>p=0,481 (exaktní odhad), H</a:t>
            </a:r>
            <a:r>
              <a:rPr lang="cs-CZ" baseline="-25000" dirty="0"/>
              <a:t>0</a:t>
            </a:r>
            <a:r>
              <a:rPr lang="cs-CZ" dirty="0"/>
              <a:t> zdravotní stav stromků nezávisí na kultivaru proto nezamítáme 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6484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Wilcoxonův</a:t>
            </a:r>
            <a:r>
              <a:rPr lang="cs-CZ" b="1" dirty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Používá se pro hodnocení </a:t>
            </a:r>
            <a:r>
              <a:rPr lang="cs-CZ" dirty="0">
                <a:solidFill>
                  <a:srgbClr val="FF0000"/>
                </a:solidFill>
              </a:rPr>
              <a:t>párových </a:t>
            </a:r>
            <a:r>
              <a:rPr lang="cs-CZ" dirty="0"/>
              <a:t>testů (obdoba párového t-testu)</a:t>
            </a:r>
          </a:p>
          <a:p>
            <a:r>
              <a:rPr lang="cs-CZ" dirty="0"/>
              <a:t>1. spočítat rozdíly mezi hodnotami pozorování v párech</a:t>
            </a:r>
          </a:p>
          <a:p>
            <a:r>
              <a:rPr lang="cs-CZ" dirty="0"/>
              <a:t>2. zbylé rozdíly seřadíme podle velikosti jejich absolutní hodnoty (vzestupně)</a:t>
            </a:r>
          </a:p>
          <a:p>
            <a:r>
              <a:rPr lang="cs-CZ" dirty="0"/>
              <a:t>3. poté se spočte součet pořadí kladných a součet pořadí záporných rozdílů (označujeme je T</a:t>
            </a:r>
            <a:r>
              <a:rPr lang="cs-CZ" baseline="-25000" dirty="0"/>
              <a:t>+</a:t>
            </a:r>
            <a:r>
              <a:rPr lang="cs-CZ" dirty="0"/>
              <a:t> a T</a:t>
            </a:r>
            <a:r>
              <a:rPr lang="cs-CZ" baseline="-25000" dirty="0"/>
              <a:t>-</a:t>
            </a:r>
            <a:r>
              <a:rPr lang="cs-CZ" dirty="0"/>
              <a:t>) </a:t>
            </a:r>
          </a:p>
          <a:p>
            <a:r>
              <a:rPr lang="cs-CZ" dirty="0"/>
              <a:t>4. menší z hodnot lze porovnat se známým rozdělením této statistiky nebo užít aproximaci normálním rozdělením </a:t>
            </a:r>
          </a:p>
          <a:p>
            <a:r>
              <a:rPr lang="cs-CZ" dirty="0"/>
              <a:t>Používá se opět nulová hypotéza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002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</a:t>
            </a:r>
            <a:r>
              <a:rPr lang="cs-CZ" b="1" dirty="0" err="1"/>
              <a:t>Wilcoxonova</a:t>
            </a:r>
            <a:r>
              <a:rPr lang="cs-CZ" b="1" dirty="0"/>
              <a:t> testu pro jeden výběr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2749" t="21305" r="23101" b="13406"/>
          <a:stretch/>
        </p:blipFill>
        <p:spPr bwMode="auto">
          <a:xfrm>
            <a:off x="623921" y="1731840"/>
            <a:ext cx="6419049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3" cstate="print"/>
          <a:srcRect l="22563" t="37904" r="19637" b="26175"/>
          <a:stretch/>
        </p:blipFill>
        <p:spPr bwMode="auto">
          <a:xfrm>
            <a:off x="6834553" y="3212123"/>
            <a:ext cx="4970585" cy="1805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9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Statistika = teoretická a praktická činnost zkoumající hromadné jevy</a:t>
            </a:r>
          </a:p>
          <a:p>
            <a:endParaRPr lang="cs-CZ" dirty="0"/>
          </a:p>
          <a:p>
            <a:r>
              <a:rPr lang="cs-CZ" dirty="0"/>
              <a:t>Soubor = homogenní množství všech možných opakování definovaných přesně co do kvality a rozsahu</a:t>
            </a:r>
          </a:p>
          <a:p>
            <a:endParaRPr lang="cs-CZ" dirty="0"/>
          </a:p>
          <a:p>
            <a:r>
              <a:rPr lang="cs-CZ" dirty="0"/>
              <a:t>Výběr = skupina opakování/variant vybraných ze souboru</a:t>
            </a:r>
          </a:p>
        </p:txBody>
      </p:sp>
    </p:spTree>
    <p:extLst>
      <p:ext uri="{BB962C8B-B14F-4D97-AF65-F5344CB8AC3E}">
        <p14:creationId xmlns:p14="http://schemas.microsoft.com/office/powerpoint/2010/main" val="1345268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753" y="0"/>
            <a:ext cx="10515600" cy="1325563"/>
          </a:xfrm>
        </p:spPr>
        <p:txBody>
          <a:bodyPr/>
          <a:lstStyle/>
          <a:p>
            <a:r>
              <a:rPr lang="cs-CZ" b="1" dirty="0"/>
              <a:t>Kontingenční tabulky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2256" y="992004"/>
            <a:ext cx="11218818" cy="4980123"/>
          </a:xfrm>
        </p:spPr>
        <p:txBody>
          <a:bodyPr>
            <a:normAutofit/>
          </a:bodyPr>
          <a:lstStyle/>
          <a:p>
            <a:r>
              <a:rPr lang="cs-CZ" dirty="0"/>
              <a:t>Kvalitativní znaky (je/není; ano/ne;…); </a:t>
            </a:r>
          </a:p>
          <a:p>
            <a:r>
              <a:rPr lang="cs-CZ" dirty="0"/>
              <a:t>Testování hypotéz nebo k posouzení, zda mezi znaky existuje nějaký vztah</a:t>
            </a:r>
          </a:p>
          <a:p>
            <a:r>
              <a:rPr lang="cs-CZ" dirty="0"/>
              <a:t>Přehledné sledování závislosti mezi dvěma nebo více proměnnými</a:t>
            </a:r>
          </a:p>
          <a:p>
            <a:r>
              <a:rPr lang="cs-CZ" u="sng" dirty="0"/>
              <a:t>Dvourozměrné tabulky</a:t>
            </a:r>
            <a:r>
              <a:rPr lang="cs-CZ" dirty="0"/>
              <a:t> – závislost dvou proměnných</a:t>
            </a:r>
          </a:p>
          <a:p>
            <a:pPr lvl="1"/>
            <a:r>
              <a:rPr lang="cs-CZ" u="sng" dirty="0"/>
              <a:t>Čtyřpolní tabulky (2×2)</a:t>
            </a:r>
            <a:r>
              <a:rPr lang="cs-CZ" dirty="0"/>
              <a:t> – nejjednodušší příklad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981932"/>
              </p:ext>
            </p:extLst>
          </p:nvPr>
        </p:nvGraphicFramePr>
        <p:xfrm>
          <a:off x="1422952" y="3625754"/>
          <a:ext cx="4311641" cy="2346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500">
                  <a:extLst>
                    <a:ext uri="{9D8B030D-6E8A-4147-A177-3AD203B41FA5}">
                      <a16:colId xmlns:a16="http://schemas.microsoft.com/office/drawing/2014/main" val="263802350"/>
                    </a:ext>
                  </a:extLst>
                </a:gridCol>
                <a:gridCol w="848771">
                  <a:extLst>
                    <a:ext uri="{9D8B030D-6E8A-4147-A177-3AD203B41FA5}">
                      <a16:colId xmlns:a16="http://schemas.microsoft.com/office/drawing/2014/main" val="2969900425"/>
                    </a:ext>
                  </a:extLst>
                </a:gridCol>
                <a:gridCol w="742674">
                  <a:extLst>
                    <a:ext uri="{9D8B030D-6E8A-4147-A177-3AD203B41FA5}">
                      <a16:colId xmlns:a16="http://schemas.microsoft.com/office/drawing/2014/main" val="2608068574"/>
                    </a:ext>
                  </a:extLst>
                </a:gridCol>
                <a:gridCol w="1131696">
                  <a:extLst>
                    <a:ext uri="{9D8B030D-6E8A-4147-A177-3AD203B41FA5}">
                      <a16:colId xmlns:a16="http://schemas.microsoft.com/office/drawing/2014/main" val="2971512757"/>
                    </a:ext>
                  </a:extLst>
                </a:gridCol>
              </a:tblGrid>
              <a:tr h="586593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ano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součet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880878"/>
                  </a:ext>
                </a:extLst>
              </a:tr>
              <a:tr h="586593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Kontrolní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a+b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837161"/>
                  </a:ext>
                </a:extLst>
              </a:tr>
              <a:tr h="586593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Pokusná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c+d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912664"/>
                  </a:ext>
                </a:extLst>
              </a:tr>
              <a:tr h="586593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Součet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a+c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>
                          <a:solidFill>
                            <a:srgbClr val="FF0000"/>
                          </a:solidFill>
                        </a:rPr>
                        <a:t>b+d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535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10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365" y="706282"/>
            <a:ext cx="10515600" cy="1325563"/>
          </a:xfrm>
        </p:spPr>
        <p:txBody>
          <a:bodyPr>
            <a:noAutofit/>
          </a:bodyPr>
          <a:lstStyle/>
          <a:p>
            <a:r>
              <a:rPr lang="cs-CZ" sz="3200" b="1" dirty="0"/>
              <a:t>Byla vakcinována telata. V kontrolní i pokusné skupině bylo 12 pacientů (celkem 24). V pokusné (vakcinované) skupině onemocněla 2 telata, neonemocnělo 10 telat. V kontrole (nevakcinované) onemocnělo 8 telat, neonemocněla 4 telata.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124231"/>
              </p:ext>
            </p:extLst>
          </p:nvPr>
        </p:nvGraphicFramePr>
        <p:xfrm>
          <a:off x="2208955" y="3399250"/>
          <a:ext cx="6791354" cy="2501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092">
                  <a:extLst>
                    <a:ext uri="{9D8B030D-6E8A-4147-A177-3AD203B41FA5}">
                      <a16:colId xmlns:a16="http://schemas.microsoft.com/office/drawing/2014/main" val="263802350"/>
                    </a:ext>
                  </a:extLst>
                </a:gridCol>
                <a:gridCol w="1685108">
                  <a:extLst>
                    <a:ext uri="{9D8B030D-6E8A-4147-A177-3AD203B41FA5}">
                      <a16:colId xmlns:a16="http://schemas.microsoft.com/office/drawing/2014/main" val="2969900425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2608068574"/>
                    </a:ext>
                  </a:extLst>
                </a:gridCol>
                <a:gridCol w="1593668">
                  <a:extLst>
                    <a:ext uri="{9D8B030D-6E8A-4147-A177-3AD203B41FA5}">
                      <a16:colId xmlns:a16="http://schemas.microsoft.com/office/drawing/2014/main" val="2971512757"/>
                    </a:ext>
                  </a:extLst>
                </a:gridCol>
              </a:tblGrid>
              <a:tr h="754739"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onemocnělo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neonemocnělo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součet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880878"/>
                  </a:ext>
                </a:extLst>
              </a:tr>
              <a:tr h="58218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Kontrola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837161"/>
                  </a:ext>
                </a:extLst>
              </a:tr>
              <a:tr h="58218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Vakcinace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912664"/>
                  </a:ext>
                </a:extLst>
              </a:tr>
              <a:tr h="58218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Součet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535926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282473" y="2806390"/>
            <a:ext cx="264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 × 2 kontingenční tabulka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182879" y="2278517"/>
            <a:ext cx="1175657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317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Vylučování odlehlých výsledků paralelních hodnot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Odlehlá hodnota = </a:t>
            </a:r>
            <a:r>
              <a:rPr lang="cs-CZ" u="sng" dirty="0"/>
              <a:t>hrubá chyba</a:t>
            </a:r>
            <a:r>
              <a:rPr lang="cs-CZ" dirty="0"/>
              <a:t> (nepatří do souboru) a </a:t>
            </a:r>
            <a:r>
              <a:rPr lang="cs-CZ" u="sng" dirty="0"/>
              <a:t>ne náhodná!</a:t>
            </a:r>
            <a:endParaRPr lang="cs-CZ" dirty="0"/>
          </a:p>
          <a:p>
            <a:r>
              <a:rPr lang="cs-CZ" dirty="0"/>
              <a:t>Posouzení na základě typu rozdělení náhodné veličiny:</a:t>
            </a:r>
          </a:p>
          <a:p>
            <a:pPr lvl="1"/>
            <a:r>
              <a:rPr lang="cs-CZ" dirty="0"/>
              <a:t>NORMÁLNÍ ROZDĚLENÍ</a:t>
            </a:r>
          </a:p>
          <a:p>
            <a:pPr lvl="1"/>
            <a:r>
              <a:rPr lang="cs-CZ" dirty="0"/>
              <a:t>NEZNÁMÉ ROZDĚLENÍ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059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10343"/>
            <a:ext cx="10515600" cy="5811203"/>
          </a:xfrm>
        </p:spPr>
        <p:txBody>
          <a:bodyPr/>
          <a:lstStyle/>
          <a:p>
            <a:pPr marL="0" indent="0">
              <a:buNone/>
            </a:pPr>
            <a:r>
              <a:rPr lang="cs-CZ" sz="3600" b="1" dirty="0">
                <a:latin typeface="+mj-lt"/>
              </a:rPr>
              <a:t>NORMÁLNÍ ROZDĚLENÍ</a:t>
            </a:r>
          </a:p>
          <a:p>
            <a:r>
              <a:rPr lang="cs-CZ" u="sng" dirty="0" err="1">
                <a:solidFill>
                  <a:srgbClr val="FF0000"/>
                </a:solidFill>
              </a:rPr>
              <a:t>Grubbsův</a:t>
            </a:r>
            <a:r>
              <a:rPr lang="cs-CZ" u="sng" dirty="0">
                <a:solidFill>
                  <a:srgbClr val="FF0000"/>
                </a:solidFill>
              </a:rPr>
              <a:t> test extrémních odchylek</a:t>
            </a:r>
            <a:r>
              <a:rPr lang="cs-CZ" dirty="0">
                <a:solidFill>
                  <a:srgbClr val="FF0000"/>
                </a:solidFill>
              </a:rPr>
              <a:t> (pro n ≥ 3)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Seřadit hodnoty výběrového souboru do vzestupné variační řady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Výpočet       a  </a:t>
            </a:r>
            <a:r>
              <a:rPr lang="cs-CZ" i="1" dirty="0"/>
              <a:t>s </a:t>
            </a:r>
            <a:r>
              <a:rPr lang="cs-CZ" dirty="0"/>
              <a:t> ze všech hodnot souboru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Výpočet testovacího kritéria pro poslední/první hodnotu řady</a:t>
            </a:r>
          </a:p>
          <a:p>
            <a:pPr marL="914400" lvl="1" indent="-457200">
              <a:buFont typeface="+mj-lt"/>
              <a:buAutoNum type="arabicPeriod"/>
            </a:pPr>
            <a:endParaRPr lang="cs-CZ" dirty="0"/>
          </a:p>
          <a:p>
            <a:pPr marL="914400" lvl="1" indent="-457200">
              <a:buFont typeface="+mj-lt"/>
              <a:buAutoNum type="arabicPeriod"/>
            </a:pPr>
            <a:endParaRPr lang="cs-CZ" dirty="0"/>
          </a:p>
          <a:p>
            <a:pPr marL="914400" lvl="1" indent="-457200">
              <a:buFont typeface="+mj-lt"/>
              <a:buAutoNum type="arabicPeriod"/>
            </a:pP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Porovnání s tabelovanou kritickou hodnotou 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49" y="1988584"/>
            <a:ext cx="345501" cy="40078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2879924"/>
            <a:ext cx="5226191" cy="107203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4541731"/>
            <a:ext cx="2314657" cy="771553"/>
          </a:xfrm>
          <a:prstGeom prst="rect">
            <a:avLst/>
          </a:prstGeom>
        </p:spPr>
      </p:pic>
      <p:cxnSp>
        <p:nvCxnSpPr>
          <p:cNvPr id="15" name="Přímá spojnice se šipkou 14"/>
          <p:cNvCxnSpPr/>
          <p:nvPr/>
        </p:nvCxnSpPr>
        <p:spPr>
          <a:xfrm>
            <a:off x="5724373" y="4927507"/>
            <a:ext cx="9507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886931" y="4682204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ODLEHLÁ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791394" y="4716539"/>
            <a:ext cx="1767145" cy="454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33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5138" y="5324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sz="3000" b="1" dirty="0"/>
              <a:t>NEZNÁMÉ ROZDĚLENÍ</a:t>
            </a:r>
          </a:p>
          <a:p>
            <a:r>
              <a:rPr lang="cs-CZ" u="sng" dirty="0" err="1">
                <a:solidFill>
                  <a:srgbClr val="FF0000"/>
                </a:solidFill>
              </a:rPr>
              <a:t>Dixonův</a:t>
            </a:r>
            <a:r>
              <a:rPr lang="cs-CZ" u="sng" dirty="0">
                <a:solidFill>
                  <a:srgbClr val="FF0000"/>
                </a:solidFill>
              </a:rPr>
              <a:t> test extrémních odchylek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Seřadit hodnoty výběrového souboru do vzestupné variační řady</a:t>
            </a:r>
            <a:br>
              <a:rPr lang="cs-CZ" dirty="0"/>
            </a:br>
            <a:r>
              <a:rPr lang="cs-CZ" dirty="0"/>
              <a:t>Variační rozpětí: </a:t>
            </a:r>
            <a:r>
              <a:rPr lang="cs-CZ" i="1" dirty="0"/>
              <a:t>R = </a:t>
            </a:r>
            <a:r>
              <a:rPr lang="cs-CZ" i="1" dirty="0" err="1"/>
              <a:t>x</a:t>
            </a:r>
            <a:r>
              <a:rPr lang="cs-CZ" i="1" baseline="-25000" dirty="0" err="1"/>
              <a:t>max</a:t>
            </a:r>
            <a:r>
              <a:rPr lang="cs-CZ" i="1" dirty="0"/>
              <a:t>- </a:t>
            </a:r>
            <a:r>
              <a:rPr lang="cs-CZ" i="1" dirty="0" err="1"/>
              <a:t>x</a:t>
            </a:r>
            <a:r>
              <a:rPr lang="cs-CZ" i="1" baseline="-25000" dirty="0" err="1"/>
              <a:t>min</a:t>
            </a:r>
            <a:endParaRPr lang="cs-CZ" i="1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Výpočet testovacího kritéria pro poslední/první hodnotu řady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Porovnání s tabelovanou kritickou hodnotou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u="sng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6" y="2904159"/>
            <a:ext cx="2357638" cy="9881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70" y="2864970"/>
            <a:ext cx="2119819" cy="10409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08" y="4537565"/>
            <a:ext cx="1550892" cy="607783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>
            <a:off x="4228001" y="4823177"/>
            <a:ext cx="9975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437370" y="4561567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ODLEHLÁ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437370" y="4537565"/>
            <a:ext cx="1576072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202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114" cy="1325563"/>
          </a:xfrm>
        </p:spPr>
        <p:txBody>
          <a:bodyPr>
            <a:noAutofit/>
          </a:bodyPr>
          <a:lstStyle/>
          <a:p>
            <a:r>
              <a:rPr lang="cs-CZ" sz="3300" dirty="0"/>
              <a:t>Při rozboru křemičitanu byl nalezen tento obsah SiO</a:t>
            </a:r>
            <a:r>
              <a:rPr lang="cs-CZ" sz="3300" baseline="-25000" dirty="0"/>
              <a:t>2</a:t>
            </a:r>
            <a:r>
              <a:rPr lang="cs-CZ" sz="3300" dirty="0"/>
              <a:t>: 52,44 %, 53,82 %, 52,91 %, 50,10 %, 54,03 %, 53,89 %. Je některý z výsledků odlehlý na hladině významnosti </a:t>
            </a:r>
            <a:r>
              <a:rPr lang="el-GR" sz="3300" dirty="0"/>
              <a:t>α = 0,05 ? </a:t>
            </a:r>
            <a:endParaRPr lang="cs-CZ" sz="3300" dirty="0"/>
          </a:p>
        </p:txBody>
      </p:sp>
      <p:graphicFrame>
        <p:nvGraphicFramePr>
          <p:cNvPr id="17" name="Zástupný symbol pro obsah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5973845"/>
              </p:ext>
            </p:extLst>
          </p:nvPr>
        </p:nvGraphicFramePr>
        <p:xfrm>
          <a:off x="472440" y="2062833"/>
          <a:ext cx="390361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09">
                  <a:extLst>
                    <a:ext uri="{9D8B030D-6E8A-4147-A177-3AD203B41FA5}">
                      <a16:colId xmlns:a16="http://schemas.microsoft.com/office/drawing/2014/main" val="1337751804"/>
                    </a:ext>
                  </a:extLst>
                </a:gridCol>
                <a:gridCol w="1227908">
                  <a:extLst>
                    <a:ext uri="{9D8B030D-6E8A-4147-A177-3AD203B41FA5}">
                      <a16:colId xmlns:a16="http://schemas.microsoft.com/office/drawing/2014/main" val="2274489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Obsah</a:t>
                      </a:r>
                      <a:r>
                        <a:rPr lang="cs-CZ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SiO</a:t>
                      </a:r>
                      <a:r>
                        <a:rPr lang="cs-CZ" sz="2400" b="1" i="0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sz="24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 v</a:t>
                      </a:r>
                      <a:r>
                        <a:rPr lang="cs-CZ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křemičitanu (%)</a:t>
                      </a:r>
                    </a:p>
                  </a:txBody>
                  <a:tcPr marL="188899" marR="1888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Var.</a:t>
                      </a:r>
                      <a:r>
                        <a:rPr lang="cs-CZ" sz="2400" b="1" baseline="0" dirty="0">
                          <a:solidFill>
                            <a:schemeClr val="tx1"/>
                          </a:solidFill>
                        </a:rPr>
                        <a:t> řada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88899" marR="1888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750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52,44</a:t>
                      </a:r>
                    </a:p>
                  </a:txBody>
                  <a:tcPr marL="188899" marR="1888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50,10</a:t>
                      </a:r>
                    </a:p>
                  </a:txBody>
                  <a:tcPr marL="188899" marR="1888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99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53,82</a:t>
                      </a:r>
                    </a:p>
                  </a:txBody>
                  <a:tcPr marL="188899" marR="1888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52,44</a:t>
                      </a:r>
                    </a:p>
                  </a:txBody>
                  <a:tcPr marL="188899" marR="1888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0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52,91</a:t>
                      </a:r>
                    </a:p>
                  </a:txBody>
                  <a:tcPr marL="188899" marR="1888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52,91</a:t>
                      </a:r>
                    </a:p>
                  </a:txBody>
                  <a:tcPr marL="188899" marR="1888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8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50,10</a:t>
                      </a:r>
                    </a:p>
                  </a:txBody>
                  <a:tcPr marL="188899" marR="1888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53,82</a:t>
                      </a:r>
                    </a:p>
                  </a:txBody>
                  <a:tcPr marL="188899" marR="1888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804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54,03</a:t>
                      </a:r>
                    </a:p>
                  </a:txBody>
                  <a:tcPr marL="188899" marR="1888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53,89</a:t>
                      </a:r>
                    </a:p>
                  </a:txBody>
                  <a:tcPr marL="188899" marR="1888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63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53,89</a:t>
                      </a:r>
                    </a:p>
                  </a:txBody>
                  <a:tcPr marL="188899" marR="1888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54,03</a:t>
                      </a:r>
                    </a:p>
                  </a:txBody>
                  <a:tcPr marL="188899" marR="1888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246553"/>
                  </a:ext>
                </a:extLst>
              </a:tr>
            </a:tbl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786448" y="1930128"/>
            <a:ext cx="5181600" cy="4351338"/>
          </a:xfrm>
        </p:spPr>
        <p:txBody>
          <a:bodyPr/>
          <a:lstStyle/>
          <a:p>
            <a:r>
              <a:rPr lang="cs-CZ" dirty="0" err="1"/>
              <a:t>Grubbs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Dixon</a:t>
            </a:r>
            <a:r>
              <a:rPr lang="cs-CZ" dirty="0"/>
              <a:t>:</a:t>
            </a:r>
          </a:p>
        </p:txBody>
      </p:sp>
      <p:cxnSp>
        <p:nvCxnSpPr>
          <p:cNvPr id="19" name="Přímá spojnice 18"/>
          <p:cNvCxnSpPr/>
          <p:nvPr/>
        </p:nvCxnSpPr>
        <p:spPr>
          <a:xfrm flipV="1">
            <a:off x="472440" y="2873829"/>
            <a:ext cx="3890554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9589221" y="3683725"/>
            <a:ext cx="2601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9950083" y="3488607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ODLEHLÁ</a:t>
            </a:r>
          </a:p>
        </p:txBody>
      </p:sp>
      <p:sp>
        <p:nvSpPr>
          <p:cNvPr id="10" name="Obdélník 9"/>
          <p:cNvSpPr/>
          <p:nvPr/>
        </p:nvSpPr>
        <p:spPr>
          <a:xfrm>
            <a:off x="9950083" y="3501376"/>
            <a:ext cx="10791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6"/>
          <a:stretch/>
        </p:blipFill>
        <p:spPr>
          <a:xfrm>
            <a:off x="4887839" y="2305321"/>
            <a:ext cx="4715533" cy="165272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33" y="4353693"/>
            <a:ext cx="4077269" cy="1162212"/>
          </a:xfrm>
          <a:prstGeom prst="rect">
            <a:avLst/>
          </a:prstGeom>
        </p:spPr>
      </p:pic>
      <p:cxnSp>
        <p:nvCxnSpPr>
          <p:cNvPr id="18" name="Přímá spojnice se šipkou 17"/>
          <p:cNvCxnSpPr/>
          <p:nvPr/>
        </p:nvCxnSpPr>
        <p:spPr>
          <a:xfrm>
            <a:off x="8729818" y="5047798"/>
            <a:ext cx="2601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9063801" y="4909374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ODLEHLÁ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9063801" y="4879780"/>
            <a:ext cx="10791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24"/>
          <p:cNvCxnSpPr/>
          <p:nvPr/>
        </p:nvCxnSpPr>
        <p:spPr>
          <a:xfrm>
            <a:off x="222069" y="1690688"/>
            <a:ext cx="1175657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998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Lineární regrese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8857"/>
            <a:ext cx="10515600" cy="479810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Regrese</a:t>
            </a:r>
            <a:r>
              <a:rPr lang="cs-CZ" sz="2400" dirty="0"/>
              <a:t> = závislost mezi veličinami </a:t>
            </a:r>
            <a:r>
              <a:rPr lang="cs-CZ" sz="2400" b="1" dirty="0">
                <a:solidFill>
                  <a:srgbClr val="FF0000"/>
                </a:solidFill>
              </a:rPr>
              <a:t>x</a:t>
            </a:r>
            <a:r>
              <a:rPr lang="cs-CZ" sz="2400" dirty="0"/>
              <a:t> a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y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x</a:t>
            </a:r>
            <a:r>
              <a:rPr lang="cs-CZ" sz="2400" b="1" dirty="0"/>
              <a:t> </a:t>
            </a:r>
            <a:r>
              <a:rPr lang="cs-CZ" sz="2400" dirty="0"/>
              <a:t>… nezávislá proměnná (vysvětlující)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y</a:t>
            </a:r>
            <a:r>
              <a:rPr lang="cs-CZ" sz="2400" dirty="0"/>
              <a:t> … závislá proměnná (vysvětlovaná)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Závislost x a y : </a:t>
            </a:r>
            <a:r>
              <a:rPr lang="cs-CZ" sz="2400" b="1" dirty="0"/>
              <a:t>Regresní přímka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k, q … regresní koeficienty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6" name="Picture 4" descr="VÃ½sledek obrÃ¡zku pro lineÃ¡rnÃ­ regre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61" y="2780590"/>
            <a:ext cx="5705639" cy="301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02857" y="3733770"/>
            <a:ext cx="187234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/>
              <a:t>y = f(x) = </a:t>
            </a:r>
            <a:r>
              <a:rPr lang="cs-CZ" sz="2000" b="1" dirty="0" err="1"/>
              <a:t>kx</a:t>
            </a:r>
            <a:r>
              <a:rPr lang="cs-CZ" sz="2000" b="1" dirty="0"/>
              <a:t> + q</a:t>
            </a:r>
          </a:p>
        </p:txBody>
      </p:sp>
    </p:spTree>
    <p:extLst>
      <p:ext uri="{BB962C8B-B14F-4D97-AF65-F5344CB8AC3E}">
        <p14:creationId xmlns:p14="http://schemas.microsoft.com/office/powerpoint/2010/main" val="1100049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41829"/>
            <a:ext cx="10515600" cy="5335134"/>
          </a:xfrm>
        </p:spPr>
        <p:txBody>
          <a:bodyPr/>
          <a:lstStyle/>
          <a:p>
            <a:pPr marL="0" indent="0">
              <a:buNone/>
            </a:pPr>
            <a:r>
              <a:rPr lang="cs-CZ" sz="3200" b="1" u="sng" dirty="0">
                <a:latin typeface="+mj-lt"/>
              </a:rPr>
              <a:t>Metoda nejmenších čtverců</a:t>
            </a:r>
          </a:p>
          <a:p>
            <a:r>
              <a:rPr lang="cs-CZ" sz="2400" dirty="0"/>
              <a:t>Aproximace závislosti mezi naměřenými veličinami</a:t>
            </a:r>
          </a:p>
          <a:p>
            <a:r>
              <a:rPr lang="cs-CZ" sz="2400" dirty="0"/>
              <a:t>Založena na minimalizaci tzv. reziduálního součtu čtverců</a:t>
            </a:r>
          </a:p>
        </p:txBody>
      </p:sp>
      <p:grpSp>
        <p:nvGrpSpPr>
          <p:cNvPr id="17" name="Skupina 16"/>
          <p:cNvGrpSpPr/>
          <p:nvPr/>
        </p:nvGrpSpPr>
        <p:grpSpPr>
          <a:xfrm>
            <a:off x="2670627" y="2525486"/>
            <a:ext cx="6331860" cy="3651477"/>
            <a:chOff x="5152569" y="2525486"/>
            <a:chExt cx="6331860" cy="3651477"/>
          </a:xfrm>
        </p:grpSpPr>
        <p:pic>
          <p:nvPicPr>
            <p:cNvPr id="4100" name="Picture 4" descr="VÃ½sledek obrÃ¡zku pro metoda nejmenÅ¡Ã­ch ÄtvercÅ¯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253" y="3280229"/>
              <a:ext cx="6061176" cy="2896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Přímá spojnice se šipkou 14"/>
            <p:cNvCxnSpPr/>
            <p:nvPr/>
          </p:nvCxnSpPr>
          <p:spPr>
            <a:xfrm flipV="1">
              <a:off x="5558971" y="2525486"/>
              <a:ext cx="0" cy="34689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5"/>
            <p:cNvSpPr txBox="1"/>
            <p:nvPr/>
          </p:nvSpPr>
          <p:spPr>
            <a:xfrm>
              <a:off x="5152569" y="2554514"/>
              <a:ext cx="372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505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67657"/>
            <a:ext cx="10515600" cy="5509306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/>
              <a:t>Korelační koeficient (R, r</a:t>
            </a:r>
            <a:r>
              <a:rPr lang="cs-CZ" b="1" u="sng" baseline="-25000" dirty="0"/>
              <a:t>xy</a:t>
            </a:r>
            <a:r>
              <a:rPr lang="cs-CZ" b="1" u="sng" dirty="0"/>
              <a:t>)</a:t>
            </a:r>
          </a:p>
          <a:p>
            <a:pPr marL="0" indent="0">
              <a:buNone/>
            </a:pPr>
            <a:r>
              <a:rPr lang="cs-CZ" sz="2400" dirty="0"/>
              <a:t>= vhodnost použití lineární regrese pro proložení závislosti mezi 2 veličinami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r</a:t>
            </a:r>
            <a:r>
              <a:rPr lang="cs-CZ" sz="2400" b="1" baseline="-25000" dirty="0">
                <a:solidFill>
                  <a:srgbClr val="FF0000"/>
                </a:solidFill>
              </a:rPr>
              <a:t>xy </a:t>
            </a:r>
            <a:r>
              <a:rPr lang="cs-CZ" sz="2400" b="1" dirty="0"/>
              <a:t> … &lt;-1 ; +1&gt;	</a:t>
            </a:r>
            <a:r>
              <a:rPr lang="cs-CZ" sz="2400" b="1" dirty="0">
                <a:solidFill>
                  <a:srgbClr val="FF0000"/>
                </a:solidFill>
              </a:rPr>
              <a:t>		 </a:t>
            </a:r>
            <a:r>
              <a:rPr lang="cs-CZ" sz="2400" dirty="0"/>
              <a:t>r</a:t>
            </a:r>
            <a:r>
              <a:rPr lang="cs-CZ" sz="2400" baseline="-25000" dirty="0"/>
              <a:t>xy  </a:t>
            </a:r>
            <a:r>
              <a:rPr lang="cs-CZ" sz="2400" dirty="0"/>
              <a:t>&gt; 0,99 …. „</a:t>
            </a:r>
            <a:r>
              <a:rPr lang="cs-CZ" sz="2400" b="1" dirty="0"/>
              <a:t>Pravidlo dvou devítek</a:t>
            </a:r>
            <a:r>
              <a:rPr lang="cs-CZ" sz="2400" dirty="0"/>
              <a:t>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+1 … pozitivní korelace</a:t>
            </a:r>
          </a:p>
          <a:p>
            <a:pPr marL="0" indent="0">
              <a:buNone/>
            </a:pPr>
            <a:r>
              <a:rPr lang="cs-CZ" sz="2400" dirty="0"/>
              <a:t>-1 … negativní korelace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R</a:t>
            </a:r>
            <a:r>
              <a:rPr lang="cs-CZ" sz="2400" b="1" baseline="30000" dirty="0"/>
              <a:t>2</a:t>
            </a:r>
            <a:r>
              <a:rPr lang="cs-CZ" sz="2400" baseline="30000" dirty="0"/>
              <a:t> </a:t>
            </a:r>
            <a:r>
              <a:rPr lang="cs-CZ" sz="2400" dirty="0"/>
              <a:t>… </a:t>
            </a:r>
            <a:r>
              <a:rPr lang="cs-CZ" sz="2400" u="sng" dirty="0"/>
              <a:t>koeficient determinace</a:t>
            </a:r>
            <a:r>
              <a:rPr lang="cs-CZ" sz="2400" dirty="0"/>
              <a:t>, &lt;0;1&gt; 	Vyšší hodnoty = vyšší úspěšnost regrese</a:t>
            </a:r>
          </a:p>
          <a:p>
            <a:pPr marL="0" indent="0">
              <a:buNone/>
            </a:pPr>
            <a:endParaRPr lang="cs-CZ" sz="2400" baseline="30000" dirty="0"/>
          </a:p>
          <a:p>
            <a:pPr marL="0" indent="0">
              <a:buNone/>
            </a:pPr>
            <a:endParaRPr lang="cs-CZ" sz="2400" baseline="30000" dirty="0"/>
          </a:p>
        </p:txBody>
      </p:sp>
      <p:sp>
        <p:nvSpPr>
          <p:cNvPr id="4" name="Obdélník 3"/>
          <p:cNvSpPr/>
          <p:nvPr/>
        </p:nvSpPr>
        <p:spPr>
          <a:xfrm>
            <a:off x="4470400" y="1625601"/>
            <a:ext cx="1422400" cy="4644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800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66057"/>
            <a:ext cx="10515600" cy="56109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u="sng" dirty="0">
                <a:latin typeface="+mj-lt"/>
              </a:rPr>
              <a:t>Provedení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Hodnoty x (nezávislá) a y (závislá)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Font typeface="+mj-lt"/>
              <a:buAutoNum type="arabicPeriod" startAt="2"/>
            </a:pPr>
            <a:r>
              <a:rPr lang="cs-CZ" sz="2400" b="1" dirty="0"/>
              <a:t>Korelační koeficient </a:t>
            </a:r>
            <a:r>
              <a:rPr lang="cs-CZ" sz="2400" dirty="0"/>
              <a:t>(</a:t>
            </a:r>
            <a:r>
              <a:rPr lang="cs-CZ" sz="2400" b="1" dirty="0">
                <a:solidFill>
                  <a:srgbClr val="FF0000"/>
                </a:solidFill>
              </a:rPr>
              <a:t>r</a:t>
            </a:r>
            <a:r>
              <a:rPr lang="cs-CZ" sz="2400" b="1" baseline="-25000" dirty="0">
                <a:solidFill>
                  <a:srgbClr val="FF0000"/>
                </a:solidFill>
              </a:rPr>
              <a:t>xy</a:t>
            </a:r>
            <a:r>
              <a:rPr lang="cs-CZ" sz="2400" dirty="0"/>
              <a:t>) – vhodnost použití lineární regrese pro proložení závislosti mezi 2 veličinami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sz="2400" b="1" dirty="0"/>
              <a:t>Regresní koeficienty </a:t>
            </a:r>
            <a:r>
              <a:rPr lang="cs-CZ" sz="2400" dirty="0"/>
              <a:t>(</a:t>
            </a:r>
            <a:r>
              <a:rPr lang="cs-CZ" sz="2400" b="1" dirty="0">
                <a:solidFill>
                  <a:srgbClr val="FF0000"/>
                </a:solidFill>
              </a:rPr>
              <a:t>k, q</a:t>
            </a:r>
            <a:r>
              <a:rPr lang="cs-CZ" sz="2400" dirty="0"/>
              <a:t>), odchylky regresních koeficientů (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cs-CZ" sz="24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cs-CZ" sz="24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Excel: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LINREGRESE()</a:t>
            </a:r>
          </a:p>
          <a:p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Graf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bodový, spojnice trendu (regresní přímka)</a:t>
            </a:r>
          </a:p>
          <a:p>
            <a:pPr marL="457200" lvl="1" indent="0"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(zobrazit rovnici grafu, hodnotu spolehlivost)</a:t>
            </a:r>
          </a:p>
          <a:p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b="1" dirty="0"/>
          </a:p>
          <a:p>
            <a:pPr lvl="2"/>
            <a:endParaRPr lang="cs-CZ" sz="1600" dirty="0"/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80190" y="4047318"/>
            <a:ext cx="406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Vyznačit </a:t>
            </a:r>
            <a:r>
              <a:rPr lang="cs-CZ" b="1" dirty="0"/>
              <a:t>3 řádky x 2 sloupce</a:t>
            </a:r>
          </a:p>
          <a:p>
            <a:pPr marL="342900" indent="-342900">
              <a:buAutoNum type="arabicPeriod"/>
            </a:pPr>
            <a:r>
              <a:rPr lang="cs-CZ" dirty="0"/>
              <a:t>Vybereme oblasti pro dané parametry</a:t>
            </a:r>
          </a:p>
          <a:p>
            <a:pPr marL="342900" indent="-342900">
              <a:buAutoNum type="arabicPeriod"/>
            </a:pPr>
            <a:r>
              <a:rPr lang="cs-CZ" b="1" dirty="0"/>
              <a:t>CTRL + SHIFT + ENTER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657614"/>
              </p:ext>
            </p:extLst>
          </p:nvPr>
        </p:nvGraphicFramePr>
        <p:xfrm>
          <a:off x="8833110" y="4047318"/>
          <a:ext cx="5861202" cy="150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081">
                <a:tc>
                  <a:txBody>
                    <a:bodyPr/>
                    <a:lstStyle/>
                    <a:p>
                      <a:r>
                        <a:rPr lang="cs-CZ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6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800" dirty="0"/>
                        <a:t>σ</a:t>
                      </a:r>
                      <a:r>
                        <a:rPr lang="cs-CZ" sz="1800" baseline="-25000" dirty="0"/>
                        <a:t>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σ</a:t>
                      </a:r>
                      <a:r>
                        <a:rPr lang="cs-CZ" sz="1800" baseline="-25000" dirty="0"/>
                        <a:t>q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023">
                <a:tc>
                  <a:txBody>
                    <a:bodyPr/>
                    <a:lstStyle/>
                    <a:p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4" t="31102" r="42381" b="56617"/>
          <a:stretch/>
        </p:blipFill>
        <p:spPr>
          <a:xfrm>
            <a:off x="5703787" y="4030511"/>
            <a:ext cx="3066143" cy="116997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20727" r="40834" b="72074"/>
          <a:stretch/>
        </p:blipFill>
        <p:spPr>
          <a:xfrm>
            <a:off x="2086163" y="1531864"/>
            <a:ext cx="8616785" cy="65836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31314" r="78333" b="59581"/>
          <a:stretch/>
        </p:blipFill>
        <p:spPr>
          <a:xfrm>
            <a:off x="9166196" y="4005900"/>
            <a:ext cx="2580160" cy="1219200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8831318" y="4855768"/>
            <a:ext cx="66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</a:t>
            </a:r>
            <a:r>
              <a:rPr lang="cs-CZ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4548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11" y="2603163"/>
            <a:ext cx="2471627" cy="90250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popisná statistika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Aritmetický průměr</a:t>
            </a:r>
          </a:p>
          <a:p>
            <a:r>
              <a:rPr lang="cs-CZ" dirty="0"/>
              <a:t>Medián</a:t>
            </a:r>
          </a:p>
          <a:p>
            <a:r>
              <a:rPr lang="cs-CZ" dirty="0"/>
              <a:t>Směrodatná odchylka, rozptyl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Relativní směrodatná odchylka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65" y="1526513"/>
            <a:ext cx="1533333" cy="100952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>
            <a:off x="4140926" y="2060797"/>
            <a:ext cx="74458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5651075" y="3056709"/>
            <a:ext cx="1251858" cy="18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3700392"/>
            <a:ext cx="1663338" cy="88207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7" name="Přímá spojnice se šipkou 16"/>
          <p:cNvCxnSpPr/>
          <p:nvPr/>
        </p:nvCxnSpPr>
        <p:spPr>
          <a:xfrm flipV="1">
            <a:off x="5777349" y="4065981"/>
            <a:ext cx="1550914" cy="18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753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118546"/>
              </p:ext>
            </p:extLst>
          </p:nvPr>
        </p:nvGraphicFramePr>
        <p:xfrm>
          <a:off x="2220685" y="986971"/>
          <a:ext cx="7779657" cy="455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448800" y="5718629"/>
            <a:ext cx="66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t[°C]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22400" y="1132114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 [</a:t>
            </a:r>
            <a:r>
              <a:rPr lang="el-GR" dirty="0"/>
              <a:t>Ω]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2724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Nelineární regrese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popis závislosti veličin využívá </a:t>
            </a:r>
            <a:r>
              <a:rPr lang="cs-CZ" dirty="0">
                <a:solidFill>
                  <a:srgbClr val="FF0000"/>
                </a:solidFill>
              </a:rPr>
              <a:t>funkce nelineární </a:t>
            </a:r>
            <a:r>
              <a:rPr lang="cs-CZ" dirty="0"/>
              <a:t>v parametrech (tyto funkce nelze na lineární v parametrech převést pomocí žádné transformace) </a:t>
            </a:r>
          </a:p>
          <a:p>
            <a:r>
              <a:rPr lang="cs-CZ" dirty="0"/>
              <a:t>Funkci hledám v předepsaném tvaru (exponenciální, polynomiální,…) parametry nalezneme metodou nejmenších čtverců </a:t>
            </a:r>
          </a:p>
          <a:p>
            <a:r>
              <a:rPr lang="cs-CZ" dirty="0"/>
              <a:t>Lze provést </a:t>
            </a:r>
            <a:r>
              <a:rPr lang="cs-CZ" dirty="0" err="1"/>
              <a:t>linearizaci</a:t>
            </a:r>
            <a:r>
              <a:rPr lang="cs-CZ" dirty="0"/>
              <a:t> vztahu pomocí transformace proměnných nebo použít zobecněné lineární modely, ale také polynomiální regresi nebo nelineární regresi</a:t>
            </a:r>
          </a:p>
        </p:txBody>
      </p:sp>
    </p:spTree>
    <p:extLst>
      <p:ext uri="{BB962C8B-B14F-4D97-AF65-F5344CB8AC3E}">
        <p14:creationId xmlns:p14="http://schemas.microsoft.com/office/powerpoint/2010/main" val="2417230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Nelineární regrese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44847" t="26757" r="17410" b="9080"/>
          <a:stretch/>
        </p:blipFill>
        <p:spPr bwMode="auto">
          <a:xfrm>
            <a:off x="6750446" y="1825625"/>
            <a:ext cx="4552647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2" cstate="print"/>
          <a:srcRect l="26462" t="48309" r="64624" b="40047"/>
          <a:stretch/>
        </p:blipFill>
        <p:spPr bwMode="auto">
          <a:xfrm>
            <a:off x="5182967" y="3002266"/>
            <a:ext cx="1170940" cy="862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ástupný symbol pro obsah 5"/>
          <p:cNvSpPr txBox="1">
            <a:spLocks/>
          </p:cNvSpPr>
          <p:nvPr/>
        </p:nvSpPr>
        <p:spPr>
          <a:xfrm>
            <a:off x="838200" y="1825625"/>
            <a:ext cx="41441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FF0000"/>
                </a:solidFill>
              </a:rPr>
              <a:t>Koeficient determinace R</a:t>
            </a:r>
            <a:r>
              <a:rPr lang="cs-CZ" baseline="30000" dirty="0">
                <a:solidFill>
                  <a:srgbClr val="FF0000"/>
                </a:solidFill>
              </a:rPr>
              <a:t>2 </a:t>
            </a:r>
            <a:r>
              <a:rPr lang="cs-CZ" dirty="0"/>
              <a:t>– popisná míra vhodnosti použití regresní rovnice pro predikování</a:t>
            </a:r>
          </a:p>
          <a:p>
            <a:r>
              <a:rPr lang="cs-CZ" dirty="0"/>
              <a:t>Hodnoty blízké nule naznačují, že zvolená funkce není vhodná</a:t>
            </a:r>
          </a:p>
          <a:p>
            <a:r>
              <a:rPr lang="cs-CZ" dirty="0"/>
              <a:t>Naopak, hodnoty blízké 1 naznačují, že rovnice je velmi vhodná pro extrapolaci </a:t>
            </a:r>
          </a:p>
          <a:p>
            <a:r>
              <a:rPr lang="cs-CZ" dirty="0"/>
              <a:t>Malá hodnota ale nemusí znamenat nízký stupeň závislosti mezi proměnnými, ale může signalizovat špatně zvolenou regresní funkci</a:t>
            </a:r>
          </a:p>
        </p:txBody>
      </p:sp>
    </p:spTree>
    <p:extLst>
      <p:ext uri="{BB962C8B-B14F-4D97-AF65-F5344CB8AC3E}">
        <p14:creationId xmlns:p14="http://schemas.microsoft.com/office/powerpoint/2010/main" val="1497114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Korelační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je určit sílu závislosti mezi dvěma veličinami = síla statistické závislosti</a:t>
            </a:r>
          </a:p>
          <a:p>
            <a:r>
              <a:rPr lang="cs-CZ" dirty="0"/>
              <a:t>Vyjádřena korelačními koeficienty r (</a:t>
            </a:r>
            <a:r>
              <a:rPr lang="cs-CZ" dirty="0" err="1"/>
              <a:t>Pearsonův</a:t>
            </a:r>
            <a:r>
              <a:rPr lang="cs-CZ" dirty="0"/>
              <a:t>, </a:t>
            </a:r>
            <a:r>
              <a:rPr lang="cs-CZ" dirty="0" err="1"/>
              <a:t>Spearmanův</a:t>
            </a:r>
            <a:r>
              <a:rPr lang="cs-CZ" dirty="0"/>
              <a:t>, </a:t>
            </a:r>
            <a:r>
              <a:rPr lang="cs-CZ" dirty="0" err="1"/>
              <a:t>Kendallův</a:t>
            </a:r>
            <a:r>
              <a:rPr lang="cs-CZ" dirty="0"/>
              <a:t> ...)</a:t>
            </a:r>
          </a:p>
          <a:p>
            <a:r>
              <a:rPr lang="cs-CZ" dirty="0"/>
              <a:t>r nabývá hodnot od -1,1</a:t>
            </a:r>
          </a:p>
          <a:p>
            <a:r>
              <a:rPr lang="cs-CZ" dirty="0"/>
              <a:t>1 – přímá korelace</a:t>
            </a:r>
          </a:p>
          <a:p>
            <a:r>
              <a:rPr lang="cs-CZ" dirty="0"/>
              <a:t>-1 – nepřímá korelace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Korelační koeficienty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- pro lineární závislost dvou náhodných veličin s normálním dvourozměrným rozdělením</a:t>
            </a:r>
          </a:p>
          <a:p>
            <a:endParaRPr lang="cs-CZ" dirty="0"/>
          </a:p>
          <a:p>
            <a:r>
              <a:rPr lang="cs-CZ" dirty="0" err="1"/>
              <a:t>Spearmanův</a:t>
            </a:r>
            <a:r>
              <a:rPr lang="cs-CZ" dirty="0"/>
              <a:t> – </a:t>
            </a:r>
            <a:r>
              <a:rPr lang="cs-CZ" dirty="0" err="1"/>
              <a:t>neparametrický</a:t>
            </a:r>
            <a:r>
              <a:rPr lang="cs-CZ" dirty="0"/>
              <a:t>, robustní vůči odlehlým hodnotám, pracuje pouze s pořadním hodnot. Popisuje jak vztah funkcí XY odpovídá monotónní </a:t>
            </a:r>
            <a:r>
              <a:rPr lang="cs-CZ" dirty="0" err="1"/>
              <a:t>fci</a:t>
            </a:r>
            <a:r>
              <a:rPr lang="cs-CZ" dirty="0"/>
              <a:t>, která může být i nelineární</a:t>
            </a:r>
          </a:p>
          <a:p>
            <a:r>
              <a:rPr lang="cs-CZ" dirty="0" err="1"/>
              <a:t>Mnohonásobý</a:t>
            </a:r>
            <a:r>
              <a:rPr lang="cs-CZ" dirty="0"/>
              <a:t> – vyjadřuje sílu </a:t>
            </a:r>
            <a:r>
              <a:rPr lang="cs-CZ" dirty="0" err="1"/>
              <a:t>zavislosti</a:t>
            </a:r>
            <a:r>
              <a:rPr lang="cs-CZ" dirty="0"/>
              <a:t> jedné </a:t>
            </a:r>
            <a:r>
              <a:rPr lang="cs-CZ" dirty="0" err="1"/>
              <a:t>proměné</a:t>
            </a:r>
            <a:r>
              <a:rPr lang="cs-CZ" dirty="0"/>
              <a:t> na dvou a více jiných </a:t>
            </a:r>
            <a:r>
              <a:rPr lang="cs-CZ" dirty="0" err="1"/>
              <a:t>proměných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6" name="Obrázek 5" descr="Figure 8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5360" y="3642591"/>
            <a:ext cx="1851760" cy="1010769"/>
          </a:xfrm>
          <a:prstGeom prst="rect">
            <a:avLst/>
          </a:prstGeom>
        </p:spPr>
      </p:pic>
      <p:pic>
        <p:nvPicPr>
          <p:cNvPr id="7" name="Obrázek 6" descr="Figure 8.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2592" y="2202794"/>
            <a:ext cx="2913762" cy="102804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Korelační koeficienty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Parciální – výpočet síly závislosti dvou proměnných v souboru více proměnných za současného zanedbání ostatních proměnných</a:t>
            </a:r>
          </a:p>
          <a:p>
            <a:r>
              <a:rPr lang="cs-CZ" dirty="0" err="1"/>
              <a:t>Kendallův</a:t>
            </a:r>
            <a:r>
              <a:rPr lang="cs-CZ" dirty="0"/>
              <a:t> – </a:t>
            </a:r>
            <a:r>
              <a:rPr lang="cs-CZ" dirty="0" err="1"/>
              <a:t>neparametrický</a:t>
            </a:r>
            <a:r>
              <a:rPr lang="cs-CZ" dirty="0"/>
              <a:t> koeficient </a:t>
            </a:r>
            <a:r>
              <a:rPr lang="cs-CZ" dirty="0" err="1"/>
              <a:t>nezávisloti</a:t>
            </a:r>
            <a:r>
              <a:rPr lang="cs-CZ" dirty="0"/>
              <a:t>, citlivější na některé nelineární vztahy, tento test nečiní žádný předpoklad povahy pravděpodobnostního rozdělení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variance (analýza rozptylu)</a:t>
            </a:r>
          </a:p>
          <a:p>
            <a:r>
              <a:rPr lang="cs-CZ" dirty="0"/>
              <a:t>Test shody středních hodnoty pro více výběrů (pro 2 výběry – T-test)</a:t>
            </a:r>
          </a:p>
          <a:p>
            <a:r>
              <a:rPr lang="cs-CZ" dirty="0" err="1"/>
              <a:t>Anova</a:t>
            </a:r>
            <a:r>
              <a:rPr lang="cs-CZ" dirty="0"/>
              <a:t> analyzuje zdroje variability u lineárních statistických modelů – </a:t>
            </a:r>
            <a:r>
              <a:rPr lang="cs-CZ" dirty="0" err="1"/>
              <a:t>vnitrovýběrová</a:t>
            </a:r>
            <a:r>
              <a:rPr lang="cs-CZ" dirty="0"/>
              <a:t> variabilita X </a:t>
            </a:r>
            <a:r>
              <a:rPr lang="cs-CZ" dirty="0" err="1"/>
              <a:t>mezivýběrová</a:t>
            </a:r>
            <a:r>
              <a:rPr lang="cs-CZ" dirty="0"/>
              <a:t> variabilita</a:t>
            </a:r>
          </a:p>
          <a:p>
            <a:r>
              <a:rPr lang="cs-CZ" dirty="0"/>
              <a:t>Základ při výpočtu variability při analýze rozptylu </a:t>
            </a:r>
            <a:r>
              <a:rPr lang="cs-CZ" dirty="0" err="1"/>
              <a:t>jednofaktorové</a:t>
            </a:r>
            <a:r>
              <a:rPr lang="cs-CZ" dirty="0"/>
              <a:t> </a:t>
            </a:r>
            <a:r>
              <a:rPr lang="cs-CZ" dirty="0" err="1"/>
              <a:t>ANOVy</a:t>
            </a:r>
            <a:r>
              <a:rPr lang="cs-CZ" dirty="0"/>
              <a:t> je F-test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ANOVA - princip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Variabilita mezi výběry – rozdíl mezi středními hodnotami výběrů</a:t>
            </a:r>
          </a:p>
          <a:p>
            <a:r>
              <a:rPr lang="cs-CZ" dirty="0"/>
              <a:t>Variabilita uvnitř výběru – rozptýlení hodnot okolo středních hodnot v rámci výběru </a:t>
            </a:r>
          </a:p>
          <a:p>
            <a:r>
              <a:rPr lang="cs-CZ" b="1" dirty="0" err="1"/>
              <a:t>Anova</a:t>
            </a:r>
            <a:r>
              <a:rPr lang="cs-CZ" b="1" dirty="0"/>
              <a:t> testuje poměr </a:t>
            </a:r>
            <a:r>
              <a:rPr lang="cs-CZ" b="1" dirty="0" err="1"/>
              <a:t>mezivýběrové</a:t>
            </a:r>
            <a:r>
              <a:rPr lang="cs-CZ" b="1" dirty="0"/>
              <a:t> variabilita s </a:t>
            </a:r>
            <a:r>
              <a:rPr lang="cs-CZ" b="1" dirty="0" err="1"/>
              <a:t>vnitrovýběrovou</a:t>
            </a:r>
            <a:r>
              <a:rPr lang="cs-CZ" b="1" dirty="0"/>
              <a:t> variabilitou</a:t>
            </a:r>
          </a:p>
          <a:p>
            <a:r>
              <a:rPr lang="cs-CZ" dirty="0" err="1"/>
              <a:t>Mezivýběrová</a:t>
            </a:r>
            <a:r>
              <a:rPr lang="cs-CZ" dirty="0"/>
              <a:t> variabilita &gt;&gt; </a:t>
            </a:r>
            <a:r>
              <a:rPr lang="cs-CZ" dirty="0" err="1"/>
              <a:t>vnitrovýběrová</a:t>
            </a:r>
            <a:r>
              <a:rPr lang="cs-CZ" dirty="0"/>
              <a:t> variabilita – s vysokou pravděpodobností se střední hodnoty výběrů liší, zamítnutí nulové hypotézy</a:t>
            </a:r>
          </a:p>
        </p:txBody>
      </p:sp>
      <p:pic>
        <p:nvPicPr>
          <p:cNvPr id="4" name="Obrázek 3" descr="sta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3265" y="3928941"/>
            <a:ext cx="6992326" cy="1743318"/>
          </a:xfrm>
          <a:prstGeom prst="rect">
            <a:avLst/>
          </a:prstGeom>
        </p:spPr>
      </p:pic>
      <p:pic>
        <p:nvPicPr>
          <p:cNvPr id="5" name="Obrázek 4" descr="sta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5921" y="1968429"/>
            <a:ext cx="4439270" cy="16671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391886" y="352697"/>
          <a:ext cx="10961914" cy="5824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Vícefaktorová</a:t>
            </a:r>
            <a:r>
              <a:rPr lang="cs-CZ" b="1" dirty="0"/>
              <a:t> ANOVA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Vliv dvou a více faktorů (např. vliv živné půdy a způsob kultivace u mikroorganismů)</a:t>
            </a:r>
          </a:p>
          <a:p>
            <a:r>
              <a:rPr lang="cs-CZ" dirty="0"/>
              <a:t>Nejčastěji 2-F </a:t>
            </a:r>
            <a:r>
              <a:rPr lang="cs-CZ" dirty="0" err="1"/>
              <a:t>Anova</a:t>
            </a:r>
            <a:r>
              <a:rPr lang="cs-CZ" dirty="0"/>
              <a:t>, 3-F a více řešitelná, ale obtížně interpretovatelná</a:t>
            </a:r>
          </a:p>
          <a:p>
            <a:r>
              <a:rPr lang="cs-CZ" dirty="0"/>
              <a:t>Zkoumáme efekty, které způsobují jednotlivé faktory (hlavní efekt) a efekty, které vznikají interakcí těchto faktorů (interakční efekt)</a:t>
            </a:r>
          </a:p>
          <a:p>
            <a:r>
              <a:rPr lang="cs-CZ" dirty="0" err="1"/>
              <a:t>Mezivýběrovou</a:t>
            </a:r>
            <a:r>
              <a:rPr lang="cs-CZ" dirty="0"/>
              <a:t> variabilitu lze v tomto případě rozložit na variabilitu způsobenou faktorem A, B, .. a variabilitu způsobenou interakčním efektem.</a:t>
            </a:r>
          </a:p>
          <a:p>
            <a:r>
              <a:rPr lang="cs-CZ" dirty="0"/>
              <a:t>Interakce se vyskytuje tehdy, pokud není účinek jednoho faktoru stejný při změně úrovni druhého faktoru.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NORMÁLNÍ ROZDĚLENÍ - Gaussova křivka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8857"/>
            <a:ext cx="10515600" cy="4798106"/>
          </a:xfrm>
        </p:spPr>
        <p:txBody>
          <a:bodyPr/>
          <a:lstStyle/>
          <a:p>
            <a:r>
              <a:rPr lang="cs-CZ" dirty="0"/>
              <a:t>Rozdělení pravděpodobnosti spojité náhodné veličiny (IQ)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… střední hodnota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… směrodatná odchylka</a:t>
            </a:r>
            <a:endParaRPr lang="cs-CZ" dirty="0"/>
          </a:p>
        </p:txBody>
      </p:sp>
      <p:pic>
        <p:nvPicPr>
          <p:cNvPr id="1026" name="Picture 2" descr="VÃ½sledek obrÃ¡zku pro gaussovo rozdÄlenÃ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35" y="1834380"/>
            <a:ext cx="6456723" cy="36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38200" y="5321526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EXCEL: </a:t>
            </a:r>
          </a:p>
          <a:p>
            <a:r>
              <a:rPr lang="cs-CZ" dirty="0"/>
              <a:t>=NORM.DIST(x; střední hodnota; směrodatná odchylka, 1)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915728" y="4015915"/>
            <a:ext cx="1030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34,1 %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744861" y="4394331"/>
            <a:ext cx="899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13,6 %</a:t>
            </a:r>
          </a:p>
        </p:txBody>
      </p:sp>
    </p:spTree>
    <p:extLst>
      <p:ext uri="{BB962C8B-B14F-4D97-AF65-F5344CB8AC3E}">
        <p14:creationId xmlns:p14="http://schemas.microsoft.com/office/powerpoint/2010/main" val="3766250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Neparametrická</a:t>
            </a:r>
            <a:r>
              <a:rPr lang="cs-CZ" b="1" dirty="0"/>
              <a:t> ANOVA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Kruskal</a:t>
            </a:r>
            <a:r>
              <a:rPr lang="cs-CZ" dirty="0"/>
              <a:t>-</a:t>
            </a:r>
            <a:r>
              <a:rPr lang="cs-CZ" dirty="0" err="1"/>
              <a:t>Wallisův</a:t>
            </a:r>
            <a:r>
              <a:rPr lang="cs-CZ" dirty="0"/>
              <a:t> test (zobecnění </a:t>
            </a:r>
            <a:r>
              <a:rPr lang="cs-CZ" dirty="0" err="1"/>
              <a:t>Mann</a:t>
            </a:r>
            <a:r>
              <a:rPr lang="cs-CZ" dirty="0"/>
              <a:t>-</a:t>
            </a:r>
            <a:r>
              <a:rPr lang="cs-CZ" dirty="0" err="1"/>
              <a:t>Whitneyho</a:t>
            </a:r>
            <a:r>
              <a:rPr lang="cs-CZ" dirty="0"/>
              <a:t> testu pro více než dva výběry)</a:t>
            </a:r>
          </a:p>
          <a:p>
            <a:r>
              <a:rPr lang="cs-CZ" dirty="0"/>
              <a:t>V případě, že nejsou splněny podmínky pro parametrickou </a:t>
            </a:r>
            <a:r>
              <a:rPr lang="cs-CZ" dirty="0" err="1"/>
              <a:t>Anovu</a:t>
            </a:r>
            <a:r>
              <a:rPr lang="cs-CZ" dirty="0"/>
              <a:t> (normalita výběru, homogenita rozptylu) + v případě velmi malých výběrů</a:t>
            </a:r>
          </a:p>
          <a:p>
            <a:r>
              <a:rPr lang="cs-CZ" dirty="0"/>
              <a:t>Není testována shoda konkrétních parametrů, ale shoda výběrových distribučních funkcí srovnávaných souborů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Neparametrická</a:t>
            </a:r>
            <a:r>
              <a:rPr lang="cs-CZ" b="1" dirty="0"/>
              <a:t> ANOVA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24692" y="1658982"/>
          <a:ext cx="2205444" cy="194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82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1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1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21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1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Přímá spojovací šipka 5"/>
          <p:cNvCxnSpPr/>
          <p:nvPr/>
        </p:nvCxnSpPr>
        <p:spPr>
          <a:xfrm>
            <a:off x="3017520" y="2664822"/>
            <a:ext cx="69233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853544" y="1645919"/>
          <a:ext cx="402336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313">
                <a:tc>
                  <a:txBody>
                    <a:bodyPr/>
                    <a:lstStyle/>
                    <a:p>
                      <a:r>
                        <a:rPr lang="cs-CZ" dirty="0"/>
                        <a:t>Sdružený soubor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Neupravené pořadí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Upravené pořadí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0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60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60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60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60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60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60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60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60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60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9" name="Přímá spojovací šipka 8"/>
          <p:cNvCxnSpPr/>
          <p:nvPr/>
        </p:nvCxnSpPr>
        <p:spPr>
          <a:xfrm>
            <a:off x="8098972" y="2664823"/>
            <a:ext cx="70539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8991600" y="1632857"/>
          <a:ext cx="2206800" cy="234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8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22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2" name="Přímá spojovací šipka 11"/>
          <p:cNvCxnSpPr/>
          <p:nvPr/>
        </p:nvCxnSpPr>
        <p:spPr>
          <a:xfrm>
            <a:off x="10162903" y="4114800"/>
            <a:ext cx="0" cy="5225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 descr="Figure 10.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4894" y="4867138"/>
            <a:ext cx="384810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normality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Slouží k určení, zda lze rozdělení dat považovat za normální</a:t>
            </a:r>
          </a:p>
          <a:p>
            <a:endParaRPr lang="cs-CZ" sz="2800" dirty="0"/>
          </a:p>
          <a:p>
            <a:r>
              <a:rPr lang="cs-CZ" sz="2400" u="sng" dirty="0"/>
              <a:t>Grafické metody</a:t>
            </a:r>
            <a:r>
              <a:rPr lang="cs-CZ" sz="2400" dirty="0"/>
              <a:t>: histogram, Q-Q graf (kvantil-kvantil), nebo P-P graf (pravděpodobnost-pravděpodobnost)</a:t>
            </a:r>
          </a:p>
          <a:p>
            <a:r>
              <a:rPr lang="cs-CZ" sz="2400" u="sng" dirty="0"/>
              <a:t>Ověření normality výpočtem</a:t>
            </a:r>
            <a:r>
              <a:rPr lang="cs-CZ" sz="2400" dirty="0"/>
              <a:t>: </a:t>
            </a:r>
            <a:r>
              <a:rPr lang="cs-CZ" sz="2400" dirty="0" err="1"/>
              <a:t>Shapirův-Wilkův</a:t>
            </a:r>
            <a:r>
              <a:rPr lang="cs-CZ" sz="2400" dirty="0"/>
              <a:t> test, </a:t>
            </a:r>
            <a:r>
              <a:rPr lang="cs-CZ" sz="2400" dirty="0" err="1"/>
              <a:t>Andersonův-Darlingův</a:t>
            </a:r>
            <a:r>
              <a:rPr lang="cs-CZ" sz="2400" dirty="0"/>
              <a:t> test, </a:t>
            </a:r>
            <a:r>
              <a:rPr lang="cs-CZ" sz="2400" dirty="0" err="1"/>
              <a:t>Kolmogorovův</a:t>
            </a:r>
            <a:r>
              <a:rPr lang="cs-CZ" sz="2400" dirty="0"/>
              <a:t>-Smirnovův test, </a:t>
            </a:r>
            <a:r>
              <a:rPr lang="cs-CZ" sz="2400" dirty="0" err="1"/>
              <a:t>Lillieforsův</a:t>
            </a:r>
            <a:r>
              <a:rPr lang="cs-CZ" sz="2400" dirty="0"/>
              <a:t> test, Chí kvadrát atd.</a:t>
            </a:r>
          </a:p>
          <a:p>
            <a:r>
              <a:rPr lang="cs-CZ" sz="2400" u="sng" dirty="0"/>
              <a:t>Hrubý odhad</a:t>
            </a:r>
            <a:r>
              <a:rPr lang="cs-CZ" sz="2400" dirty="0"/>
              <a:t>: porovnání aritmetického průměru s mediánem (neměly by se lišit o více než 10 %)</a:t>
            </a:r>
          </a:p>
        </p:txBody>
      </p:sp>
    </p:spTree>
    <p:extLst>
      <p:ext uri="{BB962C8B-B14F-4D97-AF65-F5344CB8AC3E}">
        <p14:creationId xmlns:p14="http://schemas.microsoft.com/office/powerpoint/2010/main" val="14451031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Shapirův-Wilkův</a:t>
            </a:r>
            <a:r>
              <a:rPr lang="cs-CZ" dirty="0"/>
              <a:t>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9994" y="1645920"/>
            <a:ext cx="10438228" cy="4076796"/>
          </a:xfrm>
        </p:spPr>
        <p:txBody>
          <a:bodyPr>
            <a:normAutofit/>
          </a:bodyPr>
          <a:lstStyle/>
          <a:p>
            <a:r>
              <a:rPr lang="cs-CZ" sz="2800" dirty="0"/>
              <a:t>Zjištění, zda se body sestrojeného kvantil-kvantilového grafu (Q-Q plotu) významně liší od regresní přímky proložené těmito body</a:t>
            </a:r>
          </a:p>
          <a:p>
            <a:r>
              <a:rPr lang="cs-CZ" sz="2800" dirty="0"/>
              <a:t>Především pro výběry menších rozsahů n &lt; 50</a:t>
            </a:r>
          </a:p>
          <a:p>
            <a:r>
              <a:rPr lang="cs-CZ" sz="2800" dirty="0"/>
              <a:t>Testová statistika W – čím blíže 1, tím více svědčí pro normalitu (pokud hodnota testové statistiky nepřekročí tabelovanou kritickou hodnotu </a:t>
            </a:r>
            <a:r>
              <a:rPr lang="cs-CZ" sz="2800" dirty="0" err="1"/>
              <a:t>Shapiro-Wilkova</a:t>
            </a:r>
            <a:r>
              <a:rPr lang="cs-CZ" sz="2800" dirty="0"/>
              <a:t> testu, nulovou hypotézu zamítáme na dané hladině významnosti)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26" y="5229201"/>
            <a:ext cx="5459017" cy="12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22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1. Hodnoty jednotlivých pozorování seřadíme vzestupně</a:t>
            </a:r>
          </a:p>
          <a:p>
            <a:pPr marL="0" indent="0">
              <a:buNone/>
            </a:pPr>
            <a:r>
              <a:rPr lang="cs-CZ" sz="2400" dirty="0"/>
              <a:t>2. </a:t>
            </a:r>
            <a:r>
              <a:rPr lang="pt-BR" sz="2400" dirty="0"/>
              <a:t>Vypočteme</a:t>
            </a:r>
            <a:r>
              <a:rPr lang="cs-CZ" sz="2400" dirty="0"/>
              <a:t>:</a:t>
            </a:r>
          </a:p>
          <a:p>
            <a:pPr marL="0" indent="0">
              <a:buNone/>
            </a:pPr>
            <a:r>
              <a:rPr lang="cs-CZ" sz="2400" dirty="0"/>
              <a:t>3. Vypočteme: </a:t>
            </a:r>
          </a:p>
          <a:p>
            <a:pPr marL="0" indent="0">
              <a:buNone/>
            </a:pPr>
            <a:r>
              <a:rPr lang="cs-CZ" sz="2400" dirty="0"/>
              <a:t>4. Vypočteme testovou statistiku:</a:t>
            </a:r>
          </a:p>
          <a:p>
            <a:pPr marL="0" indent="0">
              <a:buNone/>
            </a:pPr>
            <a:r>
              <a:rPr lang="cs-CZ" sz="2400" dirty="0"/>
              <a:t>5. Hodnotu testové statistiky porovnáme s tabelovanou kritickou hodnotu </a:t>
            </a:r>
            <a:r>
              <a:rPr lang="cs-CZ" sz="2400" dirty="0" err="1"/>
              <a:t>Shapiro-Wilkova</a:t>
            </a:r>
            <a:r>
              <a:rPr lang="cs-CZ" sz="2400" dirty="0"/>
              <a:t> testu a učiníme závěr o zamítnutí, resp. Nezamítnutí nulové hypotézy na hladině významnosti </a:t>
            </a:r>
            <a:r>
              <a:rPr lang="el-GR" sz="2400" dirty="0"/>
              <a:t>α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pt-BR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2060848"/>
            <a:ext cx="5184576" cy="4659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26" y="2526783"/>
            <a:ext cx="4858428" cy="4286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7" y="2924106"/>
            <a:ext cx="1066949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04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Děkujeme Vám za pozornost!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cxnSp>
        <p:nvCxnSpPr>
          <p:cNvPr id="8" name="Přímá spojnice 7"/>
          <p:cNvCxnSpPr/>
          <p:nvPr/>
        </p:nvCxnSpPr>
        <p:spPr>
          <a:xfrm>
            <a:off x="287383" y="1397726"/>
            <a:ext cx="1161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3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91244"/>
            <a:ext cx="10515600" cy="723446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cs-CZ" b="1" dirty="0" err="1"/>
              <a:t>Poissonovo</a:t>
            </a:r>
            <a:r>
              <a:rPr lang="cs-CZ" b="1" dirty="0"/>
              <a:t> rozdělení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Popisuje pravděpodobnost výskytu sledovaného znaku za danou (časovou) jednotku</a:t>
            </a:r>
          </a:p>
          <a:p>
            <a:r>
              <a:rPr lang="cs-CZ" dirty="0"/>
              <a:t>Platí: jev je </a:t>
            </a:r>
            <a:r>
              <a:rPr lang="cs-CZ" u="sng" dirty="0"/>
              <a:t>náhodný</a:t>
            </a:r>
          </a:p>
          <a:p>
            <a:pPr marL="0" indent="0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.... Intenzita</a:t>
            </a:r>
          </a:p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…. Počet opakování (n -&gt; ꝏ)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Př. Za 1 hodinu spadne na Zemi 20 meteorů. Jaká je pravděpodobnost (p), že v následujících 10 min spadnou 3 meteory?</a:t>
            </a:r>
          </a:p>
          <a:p>
            <a:pPr marL="0" indent="0">
              <a:buNone/>
            </a:pPr>
            <a:r>
              <a:rPr lang="cs-CZ" sz="2400" dirty="0"/>
              <a:t>p(x) =?</a:t>
            </a:r>
          </a:p>
          <a:p>
            <a:pPr marL="0" indent="0">
              <a:buNone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20/60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x = 3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2" name="Picture 4" descr="VÃ½sledek obrÃ¡zku pro poissonovo rozdÄlenÃ­ vzor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57" y="2333625"/>
            <a:ext cx="4762500" cy="114300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59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35AE3-5E0F-44C5-AB86-89782142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Parametrické vs. </a:t>
            </a:r>
            <a:r>
              <a:rPr lang="cs-CZ" b="1" dirty="0" err="1"/>
              <a:t>neparametrické</a:t>
            </a:r>
            <a:r>
              <a:rPr lang="cs-CZ" b="1" dirty="0"/>
              <a:t> testy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99C5D4-5E48-4AD6-A077-3DBF3368C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Parametrický test </a:t>
            </a:r>
            <a:r>
              <a:rPr lang="cs-CZ" dirty="0"/>
              <a:t>= test, pro jehož odvození je nutné specifikovat typ rozdělení, případně jeho parametry.</a:t>
            </a:r>
          </a:p>
          <a:p>
            <a:endParaRPr lang="cs-CZ" dirty="0"/>
          </a:p>
          <a:p>
            <a:pPr>
              <a:tabLst>
                <a:tab pos="900113" algn="l"/>
              </a:tabLst>
            </a:pPr>
            <a:r>
              <a:rPr lang="cs-CZ" dirty="0" err="1">
                <a:solidFill>
                  <a:srgbClr val="FF0000"/>
                </a:solidFill>
              </a:rPr>
              <a:t>Neparametrický</a:t>
            </a:r>
            <a:r>
              <a:rPr lang="cs-CZ" dirty="0">
                <a:solidFill>
                  <a:srgbClr val="FF0000"/>
                </a:solidFill>
              </a:rPr>
              <a:t> test </a:t>
            </a:r>
            <a:r>
              <a:rPr lang="cs-CZ" dirty="0"/>
              <a:t>= test, pro jehož odvození není nutné specifikovat typ rozdělení.</a:t>
            </a:r>
          </a:p>
        </p:txBody>
      </p:sp>
    </p:spTree>
    <p:extLst>
      <p:ext uri="{BB962C8B-B14F-4D97-AF65-F5344CB8AC3E}">
        <p14:creationId xmlns:p14="http://schemas.microsoft.com/office/powerpoint/2010/main" val="10415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9353F-CD28-4E7D-8ADC-1E1F2C10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408099"/>
            <a:ext cx="7946431" cy="1676603"/>
          </a:xfrm>
        </p:spPr>
        <p:txBody>
          <a:bodyPr>
            <a:normAutofit/>
          </a:bodyPr>
          <a:lstStyle/>
          <a:p>
            <a:r>
              <a:rPr lang="cs-CZ" b="1" dirty="0"/>
              <a:t>Postup při hledání vhodného testu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428BEF-72CC-400E-B8BB-08452C3DB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084702"/>
            <a:ext cx="7765922" cy="4139117"/>
          </a:xfrm>
        </p:spPr>
        <p:txBody>
          <a:bodyPr>
            <a:normAutofit/>
          </a:bodyPr>
          <a:lstStyle/>
          <a:p>
            <a:r>
              <a:rPr lang="cs-CZ" dirty="0"/>
              <a:t>Zjistit, zda naměřené hodnoty splňují kritéria pro použití parametrických či </a:t>
            </a:r>
            <a:r>
              <a:rPr lang="cs-CZ" dirty="0" err="1"/>
              <a:t>neparametrických</a:t>
            </a:r>
            <a:r>
              <a:rPr lang="cs-CZ" dirty="0"/>
              <a:t> testů</a:t>
            </a:r>
          </a:p>
          <a:p>
            <a:pPr marL="801688">
              <a:buFont typeface="Wingdings" panose="05000000000000000000" pitchFamily="2" charset="2"/>
              <a:buChar char="ü"/>
            </a:pPr>
            <a:r>
              <a:rPr lang="cs-CZ" dirty="0"/>
              <a:t> Pro soubory s n &gt; 25 s normálním rozdělením a stejnými rozptyly použít </a:t>
            </a:r>
            <a:r>
              <a:rPr lang="cs-CZ" u="sng" dirty="0"/>
              <a:t>parametrické testy</a:t>
            </a:r>
            <a:r>
              <a:rPr lang="cs-CZ" dirty="0"/>
              <a:t>. </a:t>
            </a:r>
          </a:p>
          <a:p>
            <a:pPr marL="801688">
              <a:buFont typeface="Wingdings" panose="05000000000000000000" pitchFamily="2" charset="2"/>
              <a:buChar char="ü"/>
            </a:pPr>
            <a:r>
              <a:rPr lang="cs-CZ" dirty="0"/>
              <a:t> Pro ostatní soubory </a:t>
            </a:r>
            <a:r>
              <a:rPr lang="cs-CZ" u="sng" dirty="0" err="1"/>
              <a:t>neparametrické</a:t>
            </a:r>
            <a:r>
              <a:rPr lang="cs-CZ" u="sng" dirty="0"/>
              <a:t> testy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26" name="Picture 2" descr="VÃ½sledek obrÃ¡zku pro nerozhodnost">
            <a:extLst>
              <a:ext uri="{FF2B5EF4-FFF2-40B4-BE49-F238E27FC236}">
                <a16:creationId xmlns:a16="http://schemas.microsoft.com/office/drawing/2014/main" id="{11BA94D4-440E-4566-9C1C-C763CAC9A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r="26024"/>
          <a:stretch/>
        </p:blipFill>
        <p:spPr bwMode="auto">
          <a:xfrm>
            <a:off x="7656090" y="1246401"/>
            <a:ext cx="3777148" cy="55879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07F1-427F-4F8C-968F-797FD843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t-test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DD64BA-5A49-4530-A7BF-44E080397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Jednovýběrový</a:t>
            </a:r>
            <a:r>
              <a:rPr lang="cs-CZ" dirty="0"/>
              <a:t>: testujeme výběr od konstanty (střední hodnota základního souboru)</a:t>
            </a:r>
          </a:p>
          <a:p>
            <a:r>
              <a:rPr lang="cs-CZ" dirty="0" err="1">
                <a:solidFill>
                  <a:srgbClr val="FF0000"/>
                </a:solidFill>
              </a:rPr>
              <a:t>Dvouvýběrový</a:t>
            </a:r>
            <a:r>
              <a:rPr lang="cs-CZ" dirty="0"/>
              <a:t>: porovnání dvou výběrových souborů</a:t>
            </a:r>
          </a:p>
          <a:p>
            <a:pPr marL="984250" indent="-514350">
              <a:buAutoNum type="alphaLcParenR"/>
            </a:pPr>
            <a:r>
              <a:rPr lang="cs-CZ" u="sng" dirty="0"/>
              <a:t>Párový t-test</a:t>
            </a:r>
            <a:r>
              <a:rPr lang="cs-CZ" dirty="0"/>
              <a:t>: 2 měření u jednoho výběrového souboru (1. měření před aplikací pokusného zásahu, 2. po aplikaci pokusného zásahu)</a:t>
            </a:r>
          </a:p>
          <a:p>
            <a:pPr marL="1617663" indent="-514350">
              <a:buNone/>
            </a:pPr>
            <a:r>
              <a:rPr lang="cs-CZ" dirty="0"/>
              <a:t>- </a:t>
            </a:r>
            <a:r>
              <a:rPr lang="cs-CZ" sz="2000" dirty="0"/>
              <a:t>Testujeme hypotézu, že střední hodnota měření před pokusem a po pokusu se rovnají</a:t>
            </a:r>
          </a:p>
          <a:p>
            <a:pPr marL="984250" indent="-514350">
              <a:buNone/>
            </a:pPr>
            <a:r>
              <a:rPr lang="cs-CZ" dirty="0"/>
              <a:t>b) </a:t>
            </a:r>
            <a:r>
              <a:rPr lang="cs-CZ" u="sng" dirty="0"/>
              <a:t>Nepárový t-test</a:t>
            </a:r>
            <a:r>
              <a:rPr lang="cs-CZ" dirty="0"/>
              <a:t>: porovnávaná data pocházející ze dvou různých skupin (např. porovnání hodnot pokusné a kontrolní skupiny)</a:t>
            </a:r>
          </a:p>
        </p:txBody>
      </p:sp>
    </p:spTree>
    <p:extLst>
      <p:ext uri="{BB962C8B-B14F-4D97-AF65-F5344CB8AC3E}">
        <p14:creationId xmlns:p14="http://schemas.microsoft.com/office/powerpoint/2010/main" val="224762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37A84-DDA1-434C-9A93-FFCB44A7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F-test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245593-872C-4B0C-902D-3D0742C57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U </a:t>
            </a:r>
            <a:r>
              <a:rPr lang="cs-CZ" dirty="0" err="1">
                <a:solidFill>
                  <a:srgbClr val="FF0000"/>
                </a:solidFill>
              </a:rPr>
              <a:t>dvouvýběrového</a:t>
            </a:r>
            <a:r>
              <a:rPr lang="cs-CZ" dirty="0">
                <a:solidFill>
                  <a:srgbClr val="FF0000"/>
                </a:solidFill>
              </a:rPr>
              <a:t> nepárového t-testu </a:t>
            </a:r>
            <a:r>
              <a:rPr lang="cs-CZ" dirty="0"/>
              <a:t>musíme nejdříve provést F-test</a:t>
            </a:r>
          </a:p>
          <a:p>
            <a:r>
              <a:rPr lang="cs-CZ" dirty="0"/>
              <a:t>A to kvůli otestování rozdílu rozptylů obou souborů</a:t>
            </a:r>
          </a:p>
          <a:p>
            <a:r>
              <a:rPr lang="cs-CZ" dirty="0"/>
              <a:t>Podle výsledku F-testu zvolíme </a:t>
            </a:r>
            <a:r>
              <a:rPr lang="cs-CZ" dirty="0" err="1"/>
              <a:t>dvouvýběrový</a:t>
            </a:r>
            <a:r>
              <a:rPr lang="cs-CZ" dirty="0"/>
              <a:t> t-test s rovností/nerovností rozptylů</a:t>
            </a:r>
          </a:p>
        </p:txBody>
      </p:sp>
    </p:spTree>
    <p:extLst>
      <p:ext uri="{BB962C8B-B14F-4D97-AF65-F5344CB8AC3E}">
        <p14:creationId xmlns:p14="http://schemas.microsoft.com/office/powerpoint/2010/main" val="17025569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1800</Words>
  <Application>Microsoft Office PowerPoint</Application>
  <PresentationFormat>Širokoúhlá obrazovka</PresentationFormat>
  <Paragraphs>361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Wingdings 3</vt:lpstr>
      <vt:lpstr>Motiv Office</vt:lpstr>
      <vt:lpstr>1_Motiv Office</vt:lpstr>
      <vt:lpstr>Motiv systému Office</vt:lpstr>
      <vt:lpstr>STATISTIKA</vt:lpstr>
      <vt:lpstr>Základní pojmy</vt:lpstr>
      <vt:lpstr>Základní popisná statistika</vt:lpstr>
      <vt:lpstr>NORMÁLNÍ ROZDĚLENÍ - Gaussova křivka</vt:lpstr>
      <vt:lpstr>Poissonovo rozdělení</vt:lpstr>
      <vt:lpstr>Parametrické vs. neparametrické testy</vt:lpstr>
      <vt:lpstr>Postup při hledání vhodného testu</vt:lpstr>
      <vt:lpstr>t-test</vt:lpstr>
      <vt:lpstr>F-test</vt:lpstr>
      <vt:lpstr>Excel: stáhnutí doplňku analýza dat</vt:lpstr>
      <vt:lpstr>Excel: F-test</vt:lpstr>
      <vt:lpstr>Excel: F-test</vt:lpstr>
      <vt:lpstr>Excel: F-test</vt:lpstr>
      <vt:lpstr>Excel: t-test</vt:lpstr>
      <vt:lpstr>Neparametrické testy </vt:lpstr>
      <vt:lpstr>Mann-Whitney test</vt:lpstr>
      <vt:lpstr>Mann-Whitney-ův test pro neparametrické testování oboustranné hypotézy,  že není rozdíl ve zdravotním stavu stromků  lišících se svým kultivarem</vt:lpstr>
      <vt:lpstr>Wilcoxonův test</vt:lpstr>
      <vt:lpstr>Příklad Wilcoxonova testu pro jeden výběr</vt:lpstr>
      <vt:lpstr>Kontingenční tabulky</vt:lpstr>
      <vt:lpstr>Byla vakcinována telata. V kontrolní i pokusné skupině bylo 12 pacientů (celkem 24). V pokusné (vakcinované) skupině onemocněla 2 telata, neonemocnělo 10 telat. V kontrole (nevakcinované) onemocnělo 8 telat, neonemocněla 4 telata.</vt:lpstr>
      <vt:lpstr>Vylučování odlehlých výsledků paralelních hodnot</vt:lpstr>
      <vt:lpstr>Prezentace aplikace PowerPoint</vt:lpstr>
      <vt:lpstr>Prezentace aplikace PowerPoint</vt:lpstr>
      <vt:lpstr>Při rozboru křemičitanu byl nalezen tento obsah SiO2: 52,44 %, 53,82 %, 52,91 %, 50,10 %, 54,03 %, 53,89 %. Je některý z výsledků odlehlý na hladině významnosti α = 0,05 ? </vt:lpstr>
      <vt:lpstr>Lineární regrese</vt:lpstr>
      <vt:lpstr>Prezentace aplikace PowerPoint</vt:lpstr>
      <vt:lpstr>Prezentace aplikace PowerPoint</vt:lpstr>
      <vt:lpstr>Prezentace aplikace PowerPoint</vt:lpstr>
      <vt:lpstr>Prezentace aplikace PowerPoint</vt:lpstr>
      <vt:lpstr>Nelineární regrese</vt:lpstr>
      <vt:lpstr>Nelineární regrese</vt:lpstr>
      <vt:lpstr>Korelační analýza</vt:lpstr>
      <vt:lpstr>Korelační koeficienty</vt:lpstr>
      <vt:lpstr>Korelační koeficienty</vt:lpstr>
      <vt:lpstr>ANOVA</vt:lpstr>
      <vt:lpstr>ANOVA - princip</vt:lpstr>
      <vt:lpstr>Prezentace aplikace PowerPoint</vt:lpstr>
      <vt:lpstr>Vícefaktorová ANOVA</vt:lpstr>
      <vt:lpstr>Neparametrická ANOVA</vt:lpstr>
      <vt:lpstr>Neparametrická ANOVA</vt:lpstr>
      <vt:lpstr>Testy normality</vt:lpstr>
      <vt:lpstr>Shapirův-Wilkův test</vt:lpstr>
      <vt:lpstr>Postup</vt:lpstr>
      <vt:lpstr>Děkujeme Vám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</dc:title>
  <dc:creator>nohelova.lucie@gmail.com</dc:creator>
  <cp:lastModifiedBy>nohelova.lucie@gmail.com</cp:lastModifiedBy>
  <cp:revision>48</cp:revision>
  <dcterms:created xsi:type="dcterms:W3CDTF">2018-10-27T16:54:19Z</dcterms:created>
  <dcterms:modified xsi:type="dcterms:W3CDTF">2018-11-07T18:41:46Z</dcterms:modified>
</cp:coreProperties>
</file>