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46"/>
  </p:notesMasterIdLst>
  <p:sldIdLst>
    <p:sldId id="256" r:id="rId2"/>
    <p:sldId id="258" r:id="rId3"/>
    <p:sldId id="259" r:id="rId4"/>
    <p:sldId id="260" r:id="rId5"/>
    <p:sldId id="301" r:id="rId6"/>
    <p:sldId id="261" r:id="rId7"/>
    <p:sldId id="262" r:id="rId8"/>
    <p:sldId id="298" r:id="rId9"/>
    <p:sldId id="263" r:id="rId10"/>
    <p:sldId id="296" r:id="rId11"/>
    <p:sldId id="264" r:id="rId12"/>
    <p:sldId id="265" r:id="rId13"/>
    <p:sldId id="266" r:id="rId14"/>
    <p:sldId id="267" r:id="rId15"/>
    <p:sldId id="269" r:id="rId16"/>
    <p:sldId id="270" r:id="rId17"/>
    <p:sldId id="271" r:id="rId18"/>
    <p:sldId id="272" r:id="rId19"/>
    <p:sldId id="274" r:id="rId20"/>
    <p:sldId id="275" r:id="rId21"/>
    <p:sldId id="273" r:id="rId22"/>
    <p:sldId id="276" r:id="rId23"/>
    <p:sldId id="277" r:id="rId24"/>
    <p:sldId id="278" r:id="rId25"/>
    <p:sldId id="284" r:id="rId26"/>
    <p:sldId id="279" r:id="rId27"/>
    <p:sldId id="280" r:id="rId28"/>
    <p:sldId id="281" r:id="rId29"/>
    <p:sldId id="283" r:id="rId30"/>
    <p:sldId id="293" r:id="rId31"/>
    <p:sldId id="282" r:id="rId32"/>
    <p:sldId id="294" r:id="rId33"/>
    <p:sldId id="295" r:id="rId34"/>
    <p:sldId id="286" r:id="rId35"/>
    <p:sldId id="285" r:id="rId36"/>
    <p:sldId id="287" r:id="rId37"/>
    <p:sldId id="288" r:id="rId38"/>
    <p:sldId id="292" r:id="rId39"/>
    <p:sldId id="291" r:id="rId40"/>
    <p:sldId id="289" r:id="rId41"/>
    <p:sldId id="299" r:id="rId42"/>
    <p:sldId id="300" r:id="rId43"/>
    <p:sldId id="290" r:id="rId44"/>
    <p:sldId id="302" r:id="rId45"/>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1bvx1AS3QQ/FYlcysFL4Vg==" hashData="F10zTcDFNBmvDaJsobYSVexshu0="/>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10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315EAF-96A9-4E9E-9E9E-578BCEC565ED}" type="datetimeFigureOut">
              <a:rPr lang="cs-CZ" smtClean="0"/>
              <a:pPr/>
              <a:t>23.5.2016</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8192B2-3497-4F59-9004-53159910657E}" type="slidenum">
              <a:rPr lang="cs-CZ" smtClean="0"/>
              <a:pPr/>
              <a:t>‹#›</a:t>
            </a:fld>
            <a:endParaRPr lang="cs-CZ"/>
          </a:p>
        </p:txBody>
      </p:sp>
    </p:spTree>
    <p:extLst>
      <p:ext uri="{BB962C8B-B14F-4D97-AF65-F5344CB8AC3E}">
        <p14:creationId xmlns:p14="http://schemas.microsoft.com/office/powerpoint/2010/main" val="2032017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Em energie daného módu v rezonátoru</a:t>
            </a:r>
            <a:endParaRPr lang="cs-CZ" dirty="0"/>
          </a:p>
        </p:txBody>
      </p:sp>
      <p:sp>
        <p:nvSpPr>
          <p:cNvPr id="4" name="Zástupný symbol pro číslo snímku 3"/>
          <p:cNvSpPr>
            <a:spLocks noGrp="1"/>
          </p:cNvSpPr>
          <p:nvPr>
            <p:ph type="sldNum" sz="quarter" idx="10"/>
          </p:nvPr>
        </p:nvSpPr>
        <p:spPr/>
        <p:txBody>
          <a:bodyPr/>
          <a:lstStyle/>
          <a:p>
            <a:fld id="{EC8192B2-3497-4F59-9004-53159910657E}" type="slidenum">
              <a:rPr lang="cs-CZ" smtClean="0"/>
              <a:pPr/>
              <a:t>28</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1"/>
      </p:bgRef>
    </p:bg>
    <p:spTree>
      <p:nvGrpSpPr>
        <p:cNvPr id="1" name=""/>
        <p:cNvGrpSpPr/>
        <p:nvPr/>
      </p:nvGrpSpPr>
      <p:grpSpPr>
        <a:xfrm>
          <a:off x="0" y="0"/>
          <a:ext cx="0" cy="0"/>
          <a:chOff x="0" y="0"/>
          <a:chExt cx="0" cy="0"/>
        </a:xfrm>
      </p:grpSpPr>
      <p:sp>
        <p:nvSpPr>
          <p:cNvPr id="8" name="Nadpis 7"/>
          <p:cNvSpPr>
            <a:spLocks noGrp="1"/>
          </p:cNvSpPr>
          <p:nvPr>
            <p:ph type="ctrTitle"/>
          </p:nvPr>
        </p:nvSpPr>
        <p:spPr>
          <a:xfrm>
            <a:off x="2286000" y="3124200"/>
            <a:ext cx="6172200" cy="1894362"/>
          </a:xfrm>
        </p:spPr>
        <p:txBody>
          <a:bodyPr/>
          <a:lstStyle>
            <a:lvl1pPr>
              <a:defRPr b="1"/>
            </a:lvl1pPr>
          </a:lstStyle>
          <a:p>
            <a:r>
              <a:rPr kumimoji="0" lang="cs-CZ" smtClean="0"/>
              <a:t>Klepnutím lze upravit styl předlohy nadpisů.</a:t>
            </a:r>
            <a:endParaRPr kumimoji="0" lang="en-US"/>
          </a:p>
        </p:txBody>
      </p:sp>
      <p:sp>
        <p:nvSpPr>
          <p:cNvPr id="9" name="Podnadpis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Klepnutím lze upravit styl předlohy podnadpisů.</a:t>
            </a:r>
            <a:endParaRPr kumimoji="0" lang="en-US"/>
          </a:p>
        </p:txBody>
      </p:sp>
      <p:sp>
        <p:nvSpPr>
          <p:cNvPr id="28" name="Zástupný symbol pro datum 27"/>
          <p:cNvSpPr>
            <a:spLocks noGrp="1"/>
          </p:cNvSpPr>
          <p:nvPr>
            <p:ph type="dt" sz="half" idx="10"/>
          </p:nvPr>
        </p:nvSpPr>
        <p:spPr bwMode="auto">
          <a:xfrm rot="5400000">
            <a:off x="7764621" y="1174097"/>
            <a:ext cx="2286000" cy="381000"/>
          </a:xfrm>
        </p:spPr>
        <p:txBody>
          <a:bodyPr/>
          <a:lstStyle/>
          <a:p>
            <a:r>
              <a:rPr lang="cs-CZ" smtClean="0"/>
              <a:t>2010</a:t>
            </a:r>
            <a:endParaRPr lang="cs-CZ"/>
          </a:p>
        </p:txBody>
      </p:sp>
      <p:sp>
        <p:nvSpPr>
          <p:cNvPr id="17" name="Zástupný symbol pro zápatí 16"/>
          <p:cNvSpPr>
            <a:spLocks noGrp="1"/>
          </p:cNvSpPr>
          <p:nvPr>
            <p:ph type="ftr" sz="quarter" idx="11"/>
          </p:nvPr>
        </p:nvSpPr>
        <p:spPr bwMode="auto">
          <a:xfrm rot="5400000">
            <a:off x="7077269" y="4181669"/>
            <a:ext cx="3657600" cy="384048"/>
          </a:xfrm>
        </p:spPr>
        <p:txBody>
          <a:bodyPr/>
          <a:lstStyle/>
          <a:p>
            <a:r>
              <a:rPr lang="cs-CZ" smtClean="0"/>
              <a:t>prof. Otruba</a:t>
            </a:r>
            <a:endParaRPr lang="cs-CZ"/>
          </a:p>
        </p:txBody>
      </p:sp>
      <p:sp>
        <p:nvSpPr>
          <p:cNvPr id="10" name="Obdélník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élník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bdélník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Obdélník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římá spojovací čára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Přímá spojovací čára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Přímá spojovací čára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Přímá spojovací čára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Přímá spojovací čára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Přímá spojovací čára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Obdélník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ipsa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ipsa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ipsa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ipsa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ipsa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Zástupný symbol pro číslo snímku 28"/>
          <p:cNvSpPr>
            <a:spLocks noGrp="1"/>
          </p:cNvSpPr>
          <p:nvPr>
            <p:ph type="sldNum" sz="quarter" idx="12"/>
          </p:nvPr>
        </p:nvSpPr>
        <p:spPr bwMode="auto">
          <a:xfrm>
            <a:off x="1325544" y="4928702"/>
            <a:ext cx="609600" cy="517524"/>
          </a:xfrm>
        </p:spPr>
        <p:txBody>
          <a:bodyPr/>
          <a:lstStyle/>
          <a:p>
            <a:fld id="{A229F504-3BAF-467C-8F21-334C0A71552D}" type="slidenum">
              <a:rPr lang="cs-CZ" smtClean="0"/>
              <a:pPr/>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r>
              <a:rPr lang="cs-CZ" smtClean="0"/>
              <a:t>2010</a:t>
            </a:r>
            <a:endParaRPr lang="cs-CZ"/>
          </a:p>
        </p:txBody>
      </p:sp>
      <p:sp>
        <p:nvSpPr>
          <p:cNvPr id="5" name="Zástupný symbol pro zápatí 4"/>
          <p:cNvSpPr>
            <a:spLocks noGrp="1"/>
          </p:cNvSpPr>
          <p:nvPr>
            <p:ph type="ftr" sz="quarter" idx="11"/>
          </p:nvPr>
        </p:nvSpPr>
        <p:spPr/>
        <p:txBody>
          <a:bodyPr/>
          <a:lstStyle/>
          <a:p>
            <a:r>
              <a:rPr lang="cs-CZ" smtClean="0"/>
              <a:t>prof. Otruba</a:t>
            </a:r>
            <a:endParaRPr lang="cs-CZ"/>
          </a:p>
        </p:txBody>
      </p:sp>
      <p:sp>
        <p:nvSpPr>
          <p:cNvPr id="6" name="Zástupný symbol pro číslo snímku 5"/>
          <p:cNvSpPr>
            <a:spLocks noGrp="1"/>
          </p:cNvSpPr>
          <p:nvPr>
            <p:ph type="sldNum" sz="quarter" idx="12"/>
          </p:nvPr>
        </p:nvSpPr>
        <p:spPr/>
        <p:txBody>
          <a:bodyPr/>
          <a:lstStyle/>
          <a:p>
            <a:fld id="{A229F504-3BAF-467C-8F21-334C0A71552D}"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9"/>
            <a:ext cx="1676400" cy="5851525"/>
          </a:xfrm>
        </p:spPr>
        <p:txBody>
          <a:bodyPr vert="eaVer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r>
              <a:rPr lang="cs-CZ" smtClean="0"/>
              <a:t>2010</a:t>
            </a:r>
            <a:endParaRPr lang="cs-CZ"/>
          </a:p>
        </p:txBody>
      </p:sp>
      <p:sp>
        <p:nvSpPr>
          <p:cNvPr id="5" name="Zástupný symbol pro zápatí 4"/>
          <p:cNvSpPr>
            <a:spLocks noGrp="1"/>
          </p:cNvSpPr>
          <p:nvPr>
            <p:ph type="ftr" sz="quarter" idx="11"/>
          </p:nvPr>
        </p:nvSpPr>
        <p:spPr/>
        <p:txBody>
          <a:bodyPr/>
          <a:lstStyle/>
          <a:p>
            <a:r>
              <a:rPr lang="cs-CZ" smtClean="0"/>
              <a:t>prof. Otruba</a:t>
            </a:r>
            <a:endParaRPr lang="cs-CZ"/>
          </a:p>
        </p:txBody>
      </p:sp>
      <p:sp>
        <p:nvSpPr>
          <p:cNvPr id="6" name="Zástupný symbol pro číslo snímku 5"/>
          <p:cNvSpPr>
            <a:spLocks noGrp="1"/>
          </p:cNvSpPr>
          <p:nvPr>
            <p:ph type="sldNum" sz="quarter" idx="12"/>
          </p:nvPr>
        </p:nvSpPr>
        <p:spPr/>
        <p:txBody>
          <a:bodyPr/>
          <a:lstStyle/>
          <a:p>
            <a:fld id="{A229F504-3BAF-467C-8F21-334C0A71552D}" type="slidenum">
              <a:rPr lang="cs-CZ" smtClean="0"/>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457200" y="277813"/>
            <a:ext cx="8229600" cy="5853112"/>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3" name="Rectangle 126"/>
          <p:cNvSpPr>
            <a:spLocks noGrp="1" noChangeArrowheads="1"/>
          </p:cNvSpPr>
          <p:nvPr>
            <p:ph type="dt" sz="half" idx="10"/>
          </p:nvPr>
        </p:nvSpPr>
        <p:spPr>
          <a:ln/>
        </p:spPr>
        <p:txBody>
          <a:bodyPr/>
          <a:lstStyle>
            <a:lvl1pPr>
              <a:defRPr/>
            </a:lvl1pPr>
          </a:lstStyle>
          <a:p>
            <a:pPr>
              <a:defRPr/>
            </a:pPr>
            <a:r>
              <a:rPr lang="cs-CZ" smtClean="0"/>
              <a:t>2010</a:t>
            </a:r>
            <a:endParaRPr lang="cs-CZ"/>
          </a:p>
        </p:txBody>
      </p:sp>
      <p:sp>
        <p:nvSpPr>
          <p:cNvPr id="4" name="Rectangle 127"/>
          <p:cNvSpPr>
            <a:spLocks noGrp="1" noChangeArrowheads="1"/>
          </p:cNvSpPr>
          <p:nvPr>
            <p:ph type="ftr" sz="quarter" idx="11"/>
          </p:nvPr>
        </p:nvSpPr>
        <p:spPr>
          <a:ln/>
        </p:spPr>
        <p:txBody>
          <a:bodyPr/>
          <a:lstStyle>
            <a:lvl1pPr>
              <a:defRPr/>
            </a:lvl1pPr>
          </a:lstStyle>
          <a:p>
            <a:pPr>
              <a:defRPr/>
            </a:pPr>
            <a:r>
              <a:rPr lang="cs-CZ" smtClean="0"/>
              <a:t>prof. Otruba</a:t>
            </a:r>
            <a:endParaRPr lang="cs-CZ"/>
          </a:p>
        </p:txBody>
      </p:sp>
      <p:sp>
        <p:nvSpPr>
          <p:cNvPr id="5" name="Rectangle 128"/>
          <p:cNvSpPr>
            <a:spLocks noGrp="1" noChangeArrowheads="1"/>
          </p:cNvSpPr>
          <p:nvPr>
            <p:ph type="sldNum" sz="quarter" idx="12"/>
          </p:nvPr>
        </p:nvSpPr>
        <p:spPr>
          <a:ln/>
        </p:spPr>
        <p:txBody>
          <a:bodyPr/>
          <a:lstStyle>
            <a:lvl1pPr>
              <a:defRPr/>
            </a:lvl1pPr>
          </a:lstStyle>
          <a:p>
            <a:pPr>
              <a:defRPr/>
            </a:pPr>
            <a:fld id="{D49F5EFA-7FD3-4684-BA50-7F75BB8159BB}" type="slidenum">
              <a:rPr lang="cs-CZ"/>
              <a:pPr>
                <a:defRPr/>
              </a:pPr>
              <a:t>‹#›</a:t>
            </a:fld>
            <a:endParaRPr lang="cs-CZ"/>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277813"/>
            <a:ext cx="8229600" cy="1139825"/>
          </a:xfrm>
        </p:spPr>
        <p:txBody>
          <a:bodyPr/>
          <a:lstStyle/>
          <a:p>
            <a:r>
              <a:rPr lang="cs-CZ" smtClean="0"/>
              <a:t>Klepnutím lze upravit styl předlohy nadpisů.</a:t>
            </a:r>
            <a:endParaRPr lang="cs-CZ"/>
          </a:p>
        </p:txBody>
      </p:sp>
      <p:sp>
        <p:nvSpPr>
          <p:cNvPr id="3" name="Zástupný symbol pro text 2"/>
          <p:cNvSpPr>
            <a:spLocks noGrp="1"/>
          </p:cNvSpPr>
          <p:nvPr>
            <p:ph type="body" sz="half" idx="1"/>
          </p:nvPr>
        </p:nvSpPr>
        <p:spPr>
          <a:xfrm>
            <a:off x="457200" y="1600200"/>
            <a:ext cx="4038600" cy="4530725"/>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30725"/>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126"/>
          <p:cNvSpPr>
            <a:spLocks noGrp="1" noChangeArrowheads="1"/>
          </p:cNvSpPr>
          <p:nvPr>
            <p:ph type="dt" sz="half" idx="10"/>
          </p:nvPr>
        </p:nvSpPr>
        <p:spPr>
          <a:ln/>
        </p:spPr>
        <p:txBody>
          <a:bodyPr/>
          <a:lstStyle>
            <a:lvl1pPr>
              <a:defRPr/>
            </a:lvl1pPr>
          </a:lstStyle>
          <a:p>
            <a:pPr>
              <a:defRPr/>
            </a:pPr>
            <a:r>
              <a:rPr lang="cs-CZ" smtClean="0"/>
              <a:t>2010</a:t>
            </a:r>
            <a:endParaRPr lang="cs-CZ"/>
          </a:p>
        </p:txBody>
      </p:sp>
      <p:sp>
        <p:nvSpPr>
          <p:cNvPr id="6" name="Rectangle 127"/>
          <p:cNvSpPr>
            <a:spLocks noGrp="1" noChangeArrowheads="1"/>
          </p:cNvSpPr>
          <p:nvPr>
            <p:ph type="ftr" sz="quarter" idx="11"/>
          </p:nvPr>
        </p:nvSpPr>
        <p:spPr>
          <a:ln/>
        </p:spPr>
        <p:txBody>
          <a:bodyPr/>
          <a:lstStyle>
            <a:lvl1pPr>
              <a:defRPr/>
            </a:lvl1pPr>
          </a:lstStyle>
          <a:p>
            <a:pPr>
              <a:defRPr/>
            </a:pPr>
            <a:r>
              <a:rPr lang="cs-CZ" smtClean="0"/>
              <a:t>prof. Otruba</a:t>
            </a:r>
            <a:endParaRPr lang="cs-CZ"/>
          </a:p>
        </p:txBody>
      </p:sp>
      <p:sp>
        <p:nvSpPr>
          <p:cNvPr id="7" name="Rectangle 128"/>
          <p:cNvSpPr>
            <a:spLocks noGrp="1" noChangeArrowheads="1"/>
          </p:cNvSpPr>
          <p:nvPr>
            <p:ph type="sldNum" sz="quarter" idx="12"/>
          </p:nvPr>
        </p:nvSpPr>
        <p:spPr>
          <a:ln/>
        </p:spPr>
        <p:txBody>
          <a:bodyPr/>
          <a:lstStyle>
            <a:lvl1pPr>
              <a:defRPr/>
            </a:lvl1pPr>
          </a:lstStyle>
          <a:p>
            <a:pPr>
              <a:defRPr/>
            </a:pPr>
            <a:fld id="{42305524-678E-466A-97A9-B33F392F4102}" type="slidenum">
              <a:rPr lang="cs-CZ"/>
              <a:pPr>
                <a:defRPr/>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8" name="Zástupný symbol pro obsah 7"/>
          <p:cNvSpPr>
            <a:spLocks noGrp="1"/>
          </p:cNvSpPr>
          <p:nvPr>
            <p:ph sz="quarter" idx="1"/>
          </p:nvPr>
        </p:nvSpPr>
        <p:spPr>
          <a:xfrm>
            <a:off x="457200" y="1600200"/>
            <a:ext cx="7467600" cy="4873752"/>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4"/>
          </p:nvPr>
        </p:nvSpPr>
        <p:spPr/>
        <p:txBody>
          <a:bodyPr rtlCol="0"/>
          <a:lstStyle/>
          <a:p>
            <a:r>
              <a:rPr lang="cs-CZ" smtClean="0"/>
              <a:t>2010</a:t>
            </a:r>
            <a:endParaRPr lang="cs-CZ"/>
          </a:p>
        </p:txBody>
      </p:sp>
      <p:sp>
        <p:nvSpPr>
          <p:cNvPr id="9" name="Zástupný symbol pro číslo snímku 8"/>
          <p:cNvSpPr>
            <a:spLocks noGrp="1"/>
          </p:cNvSpPr>
          <p:nvPr>
            <p:ph type="sldNum" sz="quarter" idx="15"/>
          </p:nvPr>
        </p:nvSpPr>
        <p:spPr/>
        <p:txBody>
          <a:bodyPr rtlCol="0"/>
          <a:lstStyle/>
          <a:p>
            <a:fld id="{A229F504-3BAF-467C-8F21-334C0A71552D}" type="slidenum">
              <a:rPr lang="cs-CZ" smtClean="0"/>
              <a:pPr/>
              <a:t>‹#›</a:t>
            </a:fld>
            <a:endParaRPr lang="cs-CZ"/>
          </a:p>
        </p:txBody>
      </p:sp>
      <p:sp>
        <p:nvSpPr>
          <p:cNvPr id="10" name="Zástupný symbol pro zápatí 9"/>
          <p:cNvSpPr>
            <a:spLocks noGrp="1"/>
          </p:cNvSpPr>
          <p:nvPr>
            <p:ph type="ftr" sz="quarter" idx="16"/>
          </p:nvPr>
        </p:nvSpPr>
        <p:spPr/>
        <p:txBody>
          <a:bodyPr rtlCol="0"/>
          <a:lstStyle/>
          <a:p>
            <a:r>
              <a:rPr lang="cs-CZ" smtClean="0"/>
              <a:t>prof. Otruba</a:t>
            </a:r>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2286000" y="2895600"/>
            <a:ext cx="6172200" cy="2053590"/>
          </a:xfrm>
        </p:spPr>
        <p:txBody>
          <a:bodyPr/>
          <a:lstStyle>
            <a:lvl1pPr algn="l">
              <a:buNone/>
              <a:defRPr sz="3000" b="1" cap="small" baseline="0"/>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Klepnutím lze upravit styly předlohy textu.</a:t>
            </a:r>
          </a:p>
        </p:txBody>
      </p:sp>
      <p:sp>
        <p:nvSpPr>
          <p:cNvPr id="4" name="Zástupný symbol pro datum 3"/>
          <p:cNvSpPr>
            <a:spLocks noGrp="1"/>
          </p:cNvSpPr>
          <p:nvPr>
            <p:ph type="dt" sz="half" idx="10"/>
          </p:nvPr>
        </p:nvSpPr>
        <p:spPr bwMode="auto">
          <a:xfrm rot="5400000">
            <a:off x="7763256" y="1170432"/>
            <a:ext cx="2286000" cy="381000"/>
          </a:xfrm>
        </p:spPr>
        <p:txBody>
          <a:bodyPr/>
          <a:lstStyle/>
          <a:p>
            <a:r>
              <a:rPr lang="cs-CZ" smtClean="0"/>
              <a:t>2010</a:t>
            </a:r>
            <a:endParaRPr lang="cs-CZ"/>
          </a:p>
        </p:txBody>
      </p:sp>
      <p:sp>
        <p:nvSpPr>
          <p:cNvPr id="5" name="Zástupný symbol pro zápatí 4"/>
          <p:cNvSpPr>
            <a:spLocks noGrp="1"/>
          </p:cNvSpPr>
          <p:nvPr>
            <p:ph type="ftr" sz="quarter" idx="11"/>
          </p:nvPr>
        </p:nvSpPr>
        <p:spPr bwMode="auto">
          <a:xfrm rot="5400000">
            <a:off x="7077456" y="4178808"/>
            <a:ext cx="3657600" cy="384048"/>
          </a:xfrm>
        </p:spPr>
        <p:txBody>
          <a:bodyPr/>
          <a:lstStyle/>
          <a:p>
            <a:r>
              <a:rPr lang="cs-CZ" smtClean="0"/>
              <a:t>prof. Otruba</a:t>
            </a:r>
            <a:endParaRPr lang="cs-CZ"/>
          </a:p>
        </p:txBody>
      </p:sp>
      <p:sp>
        <p:nvSpPr>
          <p:cNvPr id="9" name="Obdélník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élník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bdélník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élník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římá spojovací čára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Přímá spojovací čára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Přímá spojovací čára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Přímá spojovací čára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Přímá spojovací čára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Obdélník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ipsa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ipsa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ipsa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ipsa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ipsa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Přímá spojovací čára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Zástupný symbol pro číslo snímku 5"/>
          <p:cNvSpPr>
            <a:spLocks noGrp="1"/>
          </p:cNvSpPr>
          <p:nvPr>
            <p:ph type="sldNum" sz="quarter" idx="12"/>
          </p:nvPr>
        </p:nvSpPr>
        <p:spPr bwMode="auto">
          <a:xfrm>
            <a:off x="1340616" y="4928702"/>
            <a:ext cx="609600" cy="517524"/>
          </a:xfrm>
        </p:spPr>
        <p:txBody>
          <a:bodyPr/>
          <a:lstStyle/>
          <a:p>
            <a:fld id="{A229F504-3BAF-467C-8F21-334C0A71552D}" type="slidenum">
              <a:rPr lang="cs-CZ" smtClean="0"/>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5" name="Zástupný symbol pro datum 4"/>
          <p:cNvSpPr>
            <a:spLocks noGrp="1"/>
          </p:cNvSpPr>
          <p:nvPr>
            <p:ph type="dt" sz="half" idx="10"/>
          </p:nvPr>
        </p:nvSpPr>
        <p:spPr/>
        <p:txBody>
          <a:bodyPr/>
          <a:lstStyle/>
          <a:p>
            <a:r>
              <a:rPr lang="cs-CZ" smtClean="0"/>
              <a:t>2010</a:t>
            </a:r>
            <a:endParaRPr lang="cs-CZ"/>
          </a:p>
        </p:txBody>
      </p:sp>
      <p:sp>
        <p:nvSpPr>
          <p:cNvPr id="6" name="Zástupný symbol pro zápatí 5"/>
          <p:cNvSpPr>
            <a:spLocks noGrp="1"/>
          </p:cNvSpPr>
          <p:nvPr>
            <p:ph type="ftr" sz="quarter" idx="11"/>
          </p:nvPr>
        </p:nvSpPr>
        <p:spPr/>
        <p:txBody>
          <a:bodyPr/>
          <a:lstStyle/>
          <a:p>
            <a:r>
              <a:rPr lang="cs-CZ" smtClean="0"/>
              <a:t>prof. Otruba</a:t>
            </a:r>
            <a:endParaRPr lang="cs-CZ"/>
          </a:p>
        </p:txBody>
      </p:sp>
      <p:sp>
        <p:nvSpPr>
          <p:cNvPr id="7" name="Zástupný symbol pro číslo snímku 6"/>
          <p:cNvSpPr>
            <a:spLocks noGrp="1"/>
          </p:cNvSpPr>
          <p:nvPr>
            <p:ph type="sldNum" sz="quarter" idx="12"/>
          </p:nvPr>
        </p:nvSpPr>
        <p:spPr/>
        <p:txBody>
          <a:bodyPr/>
          <a:lstStyle/>
          <a:p>
            <a:fld id="{A229F504-3BAF-467C-8F21-334C0A71552D}" type="slidenum">
              <a:rPr lang="cs-CZ" smtClean="0"/>
              <a:pPr/>
              <a:t>‹#›</a:t>
            </a:fld>
            <a:endParaRPr lang="cs-CZ"/>
          </a:p>
        </p:txBody>
      </p:sp>
      <p:sp>
        <p:nvSpPr>
          <p:cNvPr id="9" name="Zástupný symbol pro obsah 8"/>
          <p:cNvSpPr>
            <a:spLocks noGrp="1"/>
          </p:cNvSpPr>
          <p:nvPr>
            <p:ph sz="quarter" idx="1"/>
          </p:nvPr>
        </p:nvSpPr>
        <p:spPr>
          <a:xfrm>
            <a:off x="457200" y="1600200"/>
            <a:ext cx="3657600" cy="45720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1" name="Zástupný symbol pro obsah 10"/>
          <p:cNvSpPr>
            <a:spLocks noGrp="1"/>
          </p:cNvSpPr>
          <p:nvPr>
            <p:ph sz="quarter" idx="2"/>
          </p:nvPr>
        </p:nvSpPr>
        <p:spPr>
          <a:xfrm>
            <a:off x="4270248" y="1600200"/>
            <a:ext cx="3657600" cy="45720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7543800" cy="1143000"/>
          </a:xfrm>
        </p:spPr>
        <p:txBody>
          <a:bodyPr anchor="b"/>
          <a:lstStyle>
            <a:lvl1pPr>
              <a:defRPr/>
            </a:lvl1pPr>
          </a:lstStyle>
          <a:p>
            <a:r>
              <a:rPr kumimoji="0" lang="cs-CZ" smtClean="0"/>
              <a:t>Klepnutím lze upravit styl předlohy nadpisů.</a:t>
            </a:r>
            <a:endParaRPr kumimoji="0" lang="en-US"/>
          </a:p>
        </p:txBody>
      </p:sp>
      <p:sp>
        <p:nvSpPr>
          <p:cNvPr id="7" name="Zástupný symbol pro datum 6"/>
          <p:cNvSpPr>
            <a:spLocks noGrp="1"/>
          </p:cNvSpPr>
          <p:nvPr>
            <p:ph type="dt" sz="half" idx="10"/>
          </p:nvPr>
        </p:nvSpPr>
        <p:spPr/>
        <p:txBody>
          <a:bodyPr/>
          <a:lstStyle/>
          <a:p>
            <a:r>
              <a:rPr lang="cs-CZ" smtClean="0"/>
              <a:t>2010</a:t>
            </a:r>
            <a:endParaRPr lang="cs-CZ"/>
          </a:p>
        </p:txBody>
      </p:sp>
      <p:sp>
        <p:nvSpPr>
          <p:cNvPr id="8" name="Zástupný symbol pro zápatí 7"/>
          <p:cNvSpPr>
            <a:spLocks noGrp="1"/>
          </p:cNvSpPr>
          <p:nvPr>
            <p:ph type="ftr" sz="quarter" idx="11"/>
          </p:nvPr>
        </p:nvSpPr>
        <p:spPr/>
        <p:txBody>
          <a:bodyPr/>
          <a:lstStyle/>
          <a:p>
            <a:r>
              <a:rPr lang="cs-CZ" smtClean="0"/>
              <a:t>prof. Otruba</a:t>
            </a:r>
            <a:endParaRPr lang="cs-CZ"/>
          </a:p>
        </p:txBody>
      </p:sp>
      <p:sp>
        <p:nvSpPr>
          <p:cNvPr id="9" name="Zástupný symbol pro číslo snímku 8"/>
          <p:cNvSpPr>
            <a:spLocks noGrp="1"/>
          </p:cNvSpPr>
          <p:nvPr>
            <p:ph type="sldNum" sz="quarter" idx="12"/>
          </p:nvPr>
        </p:nvSpPr>
        <p:spPr/>
        <p:txBody>
          <a:bodyPr/>
          <a:lstStyle/>
          <a:p>
            <a:fld id="{A229F504-3BAF-467C-8F21-334C0A71552D}" type="slidenum">
              <a:rPr lang="cs-CZ" smtClean="0"/>
              <a:pPr/>
              <a:t>‹#›</a:t>
            </a:fld>
            <a:endParaRPr lang="cs-CZ"/>
          </a:p>
        </p:txBody>
      </p:sp>
      <p:sp>
        <p:nvSpPr>
          <p:cNvPr id="11" name="Zástupný symbol pro obsah 10"/>
          <p:cNvSpPr>
            <a:spLocks noGrp="1"/>
          </p:cNvSpPr>
          <p:nvPr>
            <p:ph sz="quarter" idx="2"/>
          </p:nvPr>
        </p:nvSpPr>
        <p:spPr>
          <a:xfrm>
            <a:off x="457200" y="2362200"/>
            <a:ext cx="3657600" cy="38862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3" name="Zástupný symbol pro obsah 12"/>
          <p:cNvSpPr>
            <a:spLocks noGrp="1"/>
          </p:cNvSpPr>
          <p:nvPr>
            <p:ph sz="quarter" idx="4"/>
          </p:nvPr>
        </p:nvSpPr>
        <p:spPr>
          <a:xfrm>
            <a:off x="4371975" y="2362200"/>
            <a:ext cx="3657600" cy="38862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2" name="Zástupný symbol pro text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cs-CZ" smtClean="0"/>
              <a:t>Klepnutím lze upravit styly předlohy textu.</a:t>
            </a:r>
          </a:p>
        </p:txBody>
      </p:sp>
      <p:sp>
        <p:nvSpPr>
          <p:cNvPr id="14" name="Zástupný symbol pro text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cs-CZ" smtClean="0"/>
              <a:t>Klepnutím lze upravit styly předlohy textu.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6" name="Zástupný symbol pro datum 5"/>
          <p:cNvSpPr>
            <a:spLocks noGrp="1"/>
          </p:cNvSpPr>
          <p:nvPr>
            <p:ph type="dt" sz="half" idx="10"/>
          </p:nvPr>
        </p:nvSpPr>
        <p:spPr/>
        <p:txBody>
          <a:bodyPr rtlCol="0"/>
          <a:lstStyle/>
          <a:p>
            <a:r>
              <a:rPr lang="cs-CZ" smtClean="0"/>
              <a:t>2010</a:t>
            </a:r>
            <a:endParaRPr lang="cs-CZ"/>
          </a:p>
        </p:txBody>
      </p:sp>
      <p:sp>
        <p:nvSpPr>
          <p:cNvPr id="7" name="Zástupný symbol pro číslo snímku 6"/>
          <p:cNvSpPr>
            <a:spLocks noGrp="1"/>
          </p:cNvSpPr>
          <p:nvPr>
            <p:ph type="sldNum" sz="quarter" idx="11"/>
          </p:nvPr>
        </p:nvSpPr>
        <p:spPr/>
        <p:txBody>
          <a:bodyPr rtlCol="0"/>
          <a:lstStyle/>
          <a:p>
            <a:fld id="{A229F504-3BAF-467C-8F21-334C0A71552D}" type="slidenum">
              <a:rPr lang="cs-CZ" smtClean="0"/>
              <a:pPr/>
              <a:t>‹#›</a:t>
            </a:fld>
            <a:endParaRPr lang="cs-CZ"/>
          </a:p>
        </p:txBody>
      </p:sp>
      <p:sp>
        <p:nvSpPr>
          <p:cNvPr id="8" name="Zástupný symbol pro zápatí 7"/>
          <p:cNvSpPr>
            <a:spLocks noGrp="1"/>
          </p:cNvSpPr>
          <p:nvPr>
            <p:ph type="ftr" sz="quarter" idx="12"/>
          </p:nvPr>
        </p:nvSpPr>
        <p:spPr/>
        <p:txBody>
          <a:bodyPr rtlCol="0"/>
          <a:lstStyle/>
          <a:p>
            <a:r>
              <a:rPr lang="cs-CZ" smtClean="0"/>
              <a:t>prof. Otruba</a:t>
            </a:r>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r>
              <a:rPr lang="cs-CZ" smtClean="0"/>
              <a:t>2010</a:t>
            </a:r>
            <a:endParaRPr lang="cs-CZ"/>
          </a:p>
        </p:txBody>
      </p:sp>
      <p:sp>
        <p:nvSpPr>
          <p:cNvPr id="3" name="Zástupný symbol pro zápatí 2"/>
          <p:cNvSpPr>
            <a:spLocks noGrp="1"/>
          </p:cNvSpPr>
          <p:nvPr>
            <p:ph type="ftr" sz="quarter" idx="11"/>
          </p:nvPr>
        </p:nvSpPr>
        <p:spPr/>
        <p:txBody>
          <a:bodyPr/>
          <a:lstStyle/>
          <a:p>
            <a:r>
              <a:rPr lang="cs-CZ" smtClean="0"/>
              <a:t>prof. Otruba</a:t>
            </a:r>
            <a:endParaRPr lang="cs-CZ"/>
          </a:p>
        </p:txBody>
      </p:sp>
      <p:sp>
        <p:nvSpPr>
          <p:cNvPr id="4" name="Zástupný symbol pro číslo snímku 3"/>
          <p:cNvSpPr>
            <a:spLocks noGrp="1"/>
          </p:cNvSpPr>
          <p:nvPr>
            <p:ph type="sldNum" sz="quarter" idx="12"/>
          </p:nvPr>
        </p:nvSpPr>
        <p:spPr/>
        <p:txBody>
          <a:bodyPr/>
          <a:lstStyle/>
          <a:p>
            <a:fld id="{A229F504-3BAF-467C-8F21-334C0A71552D}"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bg>
      <p:bgRef idx="1001">
        <a:schemeClr val="bg1"/>
      </p:bgRef>
    </p:bg>
    <p:spTree>
      <p:nvGrpSpPr>
        <p:cNvPr id="1" name=""/>
        <p:cNvGrpSpPr/>
        <p:nvPr/>
      </p:nvGrpSpPr>
      <p:grpSpPr>
        <a:xfrm>
          <a:off x="0" y="0"/>
          <a:ext cx="0" cy="0"/>
          <a:chOff x="0" y="0"/>
          <a:chExt cx="0" cy="0"/>
        </a:xfrm>
      </p:grpSpPr>
      <p:sp>
        <p:nvSpPr>
          <p:cNvPr id="10" name="Přímá spojovací čára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Nadpis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cs-CZ" smtClean="0"/>
              <a:t>Klepnutím lze upravit styl předlohy nadpisů.</a:t>
            </a:r>
            <a:endParaRPr kumimoji="0" lang="en-US"/>
          </a:p>
        </p:txBody>
      </p:sp>
      <p:sp>
        <p:nvSpPr>
          <p:cNvPr id="3" name="Zástupný symbol pro text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cs-CZ" smtClean="0"/>
              <a:t>Klepnutím lze upravit styly předlohy textu.</a:t>
            </a:r>
          </a:p>
        </p:txBody>
      </p:sp>
      <p:sp>
        <p:nvSpPr>
          <p:cNvPr id="8" name="Přímá spojovací čára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Přímá spojovací čára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Přímá spojovací čára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bdélník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římá spojovací čára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ipsa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Zástupný symbol pro obsah 17"/>
          <p:cNvSpPr>
            <a:spLocks noGrp="1"/>
          </p:cNvSpPr>
          <p:nvPr>
            <p:ph sz="quarter" idx="1"/>
          </p:nvPr>
        </p:nvSpPr>
        <p:spPr>
          <a:xfrm>
            <a:off x="304800" y="274320"/>
            <a:ext cx="5638800" cy="6327648"/>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1" name="Zástupný symbol pro datum 20"/>
          <p:cNvSpPr>
            <a:spLocks noGrp="1"/>
          </p:cNvSpPr>
          <p:nvPr>
            <p:ph type="dt" sz="half" idx="14"/>
          </p:nvPr>
        </p:nvSpPr>
        <p:spPr/>
        <p:txBody>
          <a:bodyPr rtlCol="0"/>
          <a:lstStyle/>
          <a:p>
            <a:r>
              <a:rPr lang="cs-CZ" smtClean="0"/>
              <a:t>2010</a:t>
            </a:r>
            <a:endParaRPr lang="cs-CZ"/>
          </a:p>
        </p:txBody>
      </p:sp>
      <p:sp>
        <p:nvSpPr>
          <p:cNvPr id="22" name="Zástupný symbol pro číslo snímku 21"/>
          <p:cNvSpPr>
            <a:spLocks noGrp="1"/>
          </p:cNvSpPr>
          <p:nvPr>
            <p:ph type="sldNum" sz="quarter" idx="15"/>
          </p:nvPr>
        </p:nvSpPr>
        <p:spPr/>
        <p:txBody>
          <a:bodyPr rtlCol="0"/>
          <a:lstStyle/>
          <a:p>
            <a:fld id="{A229F504-3BAF-467C-8F21-334C0A71552D}" type="slidenum">
              <a:rPr lang="cs-CZ" smtClean="0"/>
              <a:pPr/>
              <a:t>‹#›</a:t>
            </a:fld>
            <a:endParaRPr lang="cs-CZ"/>
          </a:p>
        </p:txBody>
      </p:sp>
      <p:sp>
        <p:nvSpPr>
          <p:cNvPr id="23" name="Zástupný symbol pro zápatí 22"/>
          <p:cNvSpPr>
            <a:spLocks noGrp="1"/>
          </p:cNvSpPr>
          <p:nvPr>
            <p:ph type="ftr" sz="quarter" idx="16"/>
          </p:nvPr>
        </p:nvSpPr>
        <p:spPr/>
        <p:txBody>
          <a:bodyPr rtlCol="0"/>
          <a:lstStyle/>
          <a:p>
            <a:r>
              <a:rPr lang="cs-CZ" smtClean="0"/>
              <a:t>prof. Otruba</a:t>
            </a:r>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9" name="Přímá spojovací čára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ipsa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Nadpis 1"/>
          <p:cNvSpPr>
            <a:spLocks noGrp="1"/>
          </p:cNvSpPr>
          <p:nvPr>
            <p:ph type="title"/>
          </p:nvPr>
        </p:nvSpPr>
        <p:spPr>
          <a:xfrm rot="5400000">
            <a:off x="3350133" y="3200400"/>
            <a:ext cx="6309360" cy="457200"/>
          </a:xfrm>
        </p:spPr>
        <p:txBody>
          <a:bodyPr anchor="b"/>
          <a:lstStyle>
            <a:lvl1pPr algn="l">
              <a:buNone/>
              <a:defRPr sz="2000" b="1"/>
            </a:lvl1pPr>
          </a:lstStyle>
          <a:p>
            <a:r>
              <a:rPr kumimoji="0" lang="cs-CZ" smtClean="0"/>
              <a:t>Klepnutím lze upravit styl předlohy nadpisů.</a:t>
            </a:r>
            <a:endParaRPr kumimoji="0" lang="en-US"/>
          </a:p>
        </p:txBody>
      </p:sp>
      <p:sp>
        <p:nvSpPr>
          <p:cNvPr id="3" name="Zástupný symbol pro obrázek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cs-CZ" smtClean="0"/>
              <a:t>Klepnutím na ikonu přidáte obrázek.</a:t>
            </a:r>
            <a:endParaRPr kumimoji="0" lang="en-US" dirty="0"/>
          </a:p>
        </p:txBody>
      </p:sp>
      <p:sp>
        <p:nvSpPr>
          <p:cNvPr id="4" name="Zástupný symbol pro text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cs-CZ" smtClean="0"/>
              <a:t>Klepnutím lze upravit styly předlohy textu.</a:t>
            </a:r>
          </a:p>
        </p:txBody>
      </p:sp>
      <p:sp>
        <p:nvSpPr>
          <p:cNvPr id="10" name="Přímá spojovací čára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Obdélník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Přímá spojovací čára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Přímá spojovací čára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Přímá spojovací čára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Zástupný symbol pro datum 16"/>
          <p:cNvSpPr>
            <a:spLocks noGrp="1"/>
          </p:cNvSpPr>
          <p:nvPr>
            <p:ph type="dt" sz="half" idx="10"/>
          </p:nvPr>
        </p:nvSpPr>
        <p:spPr/>
        <p:txBody>
          <a:bodyPr rtlCol="0"/>
          <a:lstStyle/>
          <a:p>
            <a:r>
              <a:rPr lang="cs-CZ" smtClean="0"/>
              <a:t>2010</a:t>
            </a:r>
            <a:endParaRPr lang="cs-CZ"/>
          </a:p>
        </p:txBody>
      </p:sp>
      <p:sp>
        <p:nvSpPr>
          <p:cNvPr id="18" name="Zástupný symbol pro číslo snímku 17"/>
          <p:cNvSpPr>
            <a:spLocks noGrp="1"/>
          </p:cNvSpPr>
          <p:nvPr>
            <p:ph type="sldNum" sz="quarter" idx="11"/>
          </p:nvPr>
        </p:nvSpPr>
        <p:spPr/>
        <p:txBody>
          <a:bodyPr rtlCol="0"/>
          <a:lstStyle/>
          <a:p>
            <a:fld id="{A229F504-3BAF-467C-8F21-334C0A71552D}" type="slidenum">
              <a:rPr lang="cs-CZ" smtClean="0"/>
              <a:pPr/>
              <a:t>‹#›</a:t>
            </a:fld>
            <a:endParaRPr lang="cs-CZ"/>
          </a:p>
        </p:txBody>
      </p:sp>
      <p:sp>
        <p:nvSpPr>
          <p:cNvPr id="21" name="Zástupný symbol pro zápatí 20"/>
          <p:cNvSpPr>
            <a:spLocks noGrp="1"/>
          </p:cNvSpPr>
          <p:nvPr>
            <p:ph type="ftr" sz="quarter" idx="12"/>
          </p:nvPr>
        </p:nvSpPr>
        <p:spPr/>
        <p:txBody>
          <a:bodyPr rtlCol="0"/>
          <a:lstStyle/>
          <a:p>
            <a:r>
              <a:rPr lang="cs-CZ" smtClean="0"/>
              <a:t>prof. Otruba</a:t>
            </a:r>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Přímá spojovací čára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Zástupný symbol pro nadpis 21"/>
          <p:cNvSpPr>
            <a:spLocks noGrp="1"/>
          </p:cNvSpPr>
          <p:nvPr>
            <p:ph type="title"/>
          </p:nvPr>
        </p:nvSpPr>
        <p:spPr>
          <a:xfrm>
            <a:off x="457200" y="274638"/>
            <a:ext cx="7467600" cy="1143000"/>
          </a:xfrm>
          <a:prstGeom prst="rect">
            <a:avLst/>
          </a:prstGeom>
        </p:spPr>
        <p:txBody>
          <a:bodyPr vert="horz" anchor="b">
            <a:normAutofit/>
          </a:bodyPr>
          <a:lstStyle/>
          <a:p>
            <a:r>
              <a:rPr kumimoji="0" lang="cs-CZ" smtClean="0"/>
              <a:t>Klepnutím lze upravit styl předlohy nadpisů.</a:t>
            </a:r>
            <a:endParaRPr kumimoji="0" lang="en-US"/>
          </a:p>
        </p:txBody>
      </p:sp>
      <p:sp>
        <p:nvSpPr>
          <p:cNvPr id="13" name="Zástupný symbol pro text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4" name="Zástupný symbol pro datum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r>
              <a:rPr lang="cs-CZ" smtClean="0"/>
              <a:t>2010</a:t>
            </a:r>
            <a:endParaRPr lang="cs-CZ"/>
          </a:p>
        </p:txBody>
      </p:sp>
      <p:sp>
        <p:nvSpPr>
          <p:cNvPr id="3" name="Zástupný symbol pro zápatí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cs-CZ" smtClean="0"/>
              <a:t>prof. Otruba</a:t>
            </a:r>
            <a:endParaRPr lang="cs-CZ"/>
          </a:p>
        </p:txBody>
      </p:sp>
      <p:sp>
        <p:nvSpPr>
          <p:cNvPr id="7" name="Přímá spojovací čára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Přímá spojovací čára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Obdélník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římá spojovací čára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ipsa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Zástupný symbol pro číslo snímk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229F504-3BAF-467C-8F21-334C0A71552D}"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Lst>
  <p:hf hdr="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wmf"/><Relationship Id="rId5" Type="http://schemas.openxmlformats.org/officeDocument/2006/relationships/oleObject" Target="../embeddings/oleObject2.bin"/><Relationship Id="rId4" Type="http://schemas.openxmlformats.org/officeDocument/2006/relationships/image" Target="../media/image8.wmf"/></Relationships>
</file>

<file path=ppt/slides/_rels/slide14.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2.wmf"/><Relationship Id="rId5" Type="http://schemas.openxmlformats.org/officeDocument/2006/relationships/oleObject" Target="../embeddings/oleObject5.bin"/><Relationship Id="rId4" Type="http://schemas.openxmlformats.org/officeDocument/2006/relationships/image" Target="../media/image11.wmf"/></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image" Target="../media/image23.jpeg"/><Relationship Id="rId5" Type="http://schemas.openxmlformats.org/officeDocument/2006/relationships/image" Target="../media/image21.wmf"/><Relationship Id="rId4" Type="http://schemas.openxmlformats.org/officeDocument/2006/relationships/oleObject" Target="../embeddings/oleObject7.bin"/></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6.wmf"/><Relationship Id="rId4" Type="http://schemas.openxmlformats.org/officeDocument/2006/relationships/oleObject" Target="../embeddings/oleObject8.bin"/></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0.wmf"/><Relationship Id="rId5" Type="http://schemas.openxmlformats.org/officeDocument/2006/relationships/oleObject" Target="../embeddings/oleObject10.bin"/><Relationship Id="rId4" Type="http://schemas.openxmlformats.org/officeDocument/2006/relationships/image" Target="../media/image29.wmf"/></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39.wmf"/><Relationship Id="rId4" Type="http://schemas.openxmlformats.org/officeDocument/2006/relationships/oleObject" Target="../embeddings/oleObject11.bin"/></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43.wmf"/><Relationship Id="rId5" Type="http://schemas.openxmlformats.org/officeDocument/2006/relationships/oleObject" Target="../embeddings/oleObject13.bin"/><Relationship Id="rId4" Type="http://schemas.openxmlformats.org/officeDocument/2006/relationships/image" Target="../media/image42.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45.wmf"/><Relationship Id="rId4" Type="http://schemas.openxmlformats.org/officeDocument/2006/relationships/oleObject" Target="../embeddings/oleObject15.bin"/></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Lasery základy</a:t>
            </a:r>
            <a:endParaRPr lang="cs-CZ" dirty="0"/>
          </a:p>
        </p:txBody>
      </p:sp>
      <p:sp>
        <p:nvSpPr>
          <p:cNvPr id="3" name="Podnadpis 2"/>
          <p:cNvSpPr>
            <a:spLocks noGrp="1"/>
          </p:cNvSpPr>
          <p:nvPr>
            <p:ph type="subTitle" idx="1"/>
          </p:nvPr>
        </p:nvSpPr>
        <p:spPr/>
        <p:txBody>
          <a:bodyPr/>
          <a:lstStyle/>
          <a:p>
            <a:r>
              <a:rPr lang="cs-CZ" dirty="0" smtClean="0"/>
              <a:t>Vítězslav Otruba, Karel Novotný</a:t>
            </a:r>
            <a:endParaRPr lang="cs-CZ" dirty="0"/>
          </a:p>
        </p:txBody>
      </p:sp>
      <p:sp>
        <p:nvSpPr>
          <p:cNvPr id="6" name="Zástupný symbol pro číslo snímku 5"/>
          <p:cNvSpPr>
            <a:spLocks noGrp="1"/>
          </p:cNvSpPr>
          <p:nvPr>
            <p:ph type="sldNum" sz="quarter" idx="12"/>
          </p:nvPr>
        </p:nvSpPr>
        <p:spPr/>
        <p:txBody>
          <a:bodyPr/>
          <a:lstStyle/>
          <a:p>
            <a:fld id="{A229F504-3BAF-467C-8F21-334C0A71552D}" type="slidenum">
              <a:rPr lang="cs-CZ" smtClean="0"/>
              <a:pPr/>
              <a:t>1</a:t>
            </a:fld>
            <a:endParaRPr lang="cs-CZ"/>
          </a:p>
        </p:txBody>
      </p:sp>
      <p:sp>
        <p:nvSpPr>
          <p:cNvPr id="9" name="Zástupný symbol pro zápatí 8"/>
          <p:cNvSpPr>
            <a:spLocks noGrp="1"/>
          </p:cNvSpPr>
          <p:nvPr>
            <p:ph type="ftr" sz="quarter" idx="11"/>
          </p:nvPr>
        </p:nvSpPr>
        <p:spPr/>
        <p:txBody>
          <a:bodyPr/>
          <a:lstStyle/>
          <a:p>
            <a:r>
              <a:rPr lang="cs-CZ" dirty="0" smtClean="0"/>
              <a:t>Otruba, Novotný</a:t>
            </a:r>
            <a:endParaRPr lang="cs-CZ"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dirty="0" err="1" smtClean="0"/>
              <a:t>Radiative</a:t>
            </a:r>
            <a:r>
              <a:rPr lang="en-US" dirty="0" smtClean="0"/>
              <a:t> Processes cont’d</a:t>
            </a:r>
            <a:endParaRPr lang="en-US" dirty="0"/>
          </a:p>
        </p:txBody>
      </p:sp>
      <p:sp>
        <p:nvSpPr>
          <p:cNvPr id="11" name="Zástupný symbol pro číslo snímku 5"/>
          <p:cNvSpPr>
            <a:spLocks noGrp="1"/>
          </p:cNvSpPr>
          <p:nvPr>
            <p:ph type="sldNum" sz="quarter" idx="15"/>
          </p:nvPr>
        </p:nvSpPr>
        <p:spPr/>
        <p:txBody>
          <a:bodyPr/>
          <a:lstStyle/>
          <a:p>
            <a:fld id="{1EDF59FE-B55B-486C-B583-6A0F64F1B3DD}" type="slidenum">
              <a:rPr lang="en-US" smtClean="0"/>
              <a:pPr/>
              <a:t>10</a:t>
            </a:fld>
            <a:endParaRPr lang="en-US" dirty="0"/>
          </a:p>
        </p:txBody>
      </p:sp>
      <p:pic>
        <p:nvPicPr>
          <p:cNvPr id="120837" name="Picture 5" descr="aurora1a"/>
          <p:cNvPicPr>
            <a:picLocks noChangeAspect="1" noChangeArrowheads="1"/>
          </p:cNvPicPr>
          <p:nvPr/>
        </p:nvPicPr>
        <p:blipFill>
          <a:blip r:embed="rId2" cstate="print"/>
          <a:srcRect/>
          <a:stretch>
            <a:fillRect/>
          </a:stretch>
        </p:blipFill>
        <p:spPr bwMode="auto">
          <a:xfrm>
            <a:off x="2267744" y="1772816"/>
            <a:ext cx="5867400" cy="4217988"/>
          </a:xfrm>
          <a:prstGeom prst="rect">
            <a:avLst/>
          </a:prstGeom>
          <a:noFill/>
          <a:ln w="9525">
            <a:noFill/>
            <a:miter lim="800000"/>
            <a:headEnd/>
            <a:tailEnd/>
          </a:ln>
        </p:spPr>
      </p:pic>
      <p:sp>
        <p:nvSpPr>
          <p:cNvPr id="120838" name="Text Box 6"/>
          <p:cNvSpPr txBox="1">
            <a:spLocks noChangeArrowheads="1"/>
          </p:cNvSpPr>
          <p:nvPr/>
        </p:nvSpPr>
        <p:spPr bwMode="auto">
          <a:xfrm>
            <a:off x="827584" y="1988840"/>
            <a:ext cx="1317735" cy="1877437"/>
          </a:xfrm>
          <a:prstGeom prst="rect">
            <a:avLst/>
          </a:prstGeom>
          <a:noFill/>
          <a:ln w="9525">
            <a:noFill/>
            <a:miter lim="800000"/>
            <a:headEnd/>
            <a:tailEnd/>
          </a:ln>
          <a:effectLst/>
        </p:spPr>
        <p:txBody>
          <a:bodyPr wrap="square">
            <a:spAutoFit/>
          </a:bodyPr>
          <a:lstStyle/>
          <a:p>
            <a:r>
              <a:rPr lang="en-US" dirty="0"/>
              <a:t>O I lines:</a:t>
            </a:r>
          </a:p>
          <a:p>
            <a:endParaRPr lang="en-US" dirty="0"/>
          </a:p>
          <a:p>
            <a:r>
              <a:rPr lang="en-US" sz="2000" baseline="30000" dirty="0">
                <a:latin typeface="Times New Roman" pitchFamily="18" charset="0"/>
              </a:rPr>
              <a:t>3</a:t>
            </a:r>
            <a:r>
              <a:rPr lang="en-US" sz="2000" dirty="0">
                <a:latin typeface="Times New Roman" pitchFamily="18" charset="0"/>
              </a:rPr>
              <a:t>P</a:t>
            </a:r>
            <a:r>
              <a:rPr lang="en-US" sz="2000" baseline="-25000" dirty="0">
                <a:latin typeface="Times New Roman" pitchFamily="18" charset="0"/>
              </a:rPr>
              <a:t>1</a:t>
            </a:r>
            <a:r>
              <a:rPr lang="en-US" sz="2000" dirty="0">
                <a:latin typeface="Times New Roman" pitchFamily="18" charset="0"/>
              </a:rPr>
              <a:t>-</a:t>
            </a:r>
            <a:r>
              <a:rPr lang="en-US" sz="2000" baseline="30000" dirty="0">
                <a:latin typeface="Times New Roman" pitchFamily="18" charset="0"/>
              </a:rPr>
              <a:t>1</a:t>
            </a:r>
            <a:r>
              <a:rPr lang="en-US" sz="2000" dirty="0">
                <a:latin typeface="Times New Roman" pitchFamily="18" charset="0"/>
              </a:rPr>
              <a:t>D</a:t>
            </a:r>
            <a:r>
              <a:rPr lang="en-US" sz="2000" baseline="-25000" dirty="0">
                <a:latin typeface="Times New Roman" pitchFamily="18" charset="0"/>
              </a:rPr>
              <a:t>2</a:t>
            </a:r>
            <a:endParaRPr lang="en-US" sz="2000" baseline="-25000" dirty="0">
              <a:solidFill>
                <a:srgbClr val="FF0000"/>
              </a:solidFill>
              <a:latin typeface="Times New Roman" pitchFamily="18" charset="0"/>
            </a:endParaRPr>
          </a:p>
          <a:p>
            <a:r>
              <a:rPr lang="en-US" sz="2000" baseline="30000" dirty="0">
                <a:latin typeface="Times New Roman" pitchFamily="18" charset="0"/>
              </a:rPr>
              <a:t>3</a:t>
            </a:r>
            <a:r>
              <a:rPr lang="en-US" sz="2000" dirty="0">
                <a:latin typeface="Times New Roman" pitchFamily="18" charset="0"/>
              </a:rPr>
              <a:t>P</a:t>
            </a:r>
            <a:r>
              <a:rPr lang="en-US" sz="2000" baseline="-25000" dirty="0">
                <a:latin typeface="Times New Roman" pitchFamily="18" charset="0"/>
              </a:rPr>
              <a:t>2</a:t>
            </a:r>
            <a:r>
              <a:rPr lang="en-US" sz="2000" dirty="0">
                <a:latin typeface="Times New Roman" pitchFamily="18" charset="0"/>
              </a:rPr>
              <a:t>-</a:t>
            </a:r>
            <a:r>
              <a:rPr lang="en-US" sz="2000" baseline="30000" dirty="0">
                <a:latin typeface="Times New Roman" pitchFamily="18" charset="0"/>
              </a:rPr>
              <a:t>1</a:t>
            </a:r>
            <a:r>
              <a:rPr lang="en-US" sz="2000" dirty="0">
                <a:latin typeface="Times New Roman" pitchFamily="18" charset="0"/>
              </a:rPr>
              <a:t>D</a:t>
            </a:r>
            <a:r>
              <a:rPr lang="en-US" sz="2000" baseline="-25000" dirty="0">
                <a:latin typeface="Times New Roman" pitchFamily="18" charset="0"/>
              </a:rPr>
              <a:t>2</a:t>
            </a:r>
          </a:p>
          <a:p>
            <a:endParaRPr lang="en-US" sz="2000" dirty="0">
              <a:latin typeface="Times New Roman" pitchFamily="18" charset="0"/>
            </a:endParaRPr>
          </a:p>
          <a:p>
            <a:r>
              <a:rPr lang="en-US" sz="2000" baseline="30000" dirty="0">
                <a:latin typeface="Times New Roman" pitchFamily="18" charset="0"/>
              </a:rPr>
              <a:t>1</a:t>
            </a:r>
            <a:r>
              <a:rPr lang="en-US" sz="2000" dirty="0">
                <a:latin typeface="Times New Roman" pitchFamily="18" charset="0"/>
              </a:rPr>
              <a:t>D</a:t>
            </a:r>
            <a:r>
              <a:rPr lang="en-US" sz="2000" baseline="-25000" dirty="0">
                <a:latin typeface="Times New Roman" pitchFamily="18" charset="0"/>
              </a:rPr>
              <a:t>2</a:t>
            </a:r>
            <a:r>
              <a:rPr lang="en-US" sz="2000" dirty="0">
                <a:latin typeface="Times New Roman" pitchFamily="18" charset="0"/>
              </a:rPr>
              <a:t>-</a:t>
            </a:r>
            <a:r>
              <a:rPr lang="en-US" sz="2000" baseline="30000" dirty="0">
                <a:latin typeface="Times New Roman" pitchFamily="18" charset="0"/>
              </a:rPr>
              <a:t>1</a:t>
            </a:r>
            <a:r>
              <a:rPr lang="en-US" sz="2000" dirty="0">
                <a:latin typeface="Times New Roman" pitchFamily="18" charset="0"/>
              </a:rPr>
              <a:t>S</a:t>
            </a:r>
            <a:r>
              <a:rPr lang="en-US" sz="2000" baseline="-25000" dirty="0">
                <a:latin typeface="Times New Roman" pitchFamily="18" charset="0"/>
              </a:rPr>
              <a:t>0</a:t>
            </a:r>
          </a:p>
        </p:txBody>
      </p:sp>
      <p:sp>
        <p:nvSpPr>
          <p:cNvPr id="120839" name="AutoShape 7"/>
          <p:cNvSpPr>
            <a:spLocks noChangeArrowheads="1"/>
          </p:cNvSpPr>
          <p:nvPr/>
        </p:nvSpPr>
        <p:spPr bwMode="auto">
          <a:xfrm>
            <a:off x="2057400" y="2895600"/>
            <a:ext cx="3048000" cy="228600"/>
          </a:xfrm>
          <a:prstGeom prst="rightArrow">
            <a:avLst>
              <a:gd name="adj1" fmla="val 29167"/>
              <a:gd name="adj2" fmla="val 328086"/>
            </a:avLst>
          </a:prstGeom>
          <a:noFill/>
          <a:ln w="9525">
            <a:solidFill>
              <a:srgbClr val="FF0000"/>
            </a:solidFill>
            <a:miter lim="800000"/>
            <a:headEnd/>
            <a:tailEnd/>
          </a:ln>
          <a:effectLst/>
        </p:spPr>
        <p:txBody>
          <a:bodyPr wrap="none" anchor="ctr"/>
          <a:lstStyle/>
          <a:p>
            <a:endParaRPr lang="cs-CZ"/>
          </a:p>
        </p:txBody>
      </p:sp>
      <p:sp>
        <p:nvSpPr>
          <p:cNvPr id="120840" name="AutoShape 8"/>
          <p:cNvSpPr>
            <a:spLocks noChangeArrowheads="1"/>
          </p:cNvSpPr>
          <p:nvPr/>
        </p:nvSpPr>
        <p:spPr bwMode="auto">
          <a:xfrm rot="1500000">
            <a:off x="2063750" y="4310063"/>
            <a:ext cx="2133600" cy="228600"/>
          </a:xfrm>
          <a:prstGeom prst="rightArrow">
            <a:avLst>
              <a:gd name="adj1" fmla="val 29167"/>
              <a:gd name="adj2" fmla="val 229660"/>
            </a:avLst>
          </a:prstGeom>
          <a:noFill/>
          <a:ln w="9525">
            <a:solidFill>
              <a:srgbClr val="00FF00"/>
            </a:solidFill>
            <a:miter lim="800000"/>
            <a:headEnd/>
            <a:tailEnd/>
          </a:ln>
          <a:effectLst/>
        </p:spPr>
        <p:txBody>
          <a:bodyPr wrap="none" anchor="ctr"/>
          <a:lstStyle/>
          <a:p>
            <a:endParaRPr lang="cs-CZ"/>
          </a:p>
        </p:txBody>
      </p:sp>
      <p:sp>
        <p:nvSpPr>
          <p:cNvPr id="120841" name="Text Box 9"/>
          <p:cNvSpPr txBox="1">
            <a:spLocks noChangeArrowheads="1"/>
          </p:cNvSpPr>
          <p:nvPr/>
        </p:nvSpPr>
        <p:spPr bwMode="auto">
          <a:xfrm>
            <a:off x="2346325" y="2393950"/>
            <a:ext cx="635000" cy="457200"/>
          </a:xfrm>
          <a:prstGeom prst="rect">
            <a:avLst/>
          </a:prstGeom>
          <a:noFill/>
          <a:ln w="9525">
            <a:noFill/>
            <a:miter lim="800000"/>
            <a:headEnd/>
            <a:tailEnd/>
          </a:ln>
          <a:effectLst/>
        </p:spPr>
        <p:txBody>
          <a:bodyPr wrap="none">
            <a:spAutoFit/>
          </a:bodyPr>
          <a:lstStyle/>
          <a:p>
            <a:r>
              <a:rPr lang="en-US">
                <a:solidFill>
                  <a:srgbClr val="FF5050"/>
                </a:solidFill>
              </a:rPr>
              <a:t>M1</a:t>
            </a:r>
          </a:p>
        </p:txBody>
      </p:sp>
      <p:sp>
        <p:nvSpPr>
          <p:cNvPr id="120842" name="Text Box 10"/>
          <p:cNvSpPr txBox="1">
            <a:spLocks noChangeArrowheads="1"/>
          </p:cNvSpPr>
          <p:nvPr/>
        </p:nvSpPr>
        <p:spPr bwMode="auto">
          <a:xfrm>
            <a:off x="2286000" y="3505200"/>
            <a:ext cx="635000" cy="457200"/>
          </a:xfrm>
          <a:prstGeom prst="rect">
            <a:avLst/>
          </a:prstGeom>
          <a:noFill/>
          <a:ln w="9525">
            <a:noFill/>
            <a:miter lim="800000"/>
            <a:headEnd/>
            <a:tailEnd/>
          </a:ln>
          <a:effectLst/>
        </p:spPr>
        <p:txBody>
          <a:bodyPr>
            <a:spAutoFit/>
          </a:bodyPr>
          <a:lstStyle/>
          <a:p>
            <a:r>
              <a:rPr lang="en-US">
                <a:solidFill>
                  <a:srgbClr val="33CC33"/>
                </a:solidFill>
              </a:rPr>
              <a:t>E2</a:t>
            </a:r>
          </a:p>
        </p:txBody>
      </p:sp>
      <p:sp>
        <p:nvSpPr>
          <p:cNvPr id="12" name="TextovéPole 11"/>
          <p:cNvSpPr txBox="1"/>
          <p:nvPr/>
        </p:nvSpPr>
        <p:spPr>
          <a:xfrm>
            <a:off x="3491880" y="4941168"/>
            <a:ext cx="1273105" cy="369332"/>
          </a:xfrm>
          <a:prstGeom prst="rect">
            <a:avLst/>
          </a:prstGeom>
          <a:noFill/>
        </p:spPr>
        <p:txBody>
          <a:bodyPr wrap="none" rtlCol="0">
            <a:spAutoFit/>
          </a:bodyPr>
          <a:lstStyle/>
          <a:p>
            <a:r>
              <a:rPr lang="cs-CZ" dirty="0" smtClean="0"/>
              <a:t>557,7 </a:t>
            </a:r>
            <a:r>
              <a:rPr lang="cs-CZ" dirty="0" err="1" smtClean="0"/>
              <a:t>nm</a:t>
            </a:r>
            <a:endParaRPr lang="cs-CZ" dirty="0"/>
          </a:p>
        </p:txBody>
      </p:sp>
      <p:sp>
        <p:nvSpPr>
          <p:cNvPr id="13" name="TextovéPole 12"/>
          <p:cNvSpPr txBox="1"/>
          <p:nvPr/>
        </p:nvSpPr>
        <p:spPr>
          <a:xfrm>
            <a:off x="5220072" y="2996952"/>
            <a:ext cx="1053494" cy="369332"/>
          </a:xfrm>
          <a:prstGeom prst="rect">
            <a:avLst/>
          </a:prstGeom>
          <a:noFill/>
        </p:spPr>
        <p:txBody>
          <a:bodyPr wrap="none" rtlCol="0">
            <a:spAutoFit/>
          </a:bodyPr>
          <a:lstStyle/>
          <a:p>
            <a:r>
              <a:rPr lang="cs-CZ" dirty="0" smtClean="0"/>
              <a:t>630 </a:t>
            </a:r>
            <a:r>
              <a:rPr lang="cs-CZ" dirty="0" err="1" smtClean="0"/>
              <a:t>nm</a:t>
            </a:r>
            <a:endParaRPr lang="cs-CZ" dirty="0"/>
          </a:p>
        </p:txBody>
      </p:sp>
      <p:sp>
        <p:nvSpPr>
          <p:cNvPr id="14" name="TextovéPole 13"/>
          <p:cNvSpPr txBox="1"/>
          <p:nvPr/>
        </p:nvSpPr>
        <p:spPr>
          <a:xfrm>
            <a:off x="2843808" y="5229200"/>
            <a:ext cx="1728192" cy="400110"/>
          </a:xfrm>
          <a:prstGeom prst="rect">
            <a:avLst/>
          </a:prstGeom>
          <a:noFill/>
        </p:spPr>
        <p:txBody>
          <a:bodyPr wrap="square" rtlCol="0">
            <a:spAutoFit/>
          </a:bodyPr>
          <a:lstStyle/>
          <a:p>
            <a:r>
              <a:rPr lang="cs-CZ" sz="1000" dirty="0" smtClean="0"/>
              <a:t>střední doba života </a:t>
            </a:r>
            <a:r>
              <a:rPr lang="cs-CZ" sz="1000" dirty="0" err="1" smtClean="0"/>
              <a:t>exc</a:t>
            </a:r>
            <a:r>
              <a:rPr lang="cs-CZ" sz="1000" dirty="0" smtClean="0"/>
              <a:t>. stavu 0,7 s</a:t>
            </a:r>
            <a:endParaRPr lang="cs-CZ" sz="1000" dirty="0"/>
          </a:p>
        </p:txBody>
      </p:sp>
      <p:sp>
        <p:nvSpPr>
          <p:cNvPr id="15" name="TextovéPole 14"/>
          <p:cNvSpPr txBox="1"/>
          <p:nvPr/>
        </p:nvSpPr>
        <p:spPr>
          <a:xfrm>
            <a:off x="5148064" y="3501008"/>
            <a:ext cx="1728192" cy="400110"/>
          </a:xfrm>
          <a:prstGeom prst="rect">
            <a:avLst/>
          </a:prstGeom>
          <a:noFill/>
        </p:spPr>
        <p:txBody>
          <a:bodyPr wrap="square" rtlCol="0">
            <a:spAutoFit/>
          </a:bodyPr>
          <a:lstStyle/>
          <a:p>
            <a:r>
              <a:rPr lang="cs-CZ" sz="1000" dirty="0" smtClean="0"/>
              <a:t>střední doba života </a:t>
            </a:r>
            <a:r>
              <a:rPr lang="cs-CZ" sz="1000" dirty="0" err="1" smtClean="0"/>
              <a:t>exc</a:t>
            </a:r>
            <a:r>
              <a:rPr lang="cs-CZ" sz="1000" dirty="0" smtClean="0"/>
              <a:t>. stavu 110 s</a:t>
            </a:r>
            <a:endParaRPr lang="cs-CZ" sz="1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20837"/>
                                        </p:tgtEl>
                                        <p:attrNameLst>
                                          <p:attrName>style.visibility</p:attrName>
                                        </p:attrNameLst>
                                      </p:cBhvr>
                                      <p:to>
                                        <p:strVal val="visible"/>
                                      </p:to>
                                    </p:set>
                                    <p:anim calcmode="lin" valueType="num">
                                      <p:cBhvr>
                                        <p:cTn id="7" dur="500" fill="hold"/>
                                        <p:tgtEl>
                                          <p:spTgt spid="120837"/>
                                        </p:tgtEl>
                                        <p:attrNameLst>
                                          <p:attrName>ppt_w</p:attrName>
                                        </p:attrNameLst>
                                      </p:cBhvr>
                                      <p:tavLst>
                                        <p:tav tm="0">
                                          <p:val>
                                            <p:fltVal val="0"/>
                                          </p:val>
                                        </p:tav>
                                        <p:tav tm="100000">
                                          <p:val>
                                            <p:strVal val="#ppt_w"/>
                                          </p:val>
                                        </p:tav>
                                      </p:tavLst>
                                    </p:anim>
                                    <p:anim calcmode="lin" valueType="num">
                                      <p:cBhvr>
                                        <p:cTn id="8" dur="500" fill="hold"/>
                                        <p:tgtEl>
                                          <p:spTgt spid="12083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číslo snímku 6"/>
          <p:cNvSpPr>
            <a:spLocks noGrp="1"/>
          </p:cNvSpPr>
          <p:nvPr>
            <p:ph type="sldNum" sz="quarter" idx="12"/>
          </p:nvPr>
        </p:nvSpPr>
        <p:spPr/>
        <p:txBody>
          <a:bodyPr/>
          <a:lstStyle/>
          <a:p>
            <a:pPr>
              <a:defRPr/>
            </a:pPr>
            <a:fld id="{E4D2CBD5-AA6D-4924-8450-CBE01855BC67}" type="slidenum">
              <a:rPr lang="cs-CZ"/>
              <a:pPr>
                <a:defRPr/>
              </a:pPr>
              <a:t>11</a:t>
            </a:fld>
            <a:endParaRPr lang="cs-CZ"/>
          </a:p>
        </p:txBody>
      </p:sp>
      <p:sp>
        <p:nvSpPr>
          <p:cNvPr id="11268" name="Rectangle 4"/>
          <p:cNvSpPr>
            <a:spLocks noGrp="1" noChangeArrowheads="1"/>
          </p:cNvSpPr>
          <p:nvPr>
            <p:ph type="title"/>
          </p:nvPr>
        </p:nvSpPr>
        <p:spPr/>
        <p:txBody>
          <a:bodyPr/>
          <a:lstStyle/>
          <a:p>
            <a:pPr eaLnBrk="1" hangingPunct="1">
              <a:defRPr/>
            </a:pPr>
            <a:r>
              <a:rPr lang="cs-CZ" smtClean="0"/>
              <a:t>Spontánní emise</a:t>
            </a:r>
          </a:p>
        </p:txBody>
      </p:sp>
      <p:sp>
        <p:nvSpPr>
          <p:cNvPr id="11280" name="Rectangle 16"/>
          <p:cNvSpPr>
            <a:spLocks noGrp="1" noChangeArrowheads="1"/>
          </p:cNvSpPr>
          <p:nvPr>
            <p:ph type="body" sz="half" idx="1"/>
          </p:nvPr>
        </p:nvSpPr>
        <p:spPr>
          <a:xfrm>
            <a:off x="179512" y="1556792"/>
            <a:ext cx="4110608" cy="4968552"/>
          </a:xfrm>
        </p:spPr>
        <p:txBody>
          <a:bodyPr>
            <a:normAutofit/>
          </a:bodyPr>
          <a:lstStyle/>
          <a:p>
            <a:pPr eaLnBrk="1" hangingPunct="1">
              <a:defRPr/>
            </a:pPr>
            <a:r>
              <a:rPr lang="cs-CZ" sz="2800" dirty="0" smtClean="0"/>
              <a:t>Pravděpodobnost </a:t>
            </a:r>
            <a:r>
              <a:rPr lang="cs-CZ" sz="2800" dirty="0" err="1" smtClean="0"/>
              <a:t>absorbce</a:t>
            </a:r>
            <a:r>
              <a:rPr lang="cs-CZ" sz="2800" dirty="0" smtClean="0"/>
              <a:t> fotonu:</a:t>
            </a:r>
          </a:p>
          <a:p>
            <a:pPr eaLnBrk="1" hangingPunct="1">
              <a:buFont typeface="Wingdings" pitchFamily="2" charset="2"/>
              <a:buNone/>
              <a:defRPr/>
            </a:pPr>
            <a:r>
              <a:rPr lang="cs-CZ" sz="2800" dirty="0" smtClean="0"/>
              <a:t>	w</a:t>
            </a:r>
            <a:r>
              <a:rPr lang="cs-CZ" sz="2800" baseline="-25000" dirty="0" smtClean="0"/>
              <a:t>01</a:t>
            </a:r>
            <a:r>
              <a:rPr lang="cs-CZ" sz="2800" dirty="0" smtClean="0"/>
              <a:t>=n</a:t>
            </a:r>
            <a:r>
              <a:rPr lang="cs-CZ" sz="2800" baseline="-25000" dirty="0" smtClean="0"/>
              <a:t>0</a:t>
            </a:r>
            <a:r>
              <a:rPr lang="el-GR" sz="2800" dirty="0" smtClean="0"/>
              <a:t>ρ</a:t>
            </a:r>
            <a:r>
              <a:rPr lang="cs-CZ" sz="2800" dirty="0" smtClean="0"/>
              <a:t>(</a:t>
            </a:r>
            <a:r>
              <a:rPr lang="el-GR" sz="2800" dirty="0" smtClean="0">
                <a:latin typeface="Times New Roman" pitchFamily="18" charset="0"/>
              </a:rPr>
              <a:t>ν</a:t>
            </a:r>
            <a:r>
              <a:rPr lang="cs-CZ" sz="2800" dirty="0" smtClean="0"/>
              <a:t>)B</a:t>
            </a:r>
            <a:r>
              <a:rPr lang="cs-CZ" sz="2800" baseline="-25000" dirty="0" smtClean="0"/>
              <a:t>01</a:t>
            </a:r>
          </a:p>
          <a:p>
            <a:pPr eaLnBrk="1" hangingPunct="1">
              <a:buFont typeface="Wingdings" pitchFamily="2" charset="2"/>
              <a:buNone/>
              <a:defRPr/>
            </a:pPr>
            <a:endParaRPr lang="cs-CZ" sz="2800" dirty="0" smtClean="0"/>
          </a:p>
          <a:p>
            <a:pPr eaLnBrk="1" hangingPunct="1">
              <a:defRPr/>
            </a:pPr>
            <a:r>
              <a:rPr lang="cs-CZ" sz="2800" dirty="0" smtClean="0"/>
              <a:t>Pravděpodobnost</a:t>
            </a:r>
          </a:p>
          <a:p>
            <a:pPr eaLnBrk="1" hangingPunct="1">
              <a:buFont typeface="Wingdings" pitchFamily="2" charset="2"/>
              <a:buNone/>
              <a:defRPr/>
            </a:pPr>
            <a:r>
              <a:rPr lang="cs-CZ" sz="2800" dirty="0" smtClean="0"/>
              <a:t>	spontánní emise:</a:t>
            </a:r>
          </a:p>
          <a:p>
            <a:pPr eaLnBrk="1" hangingPunct="1">
              <a:buFont typeface="Wingdings" pitchFamily="2" charset="2"/>
              <a:buNone/>
              <a:defRPr/>
            </a:pPr>
            <a:r>
              <a:rPr lang="cs-CZ" sz="2800" dirty="0" smtClean="0"/>
              <a:t>	w</a:t>
            </a:r>
            <a:r>
              <a:rPr lang="cs-CZ" sz="2800" baseline="-25000" dirty="0" smtClean="0"/>
              <a:t>10</a:t>
            </a:r>
            <a:r>
              <a:rPr lang="cs-CZ" sz="2800" dirty="0" smtClean="0"/>
              <a:t>=n</a:t>
            </a:r>
            <a:r>
              <a:rPr lang="cs-CZ" sz="2800" baseline="-25000" dirty="0" smtClean="0"/>
              <a:t>1</a:t>
            </a:r>
            <a:r>
              <a:rPr lang="cs-CZ" sz="2800" dirty="0" smtClean="0"/>
              <a:t>A</a:t>
            </a:r>
            <a:r>
              <a:rPr lang="cs-CZ" sz="2800" baseline="-25000" dirty="0" smtClean="0"/>
              <a:t>10</a:t>
            </a:r>
          </a:p>
          <a:p>
            <a:pPr lvl="0">
              <a:buClr>
                <a:srgbClr val="4F81BD"/>
              </a:buClr>
              <a:buNone/>
              <a:defRPr/>
            </a:pPr>
            <a:endParaRPr lang="cs-CZ" sz="1400" dirty="0" smtClean="0">
              <a:solidFill>
                <a:prstClr val="black"/>
              </a:solidFill>
            </a:endParaRPr>
          </a:p>
          <a:p>
            <a:pPr lvl="0">
              <a:buClr>
                <a:srgbClr val="4F81BD"/>
              </a:buClr>
              <a:buNone/>
              <a:defRPr/>
            </a:pPr>
            <a:r>
              <a:rPr lang="el-GR" sz="1200" dirty="0" smtClean="0">
                <a:solidFill>
                  <a:schemeClr val="accent1">
                    <a:lumMod val="75000"/>
                  </a:schemeClr>
                </a:solidFill>
              </a:rPr>
              <a:t>ρ</a:t>
            </a:r>
            <a:r>
              <a:rPr lang="cs-CZ" sz="1200" dirty="0" smtClean="0">
                <a:solidFill>
                  <a:schemeClr val="accent1">
                    <a:lumMod val="75000"/>
                  </a:schemeClr>
                </a:solidFill>
              </a:rPr>
              <a:t>(</a:t>
            </a:r>
            <a:r>
              <a:rPr lang="el-GR" sz="1200" dirty="0" smtClean="0">
                <a:solidFill>
                  <a:schemeClr val="accent1">
                    <a:lumMod val="75000"/>
                  </a:schemeClr>
                </a:solidFill>
                <a:latin typeface="Times New Roman" pitchFamily="18" charset="0"/>
              </a:rPr>
              <a:t>ν</a:t>
            </a:r>
            <a:r>
              <a:rPr lang="cs-CZ" sz="1200" dirty="0" smtClean="0">
                <a:solidFill>
                  <a:schemeClr val="accent1">
                    <a:lumMod val="75000"/>
                  </a:schemeClr>
                </a:solidFill>
              </a:rPr>
              <a:t>) – spektrální hustota záření o frekvenci </a:t>
            </a:r>
            <a:r>
              <a:rPr lang="el-GR" sz="1200" dirty="0" smtClean="0">
                <a:solidFill>
                  <a:schemeClr val="accent1">
                    <a:lumMod val="75000"/>
                  </a:schemeClr>
                </a:solidFill>
                <a:latin typeface="Times New Roman" pitchFamily="18" charset="0"/>
              </a:rPr>
              <a:t>ν</a:t>
            </a:r>
            <a:endParaRPr lang="cs-CZ" sz="1200" dirty="0" smtClean="0">
              <a:solidFill>
                <a:schemeClr val="accent1">
                  <a:lumMod val="75000"/>
                </a:schemeClr>
              </a:solidFill>
              <a:latin typeface="Times New Roman" pitchFamily="18" charset="0"/>
            </a:endParaRPr>
          </a:p>
          <a:p>
            <a:pPr lvl="0">
              <a:buClr>
                <a:srgbClr val="4F81BD"/>
              </a:buClr>
              <a:buNone/>
              <a:defRPr/>
            </a:pPr>
            <a:r>
              <a:rPr lang="cs-CZ" sz="1200" dirty="0" smtClean="0">
                <a:solidFill>
                  <a:schemeClr val="accent1">
                    <a:lumMod val="75000"/>
                  </a:schemeClr>
                </a:solidFill>
              </a:rPr>
              <a:t>B</a:t>
            </a:r>
            <a:r>
              <a:rPr lang="cs-CZ" sz="1200" baseline="-25000" dirty="0" smtClean="0">
                <a:solidFill>
                  <a:schemeClr val="accent1">
                    <a:lumMod val="75000"/>
                  </a:schemeClr>
                </a:solidFill>
              </a:rPr>
              <a:t>01 </a:t>
            </a:r>
            <a:r>
              <a:rPr lang="cs-CZ" sz="1200" dirty="0" smtClean="0">
                <a:solidFill>
                  <a:schemeClr val="accent1">
                    <a:lumMod val="75000"/>
                  </a:schemeClr>
                </a:solidFill>
              </a:rPr>
              <a:t>– Einsteinův koeficient pravděpodobnosti   absorpce</a:t>
            </a:r>
          </a:p>
          <a:p>
            <a:pPr lvl="0">
              <a:buClr>
                <a:srgbClr val="4F81BD"/>
              </a:buClr>
              <a:buNone/>
              <a:defRPr/>
            </a:pPr>
            <a:r>
              <a:rPr lang="cs-CZ" sz="1200" dirty="0" smtClean="0">
                <a:solidFill>
                  <a:schemeClr val="accent1">
                    <a:lumMod val="75000"/>
                  </a:schemeClr>
                </a:solidFill>
              </a:rPr>
              <a:t>A</a:t>
            </a:r>
            <a:r>
              <a:rPr lang="cs-CZ" sz="1200" baseline="-25000" dirty="0" smtClean="0">
                <a:solidFill>
                  <a:schemeClr val="accent1">
                    <a:lumMod val="75000"/>
                  </a:schemeClr>
                </a:solidFill>
              </a:rPr>
              <a:t>10</a:t>
            </a:r>
            <a:r>
              <a:rPr lang="cs-CZ" sz="1200" dirty="0" smtClean="0">
                <a:solidFill>
                  <a:schemeClr val="accent1">
                    <a:lumMod val="75000"/>
                  </a:schemeClr>
                </a:solidFill>
              </a:rPr>
              <a:t> – Einsteinův koeficient pravděpodobnosti spontánní emise</a:t>
            </a:r>
          </a:p>
          <a:p>
            <a:pPr eaLnBrk="1" hangingPunct="1">
              <a:buFont typeface="Wingdings" pitchFamily="2" charset="2"/>
              <a:buNone/>
              <a:defRPr/>
            </a:pPr>
            <a:endParaRPr lang="el-GR" sz="2800" dirty="0" smtClean="0"/>
          </a:p>
          <a:p>
            <a:pPr eaLnBrk="1" hangingPunct="1">
              <a:buFont typeface="Wingdings" pitchFamily="2" charset="2"/>
              <a:buNone/>
              <a:defRPr/>
            </a:pPr>
            <a:endParaRPr lang="cs-CZ" sz="2800" dirty="0" smtClean="0"/>
          </a:p>
        </p:txBody>
      </p:sp>
      <p:pic>
        <p:nvPicPr>
          <p:cNvPr id="11271" name="Picture 19" descr="a_m"/>
          <p:cNvPicPr>
            <a:picLocks noChangeAspect="1" noChangeArrowheads="1" noCrop="1"/>
          </p:cNvPicPr>
          <p:nvPr/>
        </p:nvPicPr>
        <p:blipFill>
          <a:blip r:embed="rId2" cstate="print"/>
          <a:srcRect/>
          <a:stretch>
            <a:fillRect/>
          </a:stretch>
        </p:blipFill>
        <p:spPr bwMode="auto">
          <a:xfrm>
            <a:off x="4355976" y="1988840"/>
            <a:ext cx="4086225"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číslo snímku 6"/>
          <p:cNvSpPr>
            <a:spLocks noGrp="1"/>
          </p:cNvSpPr>
          <p:nvPr>
            <p:ph type="sldNum" sz="quarter" idx="12"/>
          </p:nvPr>
        </p:nvSpPr>
        <p:spPr/>
        <p:txBody>
          <a:bodyPr/>
          <a:lstStyle/>
          <a:p>
            <a:pPr>
              <a:defRPr/>
            </a:pPr>
            <a:fld id="{03B2BDED-78E5-478F-A6D0-122FCB00A6BA}" type="slidenum">
              <a:rPr lang="cs-CZ"/>
              <a:pPr>
                <a:defRPr/>
              </a:pPr>
              <a:t>12</a:t>
            </a:fld>
            <a:endParaRPr lang="cs-CZ"/>
          </a:p>
        </p:txBody>
      </p:sp>
      <p:sp>
        <p:nvSpPr>
          <p:cNvPr id="15362" name="Rectangle 2"/>
          <p:cNvSpPr>
            <a:spLocks noGrp="1" noChangeArrowheads="1"/>
          </p:cNvSpPr>
          <p:nvPr>
            <p:ph type="title"/>
          </p:nvPr>
        </p:nvSpPr>
        <p:spPr/>
        <p:txBody>
          <a:bodyPr/>
          <a:lstStyle/>
          <a:p>
            <a:pPr eaLnBrk="1" hangingPunct="1">
              <a:defRPr/>
            </a:pPr>
            <a:r>
              <a:rPr lang="cs-CZ" smtClean="0"/>
              <a:t>Stimulovaná emise</a:t>
            </a:r>
          </a:p>
        </p:txBody>
      </p:sp>
      <p:sp>
        <p:nvSpPr>
          <p:cNvPr id="15366" name="Rectangle 6"/>
          <p:cNvSpPr>
            <a:spLocks noGrp="1" noChangeArrowheads="1"/>
          </p:cNvSpPr>
          <p:nvPr>
            <p:ph type="body" sz="half" idx="1"/>
          </p:nvPr>
        </p:nvSpPr>
        <p:spPr>
          <a:xfrm>
            <a:off x="457200" y="1600200"/>
            <a:ext cx="4114800" cy="5069160"/>
          </a:xfrm>
        </p:spPr>
        <p:txBody>
          <a:bodyPr>
            <a:normAutofit/>
          </a:bodyPr>
          <a:lstStyle/>
          <a:p>
            <a:pPr eaLnBrk="1" hangingPunct="1">
              <a:defRPr/>
            </a:pPr>
            <a:r>
              <a:rPr lang="cs-CZ" sz="2800" dirty="0" smtClean="0"/>
              <a:t>Pravděpodobnost stimulované emise:</a:t>
            </a:r>
          </a:p>
          <a:p>
            <a:pPr eaLnBrk="1" hangingPunct="1">
              <a:buFont typeface="Wingdings" pitchFamily="2" charset="2"/>
              <a:buNone/>
              <a:defRPr/>
            </a:pPr>
            <a:r>
              <a:rPr lang="cs-CZ" sz="2800" dirty="0" smtClean="0"/>
              <a:t>	w</a:t>
            </a:r>
            <a:r>
              <a:rPr lang="cs-CZ" sz="2800" baseline="-25000" dirty="0" smtClean="0"/>
              <a:t>10</a:t>
            </a:r>
            <a:r>
              <a:rPr lang="cs-CZ" sz="2800" dirty="0" smtClean="0"/>
              <a:t>=n</a:t>
            </a:r>
            <a:r>
              <a:rPr lang="cs-CZ" sz="2800" baseline="-25000" dirty="0" smtClean="0"/>
              <a:t>1</a:t>
            </a:r>
            <a:r>
              <a:rPr lang="el-GR" sz="2800" dirty="0" smtClean="0"/>
              <a:t>ρ</a:t>
            </a:r>
            <a:r>
              <a:rPr lang="cs-CZ" sz="2800" dirty="0" smtClean="0"/>
              <a:t>(</a:t>
            </a:r>
            <a:r>
              <a:rPr lang="el-GR" sz="2800" dirty="0" smtClean="0">
                <a:latin typeface="Times New Roman" pitchFamily="18" charset="0"/>
              </a:rPr>
              <a:t>ν</a:t>
            </a:r>
            <a:r>
              <a:rPr lang="cs-CZ" sz="2800" dirty="0" smtClean="0"/>
              <a:t>)B</a:t>
            </a:r>
            <a:r>
              <a:rPr lang="cs-CZ" sz="2800" baseline="-25000" dirty="0" smtClean="0"/>
              <a:t>10</a:t>
            </a:r>
          </a:p>
          <a:p>
            <a:pPr eaLnBrk="1" hangingPunct="1">
              <a:buFont typeface="Wingdings" pitchFamily="2" charset="2"/>
              <a:buNone/>
              <a:defRPr/>
            </a:pPr>
            <a:endParaRPr lang="cs-CZ" sz="2800" baseline="-25000" dirty="0" smtClean="0"/>
          </a:p>
          <a:p>
            <a:pPr lvl="0">
              <a:buClr>
                <a:srgbClr val="4F81BD"/>
              </a:buClr>
              <a:buNone/>
              <a:defRPr/>
            </a:pPr>
            <a:r>
              <a:rPr lang="cs-CZ" sz="1100" dirty="0" smtClean="0">
                <a:solidFill>
                  <a:prstClr val="black"/>
                </a:solidFill>
              </a:rPr>
              <a:t>B</a:t>
            </a:r>
            <a:r>
              <a:rPr lang="cs-CZ" sz="1100" baseline="-25000" dirty="0" smtClean="0">
                <a:solidFill>
                  <a:prstClr val="black"/>
                </a:solidFill>
              </a:rPr>
              <a:t>10 </a:t>
            </a:r>
            <a:r>
              <a:rPr lang="cs-CZ" sz="1100" dirty="0" smtClean="0">
                <a:solidFill>
                  <a:prstClr val="black"/>
                </a:solidFill>
              </a:rPr>
              <a:t>– Einsteinův koeficient pravděpodobnosti   stimulované emise</a:t>
            </a:r>
          </a:p>
          <a:p>
            <a:pPr eaLnBrk="1" hangingPunct="1">
              <a:buFont typeface="Wingdings" pitchFamily="2" charset="2"/>
              <a:buNone/>
              <a:defRPr/>
            </a:pPr>
            <a:endParaRPr lang="cs-CZ" sz="2800" baseline="-25000" dirty="0" smtClean="0"/>
          </a:p>
          <a:p>
            <a:pPr eaLnBrk="1" hangingPunct="1">
              <a:defRPr/>
            </a:pPr>
            <a:r>
              <a:rPr lang="cs-CZ" sz="2800" dirty="0" smtClean="0"/>
              <a:t>Proces interakce se zářením:</a:t>
            </a:r>
          </a:p>
          <a:p>
            <a:pPr eaLnBrk="1" hangingPunct="1">
              <a:buFont typeface="Wingdings" pitchFamily="2" charset="2"/>
              <a:buNone/>
              <a:defRPr/>
            </a:pPr>
            <a:r>
              <a:rPr lang="cs-CZ" sz="2800" dirty="0" smtClean="0"/>
              <a:t>	n</a:t>
            </a:r>
            <a:r>
              <a:rPr lang="cs-CZ" sz="2800" baseline="-25000" dirty="0" smtClean="0"/>
              <a:t>0</a:t>
            </a:r>
            <a:r>
              <a:rPr lang="el-GR" sz="2800" dirty="0" smtClean="0"/>
              <a:t>ρ</a:t>
            </a:r>
            <a:r>
              <a:rPr lang="cs-CZ" sz="2800" dirty="0" smtClean="0"/>
              <a:t>(</a:t>
            </a:r>
            <a:r>
              <a:rPr lang="el-GR" sz="2800" dirty="0" smtClean="0">
                <a:latin typeface="Times New Roman" pitchFamily="18" charset="0"/>
              </a:rPr>
              <a:t>ν</a:t>
            </a:r>
            <a:r>
              <a:rPr lang="cs-CZ" sz="2800" dirty="0" smtClean="0"/>
              <a:t>)B</a:t>
            </a:r>
            <a:r>
              <a:rPr lang="cs-CZ" sz="2800" baseline="-25000" dirty="0" smtClean="0"/>
              <a:t>01</a:t>
            </a:r>
            <a:r>
              <a:rPr lang="cs-CZ" sz="2800" dirty="0" smtClean="0"/>
              <a:t>=</a:t>
            </a:r>
          </a:p>
          <a:p>
            <a:pPr eaLnBrk="1" hangingPunct="1">
              <a:buFont typeface="Wingdings" pitchFamily="2" charset="2"/>
              <a:buNone/>
              <a:defRPr/>
            </a:pPr>
            <a:r>
              <a:rPr lang="cs-CZ" sz="2800" dirty="0" smtClean="0"/>
              <a:t>	n</a:t>
            </a:r>
            <a:r>
              <a:rPr lang="cs-CZ" sz="2800" baseline="-25000" dirty="0" smtClean="0"/>
              <a:t>1</a:t>
            </a:r>
            <a:r>
              <a:rPr lang="el-GR" sz="2800" dirty="0" smtClean="0"/>
              <a:t>ρ</a:t>
            </a:r>
            <a:r>
              <a:rPr lang="cs-CZ" sz="2800" dirty="0" smtClean="0"/>
              <a:t>(</a:t>
            </a:r>
            <a:r>
              <a:rPr lang="el-GR" sz="2800" dirty="0" smtClean="0">
                <a:latin typeface="Times New Roman" pitchFamily="18" charset="0"/>
              </a:rPr>
              <a:t>ν</a:t>
            </a:r>
            <a:r>
              <a:rPr lang="cs-CZ" sz="2800" dirty="0" smtClean="0"/>
              <a:t>)B</a:t>
            </a:r>
            <a:r>
              <a:rPr lang="cs-CZ" sz="2800" baseline="-25000" dirty="0" smtClean="0"/>
              <a:t>10 </a:t>
            </a:r>
            <a:r>
              <a:rPr lang="cs-CZ" sz="2800" dirty="0" smtClean="0"/>
              <a:t>+n</a:t>
            </a:r>
            <a:r>
              <a:rPr lang="cs-CZ" sz="2800" baseline="-25000" dirty="0" smtClean="0"/>
              <a:t>1</a:t>
            </a:r>
            <a:r>
              <a:rPr lang="cs-CZ" sz="2800" dirty="0" smtClean="0"/>
              <a:t>A</a:t>
            </a:r>
            <a:r>
              <a:rPr lang="cs-CZ" sz="2800" baseline="-25000" dirty="0" smtClean="0"/>
              <a:t>10</a:t>
            </a:r>
          </a:p>
          <a:p>
            <a:pPr eaLnBrk="1" hangingPunct="1">
              <a:buFont typeface="Wingdings" pitchFamily="2" charset="2"/>
              <a:buNone/>
              <a:defRPr/>
            </a:pPr>
            <a:endParaRPr lang="cs-CZ" sz="1400" baseline="-25000" dirty="0" smtClean="0"/>
          </a:p>
        </p:txBody>
      </p:sp>
      <p:sp>
        <p:nvSpPr>
          <p:cNvPr id="12295" name="Text Box 10"/>
          <p:cNvSpPr txBox="1">
            <a:spLocks noChangeArrowheads="1"/>
          </p:cNvSpPr>
          <p:nvPr/>
        </p:nvSpPr>
        <p:spPr bwMode="auto">
          <a:xfrm>
            <a:off x="7793038" y="2651125"/>
            <a:ext cx="330200" cy="366713"/>
          </a:xfrm>
          <a:prstGeom prst="rect">
            <a:avLst/>
          </a:prstGeom>
          <a:noFill/>
          <a:ln w="9525">
            <a:noFill/>
            <a:miter lim="800000"/>
            <a:headEnd/>
            <a:tailEnd/>
          </a:ln>
        </p:spPr>
        <p:txBody>
          <a:bodyPr wrap="none">
            <a:spAutoFit/>
          </a:bodyPr>
          <a:lstStyle/>
          <a:p>
            <a:pPr algn="l"/>
            <a:r>
              <a:rPr lang="cs-CZ"/>
              <a:t>1</a:t>
            </a:r>
          </a:p>
        </p:txBody>
      </p:sp>
      <p:pic>
        <p:nvPicPr>
          <p:cNvPr id="12296" name="Picture 9" descr="st_em"/>
          <p:cNvPicPr>
            <a:picLocks noChangeAspect="1" noChangeArrowheads="1" noCrop="1"/>
          </p:cNvPicPr>
          <p:nvPr/>
        </p:nvPicPr>
        <p:blipFill>
          <a:blip r:embed="rId2" cstate="print"/>
          <a:srcRect/>
          <a:stretch>
            <a:fillRect/>
          </a:stretch>
        </p:blipFill>
        <p:spPr bwMode="auto">
          <a:xfrm>
            <a:off x="4427984" y="2132856"/>
            <a:ext cx="3997325" cy="3197225"/>
          </a:xfrm>
          <a:prstGeom prst="rect">
            <a:avLst/>
          </a:prstGeom>
          <a:noFill/>
          <a:ln w="9525">
            <a:noFill/>
            <a:miter lim="800000"/>
            <a:headEnd/>
            <a:tailEnd/>
          </a:ln>
        </p:spPr>
      </p:pic>
      <p:sp>
        <p:nvSpPr>
          <p:cNvPr id="12298" name="Text Box 13"/>
          <p:cNvSpPr txBox="1">
            <a:spLocks noChangeArrowheads="1"/>
          </p:cNvSpPr>
          <p:nvPr/>
        </p:nvSpPr>
        <p:spPr bwMode="auto">
          <a:xfrm>
            <a:off x="7864475" y="4379913"/>
            <a:ext cx="330540" cy="369332"/>
          </a:xfrm>
          <a:prstGeom prst="rect">
            <a:avLst/>
          </a:prstGeom>
          <a:noFill/>
          <a:ln w="9525">
            <a:noFill/>
            <a:miter lim="800000"/>
            <a:headEnd/>
            <a:tailEnd/>
          </a:ln>
        </p:spPr>
        <p:txBody>
          <a:bodyPr wrap="none">
            <a:spAutoFit/>
          </a:bodyPr>
          <a:lstStyle/>
          <a:p>
            <a:pPr algn="l"/>
            <a:r>
              <a:rPr lang="cs-CZ" b="1" dirty="0"/>
              <a:t>0</a:t>
            </a:r>
          </a:p>
        </p:txBody>
      </p:sp>
      <p:sp>
        <p:nvSpPr>
          <p:cNvPr id="12297" name="Text Box 11"/>
          <p:cNvSpPr txBox="1">
            <a:spLocks noChangeArrowheads="1"/>
          </p:cNvSpPr>
          <p:nvPr/>
        </p:nvSpPr>
        <p:spPr bwMode="auto">
          <a:xfrm>
            <a:off x="7793038" y="2651125"/>
            <a:ext cx="330540" cy="369332"/>
          </a:xfrm>
          <a:prstGeom prst="rect">
            <a:avLst/>
          </a:prstGeom>
          <a:noFill/>
          <a:ln w="9525">
            <a:noFill/>
            <a:miter lim="800000"/>
            <a:headEnd/>
            <a:tailEnd/>
          </a:ln>
        </p:spPr>
        <p:txBody>
          <a:bodyPr wrap="none">
            <a:spAutoFit/>
          </a:bodyPr>
          <a:lstStyle/>
          <a:p>
            <a:pPr algn="l"/>
            <a:r>
              <a:rPr lang="cs-CZ" b="1" dirty="0" smtClean="0"/>
              <a:t>1</a:t>
            </a:r>
            <a:endParaRPr lang="cs-CZ"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922114"/>
          </a:xfrm>
        </p:spPr>
        <p:txBody>
          <a:bodyPr/>
          <a:lstStyle/>
          <a:p>
            <a:r>
              <a:rPr lang="cs-CZ" dirty="0" smtClean="0"/>
              <a:t>Interakce se zářením</a:t>
            </a:r>
            <a:endParaRPr lang="cs-CZ" dirty="0"/>
          </a:p>
        </p:txBody>
      </p:sp>
      <p:sp>
        <p:nvSpPr>
          <p:cNvPr id="5" name="Zástupný symbol pro číslo snímku 4"/>
          <p:cNvSpPr>
            <a:spLocks noGrp="1"/>
          </p:cNvSpPr>
          <p:nvPr>
            <p:ph type="sldNum" sz="quarter" idx="15"/>
          </p:nvPr>
        </p:nvSpPr>
        <p:spPr/>
        <p:txBody>
          <a:bodyPr/>
          <a:lstStyle/>
          <a:p>
            <a:fld id="{A229F504-3BAF-467C-8F21-334C0A71552D}" type="slidenum">
              <a:rPr lang="cs-CZ" smtClean="0"/>
              <a:pPr/>
              <a:t>13</a:t>
            </a:fld>
            <a:endParaRPr lang="cs-CZ"/>
          </a:p>
        </p:txBody>
      </p:sp>
      <p:graphicFrame>
        <p:nvGraphicFramePr>
          <p:cNvPr id="7" name="Zástupný symbol pro obsah 6"/>
          <p:cNvGraphicFramePr>
            <a:graphicFrameLocks noGrp="1" noChangeAspect="1"/>
          </p:cNvGraphicFramePr>
          <p:nvPr>
            <p:ph sz="quarter" idx="1"/>
          </p:nvPr>
        </p:nvGraphicFramePr>
        <p:xfrm>
          <a:off x="1403648" y="1772816"/>
          <a:ext cx="5112568" cy="639071"/>
        </p:xfrm>
        <a:graphic>
          <a:graphicData uri="http://schemas.openxmlformats.org/presentationml/2006/ole">
            <mc:AlternateContent xmlns:mc="http://schemas.openxmlformats.org/markup-compatibility/2006">
              <mc:Choice xmlns:v="urn:schemas-microsoft-com:vml" Requires="v">
                <p:oleObj spid="_x0000_s1101" name="Rovnice" r:id="rId3" imgW="1828800" imgH="228600" progId="Equation.3">
                  <p:embed/>
                </p:oleObj>
              </mc:Choice>
              <mc:Fallback>
                <p:oleObj name="Rovnice" r:id="rId3" imgW="1828800" imgH="228600" progId="Equation.3">
                  <p:embed/>
                  <p:pic>
                    <p:nvPicPr>
                      <p:cNvPr id="0" name="Zástupný symbol pro obsah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1772816"/>
                        <a:ext cx="5112568" cy="6390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ovéPole 7"/>
          <p:cNvSpPr txBox="1"/>
          <p:nvPr/>
        </p:nvSpPr>
        <p:spPr>
          <a:xfrm>
            <a:off x="467544" y="1340768"/>
            <a:ext cx="6038833" cy="369332"/>
          </a:xfrm>
          <a:prstGeom prst="rect">
            <a:avLst/>
          </a:prstGeom>
          <a:noFill/>
        </p:spPr>
        <p:txBody>
          <a:bodyPr wrap="none" rtlCol="0">
            <a:spAutoFit/>
          </a:bodyPr>
          <a:lstStyle/>
          <a:p>
            <a:r>
              <a:rPr lang="cs-CZ" dirty="0" err="1" smtClean="0"/>
              <a:t>Dvouhladinový</a:t>
            </a:r>
            <a:r>
              <a:rPr lang="cs-CZ" dirty="0" smtClean="0"/>
              <a:t> model v termodynamické rovnováze:</a:t>
            </a:r>
            <a:endParaRPr lang="cs-CZ" dirty="0"/>
          </a:p>
        </p:txBody>
      </p:sp>
      <p:sp>
        <p:nvSpPr>
          <p:cNvPr id="9" name="TextovéPole 8"/>
          <p:cNvSpPr txBox="1"/>
          <p:nvPr/>
        </p:nvSpPr>
        <p:spPr>
          <a:xfrm>
            <a:off x="467544" y="2420888"/>
            <a:ext cx="2954655" cy="369332"/>
          </a:xfrm>
          <a:prstGeom prst="rect">
            <a:avLst/>
          </a:prstGeom>
          <a:noFill/>
        </p:spPr>
        <p:txBody>
          <a:bodyPr wrap="none" rtlCol="0">
            <a:spAutoFit/>
          </a:bodyPr>
          <a:lstStyle/>
          <a:p>
            <a:r>
              <a:rPr lang="cs-CZ" dirty="0" smtClean="0"/>
              <a:t>Z rovnice vyjádříme </a:t>
            </a:r>
            <a:r>
              <a:rPr lang="el-GR" dirty="0" smtClean="0"/>
              <a:t>ρ</a:t>
            </a:r>
            <a:r>
              <a:rPr lang="cs-CZ" dirty="0" smtClean="0"/>
              <a:t>(</a:t>
            </a:r>
            <a:r>
              <a:rPr lang="el-GR" dirty="0" smtClean="0"/>
              <a:t>ν</a:t>
            </a:r>
            <a:r>
              <a:rPr lang="cs-CZ" dirty="0" smtClean="0"/>
              <a:t>):</a:t>
            </a:r>
          </a:p>
        </p:txBody>
      </p:sp>
      <p:graphicFrame>
        <p:nvGraphicFramePr>
          <p:cNvPr id="10" name="Objekt 9"/>
          <p:cNvGraphicFramePr>
            <a:graphicFrameLocks noChangeAspect="1"/>
          </p:cNvGraphicFramePr>
          <p:nvPr/>
        </p:nvGraphicFramePr>
        <p:xfrm>
          <a:off x="1331640" y="2708920"/>
          <a:ext cx="5215436" cy="1512168"/>
        </p:xfrm>
        <a:graphic>
          <a:graphicData uri="http://schemas.openxmlformats.org/presentationml/2006/ole">
            <mc:AlternateContent xmlns:mc="http://schemas.openxmlformats.org/markup-compatibility/2006">
              <mc:Choice xmlns:v="urn:schemas-microsoft-com:vml" Requires="v">
                <p:oleObj spid="_x0000_s1102" name="Rovnice" r:id="rId5" imgW="2145960" imgH="622080" progId="Equation.3">
                  <p:embed/>
                </p:oleObj>
              </mc:Choice>
              <mc:Fallback>
                <p:oleObj name="Rovnice" r:id="rId5" imgW="2145960" imgH="62208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1640" y="2708920"/>
                        <a:ext cx="5215436" cy="15121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ovéPole 10"/>
          <p:cNvSpPr txBox="1"/>
          <p:nvPr/>
        </p:nvSpPr>
        <p:spPr>
          <a:xfrm>
            <a:off x="467544" y="4221088"/>
            <a:ext cx="8280920" cy="646331"/>
          </a:xfrm>
          <a:prstGeom prst="rect">
            <a:avLst/>
          </a:prstGeom>
          <a:noFill/>
        </p:spPr>
        <p:txBody>
          <a:bodyPr wrap="square" rtlCol="0">
            <a:spAutoFit/>
          </a:bodyPr>
          <a:lstStyle/>
          <a:p>
            <a:r>
              <a:rPr lang="cs-CZ" dirty="0" err="1" smtClean="0"/>
              <a:t>Boltzmannovo</a:t>
            </a:r>
            <a:r>
              <a:rPr lang="cs-CZ" dirty="0" smtClean="0"/>
              <a:t> rozdělení v TD rovnováze (exponenciální pokles obsazení hladin s rostoucí energií):</a:t>
            </a:r>
            <a:endParaRPr lang="cs-CZ" dirty="0"/>
          </a:p>
        </p:txBody>
      </p:sp>
      <p:graphicFrame>
        <p:nvGraphicFramePr>
          <p:cNvPr id="12" name="Objekt 11"/>
          <p:cNvGraphicFramePr>
            <a:graphicFrameLocks noChangeAspect="1"/>
          </p:cNvGraphicFramePr>
          <p:nvPr/>
        </p:nvGraphicFramePr>
        <p:xfrm>
          <a:off x="1331640" y="5013176"/>
          <a:ext cx="4995068" cy="1157798"/>
        </p:xfrm>
        <a:graphic>
          <a:graphicData uri="http://schemas.openxmlformats.org/presentationml/2006/ole">
            <mc:AlternateContent xmlns:mc="http://schemas.openxmlformats.org/markup-compatibility/2006">
              <mc:Choice xmlns:v="urn:schemas-microsoft-com:vml" Requires="v">
                <p:oleObj spid="_x0000_s1103" name="Rovnice" r:id="rId7" imgW="1917360" imgH="444240" progId="Equation.3">
                  <p:embed/>
                </p:oleObj>
              </mc:Choice>
              <mc:Fallback>
                <p:oleObj name="Rovnice" r:id="rId7" imgW="1917360" imgH="44424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1640" y="5013176"/>
                        <a:ext cx="4995068" cy="115779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ovéPole 12"/>
          <p:cNvSpPr txBox="1"/>
          <p:nvPr/>
        </p:nvSpPr>
        <p:spPr>
          <a:xfrm>
            <a:off x="6660232" y="5373216"/>
            <a:ext cx="481222" cy="369332"/>
          </a:xfrm>
          <a:prstGeom prst="rect">
            <a:avLst/>
          </a:prstGeom>
          <a:noFill/>
        </p:spPr>
        <p:txBody>
          <a:bodyPr wrap="none" rtlCol="0">
            <a:spAutoFit/>
          </a:bodyPr>
          <a:lstStyle/>
          <a:p>
            <a:r>
              <a:rPr lang="en-US" dirty="0" smtClean="0"/>
              <a:t>[1]</a:t>
            </a:r>
            <a:endParaRPr lang="cs-C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wipe(down)">
                                      <p:cBhvr>
                                        <p:cTn id="13" dur="500"/>
                                        <p:tgtEl>
                                          <p:spTgt spid="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xEl>
                                              <p:pRg st="0" end="0"/>
                                            </p:txEl>
                                          </p:spTgt>
                                        </p:tgtEl>
                                        <p:attrNameLst>
                                          <p:attrName>style.visibility</p:attrName>
                                        </p:attrNameLst>
                                      </p:cBhvr>
                                      <p:to>
                                        <p:strVal val="visible"/>
                                      </p:to>
                                    </p:set>
                                    <p:anim calcmode="lin" valueType="num">
                                      <p:cBhvr additive="base">
                                        <p:cTn id="24"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994122"/>
          </a:xfrm>
        </p:spPr>
        <p:txBody>
          <a:bodyPr/>
          <a:lstStyle/>
          <a:p>
            <a:r>
              <a:rPr lang="cs-CZ" dirty="0" smtClean="0"/>
              <a:t>Vztah mezi Einsteinovými koeficienty</a:t>
            </a:r>
            <a:endParaRPr lang="cs-CZ" dirty="0"/>
          </a:p>
        </p:txBody>
      </p:sp>
      <p:sp>
        <p:nvSpPr>
          <p:cNvPr id="4" name="Zástupný symbol pro číslo snímku 3"/>
          <p:cNvSpPr>
            <a:spLocks noGrp="1"/>
          </p:cNvSpPr>
          <p:nvPr>
            <p:ph type="sldNum" sz="quarter" idx="11"/>
          </p:nvPr>
        </p:nvSpPr>
        <p:spPr/>
        <p:txBody>
          <a:bodyPr/>
          <a:lstStyle/>
          <a:p>
            <a:fld id="{A229F504-3BAF-467C-8F21-334C0A71552D}" type="slidenum">
              <a:rPr lang="cs-CZ" smtClean="0"/>
              <a:pPr/>
              <a:t>14</a:t>
            </a:fld>
            <a:endParaRPr lang="cs-CZ"/>
          </a:p>
        </p:txBody>
      </p:sp>
      <p:sp>
        <p:nvSpPr>
          <p:cNvPr id="6" name="TextovéPole 5"/>
          <p:cNvSpPr txBox="1"/>
          <p:nvPr/>
        </p:nvSpPr>
        <p:spPr>
          <a:xfrm>
            <a:off x="395536" y="1484784"/>
            <a:ext cx="7385355" cy="646331"/>
          </a:xfrm>
          <a:prstGeom prst="rect">
            <a:avLst/>
          </a:prstGeom>
          <a:noFill/>
        </p:spPr>
        <p:txBody>
          <a:bodyPr wrap="none" rtlCol="0">
            <a:spAutoFit/>
          </a:bodyPr>
          <a:lstStyle/>
          <a:p>
            <a:r>
              <a:rPr lang="cs-CZ" dirty="0" smtClean="0"/>
              <a:t>Dosazením </a:t>
            </a:r>
            <a:r>
              <a:rPr lang="cs-CZ" dirty="0" err="1" smtClean="0"/>
              <a:t>Boltzmannova</a:t>
            </a:r>
            <a:r>
              <a:rPr lang="cs-CZ" dirty="0" smtClean="0"/>
              <a:t> rozdělení </a:t>
            </a:r>
            <a:r>
              <a:rPr lang="en-US" dirty="0" smtClean="0"/>
              <a:t>[1]</a:t>
            </a:r>
            <a:r>
              <a:rPr lang="cs-CZ" dirty="0" smtClean="0"/>
              <a:t> do předcházející rovnice</a:t>
            </a:r>
          </a:p>
          <a:p>
            <a:r>
              <a:rPr lang="cs-CZ" dirty="0" smtClean="0"/>
              <a:t>dostáváme pro objemovou hustotu zářivé energie:</a:t>
            </a:r>
            <a:endParaRPr lang="cs-CZ" dirty="0"/>
          </a:p>
        </p:txBody>
      </p:sp>
      <p:graphicFrame>
        <p:nvGraphicFramePr>
          <p:cNvPr id="11" name="Objekt 10"/>
          <p:cNvGraphicFramePr>
            <a:graphicFrameLocks noChangeAspect="1"/>
          </p:cNvGraphicFramePr>
          <p:nvPr/>
        </p:nvGraphicFramePr>
        <p:xfrm>
          <a:off x="2123728" y="2132857"/>
          <a:ext cx="3456384" cy="1270730"/>
        </p:xfrm>
        <a:graphic>
          <a:graphicData uri="http://schemas.openxmlformats.org/presentationml/2006/ole">
            <mc:AlternateContent xmlns:mc="http://schemas.openxmlformats.org/markup-compatibility/2006">
              <mc:Choice xmlns:v="urn:schemas-microsoft-com:vml" Requires="v">
                <p:oleObj spid="_x0000_s2130" name="Rovnice" r:id="rId3" imgW="1726920" imgH="634680" progId="Equation.3">
                  <p:embed/>
                </p:oleObj>
              </mc:Choice>
              <mc:Fallback>
                <p:oleObj name="Rovnice" r:id="rId3" imgW="1726920" imgH="634680" progId="Equation.3">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728" y="2132857"/>
                        <a:ext cx="3456384" cy="12707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ovéPole 12"/>
          <p:cNvSpPr txBox="1"/>
          <p:nvPr/>
        </p:nvSpPr>
        <p:spPr>
          <a:xfrm>
            <a:off x="395536" y="3356992"/>
            <a:ext cx="6704079" cy="369332"/>
          </a:xfrm>
          <a:prstGeom prst="rect">
            <a:avLst/>
          </a:prstGeom>
          <a:noFill/>
        </p:spPr>
        <p:txBody>
          <a:bodyPr wrap="none" rtlCol="0">
            <a:spAutoFit/>
          </a:bodyPr>
          <a:lstStyle/>
          <a:p>
            <a:r>
              <a:rPr lang="cs-CZ" dirty="0" smtClean="0"/>
              <a:t>Pro spektrální hustotu zářivé energie platí </a:t>
            </a:r>
            <a:r>
              <a:rPr lang="cs-CZ" dirty="0" err="1" smtClean="0"/>
              <a:t>Planckův</a:t>
            </a:r>
            <a:r>
              <a:rPr lang="cs-CZ" dirty="0" smtClean="0"/>
              <a:t> vztah:</a:t>
            </a:r>
            <a:endParaRPr lang="cs-CZ" dirty="0"/>
          </a:p>
        </p:txBody>
      </p:sp>
      <p:graphicFrame>
        <p:nvGraphicFramePr>
          <p:cNvPr id="14" name="Objekt 13"/>
          <p:cNvGraphicFramePr>
            <a:graphicFrameLocks noChangeAspect="1"/>
          </p:cNvGraphicFramePr>
          <p:nvPr/>
        </p:nvGraphicFramePr>
        <p:xfrm>
          <a:off x="2234344" y="3717032"/>
          <a:ext cx="3227652" cy="1296144"/>
        </p:xfrm>
        <a:graphic>
          <a:graphicData uri="http://schemas.openxmlformats.org/presentationml/2006/ole">
            <mc:AlternateContent xmlns:mc="http://schemas.openxmlformats.org/markup-compatibility/2006">
              <mc:Choice xmlns:v="urn:schemas-microsoft-com:vml" Requires="v">
                <p:oleObj spid="_x0000_s2131" name="Rovnice" r:id="rId5" imgW="1612800" imgH="647640" progId="Equation.3">
                  <p:embed/>
                </p:oleObj>
              </mc:Choice>
              <mc:Fallback>
                <p:oleObj name="Rovnice" r:id="rId5" imgW="1612800" imgH="647640" progId="Equation.3">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4344" y="3717032"/>
                        <a:ext cx="3227652" cy="12961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ovéPole 14"/>
          <p:cNvSpPr txBox="1"/>
          <p:nvPr/>
        </p:nvSpPr>
        <p:spPr>
          <a:xfrm>
            <a:off x="323528" y="5013176"/>
            <a:ext cx="8268610" cy="369332"/>
          </a:xfrm>
          <a:prstGeom prst="rect">
            <a:avLst/>
          </a:prstGeom>
          <a:noFill/>
        </p:spPr>
        <p:txBody>
          <a:bodyPr wrap="none" rtlCol="0">
            <a:spAutoFit/>
          </a:bodyPr>
          <a:lstStyle/>
          <a:p>
            <a:r>
              <a:rPr lang="cs-CZ" dirty="0" smtClean="0"/>
              <a:t>Srovnáním rovnic je možné nalézt vztah mezi Einsteinovými koeficienty:</a:t>
            </a:r>
            <a:endParaRPr lang="cs-CZ" dirty="0"/>
          </a:p>
        </p:txBody>
      </p:sp>
      <p:graphicFrame>
        <p:nvGraphicFramePr>
          <p:cNvPr id="16" name="Objekt 15"/>
          <p:cNvGraphicFramePr>
            <a:graphicFrameLocks noChangeAspect="1"/>
          </p:cNvGraphicFramePr>
          <p:nvPr/>
        </p:nvGraphicFramePr>
        <p:xfrm>
          <a:off x="1835696" y="5517232"/>
          <a:ext cx="4745260" cy="949052"/>
        </p:xfrm>
        <a:graphic>
          <a:graphicData uri="http://schemas.openxmlformats.org/presentationml/2006/ole">
            <mc:AlternateContent xmlns:mc="http://schemas.openxmlformats.org/markup-compatibility/2006">
              <mc:Choice xmlns:v="urn:schemas-microsoft-com:vml" Requires="v">
                <p:oleObj spid="_x0000_s2132" name="Rovnice" r:id="rId7" imgW="2095200" imgH="419040" progId="Equation.3">
                  <p:embed/>
                </p:oleObj>
              </mc:Choice>
              <mc:Fallback>
                <p:oleObj name="Rovnice" r:id="rId7" imgW="2095200" imgH="419040" progId="Equation.3">
                  <p:embed/>
                  <p:pic>
                    <p:nvPicPr>
                      <p:cNvPr id="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35696" y="5517232"/>
                        <a:ext cx="4745260" cy="9490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anim calcmode="lin" valueType="num">
                                      <p:cBhvr additive="base">
                                        <p:cTn id="19"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p:bldP spid="15"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800" dirty="0" smtClean="0"/>
              <a:t>Jaký je relativní počet aktů stimulované a spontánní emise za jednotku času?</a:t>
            </a:r>
            <a:endParaRPr lang="cs-CZ" dirty="0"/>
          </a:p>
        </p:txBody>
      </p:sp>
      <p:sp>
        <p:nvSpPr>
          <p:cNvPr id="4" name="Zástupný symbol pro číslo snímku 3"/>
          <p:cNvSpPr>
            <a:spLocks noGrp="1"/>
          </p:cNvSpPr>
          <p:nvPr>
            <p:ph type="sldNum" sz="quarter" idx="11"/>
          </p:nvPr>
        </p:nvSpPr>
        <p:spPr/>
        <p:txBody>
          <a:bodyPr/>
          <a:lstStyle/>
          <a:p>
            <a:fld id="{A229F504-3BAF-467C-8F21-334C0A71552D}" type="slidenum">
              <a:rPr lang="cs-CZ" smtClean="0"/>
              <a:pPr/>
              <a:t>15</a:t>
            </a:fld>
            <a:endParaRPr lang="cs-CZ"/>
          </a:p>
        </p:txBody>
      </p:sp>
      <p:pic>
        <p:nvPicPr>
          <p:cNvPr id="6" name="Picture 2"/>
          <p:cNvPicPr>
            <a:picLocks noChangeAspect="1" noChangeArrowheads="1"/>
          </p:cNvPicPr>
          <p:nvPr/>
        </p:nvPicPr>
        <p:blipFill>
          <a:blip r:embed="rId2" cstate="print"/>
          <a:srcRect l="2108" t="4224" r="1764" b="4466"/>
          <a:stretch>
            <a:fillRect/>
          </a:stretch>
        </p:blipFill>
        <p:spPr bwMode="auto">
          <a:xfrm>
            <a:off x="107504" y="2924944"/>
            <a:ext cx="8352928" cy="2232248"/>
          </a:xfrm>
          <a:prstGeom prst="rect">
            <a:avLst/>
          </a:prstGeom>
          <a:noFill/>
          <a:ln w="9525">
            <a:noFill/>
            <a:miter lim="800000"/>
            <a:headEnd/>
            <a:tailEnd/>
          </a:ln>
          <a:effectLst/>
        </p:spPr>
      </p:pic>
      <p:grpSp>
        <p:nvGrpSpPr>
          <p:cNvPr id="22" name="Skupina 21"/>
          <p:cNvGrpSpPr/>
          <p:nvPr/>
        </p:nvGrpSpPr>
        <p:grpSpPr>
          <a:xfrm>
            <a:off x="1475656" y="1844824"/>
            <a:ext cx="5005609" cy="657364"/>
            <a:chOff x="1115616" y="1628800"/>
            <a:chExt cx="5005609" cy="657364"/>
          </a:xfrm>
        </p:grpSpPr>
        <p:cxnSp>
          <p:nvCxnSpPr>
            <p:cNvPr id="18" name="Přímá spojovací čára 17"/>
            <p:cNvCxnSpPr/>
            <p:nvPr/>
          </p:nvCxnSpPr>
          <p:spPr>
            <a:xfrm>
              <a:off x="1763688" y="1916832"/>
              <a:ext cx="41764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ovéPole 18"/>
            <p:cNvSpPr txBox="1"/>
            <p:nvPr/>
          </p:nvSpPr>
          <p:spPr>
            <a:xfrm>
              <a:off x="1115616" y="1700808"/>
              <a:ext cx="623889" cy="461665"/>
            </a:xfrm>
            <a:prstGeom prst="rect">
              <a:avLst/>
            </a:prstGeom>
            <a:noFill/>
          </p:spPr>
          <p:txBody>
            <a:bodyPr wrap="none" rtlCol="0">
              <a:spAutoFit/>
            </a:bodyPr>
            <a:lstStyle/>
            <a:p>
              <a:r>
                <a:rPr lang="cs-CZ" sz="2400" dirty="0" smtClean="0"/>
                <a:t>R=</a:t>
              </a:r>
              <a:endParaRPr lang="cs-CZ" sz="2400" dirty="0"/>
            </a:p>
          </p:txBody>
        </p:sp>
        <p:sp>
          <p:nvSpPr>
            <p:cNvPr id="20" name="TextovéPole 19"/>
            <p:cNvSpPr txBox="1"/>
            <p:nvPr/>
          </p:nvSpPr>
          <p:spPr>
            <a:xfrm>
              <a:off x="1619672" y="1628800"/>
              <a:ext cx="4501553" cy="369332"/>
            </a:xfrm>
            <a:prstGeom prst="rect">
              <a:avLst/>
            </a:prstGeom>
            <a:noFill/>
          </p:spPr>
          <p:txBody>
            <a:bodyPr wrap="none" rtlCol="0">
              <a:spAutoFit/>
            </a:bodyPr>
            <a:lstStyle/>
            <a:p>
              <a:r>
                <a:rPr lang="cs-CZ" dirty="0" smtClean="0"/>
                <a:t>Počet stimulovaných emisí za sekundu</a:t>
              </a:r>
              <a:endParaRPr lang="cs-CZ" dirty="0"/>
            </a:p>
          </p:txBody>
        </p:sp>
        <p:sp>
          <p:nvSpPr>
            <p:cNvPr id="21" name="TextovéPole 20"/>
            <p:cNvSpPr txBox="1"/>
            <p:nvPr/>
          </p:nvSpPr>
          <p:spPr>
            <a:xfrm>
              <a:off x="1763688" y="1916832"/>
              <a:ext cx="4267515" cy="369332"/>
            </a:xfrm>
            <a:prstGeom prst="rect">
              <a:avLst/>
            </a:prstGeom>
            <a:noFill/>
          </p:spPr>
          <p:txBody>
            <a:bodyPr wrap="none" rtlCol="0">
              <a:spAutoFit/>
            </a:bodyPr>
            <a:lstStyle/>
            <a:p>
              <a:r>
                <a:rPr lang="cs-CZ" dirty="0" smtClean="0"/>
                <a:t>Počet spontánních emisí za sekundu</a:t>
              </a:r>
              <a:endParaRPr lang="cs-CZ" dirty="0"/>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Inverzní populace</a:t>
            </a:r>
            <a:endParaRPr lang="cs-CZ" dirty="0"/>
          </a:p>
        </p:txBody>
      </p:sp>
      <p:sp>
        <p:nvSpPr>
          <p:cNvPr id="6" name="Zástupný symbol pro obsah 5"/>
          <p:cNvSpPr>
            <a:spLocks noGrp="1"/>
          </p:cNvSpPr>
          <p:nvPr>
            <p:ph sz="quarter" idx="1"/>
          </p:nvPr>
        </p:nvSpPr>
        <p:spPr>
          <a:xfrm>
            <a:off x="457200" y="1484784"/>
            <a:ext cx="7467600" cy="4989168"/>
          </a:xfrm>
        </p:spPr>
        <p:txBody>
          <a:bodyPr>
            <a:normAutofit/>
          </a:bodyPr>
          <a:lstStyle/>
          <a:p>
            <a:pPr>
              <a:lnSpc>
                <a:spcPct val="90000"/>
              </a:lnSpc>
              <a:defRPr/>
            </a:pPr>
            <a:r>
              <a:rPr lang="cs-CZ" dirty="0" smtClean="0"/>
              <a:t>Einsteinovy koeficienty pro  stimulovanou emisi i absorpci jsou si rovny:</a:t>
            </a:r>
          </a:p>
          <a:p>
            <a:pPr>
              <a:lnSpc>
                <a:spcPct val="90000"/>
              </a:lnSpc>
              <a:buNone/>
              <a:defRPr/>
            </a:pPr>
            <a:r>
              <a:rPr lang="cs-CZ" dirty="0" smtClean="0"/>
              <a:t>	</a:t>
            </a:r>
            <a:r>
              <a:rPr lang="cs-CZ" sz="2800" b="1" dirty="0" smtClean="0">
                <a:solidFill>
                  <a:srgbClr val="C00000"/>
                </a:solidFill>
                <a:latin typeface="Times New Roman" pitchFamily="18" charset="0"/>
              </a:rPr>
              <a:t>B</a:t>
            </a:r>
            <a:r>
              <a:rPr lang="cs-CZ" sz="2800" b="1" baseline="-25000" dirty="0" smtClean="0">
                <a:solidFill>
                  <a:srgbClr val="C00000"/>
                </a:solidFill>
                <a:latin typeface="Times New Roman" pitchFamily="18" charset="0"/>
              </a:rPr>
              <a:t>01</a:t>
            </a:r>
            <a:r>
              <a:rPr lang="cs-CZ" sz="2800" b="1" dirty="0" smtClean="0">
                <a:solidFill>
                  <a:srgbClr val="C00000"/>
                </a:solidFill>
                <a:latin typeface="Times New Roman" pitchFamily="18" charset="0"/>
              </a:rPr>
              <a:t>=B</a:t>
            </a:r>
            <a:r>
              <a:rPr lang="cs-CZ" sz="2800" b="1" baseline="-25000" dirty="0" smtClean="0">
                <a:solidFill>
                  <a:srgbClr val="C00000"/>
                </a:solidFill>
                <a:latin typeface="Times New Roman" pitchFamily="18" charset="0"/>
              </a:rPr>
              <a:t>10</a:t>
            </a:r>
            <a:r>
              <a:rPr lang="cs-CZ" sz="2800" b="1" dirty="0" smtClean="0">
                <a:solidFill>
                  <a:srgbClr val="C00000"/>
                </a:solidFill>
                <a:latin typeface="Times New Roman" pitchFamily="18" charset="0"/>
              </a:rPr>
              <a:t>=B</a:t>
            </a:r>
          </a:p>
          <a:p>
            <a:pPr>
              <a:lnSpc>
                <a:spcPct val="90000"/>
              </a:lnSpc>
              <a:defRPr/>
            </a:pPr>
            <a:r>
              <a:rPr lang="cs-CZ" dirty="0" smtClean="0"/>
              <a:t>Pro absorpci záření platí:</a:t>
            </a:r>
          </a:p>
          <a:p>
            <a:pPr>
              <a:lnSpc>
                <a:spcPct val="90000"/>
              </a:lnSpc>
              <a:buNone/>
              <a:defRPr/>
            </a:pPr>
            <a:r>
              <a:rPr lang="cs-CZ" dirty="0" smtClean="0"/>
              <a:t>	d</a:t>
            </a:r>
            <a:r>
              <a:rPr lang="el-GR" dirty="0" smtClean="0"/>
              <a:t>Φ</a:t>
            </a:r>
            <a:r>
              <a:rPr lang="cs-CZ" baseline="-25000" dirty="0" smtClean="0"/>
              <a:t>A</a:t>
            </a:r>
            <a:r>
              <a:rPr lang="cs-CZ" dirty="0" smtClean="0"/>
              <a:t>=h</a:t>
            </a:r>
            <a:r>
              <a:rPr lang="el-GR" dirty="0" smtClean="0">
                <a:latin typeface="Times New Roman" pitchFamily="18" charset="0"/>
              </a:rPr>
              <a:t>ν</a:t>
            </a:r>
            <a:r>
              <a:rPr lang="cs-CZ" dirty="0" smtClean="0"/>
              <a:t>n</a:t>
            </a:r>
            <a:r>
              <a:rPr lang="cs-CZ" baseline="-25000" dirty="0" smtClean="0"/>
              <a:t>0</a:t>
            </a:r>
            <a:r>
              <a:rPr lang="cs-CZ" dirty="0" smtClean="0"/>
              <a:t>B</a:t>
            </a:r>
            <a:r>
              <a:rPr lang="el-GR" dirty="0" smtClean="0"/>
              <a:t>ρ</a:t>
            </a:r>
            <a:r>
              <a:rPr lang="cs-CZ" dirty="0" smtClean="0"/>
              <a:t>(</a:t>
            </a:r>
            <a:r>
              <a:rPr lang="el-GR" dirty="0" smtClean="0">
                <a:latin typeface="Times New Roman" pitchFamily="18" charset="0"/>
              </a:rPr>
              <a:t>ν</a:t>
            </a:r>
            <a:r>
              <a:rPr lang="cs-CZ" dirty="0" smtClean="0"/>
              <a:t>)</a:t>
            </a:r>
            <a:r>
              <a:rPr lang="cs-CZ" dirty="0" err="1" smtClean="0"/>
              <a:t>dt</a:t>
            </a:r>
            <a:endParaRPr lang="cs-CZ" dirty="0" smtClean="0"/>
          </a:p>
          <a:p>
            <a:pPr>
              <a:lnSpc>
                <a:spcPct val="90000"/>
              </a:lnSpc>
              <a:defRPr/>
            </a:pPr>
            <a:r>
              <a:rPr lang="cs-CZ" dirty="0" smtClean="0"/>
              <a:t>Pro stimulovanou emisi platí:</a:t>
            </a:r>
          </a:p>
          <a:p>
            <a:pPr>
              <a:lnSpc>
                <a:spcPct val="90000"/>
              </a:lnSpc>
              <a:buNone/>
              <a:defRPr/>
            </a:pPr>
            <a:r>
              <a:rPr lang="cs-CZ" dirty="0" smtClean="0"/>
              <a:t>	 d</a:t>
            </a:r>
            <a:r>
              <a:rPr lang="el-GR" dirty="0" smtClean="0"/>
              <a:t>Φ</a:t>
            </a:r>
            <a:r>
              <a:rPr lang="cs-CZ" baseline="-25000" dirty="0" smtClean="0"/>
              <a:t>E</a:t>
            </a:r>
            <a:r>
              <a:rPr lang="cs-CZ" dirty="0" smtClean="0"/>
              <a:t>=h</a:t>
            </a:r>
            <a:r>
              <a:rPr lang="el-GR" dirty="0" smtClean="0">
                <a:latin typeface="Times New Roman" pitchFamily="18" charset="0"/>
              </a:rPr>
              <a:t>ν</a:t>
            </a:r>
            <a:r>
              <a:rPr lang="cs-CZ" dirty="0" smtClean="0"/>
              <a:t>n</a:t>
            </a:r>
            <a:r>
              <a:rPr lang="cs-CZ" baseline="-25000" dirty="0" smtClean="0"/>
              <a:t>1</a:t>
            </a:r>
            <a:r>
              <a:rPr lang="cs-CZ" dirty="0" smtClean="0"/>
              <a:t>B</a:t>
            </a:r>
            <a:r>
              <a:rPr lang="el-GR" dirty="0" smtClean="0"/>
              <a:t>ρ</a:t>
            </a:r>
            <a:r>
              <a:rPr lang="cs-CZ" dirty="0" smtClean="0"/>
              <a:t>(</a:t>
            </a:r>
            <a:r>
              <a:rPr lang="el-GR" dirty="0" smtClean="0">
                <a:latin typeface="Times New Roman" pitchFamily="18" charset="0"/>
              </a:rPr>
              <a:t>ν</a:t>
            </a:r>
            <a:r>
              <a:rPr lang="cs-CZ" dirty="0" smtClean="0"/>
              <a:t>)</a:t>
            </a:r>
            <a:r>
              <a:rPr lang="cs-CZ" dirty="0" err="1" smtClean="0"/>
              <a:t>dt</a:t>
            </a:r>
            <a:endParaRPr lang="cs-CZ" dirty="0" smtClean="0"/>
          </a:p>
          <a:p>
            <a:pPr>
              <a:lnSpc>
                <a:spcPct val="90000"/>
              </a:lnSpc>
              <a:defRPr/>
            </a:pPr>
            <a:r>
              <a:rPr lang="cs-CZ" dirty="0" smtClean="0"/>
              <a:t>Celková změna </a:t>
            </a:r>
            <a:r>
              <a:rPr lang="cs-CZ" b="1" dirty="0" smtClean="0">
                <a:solidFill>
                  <a:schemeClr val="tx2">
                    <a:lumMod val="60000"/>
                    <a:lumOff val="40000"/>
                  </a:schemeClr>
                </a:solidFill>
              </a:rPr>
              <a:t>zářivého toku</a:t>
            </a:r>
            <a:r>
              <a:rPr lang="cs-CZ" dirty="0" smtClean="0"/>
              <a:t>:</a:t>
            </a:r>
          </a:p>
          <a:p>
            <a:pPr>
              <a:lnSpc>
                <a:spcPct val="90000"/>
              </a:lnSpc>
              <a:buNone/>
              <a:defRPr/>
            </a:pPr>
            <a:r>
              <a:rPr lang="cs-CZ" dirty="0" smtClean="0"/>
              <a:t>	 d</a:t>
            </a:r>
            <a:r>
              <a:rPr lang="el-GR" dirty="0" smtClean="0"/>
              <a:t>Φ</a:t>
            </a:r>
            <a:r>
              <a:rPr lang="cs-CZ" dirty="0" smtClean="0"/>
              <a:t>/</a:t>
            </a:r>
            <a:r>
              <a:rPr lang="cs-CZ" dirty="0" err="1" smtClean="0"/>
              <a:t>dt</a:t>
            </a:r>
            <a:r>
              <a:rPr lang="cs-CZ" dirty="0" smtClean="0"/>
              <a:t>=h</a:t>
            </a:r>
            <a:r>
              <a:rPr lang="el-GR" dirty="0" smtClean="0">
                <a:latin typeface="Times New Roman" pitchFamily="18" charset="0"/>
              </a:rPr>
              <a:t>ν</a:t>
            </a:r>
            <a:r>
              <a:rPr lang="cs-CZ" dirty="0" smtClean="0"/>
              <a:t>(n</a:t>
            </a:r>
            <a:r>
              <a:rPr lang="cs-CZ" baseline="-25000" dirty="0" smtClean="0"/>
              <a:t>1</a:t>
            </a:r>
            <a:r>
              <a:rPr lang="cs-CZ" dirty="0" smtClean="0"/>
              <a:t>-n</a:t>
            </a:r>
            <a:r>
              <a:rPr lang="cs-CZ" baseline="-25000" dirty="0" smtClean="0"/>
              <a:t>0</a:t>
            </a:r>
            <a:r>
              <a:rPr lang="cs-CZ" dirty="0" smtClean="0"/>
              <a:t>)B</a:t>
            </a:r>
          </a:p>
          <a:p>
            <a:pPr>
              <a:lnSpc>
                <a:spcPct val="90000"/>
              </a:lnSpc>
              <a:defRPr/>
            </a:pPr>
            <a:r>
              <a:rPr lang="cs-CZ" dirty="0" smtClean="0"/>
              <a:t>Podmínka pro zesílení záření:</a:t>
            </a:r>
          </a:p>
          <a:p>
            <a:pPr>
              <a:lnSpc>
                <a:spcPct val="90000"/>
              </a:lnSpc>
              <a:buNone/>
              <a:defRPr/>
            </a:pPr>
            <a:r>
              <a:rPr lang="cs-CZ" dirty="0" smtClean="0"/>
              <a:t>	</a:t>
            </a:r>
            <a:r>
              <a:rPr lang="cs-CZ" sz="2800" b="1" dirty="0" smtClean="0">
                <a:solidFill>
                  <a:srgbClr val="C00000"/>
                </a:solidFill>
                <a:latin typeface="Times New Roman" pitchFamily="18" charset="0"/>
              </a:rPr>
              <a:t>n</a:t>
            </a:r>
            <a:r>
              <a:rPr lang="cs-CZ" sz="2800" b="1" baseline="-25000" dirty="0" smtClean="0">
                <a:solidFill>
                  <a:srgbClr val="C00000"/>
                </a:solidFill>
                <a:latin typeface="Times New Roman" pitchFamily="18" charset="0"/>
              </a:rPr>
              <a:t>1</a:t>
            </a:r>
            <a:r>
              <a:rPr lang="cs-CZ" sz="2800" b="1" dirty="0" smtClean="0">
                <a:solidFill>
                  <a:srgbClr val="C00000"/>
                </a:solidFill>
                <a:latin typeface="Times New Roman" pitchFamily="18" charset="0"/>
              </a:rPr>
              <a:t>- n</a:t>
            </a:r>
            <a:r>
              <a:rPr lang="cs-CZ" sz="2800" b="1" baseline="-25000" dirty="0" smtClean="0">
                <a:solidFill>
                  <a:srgbClr val="C00000"/>
                </a:solidFill>
                <a:latin typeface="Times New Roman" pitchFamily="18" charset="0"/>
              </a:rPr>
              <a:t>0 </a:t>
            </a:r>
            <a:r>
              <a:rPr lang="en-US" sz="2800" b="1" dirty="0" smtClean="0">
                <a:solidFill>
                  <a:srgbClr val="C00000"/>
                </a:solidFill>
                <a:latin typeface="Times New Roman" pitchFamily="18" charset="0"/>
              </a:rPr>
              <a:t>&gt;</a:t>
            </a:r>
            <a:r>
              <a:rPr lang="cs-CZ" sz="2800" b="1" dirty="0" smtClean="0">
                <a:solidFill>
                  <a:srgbClr val="C00000"/>
                </a:solidFill>
                <a:latin typeface="Times New Roman" pitchFamily="18" charset="0"/>
              </a:rPr>
              <a:t>0, tj. inverzní populace</a:t>
            </a:r>
          </a:p>
        </p:txBody>
      </p:sp>
      <p:sp>
        <p:nvSpPr>
          <p:cNvPr id="4" name="Zástupný symbol pro číslo snímku 3"/>
          <p:cNvSpPr>
            <a:spLocks noGrp="1"/>
          </p:cNvSpPr>
          <p:nvPr>
            <p:ph type="sldNum" sz="quarter" idx="15"/>
          </p:nvPr>
        </p:nvSpPr>
        <p:spPr/>
        <p:txBody>
          <a:bodyPr/>
          <a:lstStyle/>
          <a:p>
            <a:fld id="{A229F504-3BAF-467C-8F21-334C0A71552D}" type="slidenum">
              <a:rPr lang="cs-CZ" smtClean="0"/>
              <a:pPr/>
              <a:t>16</a:t>
            </a:fld>
            <a:endParaRPr lang="cs-C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 calcmode="lin" valueType="num">
                                      <p:cBhvr additive="base">
                                        <p:cTn id="3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 calcmode="lin" valueType="num">
                                      <p:cBhvr additive="base">
                                        <p:cTn id="3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anim calcmode="lin" valueType="num">
                                      <p:cBhvr additive="base">
                                        <p:cTn id="43"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Inverzní populace</a:t>
            </a:r>
            <a:endParaRPr lang="cs-CZ" dirty="0"/>
          </a:p>
        </p:txBody>
      </p:sp>
      <p:sp>
        <p:nvSpPr>
          <p:cNvPr id="5" name="Zástupný symbol pro číslo snímku 4"/>
          <p:cNvSpPr>
            <a:spLocks noGrp="1"/>
          </p:cNvSpPr>
          <p:nvPr>
            <p:ph type="sldNum" sz="quarter" idx="12"/>
          </p:nvPr>
        </p:nvSpPr>
        <p:spPr/>
        <p:txBody>
          <a:bodyPr/>
          <a:lstStyle/>
          <a:p>
            <a:fld id="{A229F504-3BAF-467C-8F21-334C0A71552D}" type="slidenum">
              <a:rPr lang="cs-CZ" smtClean="0"/>
              <a:pPr/>
              <a:t>17</a:t>
            </a:fld>
            <a:endParaRPr lang="cs-CZ"/>
          </a:p>
        </p:txBody>
      </p:sp>
      <p:sp>
        <p:nvSpPr>
          <p:cNvPr id="7" name="Zástupný symbol pro obsah 6"/>
          <p:cNvSpPr>
            <a:spLocks noGrp="1"/>
          </p:cNvSpPr>
          <p:nvPr>
            <p:ph sz="quarter" idx="1"/>
          </p:nvPr>
        </p:nvSpPr>
        <p:spPr/>
        <p:txBody>
          <a:bodyPr>
            <a:normAutofit fontScale="85000" lnSpcReduction="10000"/>
          </a:bodyPr>
          <a:lstStyle/>
          <a:p>
            <a:r>
              <a:rPr lang="cs-CZ" dirty="0" smtClean="0"/>
              <a:t>Běžné rozložení populace zachycuje obrázek a). Pro vytvoření aktivního prostředí je třeba zasáhnout do systému tak, abychom změnili distribuci obsazení energetických hladin způsobem, znázorněným např. na obrázku b). Proces se obvykle označuje jako buzení laserů nebo čerpání. Základní metodou je optické buzení.</a:t>
            </a:r>
          </a:p>
          <a:p>
            <a:endParaRPr lang="cs-CZ" dirty="0"/>
          </a:p>
        </p:txBody>
      </p:sp>
      <p:pic>
        <p:nvPicPr>
          <p:cNvPr id="9" name="Picture 9" descr="populace1"/>
          <p:cNvPicPr>
            <a:picLocks noGrp="1" noChangeAspect="1" noChangeArrowheads="1"/>
          </p:cNvPicPr>
          <p:nvPr>
            <p:ph sz="quarter" idx="2"/>
          </p:nvPr>
        </p:nvPicPr>
        <p:blipFill>
          <a:blip r:embed="rId2" cstate="print">
            <a:duotone>
              <a:prstClr val="black"/>
              <a:schemeClr val="accent1">
                <a:tint val="45000"/>
                <a:satMod val="400000"/>
              </a:schemeClr>
            </a:duotone>
            <a:lum bright="30000" contrast="30000"/>
          </a:blip>
          <a:srcRect/>
          <a:stretch>
            <a:fillRect/>
          </a:stretch>
        </p:blipFill>
        <p:spPr>
          <a:xfrm>
            <a:off x="4499992" y="476672"/>
            <a:ext cx="3426372" cy="6020424"/>
          </a:xfrm>
          <a:solidFill>
            <a:schemeClr val="tx1"/>
          </a:solid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850106"/>
          </a:xfrm>
        </p:spPr>
        <p:txBody>
          <a:bodyPr/>
          <a:lstStyle/>
          <a:p>
            <a:r>
              <a:rPr lang="cs-CZ" dirty="0" err="1" smtClean="0"/>
              <a:t>Tříhladinový</a:t>
            </a:r>
            <a:r>
              <a:rPr lang="cs-CZ" dirty="0" smtClean="0"/>
              <a:t> systém</a:t>
            </a:r>
            <a:endParaRPr lang="cs-CZ" dirty="0"/>
          </a:p>
        </p:txBody>
      </p:sp>
      <p:sp>
        <p:nvSpPr>
          <p:cNvPr id="5" name="Zástupný symbol pro číslo snímku 4"/>
          <p:cNvSpPr>
            <a:spLocks noGrp="1"/>
          </p:cNvSpPr>
          <p:nvPr>
            <p:ph type="sldNum" sz="quarter" idx="12"/>
          </p:nvPr>
        </p:nvSpPr>
        <p:spPr/>
        <p:txBody>
          <a:bodyPr/>
          <a:lstStyle/>
          <a:p>
            <a:fld id="{A229F504-3BAF-467C-8F21-334C0A71552D}" type="slidenum">
              <a:rPr lang="cs-CZ" smtClean="0"/>
              <a:pPr/>
              <a:t>18</a:t>
            </a:fld>
            <a:endParaRPr lang="cs-CZ"/>
          </a:p>
        </p:txBody>
      </p:sp>
      <p:sp>
        <p:nvSpPr>
          <p:cNvPr id="6" name="Zástupný symbol pro obsah 5"/>
          <p:cNvSpPr>
            <a:spLocks noGrp="1"/>
          </p:cNvSpPr>
          <p:nvPr>
            <p:ph sz="quarter" idx="1"/>
          </p:nvPr>
        </p:nvSpPr>
        <p:spPr>
          <a:xfrm>
            <a:off x="457200" y="1340768"/>
            <a:ext cx="3657600" cy="4831432"/>
          </a:xfrm>
        </p:spPr>
        <p:txBody>
          <a:bodyPr>
            <a:normAutofit/>
          </a:bodyPr>
          <a:lstStyle/>
          <a:p>
            <a:pPr>
              <a:lnSpc>
                <a:spcPct val="90000"/>
              </a:lnSpc>
              <a:defRPr/>
            </a:pPr>
            <a:r>
              <a:rPr lang="cs-CZ" sz="2800" dirty="0" smtClean="0"/>
              <a:t>Aplikace: rubínový laser</a:t>
            </a:r>
          </a:p>
          <a:p>
            <a:pPr>
              <a:lnSpc>
                <a:spcPct val="90000"/>
              </a:lnSpc>
              <a:defRPr/>
            </a:pPr>
            <a:r>
              <a:rPr lang="cs-CZ" sz="2800" dirty="0" smtClean="0"/>
              <a:t>Hladina 2 je metastabilní</a:t>
            </a:r>
          </a:p>
          <a:p>
            <a:pPr>
              <a:lnSpc>
                <a:spcPct val="90000"/>
              </a:lnSpc>
              <a:defRPr/>
            </a:pPr>
            <a:r>
              <a:rPr lang="cs-CZ" sz="2800" dirty="0" smtClean="0"/>
              <a:t>Nevýhodou je malá účinnost – pro inverzní populaci je nutné minimálně 50% částic převést na hladinu 2</a:t>
            </a:r>
          </a:p>
        </p:txBody>
      </p:sp>
      <p:grpSp>
        <p:nvGrpSpPr>
          <p:cNvPr id="8" name="Zástupný symbol pro obsah 7"/>
          <p:cNvGrpSpPr>
            <a:grpSpLocks noGrp="1"/>
          </p:cNvGrpSpPr>
          <p:nvPr/>
        </p:nvGrpSpPr>
        <p:grpSpPr>
          <a:xfrm>
            <a:off x="4270375" y="1341438"/>
            <a:ext cx="3657600" cy="4830762"/>
            <a:chOff x="5019675" y="1716088"/>
            <a:chExt cx="3513138" cy="4327525"/>
          </a:xfrm>
        </p:grpSpPr>
        <p:sp>
          <p:nvSpPr>
            <p:cNvPr id="9" name="Line 12"/>
            <p:cNvSpPr>
              <a:spLocks noChangeShapeType="1"/>
            </p:cNvSpPr>
            <p:nvPr/>
          </p:nvSpPr>
          <p:spPr bwMode="auto">
            <a:xfrm>
              <a:off x="5292725" y="5949950"/>
              <a:ext cx="3240088" cy="0"/>
            </a:xfrm>
            <a:prstGeom prst="line">
              <a:avLst/>
            </a:prstGeom>
            <a:noFill/>
            <a:ln w="57150">
              <a:solidFill>
                <a:schemeClr val="tx1"/>
              </a:solidFill>
              <a:round/>
              <a:headEnd/>
              <a:tailEnd/>
            </a:ln>
          </p:spPr>
          <p:txBody>
            <a:bodyPr/>
            <a:lstStyle/>
            <a:p>
              <a:endParaRPr lang="cs-CZ"/>
            </a:p>
          </p:txBody>
        </p:sp>
        <p:sp>
          <p:nvSpPr>
            <p:cNvPr id="10" name="Line 13"/>
            <p:cNvSpPr>
              <a:spLocks noChangeShapeType="1"/>
            </p:cNvSpPr>
            <p:nvPr/>
          </p:nvSpPr>
          <p:spPr bwMode="auto">
            <a:xfrm>
              <a:off x="5292725" y="1989138"/>
              <a:ext cx="1439863" cy="0"/>
            </a:xfrm>
            <a:prstGeom prst="line">
              <a:avLst/>
            </a:prstGeom>
            <a:noFill/>
            <a:ln w="57150">
              <a:solidFill>
                <a:schemeClr val="tx1"/>
              </a:solidFill>
              <a:round/>
              <a:headEnd/>
              <a:tailEnd/>
            </a:ln>
          </p:spPr>
          <p:txBody>
            <a:bodyPr/>
            <a:lstStyle/>
            <a:p>
              <a:endParaRPr lang="cs-CZ"/>
            </a:p>
          </p:txBody>
        </p:sp>
        <p:sp>
          <p:nvSpPr>
            <p:cNvPr id="11" name="Line 14"/>
            <p:cNvSpPr>
              <a:spLocks noChangeShapeType="1"/>
            </p:cNvSpPr>
            <p:nvPr/>
          </p:nvSpPr>
          <p:spPr bwMode="auto">
            <a:xfrm>
              <a:off x="7092950" y="3068638"/>
              <a:ext cx="1439863" cy="0"/>
            </a:xfrm>
            <a:prstGeom prst="line">
              <a:avLst/>
            </a:prstGeom>
            <a:noFill/>
            <a:ln w="57150">
              <a:solidFill>
                <a:schemeClr val="tx1"/>
              </a:solidFill>
              <a:round/>
              <a:headEnd/>
              <a:tailEnd/>
            </a:ln>
          </p:spPr>
          <p:txBody>
            <a:bodyPr/>
            <a:lstStyle/>
            <a:p>
              <a:endParaRPr lang="cs-CZ"/>
            </a:p>
          </p:txBody>
        </p:sp>
        <p:sp>
          <p:nvSpPr>
            <p:cNvPr id="12" name="Line 15"/>
            <p:cNvSpPr>
              <a:spLocks noChangeShapeType="1"/>
            </p:cNvSpPr>
            <p:nvPr/>
          </p:nvSpPr>
          <p:spPr bwMode="auto">
            <a:xfrm flipV="1">
              <a:off x="5651500" y="1989138"/>
              <a:ext cx="0" cy="3960812"/>
            </a:xfrm>
            <a:prstGeom prst="line">
              <a:avLst/>
            </a:prstGeom>
            <a:noFill/>
            <a:ln w="76200">
              <a:solidFill>
                <a:srgbClr val="0066FF"/>
              </a:solidFill>
              <a:round/>
              <a:headEnd/>
              <a:tailEnd type="triangle" w="med" len="med"/>
            </a:ln>
          </p:spPr>
          <p:txBody>
            <a:bodyPr/>
            <a:lstStyle/>
            <a:p>
              <a:endParaRPr lang="cs-CZ"/>
            </a:p>
          </p:txBody>
        </p:sp>
        <p:sp>
          <p:nvSpPr>
            <p:cNvPr id="13" name="Line 16"/>
            <p:cNvSpPr>
              <a:spLocks noChangeShapeType="1"/>
            </p:cNvSpPr>
            <p:nvPr/>
          </p:nvSpPr>
          <p:spPr bwMode="auto">
            <a:xfrm>
              <a:off x="6372225" y="1989138"/>
              <a:ext cx="1439863" cy="1079500"/>
            </a:xfrm>
            <a:prstGeom prst="line">
              <a:avLst/>
            </a:prstGeom>
            <a:noFill/>
            <a:ln w="38100">
              <a:solidFill>
                <a:srgbClr val="00B050"/>
              </a:solidFill>
              <a:round/>
              <a:headEnd/>
              <a:tailEnd type="triangle" w="med" len="med"/>
            </a:ln>
          </p:spPr>
          <p:txBody>
            <a:bodyPr/>
            <a:lstStyle/>
            <a:p>
              <a:endParaRPr lang="cs-CZ"/>
            </a:p>
          </p:txBody>
        </p:sp>
        <p:sp>
          <p:nvSpPr>
            <p:cNvPr id="14" name="Line 17"/>
            <p:cNvSpPr>
              <a:spLocks noChangeShapeType="1"/>
            </p:cNvSpPr>
            <p:nvPr/>
          </p:nvSpPr>
          <p:spPr bwMode="auto">
            <a:xfrm>
              <a:off x="7812088" y="3068638"/>
              <a:ext cx="0" cy="2881312"/>
            </a:xfrm>
            <a:prstGeom prst="line">
              <a:avLst/>
            </a:prstGeom>
            <a:noFill/>
            <a:ln w="76200">
              <a:solidFill>
                <a:srgbClr val="FF0000"/>
              </a:solidFill>
              <a:round/>
              <a:headEnd/>
              <a:tailEnd type="triangle" w="med" len="med"/>
            </a:ln>
          </p:spPr>
          <p:txBody>
            <a:bodyPr/>
            <a:lstStyle/>
            <a:p>
              <a:endParaRPr lang="cs-CZ"/>
            </a:p>
          </p:txBody>
        </p:sp>
        <p:sp>
          <p:nvSpPr>
            <p:cNvPr id="15" name="Text Box 18"/>
            <p:cNvSpPr txBox="1">
              <a:spLocks noChangeArrowheads="1"/>
            </p:cNvSpPr>
            <p:nvPr/>
          </p:nvSpPr>
          <p:spPr bwMode="auto">
            <a:xfrm>
              <a:off x="6819900" y="1716088"/>
              <a:ext cx="330200" cy="366712"/>
            </a:xfrm>
            <a:prstGeom prst="rect">
              <a:avLst/>
            </a:prstGeom>
            <a:noFill/>
            <a:ln w="9525">
              <a:noFill/>
              <a:miter lim="800000"/>
              <a:headEnd/>
              <a:tailEnd/>
            </a:ln>
          </p:spPr>
          <p:txBody>
            <a:bodyPr wrap="none">
              <a:spAutoFit/>
            </a:bodyPr>
            <a:lstStyle/>
            <a:p>
              <a:pPr algn="l"/>
              <a:r>
                <a:rPr lang="cs-CZ"/>
                <a:t>1</a:t>
              </a:r>
            </a:p>
          </p:txBody>
        </p:sp>
        <p:sp>
          <p:nvSpPr>
            <p:cNvPr id="16" name="Text Box 19"/>
            <p:cNvSpPr txBox="1">
              <a:spLocks noChangeArrowheads="1"/>
            </p:cNvSpPr>
            <p:nvPr/>
          </p:nvSpPr>
          <p:spPr bwMode="auto">
            <a:xfrm>
              <a:off x="5019675" y="5676900"/>
              <a:ext cx="330200" cy="366713"/>
            </a:xfrm>
            <a:prstGeom prst="rect">
              <a:avLst/>
            </a:prstGeom>
            <a:noFill/>
            <a:ln w="9525">
              <a:noFill/>
              <a:miter lim="800000"/>
              <a:headEnd/>
              <a:tailEnd/>
            </a:ln>
          </p:spPr>
          <p:txBody>
            <a:bodyPr wrap="none">
              <a:spAutoFit/>
            </a:bodyPr>
            <a:lstStyle/>
            <a:p>
              <a:pPr algn="l"/>
              <a:r>
                <a:rPr lang="cs-CZ"/>
                <a:t>0</a:t>
              </a:r>
            </a:p>
          </p:txBody>
        </p:sp>
        <p:sp>
          <p:nvSpPr>
            <p:cNvPr id="17" name="Text Box 20"/>
            <p:cNvSpPr txBox="1">
              <a:spLocks noChangeArrowheads="1"/>
            </p:cNvSpPr>
            <p:nvPr/>
          </p:nvSpPr>
          <p:spPr bwMode="auto">
            <a:xfrm>
              <a:off x="6732588" y="2889250"/>
              <a:ext cx="330200" cy="366713"/>
            </a:xfrm>
            <a:prstGeom prst="rect">
              <a:avLst/>
            </a:prstGeom>
            <a:noFill/>
            <a:ln w="9525">
              <a:noFill/>
              <a:miter lim="800000"/>
              <a:headEnd/>
              <a:tailEnd/>
            </a:ln>
          </p:spPr>
          <p:txBody>
            <a:bodyPr wrap="none">
              <a:spAutoFit/>
            </a:bodyPr>
            <a:lstStyle/>
            <a:p>
              <a:pPr algn="l"/>
              <a:r>
                <a:rPr lang="cs-CZ"/>
                <a:t>2</a:t>
              </a:r>
            </a:p>
          </p:txBody>
        </p:sp>
        <p:sp>
          <p:nvSpPr>
            <p:cNvPr id="18" name="Text Box 22"/>
            <p:cNvSpPr txBox="1">
              <a:spLocks noChangeArrowheads="1"/>
            </p:cNvSpPr>
            <p:nvPr/>
          </p:nvSpPr>
          <p:spPr bwMode="auto">
            <a:xfrm>
              <a:off x="5740400" y="3876675"/>
              <a:ext cx="936625" cy="366713"/>
            </a:xfrm>
            <a:prstGeom prst="rect">
              <a:avLst/>
            </a:prstGeom>
            <a:noFill/>
            <a:ln w="9525">
              <a:noFill/>
              <a:miter lim="800000"/>
              <a:headEnd/>
              <a:tailEnd/>
            </a:ln>
          </p:spPr>
          <p:txBody>
            <a:bodyPr wrap="none">
              <a:spAutoFit/>
            </a:bodyPr>
            <a:lstStyle/>
            <a:p>
              <a:pPr algn="l"/>
              <a:r>
                <a:rPr lang="cs-CZ"/>
                <a:t>buzení</a:t>
              </a:r>
            </a:p>
          </p:txBody>
        </p:sp>
        <p:sp>
          <p:nvSpPr>
            <p:cNvPr id="19" name="Text Box 23"/>
            <p:cNvSpPr txBox="1">
              <a:spLocks noChangeArrowheads="1"/>
            </p:cNvSpPr>
            <p:nvPr/>
          </p:nvSpPr>
          <p:spPr bwMode="auto">
            <a:xfrm>
              <a:off x="7092950" y="2168525"/>
              <a:ext cx="1144588" cy="366713"/>
            </a:xfrm>
            <a:prstGeom prst="rect">
              <a:avLst/>
            </a:prstGeom>
            <a:noFill/>
            <a:ln w="9525">
              <a:noFill/>
              <a:miter lim="800000"/>
              <a:headEnd/>
              <a:tailEnd/>
            </a:ln>
          </p:spPr>
          <p:txBody>
            <a:bodyPr wrap="none">
              <a:spAutoFit/>
            </a:bodyPr>
            <a:lstStyle/>
            <a:p>
              <a:pPr algn="l"/>
              <a:r>
                <a:rPr lang="cs-CZ"/>
                <a:t>relaxace</a:t>
              </a:r>
            </a:p>
          </p:txBody>
        </p:sp>
        <p:sp>
          <p:nvSpPr>
            <p:cNvPr id="20" name="Text Box 24"/>
            <p:cNvSpPr txBox="1">
              <a:spLocks noChangeArrowheads="1"/>
            </p:cNvSpPr>
            <p:nvPr/>
          </p:nvSpPr>
          <p:spPr bwMode="auto">
            <a:xfrm>
              <a:off x="6192838" y="4689475"/>
              <a:ext cx="1577975" cy="641350"/>
            </a:xfrm>
            <a:prstGeom prst="rect">
              <a:avLst/>
            </a:prstGeom>
            <a:noFill/>
            <a:ln w="9525">
              <a:noFill/>
              <a:miter lim="800000"/>
              <a:headEnd/>
              <a:tailEnd/>
            </a:ln>
          </p:spPr>
          <p:txBody>
            <a:bodyPr wrap="none">
              <a:spAutoFit/>
            </a:bodyPr>
            <a:lstStyle/>
            <a:p>
              <a:pPr algn="l"/>
              <a:r>
                <a:rPr lang="cs-CZ" dirty="0"/>
                <a:t>stimulovaná</a:t>
              </a:r>
            </a:p>
            <a:p>
              <a:pPr algn="l"/>
              <a:r>
                <a:rPr lang="cs-CZ" dirty="0"/>
                <a:t>emise</a:t>
              </a: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7"/>
          <p:cNvSpPr>
            <a:spLocks noGrp="1"/>
          </p:cNvSpPr>
          <p:nvPr>
            <p:ph type="title"/>
          </p:nvPr>
        </p:nvSpPr>
        <p:spPr>
          <a:xfrm>
            <a:off x="457200" y="274638"/>
            <a:ext cx="7467600" cy="850106"/>
          </a:xfrm>
        </p:spPr>
        <p:txBody>
          <a:bodyPr/>
          <a:lstStyle/>
          <a:p>
            <a:r>
              <a:rPr lang="cs-CZ" dirty="0" smtClean="0"/>
              <a:t>Energetický diagram rubínového laseru</a:t>
            </a:r>
            <a:endParaRPr lang="cs-CZ" dirty="0"/>
          </a:p>
        </p:txBody>
      </p:sp>
      <p:sp>
        <p:nvSpPr>
          <p:cNvPr id="5" name="Zástupný symbol pro číslo snímku 4"/>
          <p:cNvSpPr>
            <a:spLocks noGrp="1"/>
          </p:cNvSpPr>
          <p:nvPr>
            <p:ph type="sldNum" sz="quarter" idx="15"/>
          </p:nvPr>
        </p:nvSpPr>
        <p:spPr/>
        <p:txBody>
          <a:bodyPr/>
          <a:lstStyle/>
          <a:p>
            <a:fld id="{A229F504-3BAF-467C-8F21-334C0A71552D}" type="slidenum">
              <a:rPr lang="cs-CZ" smtClean="0"/>
              <a:pPr/>
              <a:t>19</a:t>
            </a:fld>
            <a:endParaRPr lang="cs-CZ"/>
          </a:p>
        </p:txBody>
      </p:sp>
      <p:pic>
        <p:nvPicPr>
          <p:cNvPr id="10" name="Zástupný symbol pro obsah 9" descr="ruby.gif"/>
          <p:cNvPicPr>
            <a:picLocks noGrp="1" noChangeAspect="1"/>
          </p:cNvPicPr>
          <p:nvPr>
            <p:ph sz="quarter" idx="1"/>
          </p:nvPr>
        </p:nvPicPr>
        <p:blipFill>
          <a:blip r:embed="rId2" cstate="print">
            <a:lum contrast="30000"/>
          </a:blip>
          <a:srcRect b="9149"/>
          <a:stretch>
            <a:fillRect/>
          </a:stretch>
        </p:blipFill>
        <p:spPr>
          <a:xfrm>
            <a:off x="899592" y="1282668"/>
            <a:ext cx="6480719" cy="5259763"/>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4"/>
          <p:cNvSpPr>
            <a:spLocks noGrp="1"/>
          </p:cNvSpPr>
          <p:nvPr>
            <p:ph type="sldNum" sz="quarter" idx="12"/>
          </p:nvPr>
        </p:nvSpPr>
        <p:spPr/>
        <p:txBody>
          <a:bodyPr/>
          <a:lstStyle/>
          <a:p>
            <a:pPr>
              <a:defRPr/>
            </a:pPr>
            <a:fld id="{E5ADF210-0F5C-4955-9D59-3BB790507A71}" type="slidenum">
              <a:rPr lang="cs-CZ"/>
              <a:pPr>
                <a:defRPr/>
              </a:pPr>
              <a:t>2</a:t>
            </a:fld>
            <a:endParaRPr lang="cs-CZ"/>
          </a:p>
        </p:txBody>
      </p:sp>
      <p:pic>
        <p:nvPicPr>
          <p:cNvPr id="7173" name="Picture 8" descr="lwf2_1"/>
          <p:cNvPicPr>
            <a:picLocks noGrp="1" noChangeAspect="1" noChangeArrowheads="1"/>
          </p:cNvPicPr>
          <p:nvPr>
            <p:ph/>
          </p:nvPr>
        </p:nvPicPr>
        <p:blipFill>
          <a:blip r:embed="rId2" cstate="print">
            <a:lum contrast="12000"/>
          </a:blip>
          <a:srcRect/>
          <a:stretch>
            <a:fillRect/>
          </a:stretch>
        </p:blipFill>
        <p:spPr>
          <a:xfrm>
            <a:off x="827584" y="404664"/>
            <a:ext cx="6985000" cy="6103937"/>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60648"/>
            <a:ext cx="7467600" cy="1008112"/>
          </a:xfrm>
        </p:spPr>
        <p:txBody>
          <a:bodyPr/>
          <a:lstStyle/>
          <a:p>
            <a:r>
              <a:rPr lang="cs-CZ" dirty="0" err="1" smtClean="0"/>
              <a:t>Tříhladinový</a:t>
            </a:r>
            <a:r>
              <a:rPr lang="cs-CZ" dirty="0" smtClean="0"/>
              <a:t> systém</a:t>
            </a:r>
            <a:endParaRPr lang="cs-CZ" dirty="0"/>
          </a:p>
        </p:txBody>
      </p:sp>
      <p:sp>
        <p:nvSpPr>
          <p:cNvPr id="5" name="Zástupný symbol pro číslo snímku 4"/>
          <p:cNvSpPr>
            <a:spLocks noGrp="1"/>
          </p:cNvSpPr>
          <p:nvPr>
            <p:ph type="sldNum" sz="quarter" idx="12"/>
          </p:nvPr>
        </p:nvSpPr>
        <p:spPr/>
        <p:txBody>
          <a:bodyPr/>
          <a:lstStyle/>
          <a:p>
            <a:fld id="{A229F504-3BAF-467C-8F21-334C0A71552D}" type="slidenum">
              <a:rPr lang="cs-CZ" smtClean="0"/>
              <a:pPr/>
              <a:t>20</a:t>
            </a:fld>
            <a:endParaRPr lang="cs-CZ"/>
          </a:p>
        </p:txBody>
      </p:sp>
      <p:sp>
        <p:nvSpPr>
          <p:cNvPr id="6" name="Zástupný symbol pro obsah 5"/>
          <p:cNvSpPr>
            <a:spLocks noGrp="1"/>
          </p:cNvSpPr>
          <p:nvPr>
            <p:ph sz="quarter" idx="1"/>
          </p:nvPr>
        </p:nvSpPr>
        <p:spPr/>
        <p:txBody>
          <a:bodyPr>
            <a:normAutofit/>
          </a:bodyPr>
          <a:lstStyle/>
          <a:p>
            <a:r>
              <a:rPr lang="cs-CZ" sz="2800" dirty="0" smtClean="0"/>
              <a:t>Modifikovaný </a:t>
            </a:r>
            <a:r>
              <a:rPr lang="cs-CZ" sz="2800" dirty="0" err="1" smtClean="0"/>
              <a:t>tříhladinový</a:t>
            </a:r>
            <a:r>
              <a:rPr lang="cs-CZ" sz="2800" dirty="0" smtClean="0"/>
              <a:t> systém s buzením na metastabilní hladinu 1.</a:t>
            </a:r>
          </a:p>
        </p:txBody>
      </p:sp>
      <p:grpSp>
        <p:nvGrpSpPr>
          <p:cNvPr id="8" name="Zástupný symbol pro obsah 7"/>
          <p:cNvGrpSpPr>
            <a:grpSpLocks noGrp="1"/>
          </p:cNvGrpSpPr>
          <p:nvPr/>
        </p:nvGrpSpPr>
        <p:grpSpPr>
          <a:xfrm>
            <a:off x="4270375" y="1600200"/>
            <a:ext cx="3657600" cy="4572000"/>
            <a:chOff x="4659313" y="1716088"/>
            <a:chExt cx="3919537" cy="3967162"/>
          </a:xfrm>
        </p:grpSpPr>
        <p:sp>
          <p:nvSpPr>
            <p:cNvPr id="9" name="Line 7"/>
            <p:cNvSpPr>
              <a:spLocks noChangeShapeType="1"/>
            </p:cNvSpPr>
            <p:nvPr/>
          </p:nvSpPr>
          <p:spPr bwMode="auto">
            <a:xfrm>
              <a:off x="4932363" y="5589588"/>
              <a:ext cx="3600450" cy="0"/>
            </a:xfrm>
            <a:prstGeom prst="line">
              <a:avLst/>
            </a:prstGeom>
            <a:noFill/>
            <a:ln w="57150">
              <a:solidFill>
                <a:schemeClr val="tx1"/>
              </a:solidFill>
              <a:round/>
              <a:headEnd/>
              <a:tailEnd/>
            </a:ln>
          </p:spPr>
          <p:txBody>
            <a:bodyPr/>
            <a:lstStyle/>
            <a:p>
              <a:endParaRPr lang="cs-CZ"/>
            </a:p>
          </p:txBody>
        </p:sp>
        <p:sp>
          <p:nvSpPr>
            <p:cNvPr id="10" name="Line 8"/>
            <p:cNvSpPr>
              <a:spLocks noChangeShapeType="1"/>
            </p:cNvSpPr>
            <p:nvPr/>
          </p:nvSpPr>
          <p:spPr bwMode="auto">
            <a:xfrm>
              <a:off x="4932363" y="1989138"/>
              <a:ext cx="1439862" cy="0"/>
            </a:xfrm>
            <a:prstGeom prst="line">
              <a:avLst/>
            </a:prstGeom>
            <a:noFill/>
            <a:ln w="57150">
              <a:solidFill>
                <a:schemeClr val="tx1"/>
              </a:solidFill>
              <a:round/>
              <a:headEnd/>
              <a:tailEnd/>
            </a:ln>
          </p:spPr>
          <p:txBody>
            <a:bodyPr/>
            <a:lstStyle/>
            <a:p>
              <a:endParaRPr lang="cs-CZ"/>
            </a:p>
          </p:txBody>
        </p:sp>
        <p:sp>
          <p:nvSpPr>
            <p:cNvPr id="11" name="Line 9"/>
            <p:cNvSpPr>
              <a:spLocks noChangeShapeType="1"/>
            </p:cNvSpPr>
            <p:nvPr/>
          </p:nvSpPr>
          <p:spPr bwMode="auto">
            <a:xfrm>
              <a:off x="7092950" y="4508500"/>
              <a:ext cx="1439863" cy="0"/>
            </a:xfrm>
            <a:prstGeom prst="line">
              <a:avLst/>
            </a:prstGeom>
            <a:noFill/>
            <a:ln w="57150">
              <a:solidFill>
                <a:schemeClr val="tx1"/>
              </a:solidFill>
              <a:round/>
              <a:headEnd/>
              <a:tailEnd/>
            </a:ln>
          </p:spPr>
          <p:txBody>
            <a:bodyPr/>
            <a:lstStyle/>
            <a:p>
              <a:endParaRPr lang="cs-CZ"/>
            </a:p>
          </p:txBody>
        </p:sp>
        <p:sp>
          <p:nvSpPr>
            <p:cNvPr id="12" name="Line 10"/>
            <p:cNvSpPr>
              <a:spLocks noChangeShapeType="1"/>
            </p:cNvSpPr>
            <p:nvPr/>
          </p:nvSpPr>
          <p:spPr bwMode="auto">
            <a:xfrm flipV="1">
              <a:off x="5292725" y="1989138"/>
              <a:ext cx="0" cy="3600450"/>
            </a:xfrm>
            <a:prstGeom prst="line">
              <a:avLst/>
            </a:prstGeom>
            <a:noFill/>
            <a:ln w="76200">
              <a:solidFill>
                <a:srgbClr val="0066FF"/>
              </a:solidFill>
              <a:round/>
              <a:headEnd/>
              <a:tailEnd type="triangle" w="med" len="med"/>
            </a:ln>
          </p:spPr>
          <p:txBody>
            <a:bodyPr/>
            <a:lstStyle/>
            <a:p>
              <a:endParaRPr lang="cs-CZ"/>
            </a:p>
          </p:txBody>
        </p:sp>
        <p:sp>
          <p:nvSpPr>
            <p:cNvPr id="13" name="Line 11"/>
            <p:cNvSpPr>
              <a:spLocks noChangeShapeType="1"/>
            </p:cNvSpPr>
            <p:nvPr/>
          </p:nvSpPr>
          <p:spPr bwMode="auto">
            <a:xfrm>
              <a:off x="6011863" y="1989138"/>
              <a:ext cx="1800225" cy="2519362"/>
            </a:xfrm>
            <a:prstGeom prst="line">
              <a:avLst/>
            </a:prstGeom>
            <a:noFill/>
            <a:ln w="76200">
              <a:solidFill>
                <a:srgbClr val="FF0000"/>
              </a:solidFill>
              <a:round/>
              <a:headEnd/>
              <a:tailEnd type="triangle" w="med" len="med"/>
            </a:ln>
          </p:spPr>
          <p:txBody>
            <a:bodyPr/>
            <a:lstStyle/>
            <a:p>
              <a:endParaRPr lang="cs-CZ"/>
            </a:p>
          </p:txBody>
        </p:sp>
        <p:sp>
          <p:nvSpPr>
            <p:cNvPr id="14" name="Line 13"/>
            <p:cNvSpPr>
              <a:spLocks noChangeShapeType="1"/>
            </p:cNvSpPr>
            <p:nvPr/>
          </p:nvSpPr>
          <p:spPr bwMode="auto">
            <a:xfrm>
              <a:off x="7812088" y="4508500"/>
              <a:ext cx="0" cy="1081088"/>
            </a:xfrm>
            <a:prstGeom prst="line">
              <a:avLst/>
            </a:prstGeom>
            <a:noFill/>
            <a:ln w="38100">
              <a:solidFill>
                <a:srgbClr val="00B050"/>
              </a:solidFill>
              <a:round/>
              <a:headEnd/>
              <a:tailEnd type="triangle" w="med" len="med"/>
            </a:ln>
          </p:spPr>
          <p:txBody>
            <a:bodyPr/>
            <a:lstStyle/>
            <a:p>
              <a:endParaRPr lang="cs-CZ"/>
            </a:p>
          </p:txBody>
        </p:sp>
        <p:sp>
          <p:nvSpPr>
            <p:cNvPr id="15" name="Text Box 16"/>
            <p:cNvSpPr txBox="1">
              <a:spLocks noChangeArrowheads="1"/>
            </p:cNvSpPr>
            <p:nvPr/>
          </p:nvSpPr>
          <p:spPr bwMode="auto">
            <a:xfrm>
              <a:off x="5292725" y="3789363"/>
              <a:ext cx="936625" cy="366712"/>
            </a:xfrm>
            <a:prstGeom prst="rect">
              <a:avLst/>
            </a:prstGeom>
            <a:noFill/>
            <a:ln w="9525">
              <a:noFill/>
              <a:miter lim="800000"/>
              <a:headEnd/>
              <a:tailEnd/>
            </a:ln>
          </p:spPr>
          <p:txBody>
            <a:bodyPr wrap="none">
              <a:spAutoFit/>
            </a:bodyPr>
            <a:lstStyle/>
            <a:p>
              <a:pPr algn="l"/>
              <a:r>
                <a:rPr lang="cs-CZ" dirty="0"/>
                <a:t>buzení</a:t>
              </a:r>
            </a:p>
          </p:txBody>
        </p:sp>
        <p:sp>
          <p:nvSpPr>
            <p:cNvPr id="16" name="Text Box 17"/>
            <p:cNvSpPr txBox="1">
              <a:spLocks noChangeArrowheads="1"/>
            </p:cNvSpPr>
            <p:nvPr/>
          </p:nvSpPr>
          <p:spPr bwMode="auto">
            <a:xfrm>
              <a:off x="7000875" y="2795588"/>
              <a:ext cx="1577975" cy="641350"/>
            </a:xfrm>
            <a:prstGeom prst="rect">
              <a:avLst/>
            </a:prstGeom>
            <a:noFill/>
            <a:ln w="9525">
              <a:noFill/>
              <a:miter lim="800000"/>
              <a:headEnd/>
              <a:tailEnd/>
            </a:ln>
          </p:spPr>
          <p:txBody>
            <a:bodyPr wrap="none">
              <a:spAutoFit/>
            </a:bodyPr>
            <a:lstStyle/>
            <a:p>
              <a:pPr algn="l"/>
              <a:r>
                <a:rPr lang="cs-CZ"/>
                <a:t>stimulovaná</a:t>
              </a:r>
            </a:p>
            <a:p>
              <a:pPr algn="l"/>
              <a:r>
                <a:rPr lang="cs-CZ"/>
                <a:t>emise</a:t>
              </a:r>
            </a:p>
          </p:txBody>
        </p:sp>
        <p:sp>
          <p:nvSpPr>
            <p:cNvPr id="17" name="Text Box 18"/>
            <p:cNvSpPr txBox="1">
              <a:spLocks noChangeArrowheads="1"/>
            </p:cNvSpPr>
            <p:nvPr/>
          </p:nvSpPr>
          <p:spPr bwMode="auto">
            <a:xfrm>
              <a:off x="6553200" y="4868863"/>
              <a:ext cx="1144588" cy="366712"/>
            </a:xfrm>
            <a:prstGeom prst="rect">
              <a:avLst/>
            </a:prstGeom>
            <a:noFill/>
            <a:ln w="9525">
              <a:noFill/>
              <a:miter lim="800000"/>
              <a:headEnd/>
              <a:tailEnd/>
            </a:ln>
          </p:spPr>
          <p:txBody>
            <a:bodyPr wrap="none">
              <a:spAutoFit/>
            </a:bodyPr>
            <a:lstStyle/>
            <a:p>
              <a:pPr algn="l"/>
              <a:r>
                <a:rPr lang="cs-CZ"/>
                <a:t>relaxace</a:t>
              </a:r>
            </a:p>
          </p:txBody>
        </p:sp>
        <p:sp>
          <p:nvSpPr>
            <p:cNvPr id="18" name="Text Box 24"/>
            <p:cNvSpPr txBox="1">
              <a:spLocks noChangeArrowheads="1"/>
            </p:cNvSpPr>
            <p:nvPr/>
          </p:nvSpPr>
          <p:spPr bwMode="auto">
            <a:xfrm>
              <a:off x="6459538" y="1716088"/>
              <a:ext cx="330200" cy="366712"/>
            </a:xfrm>
            <a:prstGeom prst="rect">
              <a:avLst/>
            </a:prstGeom>
            <a:noFill/>
            <a:ln w="9525">
              <a:noFill/>
              <a:miter lim="800000"/>
              <a:headEnd/>
              <a:tailEnd/>
            </a:ln>
          </p:spPr>
          <p:txBody>
            <a:bodyPr wrap="none">
              <a:spAutoFit/>
            </a:bodyPr>
            <a:lstStyle/>
            <a:p>
              <a:pPr algn="l"/>
              <a:r>
                <a:rPr lang="cs-CZ"/>
                <a:t>1</a:t>
              </a:r>
            </a:p>
          </p:txBody>
        </p:sp>
        <p:sp>
          <p:nvSpPr>
            <p:cNvPr id="19" name="Text Box 25"/>
            <p:cNvSpPr txBox="1">
              <a:spLocks noChangeArrowheads="1"/>
            </p:cNvSpPr>
            <p:nvPr/>
          </p:nvSpPr>
          <p:spPr bwMode="auto">
            <a:xfrm>
              <a:off x="6819900" y="4235450"/>
              <a:ext cx="330200" cy="366713"/>
            </a:xfrm>
            <a:prstGeom prst="rect">
              <a:avLst/>
            </a:prstGeom>
            <a:noFill/>
            <a:ln w="9525">
              <a:noFill/>
              <a:miter lim="800000"/>
              <a:headEnd/>
              <a:tailEnd/>
            </a:ln>
          </p:spPr>
          <p:txBody>
            <a:bodyPr wrap="none">
              <a:spAutoFit/>
            </a:bodyPr>
            <a:lstStyle/>
            <a:p>
              <a:pPr algn="l"/>
              <a:r>
                <a:rPr lang="cs-CZ"/>
                <a:t>2</a:t>
              </a:r>
            </a:p>
          </p:txBody>
        </p:sp>
        <p:sp>
          <p:nvSpPr>
            <p:cNvPr id="20" name="Text Box 26"/>
            <p:cNvSpPr txBox="1">
              <a:spLocks noChangeArrowheads="1"/>
            </p:cNvSpPr>
            <p:nvPr/>
          </p:nvSpPr>
          <p:spPr bwMode="auto">
            <a:xfrm>
              <a:off x="4659313" y="5316538"/>
              <a:ext cx="330200" cy="366712"/>
            </a:xfrm>
            <a:prstGeom prst="rect">
              <a:avLst/>
            </a:prstGeom>
            <a:noFill/>
            <a:ln w="9525">
              <a:noFill/>
              <a:miter lim="800000"/>
              <a:headEnd/>
              <a:tailEnd/>
            </a:ln>
          </p:spPr>
          <p:txBody>
            <a:bodyPr wrap="none">
              <a:spAutoFit/>
            </a:bodyPr>
            <a:lstStyle/>
            <a:p>
              <a:pPr algn="l"/>
              <a:r>
                <a:rPr lang="cs-CZ"/>
                <a:t>0</a:t>
              </a: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99392"/>
            <a:ext cx="7467600" cy="994122"/>
          </a:xfrm>
        </p:spPr>
        <p:txBody>
          <a:bodyPr/>
          <a:lstStyle/>
          <a:p>
            <a:r>
              <a:rPr lang="cs-CZ" dirty="0" err="1" smtClean="0"/>
              <a:t>Čtyřhladinový</a:t>
            </a:r>
            <a:r>
              <a:rPr lang="cs-CZ" dirty="0" smtClean="0"/>
              <a:t> systém</a:t>
            </a:r>
            <a:endParaRPr lang="cs-CZ" dirty="0"/>
          </a:p>
        </p:txBody>
      </p:sp>
      <p:sp>
        <p:nvSpPr>
          <p:cNvPr id="5" name="Zástupný symbol pro číslo snímku 4"/>
          <p:cNvSpPr>
            <a:spLocks noGrp="1"/>
          </p:cNvSpPr>
          <p:nvPr>
            <p:ph type="sldNum" sz="quarter" idx="12"/>
          </p:nvPr>
        </p:nvSpPr>
        <p:spPr>
          <a:xfrm>
            <a:off x="8129016" y="4503589"/>
            <a:ext cx="609600" cy="521208"/>
          </a:xfrm>
        </p:spPr>
        <p:txBody>
          <a:bodyPr/>
          <a:lstStyle/>
          <a:p>
            <a:fld id="{A229F504-3BAF-467C-8F21-334C0A71552D}" type="slidenum">
              <a:rPr lang="cs-CZ" smtClean="0"/>
              <a:pPr/>
              <a:t>21</a:t>
            </a:fld>
            <a:endParaRPr lang="cs-CZ"/>
          </a:p>
        </p:txBody>
      </p:sp>
      <p:sp>
        <p:nvSpPr>
          <p:cNvPr id="6" name="Zástupný symbol pro obsah 5"/>
          <p:cNvSpPr>
            <a:spLocks noGrp="1"/>
          </p:cNvSpPr>
          <p:nvPr>
            <p:ph sz="quarter" idx="1"/>
          </p:nvPr>
        </p:nvSpPr>
        <p:spPr>
          <a:xfrm>
            <a:off x="323528" y="1052736"/>
            <a:ext cx="3657600" cy="4572000"/>
          </a:xfrm>
        </p:spPr>
        <p:txBody>
          <a:bodyPr>
            <a:normAutofit/>
          </a:bodyPr>
          <a:lstStyle/>
          <a:p>
            <a:pPr>
              <a:defRPr/>
            </a:pPr>
            <a:r>
              <a:rPr lang="cs-CZ" sz="2800" dirty="0" smtClean="0"/>
              <a:t>Příklad – laser </a:t>
            </a:r>
            <a:r>
              <a:rPr lang="cs-CZ" sz="2800" dirty="0" err="1" smtClean="0"/>
              <a:t>Nd</a:t>
            </a:r>
            <a:r>
              <a:rPr lang="cs-CZ" sz="2800" dirty="0" smtClean="0"/>
              <a:t>:YAG</a:t>
            </a:r>
          </a:p>
          <a:p>
            <a:pPr>
              <a:defRPr/>
            </a:pPr>
            <a:r>
              <a:rPr lang="cs-CZ" sz="2800" dirty="0" smtClean="0"/>
              <a:t>Vysoká účinnost</a:t>
            </a:r>
          </a:p>
          <a:p>
            <a:pPr>
              <a:defRPr/>
            </a:pPr>
            <a:r>
              <a:rPr lang="cs-CZ" sz="2800" dirty="0" smtClean="0"/>
              <a:t>Inverzní populaci je nutné vytvořit pouze mezi hladinami 2 a 3</a:t>
            </a:r>
          </a:p>
        </p:txBody>
      </p:sp>
      <p:grpSp>
        <p:nvGrpSpPr>
          <p:cNvPr id="85" name="Group 10"/>
          <p:cNvGrpSpPr>
            <a:grpSpLocks/>
          </p:cNvGrpSpPr>
          <p:nvPr/>
        </p:nvGrpSpPr>
        <p:grpSpPr bwMode="auto">
          <a:xfrm>
            <a:off x="4572000" y="577702"/>
            <a:ext cx="3979863" cy="4006850"/>
            <a:chOff x="2787" y="941"/>
            <a:chExt cx="2235" cy="2410"/>
          </a:xfrm>
        </p:grpSpPr>
        <p:sp>
          <p:nvSpPr>
            <p:cNvPr id="86" name="Line 11"/>
            <p:cNvSpPr>
              <a:spLocks noChangeShapeType="1"/>
            </p:cNvSpPr>
            <p:nvPr/>
          </p:nvSpPr>
          <p:spPr bwMode="auto">
            <a:xfrm>
              <a:off x="3279" y="941"/>
              <a:ext cx="1222" cy="0"/>
            </a:xfrm>
            <a:prstGeom prst="line">
              <a:avLst/>
            </a:prstGeom>
            <a:noFill/>
            <a:ln w="101600">
              <a:solidFill>
                <a:schemeClr val="tx1"/>
              </a:solidFill>
              <a:round/>
              <a:headEnd/>
              <a:tailEnd/>
            </a:ln>
          </p:spPr>
          <p:txBody>
            <a:bodyPr/>
            <a:lstStyle/>
            <a:p>
              <a:endParaRPr lang="cs-CZ"/>
            </a:p>
          </p:txBody>
        </p:sp>
        <p:sp>
          <p:nvSpPr>
            <p:cNvPr id="87" name="Line 12"/>
            <p:cNvSpPr>
              <a:spLocks noChangeShapeType="1"/>
            </p:cNvSpPr>
            <p:nvPr/>
          </p:nvSpPr>
          <p:spPr bwMode="auto">
            <a:xfrm>
              <a:off x="3279" y="1439"/>
              <a:ext cx="1222" cy="0"/>
            </a:xfrm>
            <a:prstGeom prst="line">
              <a:avLst/>
            </a:prstGeom>
            <a:noFill/>
            <a:ln w="101600">
              <a:solidFill>
                <a:schemeClr val="tx1"/>
              </a:solidFill>
              <a:round/>
              <a:headEnd/>
              <a:tailEnd/>
            </a:ln>
          </p:spPr>
          <p:txBody>
            <a:bodyPr/>
            <a:lstStyle/>
            <a:p>
              <a:endParaRPr lang="cs-CZ"/>
            </a:p>
          </p:txBody>
        </p:sp>
        <p:sp>
          <p:nvSpPr>
            <p:cNvPr id="88" name="Line 13"/>
            <p:cNvSpPr>
              <a:spLocks noChangeShapeType="1"/>
            </p:cNvSpPr>
            <p:nvPr/>
          </p:nvSpPr>
          <p:spPr bwMode="auto">
            <a:xfrm>
              <a:off x="3279" y="2950"/>
              <a:ext cx="1222" cy="0"/>
            </a:xfrm>
            <a:prstGeom prst="line">
              <a:avLst/>
            </a:prstGeom>
            <a:noFill/>
            <a:ln w="101600">
              <a:solidFill>
                <a:schemeClr val="tx1"/>
              </a:solidFill>
              <a:round/>
              <a:headEnd/>
              <a:tailEnd/>
            </a:ln>
          </p:spPr>
          <p:txBody>
            <a:bodyPr/>
            <a:lstStyle/>
            <a:p>
              <a:endParaRPr lang="cs-CZ"/>
            </a:p>
          </p:txBody>
        </p:sp>
        <p:sp>
          <p:nvSpPr>
            <p:cNvPr id="89" name="Line 14"/>
            <p:cNvSpPr>
              <a:spLocks noChangeShapeType="1"/>
            </p:cNvSpPr>
            <p:nvPr/>
          </p:nvSpPr>
          <p:spPr bwMode="auto">
            <a:xfrm>
              <a:off x="3279" y="3351"/>
              <a:ext cx="1222" cy="0"/>
            </a:xfrm>
            <a:prstGeom prst="line">
              <a:avLst/>
            </a:prstGeom>
            <a:noFill/>
            <a:ln w="101600">
              <a:solidFill>
                <a:schemeClr val="tx1"/>
              </a:solidFill>
              <a:round/>
              <a:headEnd/>
              <a:tailEnd/>
            </a:ln>
          </p:spPr>
          <p:txBody>
            <a:bodyPr/>
            <a:lstStyle/>
            <a:p>
              <a:endParaRPr lang="cs-CZ"/>
            </a:p>
          </p:txBody>
        </p:sp>
        <p:sp>
          <p:nvSpPr>
            <p:cNvPr id="90" name="Text Box 15"/>
            <p:cNvSpPr txBox="1">
              <a:spLocks noChangeArrowheads="1"/>
            </p:cNvSpPr>
            <p:nvPr/>
          </p:nvSpPr>
          <p:spPr bwMode="auto">
            <a:xfrm>
              <a:off x="4181" y="1862"/>
              <a:ext cx="841" cy="386"/>
            </a:xfrm>
            <a:prstGeom prst="rect">
              <a:avLst/>
            </a:prstGeom>
            <a:noFill/>
            <a:ln w="9525">
              <a:noFill/>
              <a:miter lim="800000"/>
              <a:headEnd/>
              <a:tailEnd/>
            </a:ln>
          </p:spPr>
          <p:txBody>
            <a:bodyPr>
              <a:spAutoFit/>
            </a:bodyPr>
            <a:lstStyle/>
            <a:p>
              <a:pPr algn="l"/>
              <a:r>
                <a:rPr lang="en-US">
                  <a:latin typeface="Arial" charset="0"/>
                </a:rPr>
                <a:t>Laser</a:t>
              </a:r>
              <a:br>
                <a:rPr lang="en-US">
                  <a:latin typeface="Arial" charset="0"/>
                </a:rPr>
              </a:br>
              <a:r>
                <a:rPr lang="en-US">
                  <a:latin typeface="Arial" charset="0"/>
                </a:rPr>
                <a:t>Transition</a:t>
              </a:r>
            </a:p>
          </p:txBody>
        </p:sp>
        <p:sp>
          <p:nvSpPr>
            <p:cNvPr id="91" name="Line 16"/>
            <p:cNvSpPr>
              <a:spLocks noChangeShapeType="1"/>
            </p:cNvSpPr>
            <p:nvPr/>
          </p:nvSpPr>
          <p:spPr bwMode="auto">
            <a:xfrm flipV="1">
              <a:off x="3643" y="981"/>
              <a:ext cx="0" cy="2360"/>
            </a:xfrm>
            <a:prstGeom prst="line">
              <a:avLst/>
            </a:prstGeom>
            <a:noFill/>
            <a:ln w="101600">
              <a:solidFill>
                <a:srgbClr val="CC00CC"/>
              </a:solidFill>
              <a:round/>
              <a:headEnd/>
              <a:tailEnd type="triangle" w="med" len="med"/>
            </a:ln>
          </p:spPr>
          <p:txBody>
            <a:bodyPr/>
            <a:lstStyle/>
            <a:p>
              <a:endParaRPr lang="cs-CZ"/>
            </a:p>
          </p:txBody>
        </p:sp>
        <p:sp>
          <p:nvSpPr>
            <p:cNvPr id="92" name="Line 17"/>
            <p:cNvSpPr>
              <a:spLocks noChangeShapeType="1"/>
            </p:cNvSpPr>
            <p:nvPr/>
          </p:nvSpPr>
          <p:spPr bwMode="auto">
            <a:xfrm>
              <a:off x="3691" y="1012"/>
              <a:ext cx="439" cy="361"/>
            </a:xfrm>
            <a:prstGeom prst="line">
              <a:avLst/>
            </a:prstGeom>
            <a:noFill/>
            <a:ln w="101600">
              <a:solidFill>
                <a:srgbClr val="FF0000"/>
              </a:solidFill>
              <a:round/>
              <a:headEnd/>
              <a:tailEnd type="triangle" w="med" len="med"/>
            </a:ln>
          </p:spPr>
          <p:txBody>
            <a:bodyPr/>
            <a:lstStyle/>
            <a:p>
              <a:endParaRPr lang="cs-CZ"/>
            </a:p>
          </p:txBody>
        </p:sp>
        <p:sp>
          <p:nvSpPr>
            <p:cNvPr id="93" name="Line 18"/>
            <p:cNvSpPr>
              <a:spLocks noChangeShapeType="1"/>
            </p:cNvSpPr>
            <p:nvPr/>
          </p:nvSpPr>
          <p:spPr bwMode="auto">
            <a:xfrm>
              <a:off x="4162" y="1483"/>
              <a:ext cx="0" cy="1449"/>
            </a:xfrm>
            <a:prstGeom prst="line">
              <a:avLst/>
            </a:prstGeom>
            <a:noFill/>
            <a:ln w="101600">
              <a:solidFill>
                <a:srgbClr val="00B050"/>
              </a:solidFill>
              <a:round/>
              <a:headEnd/>
              <a:tailEnd type="triangle" w="med" len="med"/>
            </a:ln>
          </p:spPr>
          <p:txBody>
            <a:bodyPr/>
            <a:lstStyle/>
            <a:p>
              <a:endParaRPr lang="cs-CZ"/>
            </a:p>
          </p:txBody>
        </p:sp>
        <p:sp>
          <p:nvSpPr>
            <p:cNvPr id="94" name="Line 19"/>
            <p:cNvSpPr>
              <a:spLocks noChangeShapeType="1"/>
            </p:cNvSpPr>
            <p:nvPr/>
          </p:nvSpPr>
          <p:spPr bwMode="auto">
            <a:xfrm flipH="1">
              <a:off x="3728" y="2989"/>
              <a:ext cx="452" cy="314"/>
            </a:xfrm>
            <a:prstGeom prst="line">
              <a:avLst/>
            </a:prstGeom>
            <a:noFill/>
            <a:ln w="101600">
              <a:solidFill>
                <a:srgbClr val="FF0000"/>
              </a:solidFill>
              <a:round/>
              <a:headEnd/>
              <a:tailEnd type="triangle" w="med" len="med"/>
            </a:ln>
          </p:spPr>
          <p:txBody>
            <a:bodyPr/>
            <a:lstStyle/>
            <a:p>
              <a:endParaRPr lang="cs-CZ"/>
            </a:p>
          </p:txBody>
        </p:sp>
        <p:sp>
          <p:nvSpPr>
            <p:cNvPr id="95" name="Text Box 20"/>
            <p:cNvSpPr txBox="1">
              <a:spLocks noChangeArrowheads="1"/>
            </p:cNvSpPr>
            <p:nvPr/>
          </p:nvSpPr>
          <p:spPr bwMode="auto">
            <a:xfrm>
              <a:off x="2787" y="1862"/>
              <a:ext cx="828" cy="386"/>
            </a:xfrm>
            <a:prstGeom prst="rect">
              <a:avLst/>
            </a:prstGeom>
            <a:noFill/>
            <a:ln w="9525">
              <a:noFill/>
              <a:miter lim="800000"/>
              <a:headEnd/>
              <a:tailEnd/>
            </a:ln>
          </p:spPr>
          <p:txBody>
            <a:bodyPr>
              <a:spAutoFit/>
            </a:bodyPr>
            <a:lstStyle/>
            <a:p>
              <a:pPr algn="r"/>
              <a:r>
                <a:rPr lang="en-US" dirty="0">
                  <a:latin typeface="Arial" charset="0"/>
                </a:rPr>
                <a:t>Pump</a:t>
              </a:r>
              <a:br>
                <a:rPr lang="en-US" dirty="0">
                  <a:latin typeface="Arial" charset="0"/>
                </a:rPr>
              </a:br>
              <a:r>
                <a:rPr lang="en-US" dirty="0">
                  <a:latin typeface="Arial" charset="0"/>
                </a:rPr>
                <a:t>Transition</a:t>
              </a:r>
            </a:p>
          </p:txBody>
        </p:sp>
        <p:sp>
          <p:nvSpPr>
            <p:cNvPr id="96" name="Text Box 21"/>
            <p:cNvSpPr txBox="1">
              <a:spLocks noChangeArrowheads="1"/>
            </p:cNvSpPr>
            <p:nvPr/>
          </p:nvSpPr>
          <p:spPr bwMode="auto">
            <a:xfrm>
              <a:off x="4106" y="3051"/>
              <a:ext cx="731" cy="221"/>
            </a:xfrm>
            <a:prstGeom prst="rect">
              <a:avLst/>
            </a:prstGeom>
            <a:noFill/>
            <a:ln w="9525">
              <a:noFill/>
              <a:miter lim="800000"/>
              <a:headEnd/>
              <a:tailEnd/>
            </a:ln>
          </p:spPr>
          <p:txBody>
            <a:bodyPr wrap="none">
              <a:spAutoFit/>
            </a:bodyPr>
            <a:lstStyle/>
            <a:p>
              <a:pPr algn="l"/>
              <a:r>
                <a:rPr lang="en-US" dirty="0">
                  <a:latin typeface="Arial" charset="0"/>
                </a:rPr>
                <a:t>Fast decay</a:t>
              </a:r>
            </a:p>
          </p:txBody>
        </p:sp>
        <p:sp>
          <p:nvSpPr>
            <p:cNvPr id="97" name="Text Box 22"/>
            <p:cNvSpPr txBox="1">
              <a:spLocks noChangeArrowheads="1"/>
            </p:cNvSpPr>
            <p:nvPr/>
          </p:nvSpPr>
          <p:spPr bwMode="auto">
            <a:xfrm>
              <a:off x="4058" y="1056"/>
              <a:ext cx="731" cy="220"/>
            </a:xfrm>
            <a:prstGeom prst="rect">
              <a:avLst/>
            </a:prstGeom>
            <a:noFill/>
            <a:ln w="9525">
              <a:noFill/>
              <a:miter lim="800000"/>
              <a:headEnd/>
              <a:tailEnd/>
            </a:ln>
          </p:spPr>
          <p:txBody>
            <a:bodyPr wrap="none">
              <a:spAutoFit/>
            </a:bodyPr>
            <a:lstStyle/>
            <a:p>
              <a:pPr algn="l"/>
              <a:r>
                <a:rPr lang="en-US">
                  <a:latin typeface="Arial" charset="0"/>
                </a:rPr>
                <a:t>Fast decay</a:t>
              </a:r>
            </a:p>
          </p:txBody>
        </p:sp>
      </p:grpSp>
      <p:grpSp>
        <p:nvGrpSpPr>
          <p:cNvPr id="98" name="Skupina 26"/>
          <p:cNvGrpSpPr/>
          <p:nvPr/>
        </p:nvGrpSpPr>
        <p:grpSpPr>
          <a:xfrm>
            <a:off x="4992688" y="404664"/>
            <a:ext cx="458787" cy="4357688"/>
            <a:chOff x="4992688" y="1635125"/>
            <a:chExt cx="458787" cy="4357688"/>
          </a:xfrm>
        </p:grpSpPr>
        <p:sp>
          <p:nvSpPr>
            <p:cNvPr id="99" name="Text Box 30"/>
            <p:cNvSpPr txBox="1">
              <a:spLocks noChangeArrowheads="1"/>
            </p:cNvSpPr>
            <p:nvPr/>
          </p:nvSpPr>
          <p:spPr bwMode="auto">
            <a:xfrm>
              <a:off x="5033963" y="5626100"/>
              <a:ext cx="417512" cy="366713"/>
            </a:xfrm>
            <a:prstGeom prst="rect">
              <a:avLst/>
            </a:prstGeom>
            <a:noFill/>
            <a:ln w="9525">
              <a:noFill/>
              <a:miter lim="800000"/>
              <a:headEnd/>
              <a:tailEnd/>
            </a:ln>
          </p:spPr>
          <p:txBody>
            <a:bodyPr>
              <a:spAutoFit/>
            </a:bodyPr>
            <a:lstStyle/>
            <a:p>
              <a:pPr algn="l"/>
              <a:r>
                <a:rPr lang="cs-CZ"/>
                <a:t>0</a:t>
              </a:r>
            </a:p>
          </p:txBody>
        </p:sp>
        <p:sp>
          <p:nvSpPr>
            <p:cNvPr id="100" name="Text Box 31"/>
            <p:cNvSpPr txBox="1">
              <a:spLocks noChangeArrowheads="1"/>
            </p:cNvSpPr>
            <p:nvPr/>
          </p:nvSpPr>
          <p:spPr bwMode="auto">
            <a:xfrm>
              <a:off x="4992688" y="1635125"/>
              <a:ext cx="379412" cy="366713"/>
            </a:xfrm>
            <a:prstGeom prst="rect">
              <a:avLst/>
            </a:prstGeom>
            <a:noFill/>
            <a:ln w="9525">
              <a:noFill/>
              <a:miter lim="800000"/>
              <a:headEnd/>
              <a:tailEnd/>
            </a:ln>
          </p:spPr>
          <p:txBody>
            <a:bodyPr>
              <a:spAutoFit/>
            </a:bodyPr>
            <a:lstStyle/>
            <a:p>
              <a:pPr algn="l"/>
              <a:r>
                <a:rPr lang="cs-CZ" dirty="0"/>
                <a:t>1</a:t>
              </a:r>
            </a:p>
          </p:txBody>
        </p:sp>
        <p:sp>
          <p:nvSpPr>
            <p:cNvPr id="101" name="Text Box 32"/>
            <p:cNvSpPr txBox="1">
              <a:spLocks noChangeArrowheads="1"/>
            </p:cNvSpPr>
            <p:nvPr/>
          </p:nvSpPr>
          <p:spPr bwMode="auto">
            <a:xfrm>
              <a:off x="5005388" y="2455863"/>
              <a:ext cx="330200" cy="366712"/>
            </a:xfrm>
            <a:prstGeom prst="rect">
              <a:avLst/>
            </a:prstGeom>
            <a:noFill/>
            <a:ln w="9525">
              <a:noFill/>
              <a:miter lim="800000"/>
              <a:headEnd/>
              <a:tailEnd/>
            </a:ln>
          </p:spPr>
          <p:txBody>
            <a:bodyPr wrap="none">
              <a:spAutoFit/>
            </a:bodyPr>
            <a:lstStyle/>
            <a:p>
              <a:pPr algn="l"/>
              <a:r>
                <a:rPr lang="cs-CZ" dirty="0"/>
                <a:t>2</a:t>
              </a:r>
            </a:p>
          </p:txBody>
        </p:sp>
        <p:sp>
          <p:nvSpPr>
            <p:cNvPr id="102" name="Text Box 33"/>
            <p:cNvSpPr txBox="1">
              <a:spLocks noChangeArrowheads="1"/>
            </p:cNvSpPr>
            <p:nvPr/>
          </p:nvSpPr>
          <p:spPr bwMode="auto">
            <a:xfrm>
              <a:off x="5022850" y="4973638"/>
              <a:ext cx="330200" cy="366712"/>
            </a:xfrm>
            <a:prstGeom prst="rect">
              <a:avLst/>
            </a:prstGeom>
            <a:noFill/>
            <a:ln w="9525">
              <a:noFill/>
              <a:miter lim="800000"/>
              <a:headEnd/>
              <a:tailEnd/>
            </a:ln>
          </p:spPr>
          <p:txBody>
            <a:bodyPr wrap="none">
              <a:spAutoFit/>
            </a:bodyPr>
            <a:lstStyle/>
            <a:p>
              <a:pPr algn="l"/>
              <a:r>
                <a:rPr lang="cs-CZ"/>
                <a:t>3</a:t>
              </a:r>
            </a:p>
          </p:txBody>
        </p:sp>
      </p:grpSp>
      <p:pic>
        <p:nvPicPr>
          <p:cNvPr id="69634" name="Picture 2" descr="http://www.rp-photonics.com/img/ndyag_levels.png"/>
          <p:cNvPicPr>
            <a:picLocks noChangeAspect="1" noChangeArrowheads="1"/>
          </p:cNvPicPr>
          <p:nvPr/>
        </p:nvPicPr>
        <p:blipFill>
          <a:blip r:embed="rId2" cstate="print"/>
          <a:srcRect/>
          <a:stretch>
            <a:fillRect/>
          </a:stretch>
        </p:blipFill>
        <p:spPr bwMode="auto">
          <a:xfrm>
            <a:off x="1331640" y="4365104"/>
            <a:ext cx="2444153" cy="2339191"/>
          </a:xfrm>
          <a:prstGeom prst="rect">
            <a:avLst/>
          </a:prstGeom>
          <a:noFill/>
        </p:spPr>
      </p:pic>
      <p:sp>
        <p:nvSpPr>
          <p:cNvPr id="26" name="Zástupný symbol pro číslo snímku 5"/>
          <p:cNvSpPr txBox="1">
            <a:spLocks/>
          </p:cNvSpPr>
          <p:nvPr/>
        </p:nvSpPr>
        <p:spPr>
          <a:xfrm>
            <a:off x="8210872" y="5805264"/>
            <a:ext cx="609600" cy="52120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DF59FE-B55B-486C-B583-6A0F64F1B3DD}" type="slidenum">
              <a:rPr kumimoji="0" 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850106"/>
          </a:xfrm>
        </p:spPr>
        <p:txBody>
          <a:bodyPr/>
          <a:lstStyle/>
          <a:p>
            <a:r>
              <a:rPr lang="cs-CZ" dirty="0" smtClean="0"/>
              <a:t>Zesílení záření – kvantový zesilovač</a:t>
            </a:r>
            <a:endParaRPr lang="cs-CZ" dirty="0"/>
          </a:p>
        </p:txBody>
      </p:sp>
      <p:sp>
        <p:nvSpPr>
          <p:cNvPr id="5" name="Zástupný symbol pro číslo snímku 4"/>
          <p:cNvSpPr>
            <a:spLocks noGrp="1"/>
          </p:cNvSpPr>
          <p:nvPr>
            <p:ph type="sldNum" sz="quarter" idx="12"/>
          </p:nvPr>
        </p:nvSpPr>
        <p:spPr/>
        <p:txBody>
          <a:bodyPr/>
          <a:lstStyle/>
          <a:p>
            <a:fld id="{A229F504-3BAF-467C-8F21-334C0A71552D}" type="slidenum">
              <a:rPr lang="cs-CZ" smtClean="0"/>
              <a:pPr/>
              <a:t>22</a:t>
            </a:fld>
            <a:endParaRPr lang="cs-CZ"/>
          </a:p>
        </p:txBody>
      </p:sp>
      <p:sp>
        <p:nvSpPr>
          <p:cNvPr id="6" name="Zástupný symbol pro obsah 5"/>
          <p:cNvSpPr>
            <a:spLocks noGrp="1"/>
          </p:cNvSpPr>
          <p:nvPr>
            <p:ph sz="quarter" idx="1"/>
          </p:nvPr>
        </p:nvSpPr>
        <p:spPr>
          <a:xfrm>
            <a:off x="457200" y="1340768"/>
            <a:ext cx="3657600" cy="5112568"/>
          </a:xfrm>
        </p:spPr>
        <p:txBody>
          <a:bodyPr>
            <a:normAutofit fontScale="92500" lnSpcReduction="10000"/>
          </a:bodyPr>
          <a:lstStyle/>
          <a:p>
            <a:pPr>
              <a:lnSpc>
                <a:spcPct val="90000"/>
              </a:lnSpc>
              <a:defRPr/>
            </a:pPr>
            <a:r>
              <a:rPr lang="cs-CZ" sz="2800" dirty="0" smtClean="0"/>
              <a:t>Aktivní prostředí zesiluje vstupující záření:</a:t>
            </a:r>
          </a:p>
          <a:p>
            <a:pPr>
              <a:lnSpc>
                <a:spcPct val="90000"/>
              </a:lnSpc>
              <a:buNone/>
              <a:defRPr/>
            </a:pPr>
            <a:r>
              <a:rPr lang="cs-CZ" sz="2800" dirty="0" smtClean="0"/>
              <a:t>	</a:t>
            </a:r>
          </a:p>
          <a:p>
            <a:pPr>
              <a:lnSpc>
                <a:spcPct val="90000"/>
              </a:lnSpc>
              <a:buNone/>
              <a:defRPr/>
            </a:pPr>
            <a:r>
              <a:rPr lang="cs-CZ" sz="2800" b="1" dirty="0" smtClean="0">
                <a:solidFill>
                  <a:srgbClr val="FF0000"/>
                </a:solidFill>
                <a:latin typeface="Times New Roman" pitchFamily="18" charset="0"/>
              </a:rPr>
              <a:t>	</a:t>
            </a:r>
            <a:r>
              <a:rPr lang="el-GR" sz="2800" b="1" dirty="0" smtClean="0">
                <a:solidFill>
                  <a:srgbClr val="FF0000"/>
                </a:solidFill>
                <a:latin typeface="Times New Roman" pitchFamily="18" charset="0"/>
              </a:rPr>
              <a:t>Φ</a:t>
            </a:r>
            <a:r>
              <a:rPr lang="cs-CZ" sz="2800" b="1" dirty="0" smtClean="0">
                <a:solidFill>
                  <a:srgbClr val="FF0000"/>
                </a:solidFill>
                <a:latin typeface="Times New Roman" pitchFamily="18" charset="0"/>
              </a:rPr>
              <a:t>=</a:t>
            </a:r>
            <a:r>
              <a:rPr lang="el-GR" sz="2800" b="1" dirty="0" smtClean="0">
                <a:solidFill>
                  <a:srgbClr val="FF0000"/>
                </a:solidFill>
                <a:latin typeface="Times New Roman" pitchFamily="18" charset="0"/>
              </a:rPr>
              <a:t>Φ</a:t>
            </a:r>
            <a:r>
              <a:rPr lang="cs-CZ" sz="2800" b="1" baseline="-25000" dirty="0" smtClean="0">
                <a:solidFill>
                  <a:srgbClr val="FF0000"/>
                </a:solidFill>
                <a:latin typeface="Times New Roman" pitchFamily="18" charset="0"/>
              </a:rPr>
              <a:t>0</a:t>
            </a:r>
            <a:r>
              <a:rPr lang="cs-CZ" sz="2800" b="1" dirty="0" smtClean="0">
                <a:solidFill>
                  <a:srgbClr val="FF0000"/>
                </a:solidFill>
                <a:latin typeface="Times New Roman" pitchFamily="18" charset="0"/>
              </a:rPr>
              <a:t>exp</a:t>
            </a:r>
            <a:r>
              <a:rPr lang="en-US" sz="2800" b="1" dirty="0" smtClean="0">
                <a:solidFill>
                  <a:srgbClr val="FF0000"/>
                </a:solidFill>
                <a:latin typeface="Times New Roman" pitchFamily="18" charset="0"/>
              </a:rPr>
              <a:t>[-l(</a:t>
            </a:r>
            <a:r>
              <a:rPr lang="el-GR" sz="2800" b="1" dirty="0" smtClean="0">
                <a:solidFill>
                  <a:srgbClr val="FF0000"/>
                </a:solidFill>
                <a:latin typeface="Times New Roman" pitchFamily="18" charset="0"/>
              </a:rPr>
              <a:t>α</a:t>
            </a:r>
            <a:r>
              <a:rPr lang="en-US" sz="2800" b="1" dirty="0" smtClean="0">
                <a:solidFill>
                  <a:srgbClr val="FF0000"/>
                </a:solidFill>
                <a:latin typeface="Times New Roman" pitchFamily="18" charset="0"/>
              </a:rPr>
              <a:t>+</a:t>
            </a:r>
            <a:r>
              <a:rPr lang="el-GR" sz="2800" b="1" dirty="0" smtClean="0">
                <a:solidFill>
                  <a:srgbClr val="FF0000"/>
                </a:solidFill>
                <a:latin typeface="Times New Roman" pitchFamily="18" charset="0"/>
              </a:rPr>
              <a:t>β</a:t>
            </a:r>
            <a:r>
              <a:rPr lang="en-US" sz="2800" b="1" dirty="0" smtClean="0">
                <a:solidFill>
                  <a:srgbClr val="FF0000"/>
                </a:solidFill>
                <a:latin typeface="Times New Roman" pitchFamily="18" charset="0"/>
              </a:rPr>
              <a:t>)]</a:t>
            </a:r>
            <a:endParaRPr lang="cs-CZ" sz="2800" b="1" dirty="0" smtClean="0">
              <a:solidFill>
                <a:srgbClr val="FF0000"/>
              </a:solidFill>
              <a:latin typeface="Times New Roman" pitchFamily="18" charset="0"/>
            </a:endParaRPr>
          </a:p>
          <a:p>
            <a:pPr>
              <a:lnSpc>
                <a:spcPct val="90000"/>
              </a:lnSpc>
              <a:buNone/>
              <a:defRPr/>
            </a:pPr>
            <a:r>
              <a:rPr lang="cs-CZ" sz="2800" dirty="0" smtClean="0"/>
              <a:t>	</a:t>
            </a:r>
          </a:p>
          <a:p>
            <a:pPr>
              <a:lnSpc>
                <a:spcPct val="90000"/>
              </a:lnSpc>
              <a:buNone/>
              <a:defRPr/>
            </a:pPr>
            <a:r>
              <a:rPr lang="cs-CZ" sz="2800" dirty="0" smtClean="0"/>
              <a:t>	</a:t>
            </a:r>
            <a:r>
              <a:rPr lang="el-GR" sz="2800" dirty="0" smtClean="0"/>
              <a:t>α</a:t>
            </a:r>
            <a:r>
              <a:rPr lang="cs-CZ" sz="2800" dirty="0" smtClean="0"/>
              <a:t> - absorpční koeficient (</a:t>
            </a:r>
            <a:r>
              <a:rPr lang="el-GR" sz="2800" dirty="0" smtClean="0"/>
              <a:t>α</a:t>
            </a:r>
            <a:r>
              <a:rPr lang="cs-CZ" sz="2800" dirty="0" smtClean="0"/>
              <a:t>‹0)</a:t>
            </a:r>
          </a:p>
          <a:p>
            <a:pPr>
              <a:lnSpc>
                <a:spcPct val="90000"/>
              </a:lnSpc>
              <a:buNone/>
              <a:defRPr/>
            </a:pPr>
            <a:r>
              <a:rPr lang="cs-CZ" sz="2800" dirty="0" smtClean="0"/>
              <a:t>	</a:t>
            </a:r>
          </a:p>
          <a:p>
            <a:pPr>
              <a:lnSpc>
                <a:spcPct val="90000"/>
              </a:lnSpc>
              <a:buNone/>
              <a:defRPr/>
            </a:pPr>
            <a:r>
              <a:rPr lang="cs-CZ" sz="2800" dirty="0" smtClean="0"/>
              <a:t>	</a:t>
            </a:r>
            <a:r>
              <a:rPr lang="el-GR" sz="2800" dirty="0" smtClean="0"/>
              <a:t>β</a:t>
            </a:r>
            <a:r>
              <a:rPr lang="cs-CZ" sz="2800" dirty="0" smtClean="0"/>
              <a:t> - ztráty (</a:t>
            </a:r>
            <a:r>
              <a:rPr lang="el-GR" sz="2800" dirty="0" smtClean="0"/>
              <a:t>β</a:t>
            </a:r>
            <a:r>
              <a:rPr lang="cs-CZ" sz="2800" dirty="0" smtClean="0"/>
              <a:t>›0)</a:t>
            </a:r>
          </a:p>
          <a:p>
            <a:pPr>
              <a:lnSpc>
                <a:spcPct val="90000"/>
              </a:lnSpc>
              <a:buNone/>
              <a:defRPr/>
            </a:pPr>
            <a:r>
              <a:rPr lang="cs-CZ" sz="2800" dirty="0" smtClean="0"/>
              <a:t>	</a:t>
            </a:r>
          </a:p>
          <a:p>
            <a:pPr>
              <a:lnSpc>
                <a:spcPct val="90000"/>
              </a:lnSpc>
              <a:buNone/>
              <a:defRPr/>
            </a:pPr>
            <a:r>
              <a:rPr lang="cs-CZ" sz="2800" dirty="0" smtClean="0"/>
              <a:t>	l - délka aktivního prostředí</a:t>
            </a:r>
          </a:p>
          <a:p>
            <a:pPr>
              <a:buNone/>
            </a:pPr>
            <a:endParaRPr lang="cs-CZ" dirty="0"/>
          </a:p>
        </p:txBody>
      </p:sp>
      <p:pic>
        <p:nvPicPr>
          <p:cNvPr id="8" name="Picture 6" descr="ld_1"/>
          <p:cNvPicPr>
            <a:picLocks noGrp="1" noChangeAspect="1" noChangeArrowheads="1"/>
          </p:cNvPicPr>
          <p:nvPr>
            <p:ph sz="quarter" idx="2"/>
          </p:nvPr>
        </p:nvPicPr>
        <p:blipFill>
          <a:blip r:embed="rId2" cstate="print"/>
          <a:srcRect l="2834" r="3125"/>
          <a:stretch>
            <a:fillRect/>
          </a:stretch>
        </p:blipFill>
        <p:spPr>
          <a:xfrm>
            <a:off x="3969020" y="1484784"/>
            <a:ext cx="4449977" cy="1656184"/>
          </a:xfrm>
          <a:noFill/>
        </p:spPr>
      </p:pic>
      <p:pic>
        <p:nvPicPr>
          <p:cNvPr id="9" name="Picture 9" descr="ld_2"/>
          <p:cNvPicPr>
            <a:picLocks noChangeAspect="1" noChangeArrowheads="1"/>
          </p:cNvPicPr>
          <p:nvPr/>
        </p:nvPicPr>
        <p:blipFill>
          <a:blip r:embed="rId3" cstate="print"/>
          <a:srcRect/>
          <a:stretch>
            <a:fillRect/>
          </a:stretch>
        </p:blipFill>
        <p:spPr>
          <a:xfrm>
            <a:off x="3995936" y="3573016"/>
            <a:ext cx="4403725" cy="2095500"/>
          </a:xfrm>
          <a:prstGeom prst="rect">
            <a:avLst/>
          </a:prstGeom>
          <a:noFill/>
        </p:spPr>
      </p:pic>
      <p:sp>
        <p:nvSpPr>
          <p:cNvPr id="10" name="Obdélník 9"/>
          <p:cNvSpPr/>
          <p:nvPr/>
        </p:nvSpPr>
        <p:spPr>
          <a:xfrm>
            <a:off x="5940152" y="1772816"/>
            <a:ext cx="426720" cy="646331"/>
          </a:xfrm>
          <a:prstGeom prst="rect">
            <a:avLst/>
          </a:prstGeom>
        </p:spPr>
        <p:txBody>
          <a:bodyPr wrap="none">
            <a:spAutoFit/>
          </a:bodyPr>
          <a:lstStyle/>
          <a:p>
            <a:r>
              <a:rPr lang="el-GR" sz="3600" dirty="0" smtClean="0">
                <a:solidFill>
                  <a:srgbClr val="0070C0"/>
                </a:solidFill>
                <a:latin typeface="Times New Roman" pitchFamily="18" charset="0"/>
              </a:rPr>
              <a:t>α</a:t>
            </a:r>
            <a:endParaRPr lang="el-GR" sz="3600" dirty="0">
              <a:solidFill>
                <a:srgbClr val="0070C0"/>
              </a:solidFill>
              <a:latin typeface="Times New Roman" pitchFamily="18" charset="0"/>
            </a:endParaRPr>
          </a:p>
        </p:txBody>
      </p:sp>
      <p:sp>
        <p:nvSpPr>
          <p:cNvPr id="11" name="Obdélník 10"/>
          <p:cNvSpPr/>
          <p:nvPr/>
        </p:nvSpPr>
        <p:spPr>
          <a:xfrm>
            <a:off x="4067944" y="2276872"/>
            <a:ext cx="620683" cy="584775"/>
          </a:xfrm>
          <a:prstGeom prst="rect">
            <a:avLst/>
          </a:prstGeom>
        </p:spPr>
        <p:txBody>
          <a:bodyPr wrap="none">
            <a:spAutoFit/>
          </a:bodyPr>
          <a:lstStyle/>
          <a:p>
            <a:r>
              <a:rPr lang="el-GR" sz="3200" dirty="0" smtClean="0">
                <a:solidFill>
                  <a:srgbClr val="0070C0"/>
                </a:solidFill>
                <a:latin typeface="Times New Roman" pitchFamily="18" charset="0"/>
              </a:rPr>
              <a:t>Φ</a:t>
            </a:r>
            <a:r>
              <a:rPr lang="cs-CZ" sz="3200" baseline="-25000" dirty="0" smtClean="0">
                <a:solidFill>
                  <a:srgbClr val="0070C0"/>
                </a:solidFill>
                <a:latin typeface="Times New Roman" pitchFamily="18" charset="0"/>
              </a:rPr>
              <a:t>0</a:t>
            </a:r>
            <a:endParaRPr lang="el-GR" sz="3200" dirty="0">
              <a:solidFill>
                <a:srgbClr val="0070C0"/>
              </a:solidFill>
              <a:latin typeface="Times New Roman" pitchFamily="18" charset="0"/>
            </a:endParaRPr>
          </a:p>
        </p:txBody>
      </p:sp>
      <p:sp>
        <p:nvSpPr>
          <p:cNvPr id="12" name="Obdélník 11"/>
          <p:cNvSpPr/>
          <p:nvPr/>
        </p:nvSpPr>
        <p:spPr>
          <a:xfrm>
            <a:off x="7596336" y="2276872"/>
            <a:ext cx="484428" cy="584775"/>
          </a:xfrm>
          <a:prstGeom prst="rect">
            <a:avLst/>
          </a:prstGeom>
        </p:spPr>
        <p:txBody>
          <a:bodyPr wrap="none">
            <a:spAutoFit/>
          </a:bodyPr>
          <a:lstStyle/>
          <a:p>
            <a:r>
              <a:rPr lang="el-GR" sz="3200" dirty="0" smtClean="0">
                <a:solidFill>
                  <a:srgbClr val="0070C0"/>
                </a:solidFill>
                <a:latin typeface="Times New Roman" pitchFamily="18" charset="0"/>
              </a:rPr>
              <a:t>Φ</a:t>
            </a:r>
            <a:endParaRPr lang="cs-CZ" sz="3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922114"/>
          </a:xfrm>
        </p:spPr>
        <p:txBody>
          <a:bodyPr/>
          <a:lstStyle/>
          <a:p>
            <a:r>
              <a:rPr lang="cs-CZ" dirty="0" smtClean="0"/>
              <a:t>Generace záření</a:t>
            </a:r>
            <a:endParaRPr lang="cs-CZ" dirty="0"/>
          </a:p>
        </p:txBody>
      </p:sp>
      <p:sp>
        <p:nvSpPr>
          <p:cNvPr id="5" name="Zástupný symbol pro číslo snímku 4"/>
          <p:cNvSpPr>
            <a:spLocks noGrp="1"/>
          </p:cNvSpPr>
          <p:nvPr>
            <p:ph type="sldNum" sz="quarter" idx="12"/>
          </p:nvPr>
        </p:nvSpPr>
        <p:spPr/>
        <p:txBody>
          <a:bodyPr/>
          <a:lstStyle/>
          <a:p>
            <a:fld id="{A229F504-3BAF-467C-8F21-334C0A71552D}" type="slidenum">
              <a:rPr lang="cs-CZ" smtClean="0"/>
              <a:pPr/>
              <a:t>23</a:t>
            </a:fld>
            <a:endParaRPr lang="cs-CZ"/>
          </a:p>
        </p:txBody>
      </p:sp>
      <p:sp>
        <p:nvSpPr>
          <p:cNvPr id="6" name="Zástupný symbol pro obsah 5"/>
          <p:cNvSpPr>
            <a:spLocks noGrp="1"/>
          </p:cNvSpPr>
          <p:nvPr>
            <p:ph sz="quarter" idx="1"/>
          </p:nvPr>
        </p:nvSpPr>
        <p:spPr/>
        <p:txBody>
          <a:bodyPr/>
          <a:lstStyle/>
          <a:p>
            <a:r>
              <a:rPr lang="cs-CZ" dirty="0" smtClean="0"/>
              <a:t>Zavedením kladné zpětné vazby z výstupu na vstup zesilovače obdržíme oscilátor, jehož frekvence je dána zesilovačem a obvodem zpětné vazby, obvykle realizované </a:t>
            </a:r>
            <a:r>
              <a:rPr lang="cs-CZ" dirty="0" err="1" smtClean="0"/>
              <a:t>Fabry</a:t>
            </a:r>
            <a:r>
              <a:rPr lang="cs-CZ" dirty="0" smtClean="0"/>
              <a:t>-</a:t>
            </a:r>
            <a:r>
              <a:rPr lang="cs-CZ" dirty="0" err="1" smtClean="0"/>
              <a:t>Perotovým</a:t>
            </a:r>
            <a:r>
              <a:rPr lang="cs-CZ" dirty="0" smtClean="0"/>
              <a:t> rezonátorem</a:t>
            </a:r>
          </a:p>
        </p:txBody>
      </p:sp>
      <p:sp>
        <p:nvSpPr>
          <p:cNvPr id="9" name="AutoShape 14"/>
          <p:cNvSpPr>
            <a:spLocks noChangeArrowheads="1"/>
          </p:cNvSpPr>
          <p:nvPr/>
        </p:nvSpPr>
        <p:spPr bwMode="auto">
          <a:xfrm rot="5400000">
            <a:off x="4934424" y="1986456"/>
            <a:ext cx="1908211" cy="1624948"/>
          </a:xfrm>
          <a:prstGeom prst="triangle">
            <a:avLst>
              <a:gd name="adj" fmla="val 50000"/>
            </a:avLst>
          </a:prstGeom>
          <a:solidFill>
            <a:schemeClr val="accent1">
              <a:lumMod val="40000"/>
              <a:lumOff val="60000"/>
            </a:schemeClr>
          </a:solidFill>
          <a:ln w="38100">
            <a:solidFill>
              <a:srgbClr val="000000"/>
            </a:solidFill>
            <a:miter lim="800000"/>
            <a:headEnd/>
            <a:tailEnd/>
          </a:ln>
        </p:spPr>
        <p:txBody>
          <a:bodyPr wrap="none" anchor="ctr"/>
          <a:lstStyle/>
          <a:p>
            <a:endParaRPr lang="cs-CZ" sz="4000" dirty="0" smtClean="0">
              <a:solidFill>
                <a:srgbClr val="FF0000"/>
              </a:solidFill>
            </a:endParaRPr>
          </a:p>
          <a:p>
            <a:endParaRPr lang="cs-CZ" sz="4000" dirty="0" smtClean="0">
              <a:solidFill>
                <a:srgbClr val="FF0000"/>
              </a:solidFill>
            </a:endParaRPr>
          </a:p>
          <a:p>
            <a:endParaRPr lang="cs-CZ" sz="4000" dirty="0" smtClean="0">
              <a:solidFill>
                <a:srgbClr val="FF0000"/>
              </a:solidFill>
            </a:endParaRPr>
          </a:p>
          <a:p>
            <a:endParaRPr lang="cs-CZ" sz="4000" dirty="0">
              <a:solidFill>
                <a:srgbClr val="FF0000"/>
              </a:solidFill>
            </a:endParaRPr>
          </a:p>
        </p:txBody>
      </p:sp>
      <p:sp>
        <p:nvSpPr>
          <p:cNvPr id="10" name="Rectangle 15"/>
          <p:cNvSpPr>
            <a:spLocks noChangeArrowheads="1"/>
          </p:cNvSpPr>
          <p:nvPr/>
        </p:nvSpPr>
        <p:spPr bwMode="auto">
          <a:xfrm>
            <a:off x="5082849" y="4708002"/>
            <a:ext cx="1624948" cy="953246"/>
          </a:xfrm>
          <a:prstGeom prst="rect">
            <a:avLst/>
          </a:prstGeom>
          <a:solidFill>
            <a:schemeClr val="accent1">
              <a:lumMod val="40000"/>
              <a:lumOff val="60000"/>
            </a:schemeClr>
          </a:solidFill>
          <a:ln w="38100">
            <a:solidFill>
              <a:srgbClr val="000000"/>
            </a:solidFill>
            <a:miter lim="800000"/>
            <a:headEnd/>
            <a:tailEnd/>
          </a:ln>
        </p:spPr>
        <p:txBody>
          <a:bodyPr wrap="none" anchor="ctr"/>
          <a:lstStyle/>
          <a:p>
            <a:r>
              <a:rPr lang="cs-CZ" sz="4000" dirty="0" smtClean="0">
                <a:solidFill>
                  <a:srgbClr val="FF0000"/>
                </a:solidFill>
              </a:rPr>
              <a:t> F.-P.</a:t>
            </a:r>
            <a:endParaRPr lang="cs-CZ" sz="4000" dirty="0">
              <a:solidFill>
                <a:srgbClr val="FF0000"/>
              </a:solidFill>
            </a:endParaRPr>
          </a:p>
        </p:txBody>
      </p:sp>
      <p:sp>
        <p:nvSpPr>
          <p:cNvPr id="11" name="Line 17"/>
          <p:cNvSpPr>
            <a:spLocks noChangeShapeType="1"/>
          </p:cNvSpPr>
          <p:nvPr/>
        </p:nvSpPr>
        <p:spPr bwMode="auto">
          <a:xfrm>
            <a:off x="6707797" y="2798070"/>
            <a:ext cx="1220178" cy="0"/>
          </a:xfrm>
          <a:prstGeom prst="line">
            <a:avLst/>
          </a:prstGeom>
          <a:noFill/>
          <a:ln w="38100">
            <a:solidFill>
              <a:schemeClr val="tx1"/>
            </a:solidFill>
            <a:round/>
            <a:headEnd/>
            <a:tailEnd type="triangle" w="med" len="med"/>
          </a:ln>
        </p:spPr>
        <p:txBody>
          <a:bodyPr/>
          <a:lstStyle/>
          <a:p>
            <a:endParaRPr lang="cs-CZ"/>
          </a:p>
        </p:txBody>
      </p:sp>
      <p:sp>
        <p:nvSpPr>
          <p:cNvPr id="12" name="Line 18"/>
          <p:cNvSpPr>
            <a:spLocks noChangeShapeType="1"/>
          </p:cNvSpPr>
          <p:nvPr/>
        </p:nvSpPr>
        <p:spPr bwMode="auto">
          <a:xfrm>
            <a:off x="7521737" y="2798070"/>
            <a:ext cx="0" cy="2384835"/>
          </a:xfrm>
          <a:prstGeom prst="line">
            <a:avLst/>
          </a:prstGeom>
          <a:noFill/>
          <a:ln w="38100">
            <a:solidFill>
              <a:schemeClr val="tx1"/>
            </a:solidFill>
            <a:round/>
            <a:headEnd/>
            <a:tailEnd/>
          </a:ln>
        </p:spPr>
        <p:txBody>
          <a:bodyPr/>
          <a:lstStyle/>
          <a:p>
            <a:endParaRPr lang="cs-CZ"/>
          </a:p>
        </p:txBody>
      </p:sp>
      <p:sp>
        <p:nvSpPr>
          <p:cNvPr id="13" name="Line 19"/>
          <p:cNvSpPr>
            <a:spLocks noChangeShapeType="1"/>
          </p:cNvSpPr>
          <p:nvPr/>
        </p:nvSpPr>
        <p:spPr bwMode="auto">
          <a:xfrm flipH="1">
            <a:off x="6707797" y="5182905"/>
            <a:ext cx="813940" cy="0"/>
          </a:xfrm>
          <a:prstGeom prst="line">
            <a:avLst/>
          </a:prstGeom>
          <a:noFill/>
          <a:ln w="38100">
            <a:solidFill>
              <a:schemeClr val="tx1"/>
            </a:solidFill>
            <a:round/>
            <a:headEnd/>
            <a:tailEnd type="triangle" w="med" len="med"/>
          </a:ln>
        </p:spPr>
        <p:txBody>
          <a:bodyPr/>
          <a:lstStyle/>
          <a:p>
            <a:endParaRPr lang="cs-CZ"/>
          </a:p>
        </p:txBody>
      </p:sp>
      <p:sp>
        <p:nvSpPr>
          <p:cNvPr id="14" name="Line 20"/>
          <p:cNvSpPr>
            <a:spLocks noChangeShapeType="1"/>
          </p:cNvSpPr>
          <p:nvPr/>
        </p:nvSpPr>
        <p:spPr bwMode="auto">
          <a:xfrm flipH="1">
            <a:off x="4270375" y="5182905"/>
            <a:ext cx="812474" cy="0"/>
          </a:xfrm>
          <a:prstGeom prst="line">
            <a:avLst/>
          </a:prstGeom>
          <a:noFill/>
          <a:ln w="38100">
            <a:solidFill>
              <a:schemeClr val="tx1"/>
            </a:solidFill>
            <a:round/>
            <a:headEnd/>
            <a:tailEnd/>
          </a:ln>
        </p:spPr>
        <p:txBody>
          <a:bodyPr/>
          <a:lstStyle/>
          <a:p>
            <a:endParaRPr lang="cs-CZ"/>
          </a:p>
        </p:txBody>
      </p:sp>
      <p:sp>
        <p:nvSpPr>
          <p:cNvPr id="15" name="Line 21"/>
          <p:cNvSpPr>
            <a:spLocks noChangeShapeType="1"/>
          </p:cNvSpPr>
          <p:nvPr/>
        </p:nvSpPr>
        <p:spPr bwMode="auto">
          <a:xfrm>
            <a:off x="4270375" y="2798070"/>
            <a:ext cx="0" cy="2384835"/>
          </a:xfrm>
          <a:prstGeom prst="line">
            <a:avLst/>
          </a:prstGeom>
          <a:noFill/>
          <a:ln w="38100">
            <a:solidFill>
              <a:schemeClr val="tx1"/>
            </a:solidFill>
            <a:round/>
            <a:headEnd/>
            <a:tailEnd/>
          </a:ln>
        </p:spPr>
        <p:txBody>
          <a:bodyPr/>
          <a:lstStyle/>
          <a:p>
            <a:endParaRPr lang="cs-CZ"/>
          </a:p>
        </p:txBody>
      </p:sp>
      <p:sp>
        <p:nvSpPr>
          <p:cNvPr id="16" name="Line 22"/>
          <p:cNvSpPr>
            <a:spLocks noChangeShapeType="1"/>
          </p:cNvSpPr>
          <p:nvPr/>
        </p:nvSpPr>
        <p:spPr bwMode="auto">
          <a:xfrm>
            <a:off x="4270375" y="2798070"/>
            <a:ext cx="812474" cy="0"/>
          </a:xfrm>
          <a:prstGeom prst="line">
            <a:avLst/>
          </a:prstGeom>
          <a:noFill/>
          <a:ln w="38100">
            <a:solidFill>
              <a:schemeClr val="tx1"/>
            </a:solidFill>
            <a:round/>
            <a:headEnd/>
            <a:tailEnd type="triangle" w="med" len="med"/>
          </a:ln>
        </p:spPr>
        <p:txBody>
          <a:bodyPr/>
          <a:lstStyle/>
          <a:p>
            <a:endParaRPr lang="cs-CZ"/>
          </a:p>
        </p:txBody>
      </p:sp>
      <p:sp>
        <p:nvSpPr>
          <p:cNvPr id="17" name="TextovéPole 16"/>
          <p:cNvSpPr txBox="1"/>
          <p:nvPr/>
        </p:nvSpPr>
        <p:spPr>
          <a:xfrm>
            <a:off x="5148064" y="2492896"/>
            <a:ext cx="551754" cy="646331"/>
          </a:xfrm>
          <a:prstGeom prst="rect">
            <a:avLst/>
          </a:prstGeom>
          <a:noFill/>
        </p:spPr>
        <p:txBody>
          <a:bodyPr wrap="none" rtlCol="0">
            <a:spAutoFit/>
          </a:bodyPr>
          <a:lstStyle/>
          <a:p>
            <a:r>
              <a:rPr lang="cs-CZ" sz="3600" dirty="0" smtClean="0">
                <a:solidFill>
                  <a:srgbClr val="FF0000"/>
                </a:solidFill>
              </a:rPr>
              <a:t>+</a:t>
            </a:r>
            <a:endParaRPr lang="cs-CZ" sz="3600" dirty="0">
              <a:solidFill>
                <a:srgbClr val="FF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994122"/>
          </a:xfrm>
        </p:spPr>
        <p:txBody>
          <a:bodyPr/>
          <a:lstStyle/>
          <a:p>
            <a:r>
              <a:rPr lang="cs-CZ" dirty="0" smtClean="0"/>
              <a:t>Generace záření laserem</a:t>
            </a:r>
            <a:endParaRPr lang="cs-CZ" dirty="0"/>
          </a:p>
        </p:txBody>
      </p:sp>
      <p:sp>
        <p:nvSpPr>
          <p:cNvPr id="5" name="Zástupný symbol pro číslo snímku 4"/>
          <p:cNvSpPr>
            <a:spLocks noGrp="1"/>
          </p:cNvSpPr>
          <p:nvPr>
            <p:ph type="sldNum" sz="quarter" idx="12"/>
          </p:nvPr>
        </p:nvSpPr>
        <p:spPr/>
        <p:txBody>
          <a:bodyPr/>
          <a:lstStyle/>
          <a:p>
            <a:fld id="{A229F504-3BAF-467C-8F21-334C0A71552D}" type="slidenum">
              <a:rPr lang="cs-CZ" smtClean="0"/>
              <a:pPr/>
              <a:t>24</a:t>
            </a:fld>
            <a:endParaRPr lang="cs-CZ"/>
          </a:p>
        </p:txBody>
      </p:sp>
      <p:sp>
        <p:nvSpPr>
          <p:cNvPr id="6" name="Zástupný symbol pro obsah 5"/>
          <p:cNvSpPr>
            <a:spLocks noGrp="1"/>
          </p:cNvSpPr>
          <p:nvPr>
            <p:ph sz="quarter" idx="1"/>
          </p:nvPr>
        </p:nvSpPr>
        <p:spPr/>
        <p:txBody>
          <a:bodyPr>
            <a:normAutofit lnSpcReduction="10000"/>
          </a:bodyPr>
          <a:lstStyle/>
          <a:p>
            <a:pPr>
              <a:lnSpc>
                <a:spcPct val="90000"/>
              </a:lnSpc>
              <a:defRPr/>
            </a:pPr>
            <a:r>
              <a:rPr lang="cs-CZ" dirty="0" smtClean="0"/>
              <a:t>Zpětná vazba je obvykle realizována </a:t>
            </a:r>
            <a:r>
              <a:rPr lang="cs-CZ" dirty="0" err="1" smtClean="0"/>
              <a:t>Fabry</a:t>
            </a:r>
            <a:r>
              <a:rPr lang="cs-CZ" dirty="0" smtClean="0"/>
              <a:t>-</a:t>
            </a:r>
            <a:r>
              <a:rPr lang="cs-CZ" dirty="0" err="1" smtClean="0"/>
              <a:t>Perotovým</a:t>
            </a:r>
            <a:r>
              <a:rPr lang="cs-CZ" dirty="0" smtClean="0"/>
              <a:t> rezonátorem.</a:t>
            </a:r>
          </a:p>
          <a:p>
            <a:pPr>
              <a:lnSpc>
                <a:spcPct val="90000"/>
              </a:lnSpc>
              <a:defRPr/>
            </a:pPr>
            <a:endParaRPr lang="cs-CZ" dirty="0" smtClean="0"/>
          </a:p>
          <a:p>
            <a:pPr>
              <a:lnSpc>
                <a:spcPct val="90000"/>
              </a:lnSpc>
              <a:defRPr/>
            </a:pPr>
            <a:r>
              <a:rPr lang="cs-CZ" dirty="0" smtClean="0"/>
              <a:t>Pro generaci krátkých pulzů musí být frekvenční šířka pásma zesilovače minimálně:</a:t>
            </a:r>
          </a:p>
          <a:p>
            <a:pPr>
              <a:lnSpc>
                <a:spcPct val="90000"/>
              </a:lnSpc>
              <a:buNone/>
              <a:defRPr/>
            </a:pPr>
            <a:r>
              <a:rPr lang="cs-CZ" b="1" dirty="0" smtClean="0">
                <a:solidFill>
                  <a:srgbClr val="FF9900"/>
                </a:solidFill>
                <a:latin typeface="Times New Roman" pitchFamily="18" charset="0"/>
              </a:rPr>
              <a:t>	</a:t>
            </a:r>
            <a:r>
              <a:rPr lang="el-GR" b="1" dirty="0" smtClean="0">
                <a:solidFill>
                  <a:srgbClr val="FF0000"/>
                </a:solidFill>
                <a:latin typeface="Times New Roman" pitchFamily="18" charset="0"/>
              </a:rPr>
              <a:t>Δ</a:t>
            </a:r>
            <a:r>
              <a:rPr lang="cs-CZ" b="1" dirty="0" smtClean="0">
                <a:solidFill>
                  <a:srgbClr val="FF0000"/>
                </a:solidFill>
                <a:latin typeface="Times New Roman" pitchFamily="18" charset="0"/>
              </a:rPr>
              <a:t>f </a:t>
            </a:r>
            <a:r>
              <a:rPr lang="cs-CZ" b="1" dirty="0" smtClean="0">
                <a:solidFill>
                  <a:srgbClr val="FF0000"/>
                </a:solidFill>
                <a:latin typeface="Lucida Sans Unicode"/>
                <a:cs typeface="Lucida Sans Unicode"/>
              </a:rPr>
              <a:t>≅</a:t>
            </a:r>
            <a:r>
              <a:rPr lang="cs-CZ" b="1" dirty="0" smtClean="0">
                <a:solidFill>
                  <a:srgbClr val="FF0000"/>
                </a:solidFill>
                <a:latin typeface="Times New Roman" pitchFamily="18" charset="0"/>
              </a:rPr>
              <a:t> 1/(2</a:t>
            </a:r>
            <a:r>
              <a:rPr lang="el-GR" b="1" dirty="0" smtClean="0">
                <a:solidFill>
                  <a:srgbClr val="FF0000"/>
                </a:solidFill>
                <a:latin typeface="Times New Roman" pitchFamily="18" charset="0"/>
              </a:rPr>
              <a:t>τ</a:t>
            </a:r>
            <a:r>
              <a:rPr lang="cs-CZ" b="1" dirty="0" smtClean="0">
                <a:solidFill>
                  <a:srgbClr val="FF0000"/>
                </a:solidFill>
                <a:latin typeface="Times New Roman" pitchFamily="18" charset="0"/>
              </a:rPr>
              <a:t>)</a:t>
            </a:r>
          </a:p>
          <a:p>
            <a:pPr>
              <a:lnSpc>
                <a:spcPct val="90000"/>
              </a:lnSpc>
              <a:buNone/>
              <a:defRPr/>
            </a:pPr>
            <a:r>
              <a:rPr lang="cs-CZ" dirty="0" smtClean="0"/>
              <a:t>	kde </a:t>
            </a:r>
            <a:r>
              <a:rPr lang="el-GR" dirty="0" smtClean="0"/>
              <a:t>τ</a:t>
            </a:r>
            <a:r>
              <a:rPr lang="cs-CZ" dirty="0" smtClean="0"/>
              <a:t> je šířka pulzu</a:t>
            </a:r>
          </a:p>
          <a:p>
            <a:pPr>
              <a:lnSpc>
                <a:spcPct val="90000"/>
              </a:lnSpc>
              <a:buNone/>
              <a:defRPr/>
            </a:pPr>
            <a:r>
              <a:rPr lang="cs-CZ" sz="1200" dirty="0" smtClean="0"/>
              <a:t>	</a:t>
            </a:r>
          </a:p>
          <a:p>
            <a:pPr>
              <a:lnSpc>
                <a:spcPct val="90000"/>
              </a:lnSpc>
              <a:buNone/>
              <a:defRPr/>
            </a:pPr>
            <a:r>
              <a:rPr lang="cs-CZ" sz="1200" dirty="0" smtClean="0"/>
              <a:t>	</a:t>
            </a:r>
            <a:r>
              <a:rPr lang="cs-CZ" sz="1200" b="1" dirty="0" smtClean="0">
                <a:solidFill>
                  <a:schemeClr val="accent1">
                    <a:lumMod val="75000"/>
                  </a:schemeClr>
                </a:solidFill>
              </a:rPr>
              <a:t>(</a:t>
            </a:r>
            <a:r>
              <a:rPr lang="cs-CZ" sz="1200" b="1" dirty="0" err="1" smtClean="0">
                <a:solidFill>
                  <a:schemeClr val="accent1">
                    <a:lumMod val="75000"/>
                  </a:schemeClr>
                </a:solidFill>
              </a:rPr>
              <a:t>polychromatičnost</a:t>
            </a:r>
            <a:r>
              <a:rPr lang="cs-CZ" sz="1200" b="1" dirty="0" smtClean="0">
                <a:solidFill>
                  <a:schemeClr val="accent1">
                    <a:lumMod val="75000"/>
                  </a:schemeClr>
                </a:solidFill>
              </a:rPr>
              <a:t> krátkých pulzů)</a:t>
            </a:r>
            <a:endParaRPr lang="el-GR" sz="1200" b="1" dirty="0" smtClean="0">
              <a:solidFill>
                <a:schemeClr val="accent1">
                  <a:lumMod val="75000"/>
                </a:schemeClr>
              </a:solidFill>
            </a:endParaRPr>
          </a:p>
        </p:txBody>
      </p:sp>
      <p:pic>
        <p:nvPicPr>
          <p:cNvPr id="8" name="Picture 8" descr="ld_5"/>
          <p:cNvPicPr>
            <a:picLocks noGrp="1" noChangeAspect="1" noChangeArrowheads="1"/>
          </p:cNvPicPr>
          <p:nvPr>
            <p:ph sz="quarter" idx="2"/>
          </p:nvPr>
        </p:nvPicPr>
        <p:blipFill>
          <a:blip r:embed="rId2" cstate="print"/>
          <a:srcRect/>
          <a:stretch>
            <a:fillRect/>
          </a:stretch>
        </p:blipFill>
        <p:spPr>
          <a:xfrm>
            <a:off x="4067944" y="2204864"/>
            <a:ext cx="4443022" cy="2418702"/>
          </a:xfr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3754760" cy="922114"/>
          </a:xfrm>
        </p:spPr>
        <p:txBody>
          <a:bodyPr>
            <a:normAutofit fontScale="90000"/>
          </a:bodyPr>
          <a:lstStyle/>
          <a:p>
            <a:r>
              <a:rPr lang="en-US" sz="2800" b="1" dirty="0" smtClean="0"/>
              <a:t>Fourier decomposing </a:t>
            </a:r>
            <a:r>
              <a:rPr lang="cs-CZ" sz="2800" b="1" dirty="0" smtClean="0"/>
              <a:t/>
            </a:r>
            <a:br>
              <a:rPr lang="cs-CZ" sz="2800" b="1" dirty="0" smtClean="0"/>
            </a:br>
            <a:r>
              <a:rPr lang="en-US" sz="2800" b="1" dirty="0" smtClean="0"/>
              <a:t>functions</a:t>
            </a:r>
            <a:endParaRPr lang="cs-CZ" dirty="0"/>
          </a:p>
        </p:txBody>
      </p:sp>
      <p:sp>
        <p:nvSpPr>
          <p:cNvPr id="5" name="Zástupný symbol pro číslo snímku 4"/>
          <p:cNvSpPr>
            <a:spLocks noGrp="1"/>
          </p:cNvSpPr>
          <p:nvPr>
            <p:ph type="sldNum" sz="quarter" idx="12"/>
          </p:nvPr>
        </p:nvSpPr>
        <p:spPr/>
        <p:txBody>
          <a:bodyPr/>
          <a:lstStyle/>
          <a:p>
            <a:fld id="{A229F504-3BAF-467C-8F21-334C0A71552D}" type="slidenum">
              <a:rPr lang="cs-CZ" smtClean="0"/>
              <a:pPr/>
              <a:t>25</a:t>
            </a:fld>
            <a:endParaRPr lang="cs-CZ"/>
          </a:p>
        </p:txBody>
      </p:sp>
      <p:pic>
        <p:nvPicPr>
          <p:cNvPr id="8" name="Picture 24" descr="Fourier sq wave"/>
          <p:cNvPicPr>
            <a:picLocks noGrp="1" noChangeAspect="1" noChangeArrowheads="1"/>
          </p:cNvPicPr>
          <p:nvPr>
            <p:ph sz="quarter" idx="2"/>
          </p:nvPr>
        </p:nvPicPr>
        <p:blipFill>
          <a:blip r:embed="rId3" cstate="print">
            <a:lum bright="-6000" contrast="30000"/>
          </a:blip>
          <a:srcRect/>
          <a:stretch>
            <a:fillRect/>
          </a:stretch>
        </p:blipFill>
        <p:spPr bwMode="auto">
          <a:xfrm>
            <a:off x="4788024" y="292652"/>
            <a:ext cx="3218192" cy="6197999"/>
          </a:xfrm>
          <a:prstGeom prst="rect">
            <a:avLst/>
          </a:prstGeom>
          <a:noFill/>
        </p:spPr>
      </p:pic>
      <p:graphicFrame>
        <p:nvGraphicFramePr>
          <p:cNvPr id="43010" name="Object 2"/>
          <p:cNvGraphicFramePr>
            <a:graphicFrameLocks noChangeAspect="1"/>
          </p:cNvGraphicFramePr>
          <p:nvPr/>
        </p:nvGraphicFramePr>
        <p:xfrm>
          <a:off x="323528" y="5301208"/>
          <a:ext cx="4824536" cy="727296"/>
        </p:xfrm>
        <a:graphic>
          <a:graphicData uri="http://schemas.openxmlformats.org/presentationml/2006/ole">
            <mc:AlternateContent xmlns:mc="http://schemas.openxmlformats.org/markup-compatibility/2006">
              <mc:Choice xmlns:v="urn:schemas-microsoft-com:vml" Requires="v">
                <p:oleObj spid="_x0000_s43035" name="Equation" r:id="rId4" imgW="3174840" imgH="482400" progId="">
                  <p:embed/>
                </p:oleObj>
              </mc:Choice>
              <mc:Fallback>
                <p:oleObj name="Equation" r:id="rId4" imgW="3174840" imgH="48240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5301208"/>
                        <a:ext cx="4824536" cy="7272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 name="Picture 13" descr="Anharmonic wave"/>
          <p:cNvPicPr>
            <a:picLocks noChangeAspect="1" noChangeArrowheads="1"/>
          </p:cNvPicPr>
          <p:nvPr/>
        </p:nvPicPr>
        <p:blipFill>
          <a:blip r:embed="rId6" cstate="print">
            <a:lum bright="-12000" contrast="30000"/>
          </a:blip>
          <a:srcRect t="11205"/>
          <a:stretch>
            <a:fillRect/>
          </a:stretch>
        </p:blipFill>
        <p:spPr bwMode="auto">
          <a:xfrm>
            <a:off x="251520" y="2204864"/>
            <a:ext cx="4579436" cy="2592288"/>
          </a:xfrm>
          <a:prstGeom prst="rect">
            <a:avLst/>
          </a:prstGeom>
          <a:noFill/>
        </p:spPr>
      </p:pic>
      <p:sp>
        <p:nvSpPr>
          <p:cNvPr id="11" name="Rectangle 2"/>
          <p:cNvSpPr txBox="1">
            <a:spLocks noChangeArrowheads="1"/>
          </p:cNvSpPr>
          <p:nvPr/>
        </p:nvSpPr>
        <p:spPr>
          <a:xfrm>
            <a:off x="539552" y="1196752"/>
            <a:ext cx="3763144" cy="801960"/>
          </a:xfrm>
          <a:prstGeom prst="rect">
            <a:avLst/>
          </a:prstGeom>
        </p:spPr>
        <p:txBody>
          <a:bodyPr vert="horz"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small" spc="0" normalizeH="0" baseline="0" noProof="0" dirty="0" err="1" smtClean="0">
                <a:ln>
                  <a:noFill/>
                </a:ln>
                <a:solidFill>
                  <a:schemeClr val="accent3">
                    <a:lumMod val="75000"/>
                  </a:schemeClr>
                </a:solidFill>
                <a:effectLst/>
                <a:uLnTx/>
                <a:uFillTx/>
                <a:latin typeface="+mj-lt"/>
                <a:ea typeface="+mj-ea"/>
                <a:cs typeface="+mj-cs"/>
              </a:rPr>
              <a:t>Anharmonic</a:t>
            </a:r>
            <a:r>
              <a:rPr kumimoji="0" lang="en-US" sz="2000" b="1" i="0" u="none" strike="noStrike" kern="1200" cap="small" spc="0" normalizeH="0" baseline="0" noProof="0" dirty="0" smtClean="0">
                <a:ln>
                  <a:noFill/>
                </a:ln>
                <a:solidFill>
                  <a:schemeClr val="accent3">
                    <a:lumMod val="75000"/>
                  </a:schemeClr>
                </a:solidFill>
                <a:effectLst/>
                <a:uLnTx/>
                <a:uFillTx/>
                <a:latin typeface="+mj-lt"/>
                <a:ea typeface="+mj-ea"/>
                <a:cs typeface="+mj-cs"/>
              </a:rPr>
              <a:t> waves are sums of sinusoids.</a:t>
            </a:r>
            <a:endParaRPr kumimoji="0" lang="en-US" sz="2000" b="1" i="0" u="none" strike="noStrike" kern="1200" cap="small" spc="0" normalizeH="0" baseline="0" noProof="0" dirty="0">
              <a:ln>
                <a:noFill/>
              </a:ln>
              <a:solidFill>
                <a:schemeClr val="accent3">
                  <a:lumMod val="75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994122"/>
          </a:xfrm>
        </p:spPr>
        <p:txBody>
          <a:bodyPr/>
          <a:lstStyle/>
          <a:p>
            <a:r>
              <a:rPr lang="cs-CZ" dirty="0" smtClean="0"/>
              <a:t>Podmínky pro generaci záření</a:t>
            </a:r>
            <a:endParaRPr lang="cs-CZ" dirty="0"/>
          </a:p>
        </p:txBody>
      </p:sp>
      <p:sp>
        <p:nvSpPr>
          <p:cNvPr id="5" name="Zástupný symbol pro číslo snímku 4"/>
          <p:cNvSpPr>
            <a:spLocks noGrp="1"/>
          </p:cNvSpPr>
          <p:nvPr>
            <p:ph type="sldNum" sz="quarter" idx="12"/>
          </p:nvPr>
        </p:nvSpPr>
        <p:spPr/>
        <p:txBody>
          <a:bodyPr/>
          <a:lstStyle/>
          <a:p>
            <a:fld id="{A229F504-3BAF-467C-8F21-334C0A71552D}" type="slidenum">
              <a:rPr lang="cs-CZ" smtClean="0"/>
              <a:pPr/>
              <a:t>26</a:t>
            </a:fld>
            <a:endParaRPr lang="cs-CZ"/>
          </a:p>
        </p:txBody>
      </p:sp>
      <p:sp>
        <p:nvSpPr>
          <p:cNvPr id="6" name="Zástupný symbol pro obsah 5"/>
          <p:cNvSpPr>
            <a:spLocks noGrp="1"/>
          </p:cNvSpPr>
          <p:nvPr>
            <p:ph sz="quarter" idx="1"/>
          </p:nvPr>
        </p:nvSpPr>
        <p:spPr/>
        <p:txBody>
          <a:bodyPr>
            <a:normAutofit/>
          </a:bodyPr>
          <a:lstStyle/>
          <a:p>
            <a:pPr>
              <a:defRPr/>
            </a:pPr>
            <a:r>
              <a:rPr lang="cs-CZ" sz="2800" dirty="0" smtClean="0"/>
              <a:t>Odrazivost zrcadel musí být volena s ohledem na zesílení aktivního prostředí tak, aby ztráty nepřevýšily zesílení aktivního prostředí G:</a:t>
            </a:r>
          </a:p>
          <a:p>
            <a:pPr>
              <a:buNone/>
              <a:defRPr/>
            </a:pPr>
            <a:r>
              <a:rPr lang="cs-CZ" sz="2800" dirty="0" smtClean="0"/>
              <a:t>	</a:t>
            </a:r>
            <a:r>
              <a:rPr lang="cs-CZ" sz="2800" dirty="0" smtClean="0">
                <a:solidFill>
                  <a:srgbClr val="FF0000"/>
                </a:solidFill>
                <a:latin typeface="Times New Roman" pitchFamily="18" charset="0"/>
              </a:rPr>
              <a:t>R</a:t>
            </a:r>
            <a:r>
              <a:rPr lang="cs-CZ" sz="2800" baseline="-25000" dirty="0" smtClean="0">
                <a:solidFill>
                  <a:srgbClr val="FF0000"/>
                </a:solidFill>
                <a:latin typeface="Times New Roman" pitchFamily="18" charset="0"/>
              </a:rPr>
              <a:t>1</a:t>
            </a:r>
            <a:r>
              <a:rPr lang="cs-CZ" sz="2800" dirty="0" smtClean="0">
                <a:solidFill>
                  <a:srgbClr val="FF0000"/>
                </a:solidFill>
                <a:latin typeface="Times New Roman" pitchFamily="18" charset="0"/>
              </a:rPr>
              <a:t>R</a:t>
            </a:r>
            <a:r>
              <a:rPr lang="cs-CZ" sz="2800" baseline="-25000" dirty="0" smtClean="0">
                <a:solidFill>
                  <a:srgbClr val="FF0000"/>
                </a:solidFill>
                <a:latin typeface="Times New Roman" pitchFamily="18" charset="0"/>
              </a:rPr>
              <a:t>2</a:t>
            </a:r>
            <a:r>
              <a:rPr lang="cs-CZ" sz="2800" dirty="0" smtClean="0">
                <a:solidFill>
                  <a:srgbClr val="FF0000"/>
                </a:solidFill>
                <a:latin typeface="Times New Roman" pitchFamily="18" charset="0"/>
              </a:rPr>
              <a:t>exp</a:t>
            </a:r>
            <a:r>
              <a:rPr lang="en-US" sz="2800" dirty="0" smtClean="0">
                <a:solidFill>
                  <a:srgbClr val="FF0000"/>
                </a:solidFill>
                <a:latin typeface="Times New Roman" pitchFamily="18" charset="0"/>
              </a:rPr>
              <a:t>[-2l(</a:t>
            </a:r>
            <a:r>
              <a:rPr lang="el-GR" sz="2800" dirty="0" smtClean="0">
                <a:solidFill>
                  <a:srgbClr val="FF0000"/>
                </a:solidFill>
                <a:latin typeface="Times New Roman" pitchFamily="18" charset="0"/>
              </a:rPr>
              <a:t>α</a:t>
            </a:r>
            <a:r>
              <a:rPr lang="en-US" sz="2800" dirty="0" smtClean="0">
                <a:solidFill>
                  <a:srgbClr val="FF0000"/>
                </a:solidFill>
                <a:latin typeface="Times New Roman" pitchFamily="18" charset="0"/>
              </a:rPr>
              <a:t>+</a:t>
            </a:r>
            <a:r>
              <a:rPr lang="el-GR" sz="2800" dirty="0" smtClean="0">
                <a:solidFill>
                  <a:srgbClr val="FF0000"/>
                </a:solidFill>
                <a:latin typeface="Times New Roman" pitchFamily="18" charset="0"/>
              </a:rPr>
              <a:t>β</a:t>
            </a:r>
            <a:r>
              <a:rPr lang="en-US" sz="2800" dirty="0" smtClean="0">
                <a:solidFill>
                  <a:srgbClr val="FF0000"/>
                </a:solidFill>
                <a:latin typeface="Times New Roman" pitchFamily="18" charset="0"/>
              </a:rPr>
              <a:t>)]≥1</a:t>
            </a:r>
            <a:endParaRPr lang="en-US" sz="2800" baseline="-25000" dirty="0" smtClean="0">
              <a:solidFill>
                <a:srgbClr val="FF0000"/>
              </a:solidFill>
              <a:latin typeface="Times New Roman" pitchFamily="18" charset="0"/>
            </a:endParaRPr>
          </a:p>
        </p:txBody>
      </p:sp>
      <p:pic>
        <p:nvPicPr>
          <p:cNvPr id="8" name="Picture 5"/>
          <p:cNvPicPr>
            <a:picLocks noGrp="1" noChangeAspect="1" noChangeArrowheads="1"/>
          </p:cNvPicPr>
          <p:nvPr>
            <p:ph sz="quarter" idx="2"/>
          </p:nvPr>
        </p:nvPicPr>
        <p:blipFill>
          <a:blip r:embed="rId2" cstate="print">
            <a:lum contrast="18000"/>
          </a:blip>
          <a:srcRect l="7036" t="8585" r="3813" b="35"/>
          <a:stretch>
            <a:fillRect/>
          </a:stretch>
        </p:blipFill>
        <p:spPr>
          <a:xfrm>
            <a:off x="4118662" y="1772816"/>
            <a:ext cx="4055125" cy="3849409"/>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7"/>
          <p:cNvSpPr>
            <a:spLocks noGrp="1"/>
          </p:cNvSpPr>
          <p:nvPr>
            <p:ph type="title"/>
          </p:nvPr>
        </p:nvSpPr>
        <p:spPr>
          <a:xfrm>
            <a:off x="457200" y="274638"/>
            <a:ext cx="7467600" cy="850106"/>
          </a:xfrm>
        </p:spPr>
        <p:txBody>
          <a:bodyPr/>
          <a:lstStyle/>
          <a:p>
            <a:r>
              <a:rPr lang="cs-CZ" dirty="0" smtClean="0"/>
              <a:t>Optický rezonátor</a:t>
            </a:r>
            <a:endParaRPr lang="cs-CZ" dirty="0"/>
          </a:p>
        </p:txBody>
      </p:sp>
      <p:sp>
        <p:nvSpPr>
          <p:cNvPr id="5" name="Zástupný symbol pro číslo snímku 4"/>
          <p:cNvSpPr>
            <a:spLocks noGrp="1"/>
          </p:cNvSpPr>
          <p:nvPr>
            <p:ph type="sldNum" sz="quarter" idx="11"/>
          </p:nvPr>
        </p:nvSpPr>
        <p:spPr/>
        <p:txBody>
          <a:bodyPr/>
          <a:lstStyle/>
          <a:p>
            <a:fld id="{A229F504-3BAF-467C-8F21-334C0A71552D}" type="slidenum">
              <a:rPr lang="cs-CZ" smtClean="0"/>
              <a:pPr/>
              <a:t>27</a:t>
            </a:fld>
            <a:endParaRPr lang="cs-CZ"/>
          </a:p>
        </p:txBody>
      </p:sp>
      <p:pic>
        <p:nvPicPr>
          <p:cNvPr id="9" name="Picture 6"/>
          <p:cNvPicPr>
            <a:picLocks noChangeAspect="1" noChangeArrowheads="1"/>
          </p:cNvPicPr>
          <p:nvPr/>
        </p:nvPicPr>
        <p:blipFill>
          <a:blip r:embed="rId2" cstate="print"/>
          <a:srcRect t="19255" r="1563" b="4271"/>
          <a:stretch>
            <a:fillRect/>
          </a:stretch>
        </p:blipFill>
        <p:spPr>
          <a:xfrm>
            <a:off x="395536" y="1268760"/>
            <a:ext cx="8101013" cy="3240087"/>
          </a:xfrm>
          <a:prstGeom prst="rect">
            <a:avLst/>
          </a:prstGeom>
        </p:spPr>
      </p:pic>
      <p:sp>
        <p:nvSpPr>
          <p:cNvPr id="10" name="Obdélník 9"/>
          <p:cNvSpPr/>
          <p:nvPr/>
        </p:nvSpPr>
        <p:spPr>
          <a:xfrm>
            <a:off x="395536" y="4581128"/>
            <a:ext cx="8064896" cy="1938992"/>
          </a:xfrm>
          <a:prstGeom prst="rect">
            <a:avLst/>
          </a:prstGeom>
        </p:spPr>
        <p:txBody>
          <a:bodyPr wrap="square">
            <a:spAutoFit/>
          </a:bodyPr>
          <a:lstStyle/>
          <a:p>
            <a:r>
              <a:rPr lang="en-US" sz="2400" dirty="0" smtClean="0"/>
              <a:t>D</a:t>
            </a:r>
            <a:r>
              <a:rPr lang="cs-CZ" sz="2400" dirty="0" err="1" smtClean="0"/>
              <a:t>élka</a:t>
            </a:r>
            <a:r>
              <a:rPr lang="cs-CZ" sz="2400" dirty="0" smtClean="0"/>
              <a:t> rezonátoru L je M násobkem půlvlny (M je celé číslo). Délce L odpovídají </a:t>
            </a:r>
            <a:r>
              <a:rPr lang="cs-CZ" sz="2400" b="1" dirty="0" smtClean="0">
                <a:solidFill>
                  <a:srgbClr val="FF0000"/>
                </a:solidFill>
              </a:rPr>
              <a:t>vlastní frekvence</a:t>
            </a:r>
            <a:r>
              <a:rPr lang="cs-CZ" sz="2400" dirty="0" smtClean="0">
                <a:solidFill>
                  <a:srgbClr val="FF0000"/>
                </a:solidFill>
              </a:rPr>
              <a:t>  </a:t>
            </a:r>
            <a:r>
              <a:rPr lang="cs-CZ" sz="2400" dirty="0" smtClean="0"/>
              <a:t>rezonátoru </a:t>
            </a:r>
            <a:r>
              <a:rPr lang="el-GR" sz="2400" b="1" dirty="0" smtClean="0">
                <a:solidFill>
                  <a:srgbClr val="FF0000"/>
                </a:solidFill>
                <a:latin typeface="Times New Roman" pitchFamily="18" charset="0"/>
              </a:rPr>
              <a:t>ν</a:t>
            </a:r>
            <a:r>
              <a:rPr lang="cs-CZ" sz="2400" b="1" dirty="0" smtClean="0">
                <a:solidFill>
                  <a:srgbClr val="FF0000"/>
                </a:solidFill>
                <a:latin typeface="Times New Roman" pitchFamily="18" charset="0"/>
              </a:rPr>
              <a:t>M</a:t>
            </a:r>
            <a:r>
              <a:rPr lang="cs-CZ" sz="2400" b="1" dirty="0" smtClean="0">
                <a:solidFill>
                  <a:srgbClr val="FF0000"/>
                </a:solidFill>
              </a:rPr>
              <a:t>  (podélné módy laseru).</a:t>
            </a:r>
            <a:r>
              <a:rPr lang="cs-CZ" sz="2400" dirty="0" smtClean="0">
                <a:solidFill>
                  <a:srgbClr val="FF0000"/>
                </a:solidFill>
              </a:rPr>
              <a:t> </a:t>
            </a:r>
            <a:r>
              <a:rPr lang="cs-CZ" sz="2400" dirty="0" smtClean="0"/>
              <a:t>Uvnitř rezonátoru je </a:t>
            </a:r>
            <a:r>
              <a:rPr lang="cs-CZ" sz="2400" b="1" dirty="0" smtClean="0">
                <a:solidFill>
                  <a:srgbClr val="FF0000"/>
                </a:solidFill>
              </a:rPr>
              <a:t>stojaté vlnění</a:t>
            </a:r>
            <a:r>
              <a:rPr lang="cs-CZ" sz="2400" dirty="0" smtClean="0">
                <a:solidFill>
                  <a:srgbClr val="FF0000"/>
                </a:solidFill>
              </a:rPr>
              <a:t> </a:t>
            </a:r>
            <a:r>
              <a:rPr lang="cs-CZ" sz="2400" dirty="0" smtClean="0"/>
              <a:t>elektrického pole </a:t>
            </a:r>
            <a:r>
              <a:rPr lang="cs-CZ" sz="2400" b="1" dirty="0" smtClean="0"/>
              <a:t>E </a:t>
            </a:r>
            <a:r>
              <a:rPr lang="cs-CZ" sz="2400" dirty="0" smtClean="0"/>
              <a:t>o frekvenci </a:t>
            </a:r>
            <a:r>
              <a:rPr lang="el-GR" sz="2400" b="1" dirty="0" smtClean="0">
                <a:solidFill>
                  <a:srgbClr val="FF0000"/>
                </a:solidFill>
                <a:latin typeface="Times New Roman" pitchFamily="18" charset="0"/>
              </a:rPr>
              <a:t>ν</a:t>
            </a:r>
            <a:r>
              <a:rPr lang="cs-CZ" sz="2400" b="1" baseline="-25000" dirty="0" smtClean="0">
                <a:solidFill>
                  <a:srgbClr val="FF0000"/>
                </a:solidFill>
                <a:latin typeface="Times New Roman" pitchFamily="18" charset="0"/>
              </a:rPr>
              <a:t>M</a:t>
            </a:r>
            <a:r>
              <a:rPr lang="cs-CZ" sz="2400" b="1" dirty="0" smtClean="0">
                <a:solidFill>
                  <a:srgbClr val="FF0000"/>
                </a:solidFill>
                <a:latin typeface="Times New Roman" pitchFamily="18" charset="0"/>
              </a:rPr>
              <a:t> = c/</a:t>
            </a:r>
            <a:r>
              <a:rPr lang="el-GR" sz="2400" b="1" dirty="0" smtClean="0">
                <a:solidFill>
                  <a:srgbClr val="FF0000"/>
                </a:solidFill>
                <a:latin typeface="Times New Roman" pitchFamily="18" charset="0"/>
              </a:rPr>
              <a:t>λ</a:t>
            </a:r>
            <a:r>
              <a:rPr lang="cs-CZ" sz="2400" b="1" baseline="-25000" dirty="0" smtClean="0">
                <a:solidFill>
                  <a:srgbClr val="FF0000"/>
                </a:solidFill>
                <a:latin typeface="Times New Roman" pitchFamily="18" charset="0"/>
              </a:rPr>
              <a:t>M</a:t>
            </a:r>
            <a:endParaRPr lang="cs-CZ" sz="2400" dirty="0">
              <a:solidFill>
                <a:srgbClr val="FF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922114"/>
          </a:xfrm>
        </p:spPr>
        <p:txBody>
          <a:bodyPr/>
          <a:lstStyle/>
          <a:p>
            <a:r>
              <a:rPr lang="cs-CZ" dirty="0" err="1" smtClean="0"/>
              <a:t>Fabry</a:t>
            </a:r>
            <a:r>
              <a:rPr lang="cs-CZ" dirty="0" smtClean="0"/>
              <a:t>-</a:t>
            </a:r>
            <a:r>
              <a:rPr lang="cs-CZ" dirty="0" err="1" smtClean="0"/>
              <a:t>Perot</a:t>
            </a:r>
            <a:r>
              <a:rPr lang="cs-CZ" dirty="0" smtClean="0"/>
              <a:t> etalon</a:t>
            </a:r>
            <a:endParaRPr lang="cs-CZ" dirty="0"/>
          </a:p>
        </p:txBody>
      </p:sp>
      <p:sp>
        <p:nvSpPr>
          <p:cNvPr id="3" name="Zástupný symbol pro obsah 2"/>
          <p:cNvSpPr>
            <a:spLocks noGrp="1"/>
          </p:cNvSpPr>
          <p:nvPr>
            <p:ph sz="quarter" idx="1"/>
          </p:nvPr>
        </p:nvSpPr>
        <p:spPr>
          <a:xfrm>
            <a:off x="457200" y="1484784"/>
            <a:ext cx="7467600" cy="4608512"/>
          </a:xfrm>
        </p:spPr>
        <p:txBody>
          <a:bodyPr>
            <a:normAutofit fontScale="85000" lnSpcReduction="20000"/>
          </a:bodyPr>
          <a:lstStyle/>
          <a:p>
            <a:pPr>
              <a:defRPr/>
            </a:pPr>
            <a:r>
              <a:rPr lang="cs-CZ" sz="3200" dirty="0" smtClean="0">
                <a:solidFill>
                  <a:srgbClr val="FF0000"/>
                </a:solidFill>
              </a:rPr>
              <a:t>Jakost rezonátoru Q </a:t>
            </a:r>
          </a:p>
          <a:p>
            <a:pPr>
              <a:buNone/>
              <a:defRPr/>
            </a:pPr>
            <a:r>
              <a:rPr lang="cs-CZ" sz="3200" dirty="0" smtClean="0">
                <a:solidFill>
                  <a:srgbClr val="FF0000"/>
                </a:solidFill>
              </a:rPr>
              <a:t>	</a:t>
            </a:r>
          </a:p>
          <a:p>
            <a:pPr>
              <a:buNone/>
              <a:defRPr/>
            </a:pPr>
            <a:r>
              <a:rPr lang="cs-CZ" sz="2800" dirty="0" smtClean="0"/>
              <a:t>(Q</a:t>
            </a:r>
            <a:r>
              <a:rPr lang="cs-CZ" sz="2800" baseline="-25000" dirty="0" smtClean="0"/>
              <a:t>FP</a:t>
            </a:r>
            <a:r>
              <a:rPr lang="en-US" sz="2800" dirty="0" smtClean="0"/>
              <a:t>~</a:t>
            </a:r>
            <a:r>
              <a:rPr lang="cs-CZ" sz="2800" dirty="0" smtClean="0"/>
              <a:t>10</a:t>
            </a:r>
            <a:r>
              <a:rPr lang="cs-CZ" sz="2800" baseline="30000" dirty="0" smtClean="0"/>
              <a:t>8</a:t>
            </a:r>
            <a:r>
              <a:rPr lang="cs-CZ" sz="2800" dirty="0" smtClean="0"/>
              <a:t>-10</a:t>
            </a:r>
            <a:r>
              <a:rPr lang="cs-CZ" sz="2800" baseline="30000" dirty="0" smtClean="0"/>
              <a:t>9</a:t>
            </a:r>
            <a:r>
              <a:rPr lang="cs-CZ" sz="2800" dirty="0" smtClean="0"/>
              <a:t>)</a:t>
            </a:r>
          </a:p>
          <a:p>
            <a:pPr>
              <a:buNone/>
              <a:defRPr/>
            </a:pPr>
            <a:endParaRPr lang="cs-CZ" sz="2800" dirty="0" smtClean="0"/>
          </a:p>
          <a:p>
            <a:pPr>
              <a:buNone/>
              <a:defRPr/>
            </a:pPr>
            <a:endParaRPr lang="cs-CZ" sz="2800" dirty="0" smtClean="0"/>
          </a:p>
          <a:p>
            <a:pPr>
              <a:buNone/>
              <a:defRPr/>
            </a:pPr>
            <a:endParaRPr lang="cs-CZ" sz="2800" dirty="0" smtClean="0"/>
          </a:p>
          <a:p>
            <a:pPr>
              <a:buNone/>
              <a:defRPr/>
            </a:pPr>
            <a:endParaRPr lang="cs-CZ" sz="2800" dirty="0" smtClean="0"/>
          </a:p>
          <a:p>
            <a:pPr>
              <a:buNone/>
              <a:defRPr/>
            </a:pPr>
            <a:endParaRPr lang="cs-CZ" sz="2800" dirty="0" smtClean="0"/>
          </a:p>
          <a:p>
            <a:pPr>
              <a:buNone/>
              <a:defRPr/>
            </a:pPr>
            <a:r>
              <a:rPr lang="cs-CZ" sz="2800" dirty="0" smtClean="0"/>
              <a:t>E</a:t>
            </a:r>
            <a:r>
              <a:rPr lang="cs-CZ" sz="2800" baseline="-25000" dirty="0" smtClean="0"/>
              <a:t>m</a:t>
            </a:r>
            <a:r>
              <a:rPr lang="cs-CZ" sz="2800" dirty="0" smtClean="0"/>
              <a:t>- energie daného módu</a:t>
            </a:r>
          </a:p>
          <a:p>
            <a:pPr>
              <a:buNone/>
              <a:defRPr/>
            </a:pPr>
            <a:r>
              <a:rPr lang="cs-CZ" sz="2800" dirty="0" err="1" smtClean="0"/>
              <a:t>P</a:t>
            </a:r>
            <a:r>
              <a:rPr lang="cs-CZ" sz="2800" baseline="-25000" dirty="0" err="1" smtClean="0"/>
              <a:t>z</a:t>
            </a:r>
            <a:r>
              <a:rPr lang="cs-CZ" sz="2800" dirty="0" smtClean="0"/>
              <a:t>- ztrátový výkon</a:t>
            </a:r>
          </a:p>
          <a:p>
            <a:pPr>
              <a:buNone/>
              <a:defRPr/>
            </a:pPr>
            <a:r>
              <a:rPr lang="cs-CZ" sz="2800" dirty="0" smtClean="0"/>
              <a:t>ω</a:t>
            </a:r>
            <a:r>
              <a:rPr lang="cs-CZ" sz="2800" baseline="-25000" dirty="0" smtClean="0"/>
              <a:t>0</a:t>
            </a:r>
            <a:r>
              <a:rPr lang="cs-CZ" sz="2800" dirty="0" smtClean="0"/>
              <a:t>- úhlová frekvence oscilátoru </a:t>
            </a:r>
          </a:p>
          <a:p>
            <a:pPr>
              <a:buNone/>
              <a:defRPr/>
            </a:pPr>
            <a:r>
              <a:rPr lang="cs-CZ" sz="3200" dirty="0" smtClean="0"/>
              <a:t>		</a:t>
            </a:r>
          </a:p>
          <a:p>
            <a:pPr>
              <a:buNone/>
              <a:defRPr/>
            </a:pPr>
            <a:endParaRPr lang="cs-CZ" sz="3200" dirty="0" smtClean="0"/>
          </a:p>
        </p:txBody>
      </p:sp>
      <p:sp>
        <p:nvSpPr>
          <p:cNvPr id="5" name="Zástupný symbol pro číslo snímku 4"/>
          <p:cNvSpPr>
            <a:spLocks noGrp="1"/>
          </p:cNvSpPr>
          <p:nvPr>
            <p:ph type="sldNum" sz="quarter" idx="15"/>
          </p:nvPr>
        </p:nvSpPr>
        <p:spPr/>
        <p:txBody>
          <a:bodyPr/>
          <a:lstStyle/>
          <a:p>
            <a:fld id="{A229F504-3BAF-467C-8F21-334C0A71552D}" type="slidenum">
              <a:rPr lang="cs-CZ" smtClean="0"/>
              <a:pPr/>
              <a:t>28</a:t>
            </a:fld>
            <a:endParaRPr lang="cs-CZ"/>
          </a:p>
        </p:txBody>
      </p:sp>
      <p:graphicFrame>
        <p:nvGraphicFramePr>
          <p:cNvPr id="7" name="Objekt 6"/>
          <p:cNvGraphicFramePr>
            <a:graphicFrameLocks noChangeAspect="1"/>
          </p:cNvGraphicFramePr>
          <p:nvPr/>
        </p:nvGraphicFramePr>
        <p:xfrm>
          <a:off x="1115615" y="3341476"/>
          <a:ext cx="5832649" cy="1095636"/>
        </p:xfrm>
        <a:graphic>
          <a:graphicData uri="http://schemas.openxmlformats.org/presentationml/2006/ole">
            <mc:AlternateContent xmlns:mc="http://schemas.openxmlformats.org/markup-compatibility/2006">
              <mc:Choice xmlns:v="urn:schemas-microsoft-com:vml" Requires="v">
                <p:oleObj spid="_x0000_s54299" name="Rovnice" r:id="rId4" imgW="2298600" imgH="431640" progId="Equation.3">
                  <p:embed/>
                </p:oleObj>
              </mc:Choice>
              <mc:Fallback>
                <p:oleObj name="Rovnice" r:id="rId4" imgW="2298600" imgH="431640" progId="Equation.3">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615" y="3341476"/>
                        <a:ext cx="5832649" cy="10956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ovéPole 7"/>
          <p:cNvSpPr txBox="1"/>
          <p:nvPr/>
        </p:nvSpPr>
        <p:spPr>
          <a:xfrm>
            <a:off x="899592" y="6021288"/>
            <a:ext cx="3007555" cy="646331"/>
          </a:xfrm>
          <a:prstGeom prst="rect">
            <a:avLst/>
          </a:prstGeom>
          <a:noFill/>
        </p:spPr>
        <p:txBody>
          <a:bodyPr wrap="none" rtlCol="0">
            <a:spAutoFit/>
          </a:bodyPr>
          <a:lstStyle/>
          <a:p>
            <a:r>
              <a:rPr lang="cs-CZ" dirty="0" smtClean="0">
                <a:solidFill>
                  <a:schemeClr val="accent1">
                    <a:lumMod val="75000"/>
                  </a:schemeClr>
                </a:solidFill>
              </a:rPr>
              <a:t>ω</a:t>
            </a:r>
            <a:r>
              <a:rPr lang="cs-CZ" baseline="-25000" dirty="0" smtClean="0">
                <a:solidFill>
                  <a:schemeClr val="accent1">
                    <a:lumMod val="75000"/>
                  </a:schemeClr>
                </a:solidFill>
              </a:rPr>
              <a:t>0 </a:t>
            </a:r>
            <a:r>
              <a:rPr lang="cs-CZ" dirty="0" smtClean="0">
                <a:solidFill>
                  <a:schemeClr val="accent1">
                    <a:lumMod val="75000"/>
                  </a:schemeClr>
                </a:solidFill>
              </a:rPr>
              <a:t>= 2</a:t>
            </a:r>
            <a:r>
              <a:rPr lang="el-GR" dirty="0" smtClean="0">
                <a:solidFill>
                  <a:schemeClr val="accent1">
                    <a:lumMod val="75000"/>
                  </a:schemeClr>
                </a:solidFill>
              </a:rPr>
              <a:t>πν</a:t>
            </a:r>
            <a:r>
              <a:rPr lang="cs-CZ" baseline="-25000" dirty="0" smtClean="0">
                <a:solidFill>
                  <a:schemeClr val="accent1">
                    <a:lumMod val="75000"/>
                  </a:schemeClr>
                </a:solidFill>
              </a:rPr>
              <a:t>0 </a:t>
            </a:r>
            <a:r>
              <a:rPr lang="cs-CZ" dirty="0" smtClean="0">
                <a:solidFill>
                  <a:schemeClr val="accent1">
                    <a:lumMod val="75000"/>
                  </a:schemeClr>
                </a:solidFill>
              </a:rPr>
              <a:t>=</a:t>
            </a:r>
            <a:r>
              <a:rPr lang="cs-CZ" dirty="0">
                <a:solidFill>
                  <a:schemeClr val="accent1">
                    <a:lumMod val="75000"/>
                  </a:schemeClr>
                </a:solidFill>
              </a:rPr>
              <a:t>2</a:t>
            </a:r>
            <a:r>
              <a:rPr lang="el-GR" dirty="0" smtClean="0">
                <a:solidFill>
                  <a:schemeClr val="accent1">
                    <a:lumMod val="75000"/>
                  </a:schemeClr>
                </a:solidFill>
              </a:rPr>
              <a:t>π</a:t>
            </a:r>
            <a:r>
              <a:rPr lang="cs-CZ" dirty="0" smtClean="0">
                <a:solidFill>
                  <a:schemeClr val="accent1">
                    <a:lumMod val="75000"/>
                  </a:schemeClr>
                </a:solidFill>
              </a:rPr>
              <a:t>/T</a:t>
            </a:r>
            <a:r>
              <a:rPr lang="cs-CZ" baseline="-25000" dirty="0" smtClean="0">
                <a:solidFill>
                  <a:schemeClr val="accent1">
                    <a:lumMod val="75000"/>
                  </a:schemeClr>
                </a:solidFill>
              </a:rPr>
              <a:t>0 </a:t>
            </a:r>
            <a:r>
              <a:rPr lang="cs-CZ" dirty="0" smtClean="0">
                <a:solidFill>
                  <a:schemeClr val="accent1">
                    <a:lumMod val="75000"/>
                  </a:schemeClr>
                </a:solidFill>
              </a:rPr>
              <a:t> </a:t>
            </a:r>
            <a:r>
              <a:rPr lang="en-US" dirty="0" smtClean="0">
                <a:solidFill>
                  <a:schemeClr val="accent1">
                    <a:lumMod val="75000"/>
                  </a:schemeClr>
                </a:solidFill>
              </a:rPr>
              <a:t>[</a:t>
            </a:r>
            <a:r>
              <a:rPr lang="cs-CZ" dirty="0" smtClean="0">
                <a:solidFill>
                  <a:schemeClr val="accent1">
                    <a:lumMod val="75000"/>
                  </a:schemeClr>
                </a:solidFill>
              </a:rPr>
              <a:t>s</a:t>
            </a:r>
            <a:r>
              <a:rPr lang="cs-CZ" baseline="30000" dirty="0" smtClean="0">
                <a:solidFill>
                  <a:schemeClr val="accent1">
                    <a:lumMod val="75000"/>
                  </a:schemeClr>
                </a:solidFill>
              </a:rPr>
              <a:t>-1</a:t>
            </a:r>
            <a:r>
              <a:rPr lang="en-US" dirty="0" smtClean="0">
                <a:solidFill>
                  <a:schemeClr val="accent1">
                    <a:lumMod val="75000"/>
                  </a:schemeClr>
                </a:solidFill>
              </a:rPr>
              <a:t>]</a:t>
            </a:r>
            <a:r>
              <a:rPr lang="cs-CZ" dirty="0" smtClean="0">
                <a:solidFill>
                  <a:schemeClr val="accent1">
                    <a:lumMod val="75000"/>
                  </a:schemeClr>
                </a:solidFill>
              </a:rPr>
              <a:t> </a:t>
            </a:r>
            <a:endParaRPr lang="cs-CZ" baseline="-25000" dirty="0">
              <a:solidFill>
                <a:schemeClr val="accent1">
                  <a:lumMod val="75000"/>
                </a:schemeClr>
              </a:solidFill>
            </a:endParaRPr>
          </a:p>
          <a:p>
            <a:endParaRPr lang="cs-CZ"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850106"/>
          </a:xfrm>
        </p:spPr>
        <p:txBody>
          <a:bodyPr>
            <a:normAutofit/>
          </a:bodyPr>
          <a:lstStyle/>
          <a:p>
            <a:r>
              <a:rPr lang="cs-CZ" sz="3200" dirty="0" smtClean="0"/>
              <a:t>Spektrální šířka čáry a laserové módy</a:t>
            </a:r>
            <a:endParaRPr lang="cs-CZ" dirty="0"/>
          </a:p>
        </p:txBody>
      </p:sp>
      <p:sp>
        <p:nvSpPr>
          <p:cNvPr id="5" name="Zástupný symbol pro číslo snímku 4"/>
          <p:cNvSpPr>
            <a:spLocks noGrp="1"/>
          </p:cNvSpPr>
          <p:nvPr>
            <p:ph type="sldNum" sz="quarter" idx="15"/>
          </p:nvPr>
        </p:nvSpPr>
        <p:spPr/>
        <p:txBody>
          <a:bodyPr/>
          <a:lstStyle/>
          <a:p>
            <a:fld id="{A229F504-3BAF-467C-8F21-334C0A71552D}" type="slidenum">
              <a:rPr lang="cs-CZ" smtClean="0"/>
              <a:pPr/>
              <a:t>29</a:t>
            </a:fld>
            <a:endParaRPr lang="cs-CZ"/>
          </a:p>
        </p:txBody>
      </p:sp>
      <p:pic>
        <p:nvPicPr>
          <p:cNvPr id="7" name="Picture 74" descr="módy"/>
          <p:cNvPicPr>
            <a:picLocks noGrp="1" noChangeAspect="1" noChangeArrowheads="1"/>
          </p:cNvPicPr>
          <p:nvPr>
            <p:ph sz="quarter" idx="1"/>
          </p:nvPr>
        </p:nvPicPr>
        <p:blipFill>
          <a:blip r:embed="rId2" cstate="print">
            <a:duotone>
              <a:prstClr val="black"/>
              <a:schemeClr val="accent1">
                <a:tint val="45000"/>
                <a:satMod val="400000"/>
              </a:schemeClr>
            </a:duotone>
            <a:lum bright="30000" contrast="20000"/>
          </a:blip>
          <a:srcRect t="5287"/>
          <a:stretch>
            <a:fillRect/>
          </a:stretch>
        </p:blipFill>
        <p:spPr>
          <a:xfrm>
            <a:off x="755576" y="1124744"/>
            <a:ext cx="7135488" cy="4608512"/>
          </a:xfrm>
          <a:noFill/>
        </p:spPr>
      </p:pic>
      <p:sp>
        <p:nvSpPr>
          <p:cNvPr id="8" name="Obdélník 7"/>
          <p:cNvSpPr/>
          <p:nvPr/>
        </p:nvSpPr>
        <p:spPr>
          <a:xfrm>
            <a:off x="4716016" y="4653136"/>
            <a:ext cx="2736304" cy="646331"/>
          </a:xfrm>
          <a:prstGeom prst="rect">
            <a:avLst/>
          </a:prstGeom>
        </p:spPr>
        <p:txBody>
          <a:bodyPr wrap="square">
            <a:spAutoFit/>
          </a:bodyPr>
          <a:lstStyle/>
          <a:p>
            <a:r>
              <a:rPr lang="el-GR" dirty="0" smtClean="0">
                <a:solidFill>
                  <a:srgbClr val="000000"/>
                </a:solidFill>
              </a:rPr>
              <a:t>Δλ</a:t>
            </a:r>
            <a:r>
              <a:rPr lang="en-US" dirty="0" smtClean="0">
                <a:solidFill>
                  <a:srgbClr val="000000"/>
                </a:solidFill>
              </a:rPr>
              <a:t>~</a:t>
            </a:r>
            <a:r>
              <a:rPr lang="cs-CZ" dirty="0" smtClean="0">
                <a:solidFill>
                  <a:srgbClr val="000000"/>
                </a:solidFill>
              </a:rPr>
              <a:t>1 </a:t>
            </a:r>
            <a:r>
              <a:rPr lang="cs-CZ" dirty="0" err="1" smtClean="0">
                <a:solidFill>
                  <a:srgbClr val="000000"/>
                </a:solidFill>
              </a:rPr>
              <a:t>pm</a:t>
            </a:r>
            <a:r>
              <a:rPr lang="cs-CZ" dirty="0" smtClean="0">
                <a:solidFill>
                  <a:srgbClr val="000000"/>
                </a:solidFill>
              </a:rPr>
              <a:t> – 10 </a:t>
            </a:r>
            <a:r>
              <a:rPr lang="cs-CZ" dirty="0" err="1" smtClean="0">
                <a:solidFill>
                  <a:srgbClr val="000000"/>
                </a:solidFill>
              </a:rPr>
              <a:t>nm</a:t>
            </a:r>
            <a:endParaRPr lang="cs-CZ" dirty="0" smtClean="0">
              <a:solidFill>
                <a:srgbClr val="000000"/>
              </a:solidFill>
            </a:endParaRPr>
          </a:p>
          <a:p>
            <a:r>
              <a:rPr lang="cs-CZ" dirty="0" smtClean="0">
                <a:solidFill>
                  <a:srgbClr val="000000"/>
                </a:solidFill>
              </a:rPr>
              <a:t>VIS, plyn -  polovodič</a:t>
            </a:r>
            <a:endParaRPr lang="en-US" dirty="0">
              <a:solidFill>
                <a:srgbClr val="000000"/>
              </a:solidFill>
            </a:endParaRPr>
          </a:p>
        </p:txBody>
      </p:sp>
      <p:sp>
        <p:nvSpPr>
          <p:cNvPr id="9" name="TextovéPole 8"/>
          <p:cNvSpPr txBox="1"/>
          <p:nvPr/>
        </p:nvSpPr>
        <p:spPr>
          <a:xfrm>
            <a:off x="755576" y="5733256"/>
            <a:ext cx="6086923" cy="646331"/>
          </a:xfrm>
          <a:prstGeom prst="rect">
            <a:avLst/>
          </a:prstGeom>
          <a:noFill/>
        </p:spPr>
        <p:txBody>
          <a:bodyPr wrap="none" rtlCol="0">
            <a:spAutoFit/>
          </a:bodyPr>
          <a:lstStyle/>
          <a:p>
            <a:r>
              <a:rPr lang="cs-CZ" dirty="0" smtClean="0"/>
              <a:t>Na obrázku jsou znázorněny jednotlivé rezonance </a:t>
            </a:r>
          </a:p>
          <a:p>
            <a:r>
              <a:rPr lang="cs-CZ" dirty="0" smtClean="0"/>
              <a:t>základního podélného módu. </a:t>
            </a:r>
            <a:endParaRPr lang="cs-CZ" dirty="0"/>
          </a:p>
        </p:txBody>
      </p:sp>
      <p:sp>
        <p:nvSpPr>
          <p:cNvPr id="3" name="TextovéPole 2"/>
          <p:cNvSpPr txBox="1"/>
          <p:nvPr/>
        </p:nvSpPr>
        <p:spPr>
          <a:xfrm>
            <a:off x="5148064" y="2088556"/>
            <a:ext cx="1521570" cy="246221"/>
          </a:xfrm>
          <a:prstGeom prst="rect">
            <a:avLst/>
          </a:prstGeom>
          <a:noFill/>
        </p:spPr>
        <p:txBody>
          <a:bodyPr wrap="none" rtlCol="0">
            <a:spAutoFit/>
          </a:bodyPr>
          <a:lstStyle/>
          <a:p>
            <a:r>
              <a:rPr lang="cs-CZ" sz="1000" dirty="0" smtClean="0"/>
              <a:t>Dopplerova šířka </a:t>
            </a:r>
            <a:r>
              <a:rPr lang="cs-CZ" sz="1000" dirty="0"/>
              <a:t>č</a:t>
            </a:r>
            <a:r>
              <a:rPr lang="cs-CZ" sz="1000" dirty="0" smtClean="0"/>
              <a:t>áry</a:t>
            </a:r>
            <a:endParaRPr lang="cs-CZ" sz="1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pPr>
              <a:defRPr/>
            </a:pPr>
            <a:fld id="{FD6781A9-D1D6-4F7C-A59C-D4B780825928}" type="slidenum">
              <a:rPr lang="cs-CZ"/>
              <a:pPr>
                <a:defRPr/>
              </a:pPr>
              <a:t>3</a:t>
            </a:fld>
            <a:endParaRPr lang="cs-CZ"/>
          </a:p>
        </p:txBody>
      </p:sp>
      <p:pic>
        <p:nvPicPr>
          <p:cNvPr id="56322" name="Picture 2" descr="http://upload.wikimedia.org/wikipedia/commons/thumb/1/13/Prague_asterix_laser_system-interaction_chamber.jpeg/1920px-Prague_asterix_laser_system-interaction_chamber.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59" y="764704"/>
            <a:ext cx="7655461" cy="4824536"/>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p:cNvSpPr txBox="1"/>
          <p:nvPr/>
        </p:nvSpPr>
        <p:spPr>
          <a:xfrm>
            <a:off x="467544" y="6093296"/>
            <a:ext cx="7576113" cy="369332"/>
          </a:xfrm>
          <a:prstGeom prst="rect">
            <a:avLst/>
          </a:prstGeom>
          <a:noFill/>
        </p:spPr>
        <p:txBody>
          <a:bodyPr wrap="none" rtlCol="0">
            <a:spAutoFit/>
          </a:bodyPr>
          <a:lstStyle/>
          <a:p>
            <a:r>
              <a:rPr lang="cs-CZ" dirty="0" smtClean="0"/>
              <a:t>Laserový systém </a:t>
            </a:r>
            <a:r>
              <a:rPr lang="cs-CZ" dirty="0" err="1" smtClean="0"/>
              <a:t>Asterix</a:t>
            </a:r>
            <a:r>
              <a:rPr lang="cs-CZ" dirty="0" smtClean="0"/>
              <a:t> Praha (PALS </a:t>
            </a:r>
            <a:r>
              <a:rPr lang="cs-CZ" dirty="0"/>
              <a:t>Prague </a:t>
            </a:r>
            <a:r>
              <a:rPr lang="cs-CZ" dirty="0" err="1"/>
              <a:t>Asterix</a:t>
            </a:r>
            <a:r>
              <a:rPr lang="cs-CZ" dirty="0"/>
              <a:t> Laser </a:t>
            </a:r>
            <a:r>
              <a:rPr lang="cs-CZ" dirty="0" err="1"/>
              <a:t>System</a:t>
            </a:r>
            <a:r>
              <a:rPr lang="cs-CZ" dirty="0" smtClean="0"/>
              <a:t>)</a:t>
            </a:r>
            <a:endParaRPr lang="cs-CZ"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Rezonanční módy rezonátoru a šířka pásma zesílení aktivního prostředí</a:t>
            </a:r>
            <a:endParaRPr lang="cs-CZ" dirty="0"/>
          </a:p>
        </p:txBody>
      </p:sp>
      <p:sp>
        <p:nvSpPr>
          <p:cNvPr id="5" name="Zástupný symbol pro číslo snímku 4"/>
          <p:cNvSpPr>
            <a:spLocks noGrp="1"/>
          </p:cNvSpPr>
          <p:nvPr>
            <p:ph type="sldNum" sz="quarter" idx="15"/>
          </p:nvPr>
        </p:nvSpPr>
        <p:spPr/>
        <p:txBody>
          <a:bodyPr/>
          <a:lstStyle/>
          <a:p>
            <a:fld id="{A229F504-3BAF-467C-8F21-334C0A71552D}" type="slidenum">
              <a:rPr lang="cs-CZ" smtClean="0"/>
              <a:pPr/>
              <a:t>30</a:t>
            </a:fld>
            <a:endParaRPr lang="cs-CZ"/>
          </a:p>
        </p:txBody>
      </p:sp>
      <p:pic>
        <p:nvPicPr>
          <p:cNvPr id="7" name="Zástupný symbol pro obsah 6" descr="laserfigure7.jpg"/>
          <p:cNvPicPr>
            <a:picLocks noGrp="1" noChangeAspect="1"/>
          </p:cNvPicPr>
          <p:nvPr>
            <p:ph sz="quarter" idx="1"/>
          </p:nvPr>
        </p:nvPicPr>
        <p:blipFill>
          <a:blip r:embed="rId2" cstate="print"/>
          <a:srcRect t="11826"/>
          <a:stretch>
            <a:fillRect/>
          </a:stretch>
        </p:blipFill>
        <p:spPr>
          <a:xfrm>
            <a:off x="251520" y="2420888"/>
            <a:ext cx="7986929" cy="2736855"/>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994122"/>
          </a:xfrm>
        </p:spPr>
        <p:txBody>
          <a:bodyPr/>
          <a:lstStyle/>
          <a:p>
            <a:r>
              <a:rPr lang="cs-CZ" dirty="0" smtClean="0"/>
              <a:t>Optické rezonátory</a:t>
            </a:r>
            <a:endParaRPr lang="cs-CZ" dirty="0"/>
          </a:p>
        </p:txBody>
      </p:sp>
      <p:sp>
        <p:nvSpPr>
          <p:cNvPr id="5" name="Zástupný symbol pro číslo snímku 4"/>
          <p:cNvSpPr>
            <a:spLocks noGrp="1"/>
          </p:cNvSpPr>
          <p:nvPr>
            <p:ph type="sldNum" sz="quarter" idx="15"/>
          </p:nvPr>
        </p:nvSpPr>
        <p:spPr/>
        <p:txBody>
          <a:bodyPr/>
          <a:lstStyle/>
          <a:p>
            <a:fld id="{A229F504-3BAF-467C-8F21-334C0A71552D}" type="slidenum">
              <a:rPr lang="cs-CZ" smtClean="0"/>
              <a:pPr/>
              <a:t>31</a:t>
            </a:fld>
            <a:endParaRPr lang="cs-CZ"/>
          </a:p>
        </p:txBody>
      </p:sp>
      <p:sp>
        <p:nvSpPr>
          <p:cNvPr id="8" name="Freeform 4"/>
          <p:cNvSpPr>
            <a:spLocks/>
          </p:cNvSpPr>
          <p:nvPr/>
        </p:nvSpPr>
        <p:spPr bwMode="auto">
          <a:xfrm>
            <a:off x="790575" y="4579938"/>
            <a:ext cx="3538538" cy="549275"/>
          </a:xfrm>
          <a:custGeom>
            <a:avLst/>
            <a:gdLst>
              <a:gd name="T0" fmla="*/ 1856 w 1893"/>
              <a:gd name="T1" fmla="*/ 0 h 292"/>
              <a:gd name="T2" fmla="*/ 924 w 1893"/>
              <a:gd name="T3" fmla="*/ 82 h 292"/>
              <a:gd name="T4" fmla="*/ 37 w 1893"/>
              <a:gd name="T5" fmla="*/ 9 h 292"/>
              <a:gd name="T6" fmla="*/ 0 w 1893"/>
              <a:gd name="T7" fmla="*/ 82 h 292"/>
              <a:gd name="T8" fmla="*/ 0 w 1893"/>
              <a:gd name="T9" fmla="*/ 146 h 292"/>
              <a:gd name="T10" fmla="*/ 9 w 1893"/>
              <a:gd name="T11" fmla="*/ 210 h 292"/>
              <a:gd name="T12" fmla="*/ 37 w 1893"/>
              <a:gd name="T13" fmla="*/ 292 h 292"/>
              <a:gd name="T14" fmla="*/ 924 w 1893"/>
              <a:gd name="T15" fmla="*/ 201 h 292"/>
              <a:gd name="T16" fmla="*/ 1865 w 1893"/>
              <a:gd name="T17" fmla="*/ 292 h 292"/>
              <a:gd name="T18" fmla="*/ 1875 w 1893"/>
              <a:gd name="T19" fmla="*/ 219 h 292"/>
              <a:gd name="T20" fmla="*/ 1893 w 1893"/>
              <a:gd name="T21" fmla="*/ 100 h 292"/>
              <a:gd name="T22" fmla="*/ 1856 w 1893"/>
              <a:gd name="T23" fmla="*/ 0 h 2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93"/>
              <a:gd name="T37" fmla="*/ 0 h 292"/>
              <a:gd name="T38" fmla="*/ 1893 w 1893"/>
              <a:gd name="T39" fmla="*/ 292 h 2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93" h="292">
                <a:moveTo>
                  <a:pt x="1856" y="0"/>
                </a:moveTo>
                <a:lnTo>
                  <a:pt x="924" y="82"/>
                </a:lnTo>
                <a:lnTo>
                  <a:pt x="37" y="9"/>
                </a:lnTo>
                <a:lnTo>
                  <a:pt x="0" y="82"/>
                </a:lnTo>
                <a:lnTo>
                  <a:pt x="0" y="146"/>
                </a:lnTo>
                <a:lnTo>
                  <a:pt x="9" y="210"/>
                </a:lnTo>
                <a:lnTo>
                  <a:pt x="37" y="292"/>
                </a:lnTo>
                <a:lnTo>
                  <a:pt x="924" y="201"/>
                </a:lnTo>
                <a:lnTo>
                  <a:pt x="1865" y="292"/>
                </a:lnTo>
                <a:lnTo>
                  <a:pt x="1875" y="219"/>
                </a:lnTo>
                <a:lnTo>
                  <a:pt x="1893" y="100"/>
                </a:lnTo>
                <a:lnTo>
                  <a:pt x="1856" y="0"/>
                </a:lnTo>
                <a:close/>
              </a:path>
            </a:pathLst>
          </a:custGeom>
          <a:solidFill>
            <a:srgbClr val="CCFFFF"/>
          </a:solidFill>
          <a:ln w="9525">
            <a:solidFill>
              <a:srgbClr val="66FFFF"/>
            </a:solidFill>
            <a:round/>
            <a:headEnd/>
            <a:tailEnd/>
          </a:ln>
        </p:spPr>
        <p:txBody>
          <a:bodyPr/>
          <a:lstStyle/>
          <a:p>
            <a:endParaRPr lang="cs-CZ"/>
          </a:p>
        </p:txBody>
      </p:sp>
      <p:sp>
        <p:nvSpPr>
          <p:cNvPr id="9" name="Freeform 5"/>
          <p:cNvSpPr>
            <a:spLocks/>
          </p:cNvSpPr>
          <p:nvPr/>
        </p:nvSpPr>
        <p:spPr bwMode="auto">
          <a:xfrm>
            <a:off x="842963" y="3546475"/>
            <a:ext cx="3486150" cy="531812"/>
          </a:xfrm>
          <a:custGeom>
            <a:avLst/>
            <a:gdLst>
              <a:gd name="T0" fmla="*/ 1819 w 1865"/>
              <a:gd name="T1" fmla="*/ 0 h 283"/>
              <a:gd name="T2" fmla="*/ 9 w 1865"/>
              <a:gd name="T3" fmla="*/ 283 h 283"/>
              <a:gd name="T4" fmla="*/ 0 w 1865"/>
              <a:gd name="T5" fmla="*/ 229 h 283"/>
              <a:gd name="T6" fmla="*/ 0 w 1865"/>
              <a:gd name="T7" fmla="*/ 146 h 283"/>
              <a:gd name="T8" fmla="*/ 0 w 1865"/>
              <a:gd name="T9" fmla="*/ 91 h 283"/>
              <a:gd name="T10" fmla="*/ 0 w 1865"/>
              <a:gd name="T11" fmla="*/ 37 h 283"/>
              <a:gd name="T12" fmla="*/ 1828 w 1865"/>
              <a:gd name="T13" fmla="*/ 274 h 283"/>
              <a:gd name="T14" fmla="*/ 1865 w 1865"/>
              <a:gd name="T15" fmla="*/ 183 h 283"/>
              <a:gd name="T16" fmla="*/ 1865 w 1865"/>
              <a:gd name="T17" fmla="*/ 110 h 283"/>
              <a:gd name="T18" fmla="*/ 1819 w 1865"/>
              <a:gd name="T19" fmla="*/ 0 h 2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65"/>
              <a:gd name="T31" fmla="*/ 0 h 283"/>
              <a:gd name="T32" fmla="*/ 1865 w 1865"/>
              <a:gd name="T33" fmla="*/ 283 h 2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65" h="283">
                <a:moveTo>
                  <a:pt x="1819" y="0"/>
                </a:moveTo>
                <a:lnTo>
                  <a:pt x="9" y="283"/>
                </a:lnTo>
                <a:lnTo>
                  <a:pt x="0" y="229"/>
                </a:lnTo>
                <a:lnTo>
                  <a:pt x="0" y="146"/>
                </a:lnTo>
                <a:lnTo>
                  <a:pt x="0" y="91"/>
                </a:lnTo>
                <a:lnTo>
                  <a:pt x="0" y="37"/>
                </a:lnTo>
                <a:lnTo>
                  <a:pt x="1828" y="274"/>
                </a:lnTo>
                <a:lnTo>
                  <a:pt x="1865" y="183"/>
                </a:lnTo>
                <a:lnTo>
                  <a:pt x="1865" y="110"/>
                </a:lnTo>
                <a:lnTo>
                  <a:pt x="1819" y="0"/>
                </a:lnTo>
                <a:close/>
              </a:path>
            </a:pathLst>
          </a:custGeom>
          <a:solidFill>
            <a:srgbClr val="CCFFFF"/>
          </a:solidFill>
          <a:ln w="9525">
            <a:solidFill>
              <a:srgbClr val="66FFFF"/>
            </a:solidFill>
            <a:round/>
            <a:headEnd/>
            <a:tailEnd/>
          </a:ln>
        </p:spPr>
        <p:txBody>
          <a:bodyPr/>
          <a:lstStyle/>
          <a:p>
            <a:endParaRPr lang="cs-CZ"/>
          </a:p>
        </p:txBody>
      </p:sp>
      <p:sp>
        <p:nvSpPr>
          <p:cNvPr id="10" name="Freeform 6"/>
          <p:cNvSpPr>
            <a:spLocks/>
          </p:cNvSpPr>
          <p:nvPr/>
        </p:nvSpPr>
        <p:spPr bwMode="auto">
          <a:xfrm>
            <a:off x="806450" y="5611813"/>
            <a:ext cx="3487738" cy="498475"/>
          </a:xfrm>
          <a:custGeom>
            <a:avLst/>
            <a:gdLst>
              <a:gd name="T0" fmla="*/ 1866 w 1866"/>
              <a:gd name="T1" fmla="*/ 137 h 265"/>
              <a:gd name="T2" fmla="*/ 28 w 1866"/>
              <a:gd name="T3" fmla="*/ 0 h 265"/>
              <a:gd name="T4" fmla="*/ 28 w 1866"/>
              <a:gd name="T5" fmla="*/ 82 h 265"/>
              <a:gd name="T6" fmla="*/ 0 w 1866"/>
              <a:gd name="T7" fmla="*/ 137 h 265"/>
              <a:gd name="T8" fmla="*/ 10 w 1866"/>
              <a:gd name="T9" fmla="*/ 192 h 265"/>
              <a:gd name="T10" fmla="*/ 37 w 1866"/>
              <a:gd name="T11" fmla="*/ 265 h 265"/>
              <a:gd name="T12" fmla="*/ 1866 w 1866"/>
              <a:gd name="T13" fmla="*/ 137 h 265"/>
              <a:gd name="T14" fmla="*/ 0 60000 65536"/>
              <a:gd name="T15" fmla="*/ 0 60000 65536"/>
              <a:gd name="T16" fmla="*/ 0 60000 65536"/>
              <a:gd name="T17" fmla="*/ 0 60000 65536"/>
              <a:gd name="T18" fmla="*/ 0 60000 65536"/>
              <a:gd name="T19" fmla="*/ 0 60000 65536"/>
              <a:gd name="T20" fmla="*/ 0 60000 65536"/>
              <a:gd name="T21" fmla="*/ 0 w 1866"/>
              <a:gd name="T22" fmla="*/ 0 h 265"/>
              <a:gd name="T23" fmla="*/ 1866 w 1866"/>
              <a:gd name="T24" fmla="*/ 265 h 2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66" h="265">
                <a:moveTo>
                  <a:pt x="1866" y="137"/>
                </a:moveTo>
                <a:lnTo>
                  <a:pt x="28" y="0"/>
                </a:lnTo>
                <a:lnTo>
                  <a:pt x="28" y="82"/>
                </a:lnTo>
                <a:lnTo>
                  <a:pt x="0" y="137"/>
                </a:lnTo>
                <a:lnTo>
                  <a:pt x="10" y="192"/>
                </a:lnTo>
                <a:lnTo>
                  <a:pt x="37" y="265"/>
                </a:lnTo>
                <a:lnTo>
                  <a:pt x="1866" y="137"/>
                </a:lnTo>
                <a:close/>
              </a:path>
            </a:pathLst>
          </a:custGeom>
          <a:solidFill>
            <a:srgbClr val="CCFFFF"/>
          </a:solidFill>
          <a:ln w="9525">
            <a:solidFill>
              <a:srgbClr val="66FFFF"/>
            </a:solidFill>
            <a:round/>
            <a:headEnd/>
            <a:tailEnd/>
          </a:ln>
        </p:spPr>
        <p:txBody>
          <a:bodyPr/>
          <a:lstStyle/>
          <a:p>
            <a:endParaRPr lang="cs-CZ"/>
          </a:p>
        </p:txBody>
      </p:sp>
      <p:sp>
        <p:nvSpPr>
          <p:cNvPr id="11" name="Line 7"/>
          <p:cNvSpPr>
            <a:spLocks noChangeShapeType="1"/>
          </p:cNvSpPr>
          <p:nvPr/>
        </p:nvSpPr>
        <p:spPr bwMode="auto">
          <a:xfrm>
            <a:off x="4335463" y="5599113"/>
            <a:ext cx="1588" cy="560387"/>
          </a:xfrm>
          <a:prstGeom prst="line">
            <a:avLst/>
          </a:prstGeom>
          <a:noFill/>
          <a:ln w="57150">
            <a:solidFill>
              <a:schemeClr val="tx1"/>
            </a:solidFill>
            <a:round/>
            <a:headEnd/>
            <a:tailEnd/>
          </a:ln>
        </p:spPr>
        <p:txBody>
          <a:bodyPr/>
          <a:lstStyle/>
          <a:p>
            <a:endParaRPr lang="cs-CZ"/>
          </a:p>
        </p:txBody>
      </p:sp>
      <p:sp>
        <p:nvSpPr>
          <p:cNvPr id="12" name="Rectangle 8"/>
          <p:cNvSpPr>
            <a:spLocks noChangeArrowheads="1"/>
          </p:cNvSpPr>
          <p:nvPr/>
        </p:nvSpPr>
        <p:spPr bwMode="auto">
          <a:xfrm>
            <a:off x="852488" y="2708275"/>
            <a:ext cx="3395663" cy="431800"/>
          </a:xfrm>
          <a:prstGeom prst="rect">
            <a:avLst/>
          </a:prstGeom>
          <a:solidFill>
            <a:srgbClr val="CCFFFF"/>
          </a:solidFill>
          <a:ln w="9525">
            <a:solidFill>
              <a:srgbClr val="66FFFF"/>
            </a:solidFill>
            <a:miter lim="800000"/>
            <a:headEnd/>
            <a:tailEnd/>
          </a:ln>
        </p:spPr>
        <p:txBody>
          <a:bodyPr wrap="none" anchor="ctr"/>
          <a:lstStyle/>
          <a:p>
            <a:endParaRPr lang="cs-CZ"/>
          </a:p>
        </p:txBody>
      </p:sp>
      <p:sp>
        <p:nvSpPr>
          <p:cNvPr id="13" name="Line 9"/>
          <p:cNvSpPr>
            <a:spLocks noChangeShapeType="1"/>
          </p:cNvSpPr>
          <p:nvPr/>
        </p:nvSpPr>
        <p:spPr bwMode="auto">
          <a:xfrm>
            <a:off x="831850" y="2636838"/>
            <a:ext cx="1588" cy="560387"/>
          </a:xfrm>
          <a:prstGeom prst="line">
            <a:avLst/>
          </a:prstGeom>
          <a:noFill/>
          <a:ln w="57150">
            <a:solidFill>
              <a:schemeClr val="tx1"/>
            </a:solidFill>
            <a:round/>
            <a:headEnd/>
            <a:tailEnd/>
          </a:ln>
        </p:spPr>
        <p:txBody>
          <a:bodyPr/>
          <a:lstStyle/>
          <a:p>
            <a:endParaRPr lang="cs-CZ"/>
          </a:p>
        </p:txBody>
      </p:sp>
      <p:sp>
        <p:nvSpPr>
          <p:cNvPr id="14" name="Line 10"/>
          <p:cNvSpPr>
            <a:spLocks noChangeShapeType="1"/>
          </p:cNvSpPr>
          <p:nvPr/>
        </p:nvSpPr>
        <p:spPr bwMode="auto">
          <a:xfrm>
            <a:off x="4259263" y="2630488"/>
            <a:ext cx="1588" cy="561975"/>
          </a:xfrm>
          <a:prstGeom prst="line">
            <a:avLst/>
          </a:prstGeom>
          <a:noFill/>
          <a:ln w="57150">
            <a:solidFill>
              <a:schemeClr val="tx1"/>
            </a:solidFill>
            <a:round/>
            <a:headEnd/>
            <a:tailEnd/>
          </a:ln>
        </p:spPr>
        <p:txBody>
          <a:bodyPr/>
          <a:lstStyle/>
          <a:p>
            <a:endParaRPr lang="cs-CZ"/>
          </a:p>
        </p:txBody>
      </p:sp>
      <p:sp>
        <p:nvSpPr>
          <p:cNvPr id="15" name="Text Box 11"/>
          <p:cNvSpPr txBox="1">
            <a:spLocks noChangeArrowheads="1"/>
          </p:cNvSpPr>
          <p:nvPr/>
        </p:nvSpPr>
        <p:spPr bwMode="auto">
          <a:xfrm>
            <a:off x="5160963" y="2627313"/>
            <a:ext cx="2416175" cy="366712"/>
          </a:xfrm>
          <a:prstGeom prst="rect">
            <a:avLst/>
          </a:prstGeom>
          <a:noFill/>
          <a:ln w="9525">
            <a:noFill/>
            <a:miter lim="800000"/>
            <a:headEnd/>
            <a:tailEnd/>
          </a:ln>
        </p:spPr>
        <p:txBody>
          <a:bodyPr wrap="none">
            <a:spAutoFit/>
          </a:bodyPr>
          <a:lstStyle/>
          <a:p>
            <a:pPr algn="l"/>
            <a:r>
              <a:rPr lang="cs-CZ" dirty="0">
                <a:latin typeface="Times New Roman" pitchFamily="18" charset="0"/>
              </a:rPr>
              <a:t>Planparalelní:  r</a:t>
            </a:r>
            <a:r>
              <a:rPr lang="cs-CZ" baseline="-25000" dirty="0">
                <a:latin typeface="Times New Roman" pitchFamily="18" charset="0"/>
              </a:rPr>
              <a:t>1</a:t>
            </a:r>
            <a:r>
              <a:rPr lang="cs-CZ" dirty="0">
                <a:latin typeface="Times New Roman" pitchFamily="18" charset="0"/>
              </a:rPr>
              <a:t> = r</a:t>
            </a:r>
            <a:r>
              <a:rPr lang="cs-CZ" baseline="-25000" dirty="0">
                <a:latin typeface="Times New Roman" pitchFamily="18" charset="0"/>
              </a:rPr>
              <a:t>2</a:t>
            </a:r>
            <a:r>
              <a:rPr lang="cs-CZ" dirty="0">
                <a:latin typeface="Times New Roman" pitchFamily="18" charset="0"/>
              </a:rPr>
              <a:t> =  </a:t>
            </a:r>
          </a:p>
        </p:txBody>
      </p:sp>
      <p:sp>
        <p:nvSpPr>
          <p:cNvPr id="17" name="Freeform 13"/>
          <p:cNvSpPr>
            <a:spLocks/>
          </p:cNvSpPr>
          <p:nvPr/>
        </p:nvSpPr>
        <p:spPr bwMode="auto">
          <a:xfrm>
            <a:off x="803275" y="3527425"/>
            <a:ext cx="55563" cy="568325"/>
          </a:xfrm>
          <a:custGeom>
            <a:avLst/>
            <a:gdLst>
              <a:gd name="T0" fmla="*/ 21 w 30"/>
              <a:gd name="T1" fmla="*/ 0 h 302"/>
              <a:gd name="T2" fmla="*/ 11 w 30"/>
              <a:gd name="T3" fmla="*/ 55 h 302"/>
              <a:gd name="T4" fmla="*/ 2 w 30"/>
              <a:gd name="T5" fmla="*/ 110 h 302"/>
              <a:gd name="T6" fmla="*/ 2 w 30"/>
              <a:gd name="T7" fmla="*/ 165 h 302"/>
              <a:gd name="T8" fmla="*/ 11 w 30"/>
              <a:gd name="T9" fmla="*/ 220 h 302"/>
              <a:gd name="T10" fmla="*/ 30 w 30"/>
              <a:gd name="T11" fmla="*/ 302 h 302"/>
              <a:gd name="T12" fmla="*/ 0 60000 65536"/>
              <a:gd name="T13" fmla="*/ 0 60000 65536"/>
              <a:gd name="T14" fmla="*/ 0 60000 65536"/>
              <a:gd name="T15" fmla="*/ 0 60000 65536"/>
              <a:gd name="T16" fmla="*/ 0 60000 65536"/>
              <a:gd name="T17" fmla="*/ 0 60000 65536"/>
              <a:gd name="T18" fmla="*/ 0 w 30"/>
              <a:gd name="T19" fmla="*/ 0 h 302"/>
              <a:gd name="T20" fmla="*/ 30 w 30"/>
              <a:gd name="T21" fmla="*/ 302 h 302"/>
            </a:gdLst>
            <a:ahLst/>
            <a:cxnLst>
              <a:cxn ang="T12">
                <a:pos x="T0" y="T1"/>
              </a:cxn>
              <a:cxn ang="T13">
                <a:pos x="T2" y="T3"/>
              </a:cxn>
              <a:cxn ang="T14">
                <a:pos x="T4" y="T5"/>
              </a:cxn>
              <a:cxn ang="T15">
                <a:pos x="T6" y="T7"/>
              </a:cxn>
              <a:cxn ang="T16">
                <a:pos x="T8" y="T9"/>
              </a:cxn>
              <a:cxn ang="T17">
                <a:pos x="T10" y="T11"/>
              </a:cxn>
            </a:cxnLst>
            <a:rect l="T18" t="T19" r="T20" b="T21"/>
            <a:pathLst>
              <a:path w="30" h="302">
                <a:moveTo>
                  <a:pt x="21" y="0"/>
                </a:moveTo>
                <a:cubicBezTo>
                  <a:pt x="17" y="18"/>
                  <a:pt x="14" y="37"/>
                  <a:pt x="11" y="55"/>
                </a:cubicBezTo>
                <a:cubicBezTo>
                  <a:pt x="8" y="73"/>
                  <a:pt x="4" y="92"/>
                  <a:pt x="2" y="110"/>
                </a:cubicBezTo>
                <a:cubicBezTo>
                  <a:pt x="0" y="128"/>
                  <a:pt x="0" y="147"/>
                  <a:pt x="2" y="165"/>
                </a:cubicBezTo>
                <a:cubicBezTo>
                  <a:pt x="4" y="183"/>
                  <a:pt x="6" y="197"/>
                  <a:pt x="11" y="220"/>
                </a:cubicBezTo>
                <a:cubicBezTo>
                  <a:pt x="16" y="243"/>
                  <a:pt x="23" y="272"/>
                  <a:pt x="30" y="302"/>
                </a:cubicBezTo>
              </a:path>
            </a:pathLst>
          </a:custGeom>
          <a:noFill/>
          <a:ln w="57150">
            <a:solidFill>
              <a:schemeClr val="tx1"/>
            </a:solidFill>
            <a:round/>
            <a:headEnd/>
            <a:tailEnd/>
          </a:ln>
        </p:spPr>
        <p:txBody>
          <a:bodyPr/>
          <a:lstStyle/>
          <a:p>
            <a:endParaRPr lang="cs-CZ"/>
          </a:p>
        </p:txBody>
      </p:sp>
      <p:sp>
        <p:nvSpPr>
          <p:cNvPr id="18" name="Freeform 14"/>
          <p:cNvSpPr>
            <a:spLocks/>
          </p:cNvSpPr>
          <p:nvPr/>
        </p:nvSpPr>
        <p:spPr bwMode="auto">
          <a:xfrm flipH="1">
            <a:off x="4251325" y="3519488"/>
            <a:ext cx="80963" cy="568325"/>
          </a:xfrm>
          <a:custGeom>
            <a:avLst/>
            <a:gdLst>
              <a:gd name="T0" fmla="*/ 21 w 30"/>
              <a:gd name="T1" fmla="*/ 0 h 302"/>
              <a:gd name="T2" fmla="*/ 11 w 30"/>
              <a:gd name="T3" fmla="*/ 55 h 302"/>
              <a:gd name="T4" fmla="*/ 2 w 30"/>
              <a:gd name="T5" fmla="*/ 110 h 302"/>
              <a:gd name="T6" fmla="*/ 2 w 30"/>
              <a:gd name="T7" fmla="*/ 165 h 302"/>
              <a:gd name="T8" fmla="*/ 11 w 30"/>
              <a:gd name="T9" fmla="*/ 220 h 302"/>
              <a:gd name="T10" fmla="*/ 30 w 30"/>
              <a:gd name="T11" fmla="*/ 302 h 302"/>
              <a:gd name="T12" fmla="*/ 0 60000 65536"/>
              <a:gd name="T13" fmla="*/ 0 60000 65536"/>
              <a:gd name="T14" fmla="*/ 0 60000 65536"/>
              <a:gd name="T15" fmla="*/ 0 60000 65536"/>
              <a:gd name="T16" fmla="*/ 0 60000 65536"/>
              <a:gd name="T17" fmla="*/ 0 60000 65536"/>
              <a:gd name="T18" fmla="*/ 0 w 30"/>
              <a:gd name="T19" fmla="*/ 0 h 302"/>
              <a:gd name="T20" fmla="*/ 30 w 30"/>
              <a:gd name="T21" fmla="*/ 302 h 302"/>
            </a:gdLst>
            <a:ahLst/>
            <a:cxnLst>
              <a:cxn ang="T12">
                <a:pos x="T0" y="T1"/>
              </a:cxn>
              <a:cxn ang="T13">
                <a:pos x="T2" y="T3"/>
              </a:cxn>
              <a:cxn ang="T14">
                <a:pos x="T4" y="T5"/>
              </a:cxn>
              <a:cxn ang="T15">
                <a:pos x="T6" y="T7"/>
              </a:cxn>
              <a:cxn ang="T16">
                <a:pos x="T8" y="T9"/>
              </a:cxn>
              <a:cxn ang="T17">
                <a:pos x="T10" y="T11"/>
              </a:cxn>
            </a:cxnLst>
            <a:rect l="T18" t="T19" r="T20" b="T21"/>
            <a:pathLst>
              <a:path w="30" h="302">
                <a:moveTo>
                  <a:pt x="21" y="0"/>
                </a:moveTo>
                <a:cubicBezTo>
                  <a:pt x="17" y="18"/>
                  <a:pt x="14" y="37"/>
                  <a:pt x="11" y="55"/>
                </a:cubicBezTo>
                <a:cubicBezTo>
                  <a:pt x="8" y="73"/>
                  <a:pt x="4" y="92"/>
                  <a:pt x="2" y="110"/>
                </a:cubicBezTo>
                <a:cubicBezTo>
                  <a:pt x="0" y="128"/>
                  <a:pt x="0" y="147"/>
                  <a:pt x="2" y="165"/>
                </a:cubicBezTo>
                <a:cubicBezTo>
                  <a:pt x="4" y="183"/>
                  <a:pt x="6" y="197"/>
                  <a:pt x="11" y="220"/>
                </a:cubicBezTo>
                <a:cubicBezTo>
                  <a:pt x="16" y="243"/>
                  <a:pt x="23" y="272"/>
                  <a:pt x="30" y="302"/>
                </a:cubicBezTo>
              </a:path>
            </a:pathLst>
          </a:custGeom>
          <a:noFill/>
          <a:ln w="57150">
            <a:solidFill>
              <a:schemeClr val="tx1"/>
            </a:solidFill>
            <a:round/>
            <a:headEnd/>
            <a:tailEnd/>
          </a:ln>
        </p:spPr>
        <p:txBody>
          <a:bodyPr/>
          <a:lstStyle/>
          <a:p>
            <a:endParaRPr lang="cs-CZ"/>
          </a:p>
        </p:txBody>
      </p:sp>
      <p:sp>
        <p:nvSpPr>
          <p:cNvPr id="19" name="Line 15"/>
          <p:cNvSpPr>
            <a:spLocks noChangeShapeType="1"/>
          </p:cNvSpPr>
          <p:nvPr/>
        </p:nvSpPr>
        <p:spPr bwMode="auto">
          <a:xfrm>
            <a:off x="500063" y="2927350"/>
            <a:ext cx="4117975" cy="1587"/>
          </a:xfrm>
          <a:prstGeom prst="line">
            <a:avLst/>
          </a:prstGeom>
          <a:noFill/>
          <a:ln w="9525">
            <a:solidFill>
              <a:srgbClr val="FF0000"/>
            </a:solidFill>
            <a:round/>
            <a:headEnd/>
            <a:tailEnd type="triangle" w="med" len="med"/>
          </a:ln>
        </p:spPr>
        <p:txBody>
          <a:bodyPr/>
          <a:lstStyle/>
          <a:p>
            <a:endParaRPr lang="cs-CZ"/>
          </a:p>
        </p:txBody>
      </p:sp>
      <p:sp>
        <p:nvSpPr>
          <p:cNvPr id="20" name="Line 16"/>
          <p:cNvSpPr>
            <a:spLocks noChangeShapeType="1"/>
          </p:cNvSpPr>
          <p:nvPr/>
        </p:nvSpPr>
        <p:spPr bwMode="auto">
          <a:xfrm>
            <a:off x="611188" y="3797300"/>
            <a:ext cx="4117975" cy="1587"/>
          </a:xfrm>
          <a:prstGeom prst="line">
            <a:avLst/>
          </a:prstGeom>
          <a:noFill/>
          <a:ln w="9525">
            <a:solidFill>
              <a:srgbClr val="FF0000"/>
            </a:solidFill>
            <a:round/>
            <a:headEnd/>
            <a:tailEnd type="triangle" w="med" len="med"/>
          </a:ln>
        </p:spPr>
        <p:txBody>
          <a:bodyPr/>
          <a:lstStyle/>
          <a:p>
            <a:endParaRPr lang="cs-CZ"/>
          </a:p>
        </p:txBody>
      </p:sp>
      <p:sp>
        <p:nvSpPr>
          <p:cNvPr id="21" name="Oval 17"/>
          <p:cNvSpPr>
            <a:spLocks noChangeArrowheads="1"/>
          </p:cNvSpPr>
          <p:nvPr/>
        </p:nvSpPr>
        <p:spPr bwMode="auto">
          <a:xfrm>
            <a:off x="2465388" y="3752850"/>
            <a:ext cx="104775" cy="106362"/>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22" name="Text Box 18"/>
          <p:cNvSpPr txBox="1">
            <a:spLocks noChangeArrowheads="1"/>
          </p:cNvSpPr>
          <p:nvPr/>
        </p:nvSpPr>
        <p:spPr bwMode="auto">
          <a:xfrm>
            <a:off x="2117725" y="3919538"/>
            <a:ext cx="994183" cy="646331"/>
          </a:xfrm>
          <a:prstGeom prst="rect">
            <a:avLst/>
          </a:prstGeom>
          <a:noFill/>
          <a:ln w="9525">
            <a:noFill/>
            <a:miter lim="800000"/>
            <a:headEnd/>
            <a:tailEnd/>
          </a:ln>
        </p:spPr>
        <p:txBody>
          <a:bodyPr wrap="none">
            <a:spAutoFit/>
          </a:bodyPr>
          <a:lstStyle/>
          <a:p>
            <a:pPr algn="l"/>
            <a:r>
              <a:rPr lang="cs-CZ" dirty="0" smtClean="0">
                <a:latin typeface="Times New Roman" pitchFamily="18" charset="0"/>
              </a:rPr>
              <a:t>S</a:t>
            </a:r>
            <a:r>
              <a:rPr lang="cs-CZ" baseline="-25000" dirty="0" smtClean="0">
                <a:latin typeface="Times New Roman" pitchFamily="18" charset="0"/>
              </a:rPr>
              <a:t>1</a:t>
            </a:r>
            <a:r>
              <a:rPr lang="cs-CZ" dirty="0" smtClean="0">
                <a:latin typeface="Times New Roman" pitchFamily="18" charset="0"/>
              </a:rPr>
              <a:t>=S</a:t>
            </a:r>
            <a:r>
              <a:rPr lang="cs-CZ" baseline="-25000" dirty="0" smtClean="0">
                <a:latin typeface="Times New Roman" pitchFamily="18" charset="0"/>
              </a:rPr>
              <a:t>2</a:t>
            </a:r>
          </a:p>
          <a:p>
            <a:pPr algn="l"/>
            <a:r>
              <a:rPr lang="cs-CZ" baseline="-25000" dirty="0" smtClean="0">
                <a:latin typeface="Times New Roman" pitchFamily="18" charset="0"/>
              </a:rPr>
              <a:t>střed křivosti</a:t>
            </a:r>
            <a:endParaRPr lang="cs-CZ" dirty="0">
              <a:latin typeface="Times New Roman" pitchFamily="18" charset="0"/>
            </a:endParaRPr>
          </a:p>
        </p:txBody>
      </p:sp>
      <p:sp>
        <p:nvSpPr>
          <p:cNvPr id="23" name="Line 19"/>
          <p:cNvSpPr>
            <a:spLocks noChangeShapeType="1"/>
          </p:cNvSpPr>
          <p:nvPr/>
        </p:nvSpPr>
        <p:spPr bwMode="auto">
          <a:xfrm flipV="1">
            <a:off x="2533650" y="3649663"/>
            <a:ext cx="1725613" cy="153987"/>
          </a:xfrm>
          <a:prstGeom prst="line">
            <a:avLst/>
          </a:prstGeom>
          <a:noFill/>
          <a:ln w="9525">
            <a:solidFill>
              <a:schemeClr val="tx1"/>
            </a:solidFill>
            <a:round/>
            <a:headEnd/>
            <a:tailEnd type="triangle" w="med" len="med"/>
          </a:ln>
        </p:spPr>
        <p:txBody>
          <a:bodyPr/>
          <a:lstStyle/>
          <a:p>
            <a:endParaRPr lang="cs-CZ"/>
          </a:p>
        </p:txBody>
      </p:sp>
      <p:sp>
        <p:nvSpPr>
          <p:cNvPr id="24" name="Line 20"/>
          <p:cNvSpPr>
            <a:spLocks noChangeShapeType="1"/>
          </p:cNvSpPr>
          <p:nvPr/>
        </p:nvSpPr>
        <p:spPr bwMode="auto">
          <a:xfrm flipH="1" flipV="1">
            <a:off x="825500" y="3683000"/>
            <a:ext cx="1655763" cy="104775"/>
          </a:xfrm>
          <a:prstGeom prst="line">
            <a:avLst/>
          </a:prstGeom>
          <a:noFill/>
          <a:ln w="9525">
            <a:solidFill>
              <a:schemeClr val="tx1"/>
            </a:solidFill>
            <a:round/>
            <a:headEnd/>
            <a:tailEnd type="triangle" w="med" len="med"/>
          </a:ln>
        </p:spPr>
        <p:txBody>
          <a:bodyPr/>
          <a:lstStyle/>
          <a:p>
            <a:endParaRPr lang="cs-CZ"/>
          </a:p>
        </p:txBody>
      </p:sp>
      <p:sp>
        <p:nvSpPr>
          <p:cNvPr id="25" name="Text Box 21"/>
          <p:cNvSpPr txBox="1">
            <a:spLocks noChangeArrowheads="1"/>
          </p:cNvSpPr>
          <p:nvPr/>
        </p:nvSpPr>
        <p:spPr bwMode="auto">
          <a:xfrm>
            <a:off x="3246438" y="3333750"/>
            <a:ext cx="336550" cy="366712"/>
          </a:xfrm>
          <a:prstGeom prst="rect">
            <a:avLst/>
          </a:prstGeom>
          <a:noFill/>
          <a:ln w="9525">
            <a:noFill/>
            <a:miter lim="800000"/>
            <a:headEnd/>
            <a:tailEnd/>
          </a:ln>
        </p:spPr>
        <p:txBody>
          <a:bodyPr wrap="none">
            <a:spAutoFit/>
          </a:bodyPr>
          <a:lstStyle/>
          <a:p>
            <a:pPr algn="l"/>
            <a:r>
              <a:rPr lang="cs-CZ">
                <a:latin typeface="Times New Roman" pitchFamily="18" charset="0"/>
              </a:rPr>
              <a:t>r</a:t>
            </a:r>
            <a:r>
              <a:rPr lang="cs-CZ" baseline="-25000">
                <a:latin typeface="Times New Roman" pitchFamily="18" charset="0"/>
              </a:rPr>
              <a:t>2</a:t>
            </a:r>
            <a:endParaRPr lang="cs-CZ">
              <a:latin typeface="Times New Roman" pitchFamily="18" charset="0"/>
            </a:endParaRPr>
          </a:p>
        </p:txBody>
      </p:sp>
      <p:sp>
        <p:nvSpPr>
          <p:cNvPr id="26" name="Text Box 22"/>
          <p:cNvSpPr txBox="1">
            <a:spLocks noChangeArrowheads="1"/>
          </p:cNvSpPr>
          <p:nvPr/>
        </p:nvSpPr>
        <p:spPr bwMode="auto">
          <a:xfrm>
            <a:off x="1177925" y="3316288"/>
            <a:ext cx="334963" cy="366712"/>
          </a:xfrm>
          <a:prstGeom prst="rect">
            <a:avLst/>
          </a:prstGeom>
          <a:noFill/>
          <a:ln w="9525">
            <a:noFill/>
            <a:miter lim="800000"/>
            <a:headEnd/>
            <a:tailEnd/>
          </a:ln>
        </p:spPr>
        <p:txBody>
          <a:bodyPr wrap="none">
            <a:spAutoFit/>
          </a:bodyPr>
          <a:lstStyle/>
          <a:p>
            <a:pPr algn="l"/>
            <a:r>
              <a:rPr lang="cs-CZ">
                <a:latin typeface="Times New Roman" pitchFamily="18" charset="0"/>
              </a:rPr>
              <a:t>r</a:t>
            </a:r>
            <a:r>
              <a:rPr lang="cs-CZ" baseline="-25000">
                <a:latin typeface="Times New Roman" pitchFamily="18" charset="0"/>
              </a:rPr>
              <a:t>1</a:t>
            </a:r>
            <a:endParaRPr lang="cs-CZ">
              <a:latin typeface="Times New Roman" pitchFamily="18" charset="0"/>
            </a:endParaRPr>
          </a:p>
        </p:txBody>
      </p:sp>
      <p:sp>
        <p:nvSpPr>
          <p:cNvPr id="27" name="Freeform 23"/>
          <p:cNvSpPr>
            <a:spLocks/>
          </p:cNvSpPr>
          <p:nvPr/>
        </p:nvSpPr>
        <p:spPr bwMode="auto">
          <a:xfrm>
            <a:off x="812800" y="4568825"/>
            <a:ext cx="55563" cy="568325"/>
          </a:xfrm>
          <a:custGeom>
            <a:avLst/>
            <a:gdLst>
              <a:gd name="T0" fmla="*/ 21 w 30"/>
              <a:gd name="T1" fmla="*/ 0 h 302"/>
              <a:gd name="T2" fmla="*/ 11 w 30"/>
              <a:gd name="T3" fmla="*/ 55 h 302"/>
              <a:gd name="T4" fmla="*/ 2 w 30"/>
              <a:gd name="T5" fmla="*/ 110 h 302"/>
              <a:gd name="T6" fmla="*/ 2 w 30"/>
              <a:gd name="T7" fmla="*/ 165 h 302"/>
              <a:gd name="T8" fmla="*/ 11 w 30"/>
              <a:gd name="T9" fmla="*/ 220 h 302"/>
              <a:gd name="T10" fmla="*/ 30 w 30"/>
              <a:gd name="T11" fmla="*/ 302 h 302"/>
              <a:gd name="T12" fmla="*/ 0 60000 65536"/>
              <a:gd name="T13" fmla="*/ 0 60000 65536"/>
              <a:gd name="T14" fmla="*/ 0 60000 65536"/>
              <a:gd name="T15" fmla="*/ 0 60000 65536"/>
              <a:gd name="T16" fmla="*/ 0 60000 65536"/>
              <a:gd name="T17" fmla="*/ 0 60000 65536"/>
              <a:gd name="T18" fmla="*/ 0 w 30"/>
              <a:gd name="T19" fmla="*/ 0 h 302"/>
              <a:gd name="T20" fmla="*/ 30 w 30"/>
              <a:gd name="T21" fmla="*/ 302 h 302"/>
            </a:gdLst>
            <a:ahLst/>
            <a:cxnLst>
              <a:cxn ang="T12">
                <a:pos x="T0" y="T1"/>
              </a:cxn>
              <a:cxn ang="T13">
                <a:pos x="T2" y="T3"/>
              </a:cxn>
              <a:cxn ang="T14">
                <a:pos x="T4" y="T5"/>
              </a:cxn>
              <a:cxn ang="T15">
                <a:pos x="T6" y="T7"/>
              </a:cxn>
              <a:cxn ang="T16">
                <a:pos x="T8" y="T9"/>
              </a:cxn>
              <a:cxn ang="T17">
                <a:pos x="T10" y="T11"/>
              </a:cxn>
            </a:cxnLst>
            <a:rect l="T18" t="T19" r="T20" b="T21"/>
            <a:pathLst>
              <a:path w="30" h="302">
                <a:moveTo>
                  <a:pt x="21" y="0"/>
                </a:moveTo>
                <a:cubicBezTo>
                  <a:pt x="17" y="18"/>
                  <a:pt x="14" y="37"/>
                  <a:pt x="11" y="55"/>
                </a:cubicBezTo>
                <a:cubicBezTo>
                  <a:pt x="8" y="73"/>
                  <a:pt x="4" y="92"/>
                  <a:pt x="2" y="110"/>
                </a:cubicBezTo>
                <a:cubicBezTo>
                  <a:pt x="0" y="128"/>
                  <a:pt x="0" y="147"/>
                  <a:pt x="2" y="165"/>
                </a:cubicBezTo>
                <a:cubicBezTo>
                  <a:pt x="4" y="183"/>
                  <a:pt x="6" y="197"/>
                  <a:pt x="11" y="220"/>
                </a:cubicBezTo>
                <a:cubicBezTo>
                  <a:pt x="16" y="243"/>
                  <a:pt x="23" y="272"/>
                  <a:pt x="30" y="302"/>
                </a:cubicBezTo>
              </a:path>
            </a:pathLst>
          </a:custGeom>
          <a:noFill/>
          <a:ln w="57150">
            <a:solidFill>
              <a:schemeClr val="tx1"/>
            </a:solidFill>
            <a:round/>
            <a:headEnd/>
            <a:tailEnd/>
          </a:ln>
        </p:spPr>
        <p:txBody>
          <a:bodyPr/>
          <a:lstStyle/>
          <a:p>
            <a:endParaRPr lang="cs-CZ"/>
          </a:p>
        </p:txBody>
      </p:sp>
      <p:sp>
        <p:nvSpPr>
          <p:cNvPr id="28" name="Freeform 24"/>
          <p:cNvSpPr>
            <a:spLocks/>
          </p:cNvSpPr>
          <p:nvPr/>
        </p:nvSpPr>
        <p:spPr bwMode="auto">
          <a:xfrm flipH="1">
            <a:off x="4260850" y="4560888"/>
            <a:ext cx="80963" cy="568325"/>
          </a:xfrm>
          <a:custGeom>
            <a:avLst/>
            <a:gdLst>
              <a:gd name="T0" fmla="*/ 21 w 30"/>
              <a:gd name="T1" fmla="*/ 0 h 302"/>
              <a:gd name="T2" fmla="*/ 11 w 30"/>
              <a:gd name="T3" fmla="*/ 55 h 302"/>
              <a:gd name="T4" fmla="*/ 2 w 30"/>
              <a:gd name="T5" fmla="*/ 110 h 302"/>
              <a:gd name="T6" fmla="*/ 2 w 30"/>
              <a:gd name="T7" fmla="*/ 165 h 302"/>
              <a:gd name="T8" fmla="*/ 11 w 30"/>
              <a:gd name="T9" fmla="*/ 220 h 302"/>
              <a:gd name="T10" fmla="*/ 30 w 30"/>
              <a:gd name="T11" fmla="*/ 302 h 302"/>
              <a:gd name="T12" fmla="*/ 0 60000 65536"/>
              <a:gd name="T13" fmla="*/ 0 60000 65536"/>
              <a:gd name="T14" fmla="*/ 0 60000 65536"/>
              <a:gd name="T15" fmla="*/ 0 60000 65536"/>
              <a:gd name="T16" fmla="*/ 0 60000 65536"/>
              <a:gd name="T17" fmla="*/ 0 60000 65536"/>
              <a:gd name="T18" fmla="*/ 0 w 30"/>
              <a:gd name="T19" fmla="*/ 0 h 302"/>
              <a:gd name="T20" fmla="*/ 30 w 30"/>
              <a:gd name="T21" fmla="*/ 302 h 302"/>
            </a:gdLst>
            <a:ahLst/>
            <a:cxnLst>
              <a:cxn ang="T12">
                <a:pos x="T0" y="T1"/>
              </a:cxn>
              <a:cxn ang="T13">
                <a:pos x="T2" y="T3"/>
              </a:cxn>
              <a:cxn ang="T14">
                <a:pos x="T4" y="T5"/>
              </a:cxn>
              <a:cxn ang="T15">
                <a:pos x="T6" y="T7"/>
              </a:cxn>
              <a:cxn ang="T16">
                <a:pos x="T8" y="T9"/>
              </a:cxn>
              <a:cxn ang="T17">
                <a:pos x="T10" y="T11"/>
              </a:cxn>
            </a:cxnLst>
            <a:rect l="T18" t="T19" r="T20" b="T21"/>
            <a:pathLst>
              <a:path w="30" h="302">
                <a:moveTo>
                  <a:pt x="21" y="0"/>
                </a:moveTo>
                <a:cubicBezTo>
                  <a:pt x="17" y="18"/>
                  <a:pt x="14" y="37"/>
                  <a:pt x="11" y="55"/>
                </a:cubicBezTo>
                <a:cubicBezTo>
                  <a:pt x="8" y="73"/>
                  <a:pt x="4" y="92"/>
                  <a:pt x="2" y="110"/>
                </a:cubicBezTo>
                <a:cubicBezTo>
                  <a:pt x="0" y="128"/>
                  <a:pt x="0" y="147"/>
                  <a:pt x="2" y="165"/>
                </a:cubicBezTo>
                <a:cubicBezTo>
                  <a:pt x="4" y="183"/>
                  <a:pt x="6" y="197"/>
                  <a:pt x="11" y="220"/>
                </a:cubicBezTo>
                <a:cubicBezTo>
                  <a:pt x="16" y="243"/>
                  <a:pt x="23" y="272"/>
                  <a:pt x="30" y="302"/>
                </a:cubicBezTo>
              </a:path>
            </a:pathLst>
          </a:custGeom>
          <a:noFill/>
          <a:ln w="57150">
            <a:solidFill>
              <a:schemeClr val="tx1"/>
            </a:solidFill>
            <a:round/>
            <a:headEnd/>
            <a:tailEnd/>
          </a:ln>
        </p:spPr>
        <p:txBody>
          <a:bodyPr/>
          <a:lstStyle/>
          <a:p>
            <a:endParaRPr lang="cs-CZ"/>
          </a:p>
        </p:txBody>
      </p:sp>
      <p:sp>
        <p:nvSpPr>
          <p:cNvPr id="29" name="Line 25"/>
          <p:cNvSpPr>
            <a:spLocks noChangeShapeType="1"/>
          </p:cNvSpPr>
          <p:nvPr/>
        </p:nvSpPr>
        <p:spPr bwMode="auto">
          <a:xfrm>
            <a:off x="601663" y="4837113"/>
            <a:ext cx="4117975" cy="1587"/>
          </a:xfrm>
          <a:prstGeom prst="line">
            <a:avLst/>
          </a:prstGeom>
          <a:noFill/>
          <a:ln w="9525">
            <a:solidFill>
              <a:srgbClr val="FF0000"/>
            </a:solidFill>
            <a:round/>
            <a:headEnd/>
            <a:tailEnd type="triangle" w="med" len="med"/>
          </a:ln>
        </p:spPr>
        <p:txBody>
          <a:bodyPr/>
          <a:lstStyle/>
          <a:p>
            <a:endParaRPr lang="cs-CZ"/>
          </a:p>
        </p:txBody>
      </p:sp>
      <p:sp>
        <p:nvSpPr>
          <p:cNvPr id="30" name="Oval 26"/>
          <p:cNvSpPr>
            <a:spLocks noChangeArrowheads="1"/>
          </p:cNvSpPr>
          <p:nvPr/>
        </p:nvSpPr>
        <p:spPr bwMode="auto">
          <a:xfrm>
            <a:off x="4260850" y="4789488"/>
            <a:ext cx="104775" cy="104775"/>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31" name="Oval 27"/>
          <p:cNvSpPr>
            <a:spLocks noChangeArrowheads="1"/>
          </p:cNvSpPr>
          <p:nvPr/>
        </p:nvSpPr>
        <p:spPr bwMode="auto">
          <a:xfrm>
            <a:off x="747713" y="4778375"/>
            <a:ext cx="104775" cy="104775"/>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32" name="Oval 28"/>
          <p:cNvSpPr>
            <a:spLocks noChangeArrowheads="1"/>
          </p:cNvSpPr>
          <p:nvPr/>
        </p:nvSpPr>
        <p:spPr bwMode="auto">
          <a:xfrm>
            <a:off x="2457450" y="4794250"/>
            <a:ext cx="104775" cy="106362"/>
          </a:xfrm>
          <a:prstGeom prst="ellipse">
            <a:avLst/>
          </a:prstGeom>
          <a:solidFill>
            <a:schemeClr val="accent2"/>
          </a:solidFill>
          <a:ln w="9525">
            <a:solidFill>
              <a:schemeClr val="tx1"/>
            </a:solidFill>
            <a:round/>
            <a:headEnd/>
            <a:tailEnd/>
          </a:ln>
        </p:spPr>
        <p:txBody>
          <a:bodyPr wrap="none" anchor="ctr"/>
          <a:lstStyle/>
          <a:p>
            <a:endParaRPr lang="cs-CZ"/>
          </a:p>
        </p:txBody>
      </p:sp>
      <p:sp>
        <p:nvSpPr>
          <p:cNvPr id="33" name="Text Box 29"/>
          <p:cNvSpPr txBox="1">
            <a:spLocks noChangeArrowheads="1"/>
          </p:cNvSpPr>
          <p:nvPr/>
        </p:nvSpPr>
        <p:spPr bwMode="auto">
          <a:xfrm>
            <a:off x="2047875" y="4933950"/>
            <a:ext cx="719138" cy="366712"/>
          </a:xfrm>
          <a:prstGeom prst="rect">
            <a:avLst/>
          </a:prstGeom>
          <a:noFill/>
          <a:ln w="9525">
            <a:noFill/>
            <a:miter lim="800000"/>
            <a:headEnd/>
            <a:tailEnd/>
          </a:ln>
        </p:spPr>
        <p:txBody>
          <a:bodyPr wrap="none">
            <a:spAutoFit/>
          </a:bodyPr>
          <a:lstStyle/>
          <a:p>
            <a:pPr algn="l"/>
            <a:r>
              <a:rPr lang="cs-CZ" dirty="0">
                <a:latin typeface="Times New Roman" pitchFamily="18" charset="0"/>
              </a:rPr>
              <a:t>F</a:t>
            </a:r>
            <a:r>
              <a:rPr lang="cs-CZ" baseline="-25000" dirty="0">
                <a:latin typeface="Times New Roman" pitchFamily="18" charset="0"/>
              </a:rPr>
              <a:t>1</a:t>
            </a:r>
            <a:r>
              <a:rPr lang="cs-CZ" dirty="0">
                <a:latin typeface="Times New Roman" pitchFamily="18" charset="0"/>
              </a:rPr>
              <a:t>=F</a:t>
            </a:r>
            <a:r>
              <a:rPr lang="cs-CZ" baseline="-25000" dirty="0">
                <a:latin typeface="Times New Roman" pitchFamily="18" charset="0"/>
              </a:rPr>
              <a:t>2</a:t>
            </a:r>
            <a:endParaRPr lang="cs-CZ" dirty="0">
              <a:latin typeface="Times New Roman" pitchFamily="18" charset="0"/>
            </a:endParaRPr>
          </a:p>
        </p:txBody>
      </p:sp>
      <p:sp>
        <p:nvSpPr>
          <p:cNvPr id="34" name="Line 30"/>
          <p:cNvSpPr>
            <a:spLocks noChangeShapeType="1"/>
          </p:cNvSpPr>
          <p:nvPr/>
        </p:nvSpPr>
        <p:spPr bwMode="auto">
          <a:xfrm flipV="1">
            <a:off x="825500" y="4664075"/>
            <a:ext cx="3416300" cy="173037"/>
          </a:xfrm>
          <a:prstGeom prst="line">
            <a:avLst/>
          </a:prstGeom>
          <a:noFill/>
          <a:ln w="9525">
            <a:solidFill>
              <a:schemeClr val="tx1"/>
            </a:solidFill>
            <a:round/>
            <a:headEnd/>
            <a:tailEnd type="triangle" w="med" len="med"/>
          </a:ln>
        </p:spPr>
        <p:txBody>
          <a:bodyPr/>
          <a:lstStyle/>
          <a:p>
            <a:endParaRPr lang="cs-CZ"/>
          </a:p>
        </p:txBody>
      </p:sp>
      <p:sp>
        <p:nvSpPr>
          <p:cNvPr id="35" name="Text Box 31"/>
          <p:cNvSpPr txBox="1">
            <a:spLocks noChangeArrowheads="1"/>
          </p:cNvSpPr>
          <p:nvPr/>
        </p:nvSpPr>
        <p:spPr bwMode="auto">
          <a:xfrm>
            <a:off x="3040063" y="4348163"/>
            <a:ext cx="260350" cy="366712"/>
          </a:xfrm>
          <a:prstGeom prst="rect">
            <a:avLst/>
          </a:prstGeom>
          <a:noFill/>
          <a:ln w="9525">
            <a:noFill/>
            <a:miter lim="800000"/>
            <a:headEnd/>
            <a:tailEnd/>
          </a:ln>
        </p:spPr>
        <p:txBody>
          <a:bodyPr wrap="none">
            <a:spAutoFit/>
          </a:bodyPr>
          <a:lstStyle/>
          <a:p>
            <a:pPr algn="l"/>
            <a:r>
              <a:rPr lang="cs-CZ">
                <a:latin typeface="Times New Roman" pitchFamily="18" charset="0"/>
              </a:rPr>
              <a:t>r</a:t>
            </a:r>
          </a:p>
        </p:txBody>
      </p:sp>
      <p:sp>
        <p:nvSpPr>
          <p:cNvPr id="36" name="Freeform 32"/>
          <p:cNvSpPr>
            <a:spLocks/>
          </p:cNvSpPr>
          <p:nvPr/>
        </p:nvSpPr>
        <p:spPr bwMode="auto">
          <a:xfrm>
            <a:off x="804863" y="5610225"/>
            <a:ext cx="57150" cy="568325"/>
          </a:xfrm>
          <a:custGeom>
            <a:avLst/>
            <a:gdLst>
              <a:gd name="T0" fmla="*/ 21 w 30"/>
              <a:gd name="T1" fmla="*/ 0 h 302"/>
              <a:gd name="T2" fmla="*/ 11 w 30"/>
              <a:gd name="T3" fmla="*/ 55 h 302"/>
              <a:gd name="T4" fmla="*/ 2 w 30"/>
              <a:gd name="T5" fmla="*/ 110 h 302"/>
              <a:gd name="T6" fmla="*/ 2 w 30"/>
              <a:gd name="T7" fmla="*/ 165 h 302"/>
              <a:gd name="T8" fmla="*/ 11 w 30"/>
              <a:gd name="T9" fmla="*/ 220 h 302"/>
              <a:gd name="T10" fmla="*/ 30 w 30"/>
              <a:gd name="T11" fmla="*/ 302 h 302"/>
              <a:gd name="T12" fmla="*/ 0 60000 65536"/>
              <a:gd name="T13" fmla="*/ 0 60000 65536"/>
              <a:gd name="T14" fmla="*/ 0 60000 65536"/>
              <a:gd name="T15" fmla="*/ 0 60000 65536"/>
              <a:gd name="T16" fmla="*/ 0 60000 65536"/>
              <a:gd name="T17" fmla="*/ 0 60000 65536"/>
              <a:gd name="T18" fmla="*/ 0 w 30"/>
              <a:gd name="T19" fmla="*/ 0 h 302"/>
              <a:gd name="T20" fmla="*/ 30 w 30"/>
              <a:gd name="T21" fmla="*/ 302 h 302"/>
            </a:gdLst>
            <a:ahLst/>
            <a:cxnLst>
              <a:cxn ang="T12">
                <a:pos x="T0" y="T1"/>
              </a:cxn>
              <a:cxn ang="T13">
                <a:pos x="T2" y="T3"/>
              </a:cxn>
              <a:cxn ang="T14">
                <a:pos x="T4" y="T5"/>
              </a:cxn>
              <a:cxn ang="T15">
                <a:pos x="T6" y="T7"/>
              </a:cxn>
              <a:cxn ang="T16">
                <a:pos x="T8" y="T9"/>
              </a:cxn>
              <a:cxn ang="T17">
                <a:pos x="T10" y="T11"/>
              </a:cxn>
            </a:cxnLst>
            <a:rect l="T18" t="T19" r="T20" b="T21"/>
            <a:pathLst>
              <a:path w="30" h="302">
                <a:moveTo>
                  <a:pt x="21" y="0"/>
                </a:moveTo>
                <a:cubicBezTo>
                  <a:pt x="17" y="18"/>
                  <a:pt x="14" y="37"/>
                  <a:pt x="11" y="55"/>
                </a:cubicBezTo>
                <a:cubicBezTo>
                  <a:pt x="8" y="73"/>
                  <a:pt x="4" y="92"/>
                  <a:pt x="2" y="110"/>
                </a:cubicBezTo>
                <a:cubicBezTo>
                  <a:pt x="0" y="128"/>
                  <a:pt x="0" y="147"/>
                  <a:pt x="2" y="165"/>
                </a:cubicBezTo>
                <a:cubicBezTo>
                  <a:pt x="4" y="183"/>
                  <a:pt x="6" y="197"/>
                  <a:pt x="11" y="220"/>
                </a:cubicBezTo>
                <a:cubicBezTo>
                  <a:pt x="16" y="243"/>
                  <a:pt x="23" y="272"/>
                  <a:pt x="30" y="302"/>
                </a:cubicBezTo>
              </a:path>
            </a:pathLst>
          </a:custGeom>
          <a:noFill/>
          <a:ln w="57150">
            <a:solidFill>
              <a:schemeClr val="tx1"/>
            </a:solidFill>
            <a:round/>
            <a:headEnd/>
            <a:tailEnd/>
          </a:ln>
        </p:spPr>
        <p:txBody>
          <a:bodyPr/>
          <a:lstStyle/>
          <a:p>
            <a:endParaRPr lang="cs-CZ"/>
          </a:p>
        </p:txBody>
      </p:sp>
      <p:sp>
        <p:nvSpPr>
          <p:cNvPr id="37" name="Line 33"/>
          <p:cNvSpPr>
            <a:spLocks noChangeShapeType="1"/>
          </p:cNvSpPr>
          <p:nvPr/>
        </p:nvSpPr>
        <p:spPr bwMode="auto">
          <a:xfrm>
            <a:off x="593725" y="5878513"/>
            <a:ext cx="4117975" cy="1587"/>
          </a:xfrm>
          <a:prstGeom prst="line">
            <a:avLst/>
          </a:prstGeom>
          <a:noFill/>
          <a:ln w="9525">
            <a:solidFill>
              <a:srgbClr val="FF0000"/>
            </a:solidFill>
            <a:round/>
            <a:headEnd/>
            <a:tailEnd type="triangle" w="med" len="med"/>
          </a:ln>
        </p:spPr>
        <p:txBody>
          <a:bodyPr/>
          <a:lstStyle/>
          <a:p>
            <a:endParaRPr lang="cs-CZ"/>
          </a:p>
        </p:txBody>
      </p:sp>
      <p:sp>
        <p:nvSpPr>
          <p:cNvPr id="38" name="Oval 34"/>
          <p:cNvSpPr>
            <a:spLocks noChangeArrowheads="1"/>
          </p:cNvSpPr>
          <p:nvPr/>
        </p:nvSpPr>
        <p:spPr bwMode="auto">
          <a:xfrm>
            <a:off x="4252913" y="5830888"/>
            <a:ext cx="104775" cy="104775"/>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39" name="Text Box 35"/>
          <p:cNvSpPr txBox="1">
            <a:spLocks noChangeArrowheads="1"/>
          </p:cNvSpPr>
          <p:nvPr/>
        </p:nvSpPr>
        <p:spPr bwMode="auto">
          <a:xfrm>
            <a:off x="5176838" y="3575050"/>
            <a:ext cx="2682875" cy="366712"/>
          </a:xfrm>
          <a:prstGeom prst="rect">
            <a:avLst/>
          </a:prstGeom>
          <a:noFill/>
          <a:ln w="9525">
            <a:noFill/>
            <a:miter lim="800000"/>
            <a:headEnd/>
            <a:tailEnd/>
          </a:ln>
        </p:spPr>
        <p:txBody>
          <a:bodyPr wrap="none">
            <a:spAutoFit/>
          </a:bodyPr>
          <a:lstStyle/>
          <a:p>
            <a:pPr algn="l"/>
            <a:r>
              <a:rPr lang="cs-CZ">
                <a:latin typeface="Times New Roman" pitchFamily="18" charset="0"/>
              </a:rPr>
              <a:t>Koncentrické: r</a:t>
            </a:r>
            <a:r>
              <a:rPr lang="cs-CZ" baseline="-25000">
                <a:latin typeface="Times New Roman" pitchFamily="18" charset="0"/>
              </a:rPr>
              <a:t>1</a:t>
            </a:r>
            <a:r>
              <a:rPr lang="cs-CZ">
                <a:latin typeface="Times New Roman" pitchFamily="18" charset="0"/>
              </a:rPr>
              <a:t> = r</a:t>
            </a:r>
            <a:r>
              <a:rPr lang="cs-CZ" baseline="-25000">
                <a:latin typeface="Times New Roman" pitchFamily="18" charset="0"/>
              </a:rPr>
              <a:t>2 </a:t>
            </a:r>
            <a:r>
              <a:rPr lang="cs-CZ">
                <a:latin typeface="Times New Roman" pitchFamily="18" charset="0"/>
              </a:rPr>
              <a:t>= L/2 </a:t>
            </a:r>
          </a:p>
        </p:txBody>
      </p:sp>
      <p:sp>
        <p:nvSpPr>
          <p:cNvPr id="40" name="Text Box 36"/>
          <p:cNvSpPr txBox="1">
            <a:spLocks noChangeArrowheads="1"/>
          </p:cNvSpPr>
          <p:nvPr/>
        </p:nvSpPr>
        <p:spPr bwMode="auto">
          <a:xfrm>
            <a:off x="5176838" y="4606925"/>
            <a:ext cx="2868613" cy="366712"/>
          </a:xfrm>
          <a:prstGeom prst="rect">
            <a:avLst/>
          </a:prstGeom>
          <a:noFill/>
          <a:ln w="9525">
            <a:noFill/>
            <a:miter lim="800000"/>
            <a:headEnd/>
            <a:tailEnd/>
          </a:ln>
        </p:spPr>
        <p:txBody>
          <a:bodyPr wrap="none">
            <a:spAutoFit/>
          </a:bodyPr>
          <a:lstStyle/>
          <a:p>
            <a:pPr algn="l"/>
            <a:r>
              <a:rPr lang="cs-CZ">
                <a:latin typeface="Times New Roman" pitchFamily="18" charset="0"/>
              </a:rPr>
              <a:t>Konfokální: r</a:t>
            </a:r>
            <a:r>
              <a:rPr lang="cs-CZ" baseline="-25000">
                <a:latin typeface="Times New Roman" pitchFamily="18" charset="0"/>
              </a:rPr>
              <a:t>1</a:t>
            </a:r>
            <a:r>
              <a:rPr lang="cs-CZ">
                <a:latin typeface="Times New Roman" pitchFamily="18" charset="0"/>
              </a:rPr>
              <a:t> = r</a:t>
            </a:r>
            <a:r>
              <a:rPr lang="cs-CZ" baseline="-25000">
                <a:latin typeface="Times New Roman" pitchFamily="18" charset="0"/>
              </a:rPr>
              <a:t>2 </a:t>
            </a:r>
            <a:r>
              <a:rPr lang="cs-CZ">
                <a:latin typeface="Times New Roman" pitchFamily="18" charset="0"/>
              </a:rPr>
              <a:t>=  r = L/4 </a:t>
            </a:r>
          </a:p>
        </p:txBody>
      </p:sp>
      <p:sp>
        <p:nvSpPr>
          <p:cNvPr id="41" name="Text Box 37"/>
          <p:cNvSpPr txBox="1">
            <a:spLocks noChangeArrowheads="1"/>
          </p:cNvSpPr>
          <p:nvPr/>
        </p:nvSpPr>
        <p:spPr bwMode="auto">
          <a:xfrm>
            <a:off x="5227638" y="5622925"/>
            <a:ext cx="2581275" cy="366712"/>
          </a:xfrm>
          <a:prstGeom prst="rect">
            <a:avLst/>
          </a:prstGeom>
          <a:noFill/>
          <a:ln w="9525">
            <a:noFill/>
            <a:miter lim="800000"/>
            <a:headEnd/>
            <a:tailEnd/>
          </a:ln>
        </p:spPr>
        <p:txBody>
          <a:bodyPr wrap="none">
            <a:spAutoFit/>
          </a:bodyPr>
          <a:lstStyle/>
          <a:p>
            <a:pPr algn="l"/>
            <a:r>
              <a:rPr lang="cs-CZ" dirty="0">
                <a:latin typeface="Times New Roman" pitchFamily="18" charset="0"/>
              </a:rPr>
              <a:t>Hemisférické: r</a:t>
            </a:r>
            <a:r>
              <a:rPr lang="cs-CZ" baseline="-25000" dirty="0">
                <a:latin typeface="Times New Roman" pitchFamily="18" charset="0"/>
              </a:rPr>
              <a:t>1</a:t>
            </a:r>
            <a:r>
              <a:rPr lang="cs-CZ" dirty="0">
                <a:latin typeface="Times New Roman" pitchFamily="18" charset="0"/>
              </a:rPr>
              <a:t> = L, r</a:t>
            </a:r>
            <a:r>
              <a:rPr lang="cs-CZ" baseline="-25000" dirty="0">
                <a:latin typeface="Times New Roman" pitchFamily="18" charset="0"/>
              </a:rPr>
              <a:t>2</a:t>
            </a:r>
            <a:r>
              <a:rPr lang="cs-CZ" dirty="0">
                <a:latin typeface="Times New Roman" pitchFamily="18" charset="0"/>
              </a:rPr>
              <a:t> = </a:t>
            </a:r>
          </a:p>
        </p:txBody>
      </p:sp>
      <p:graphicFrame>
        <p:nvGraphicFramePr>
          <p:cNvPr id="42" name="Object 38"/>
          <p:cNvGraphicFramePr>
            <a:graphicFrameLocks noChangeAspect="1"/>
          </p:cNvGraphicFramePr>
          <p:nvPr/>
        </p:nvGraphicFramePr>
        <p:xfrm>
          <a:off x="7668344" y="5710354"/>
          <a:ext cx="288032" cy="238925"/>
        </p:xfrm>
        <a:graphic>
          <a:graphicData uri="http://schemas.openxmlformats.org/presentationml/2006/ole">
            <mc:AlternateContent xmlns:mc="http://schemas.openxmlformats.org/markup-compatibility/2006">
              <mc:Choice xmlns:v="urn:schemas-microsoft-com:vml" Requires="v">
                <p:oleObj spid="_x0000_s27701" name="Rovnice" r:id="rId3" imgW="152280" imgH="126720" progId="Equation.3">
                  <p:embed/>
                </p:oleObj>
              </mc:Choice>
              <mc:Fallback>
                <p:oleObj name="Rovnice" r:id="rId3" imgW="152280" imgH="126720" progId="Equation.3">
                  <p:embed/>
                  <p:pic>
                    <p:nvPicPr>
                      <p:cNvPr id="0" name="Object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8344" y="5710354"/>
                        <a:ext cx="288032" cy="238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 name="Line 39"/>
          <p:cNvSpPr>
            <a:spLocks noChangeShapeType="1"/>
          </p:cNvSpPr>
          <p:nvPr/>
        </p:nvSpPr>
        <p:spPr bwMode="auto">
          <a:xfrm flipH="1" flipV="1">
            <a:off x="858838" y="5715000"/>
            <a:ext cx="3435350" cy="153987"/>
          </a:xfrm>
          <a:prstGeom prst="line">
            <a:avLst/>
          </a:prstGeom>
          <a:noFill/>
          <a:ln w="9525">
            <a:solidFill>
              <a:schemeClr val="tx1"/>
            </a:solidFill>
            <a:round/>
            <a:headEnd/>
            <a:tailEnd type="triangle" w="med" len="med"/>
          </a:ln>
        </p:spPr>
        <p:txBody>
          <a:bodyPr/>
          <a:lstStyle/>
          <a:p>
            <a:endParaRPr lang="cs-CZ"/>
          </a:p>
        </p:txBody>
      </p:sp>
      <p:sp>
        <p:nvSpPr>
          <p:cNvPr id="44" name="Text Box 40"/>
          <p:cNvSpPr txBox="1">
            <a:spLocks noChangeArrowheads="1"/>
          </p:cNvSpPr>
          <p:nvPr/>
        </p:nvSpPr>
        <p:spPr bwMode="auto">
          <a:xfrm>
            <a:off x="2306638" y="5399088"/>
            <a:ext cx="336550" cy="366712"/>
          </a:xfrm>
          <a:prstGeom prst="rect">
            <a:avLst/>
          </a:prstGeom>
          <a:noFill/>
          <a:ln w="9525">
            <a:noFill/>
            <a:miter lim="800000"/>
            <a:headEnd/>
            <a:tailEnd/>
          </a:ln>
        </p:spPr>
        <p:txBody>
          <a:bodyPr wrap="none">
            <a:spAutoFit/>
          </a:bodyPr>
          <a:lstStyle/>
          <a:p>
            <a:pPr algn="l"/>
            <a:r>
              <a:rPr lang="cs-CZ">
                <a:latin typeface="Times New Roman" pitchFamily="18" charset="0"/>
              </a:rPr>
              <a:t>r</a:t>
            </a:r>
            <a:r>
              <a:rPr lang="cs-CZ" baseline="-25000">
                <a:latin typeface="Times New Roman" pitchFamily="18" charset="0"/>
              </a:rPr>
              <a:t>1</a:t>
            </a:r>
            <a:endParaRPr lang="cs-CZ">
              <a:latin typeface="Times New Roman" pitchFamily="18" charset="0"/>
            </a:endParaRPr>
          </a:p>
        </p:txBody>
      </p:sp>
      <p:sp>
        <p:nvSpPr>
          <p:cNvPr id="45" name="Oval 41"/>
          <p:cNvSpPr>
            <a:spLocks noChangeArrowheads="1"/>
          </p:cNvSpPr>
          <p:nvPr/>
        </p:nvSpPr>
        <p:spPr bwMode="auto">
          <a:xfrm>
            <a:off x="1490663" y="3752850"/>
            <a:ext cx="104775" cy="106362"/>
          </a:xfrm>
          <a:prstGeom prst="ellipse">
            <a:avLst/>
          </a:prstGeom>
          <a:solidFill>
            <a:schemeClr val="accent2"/>
          </a:solidFill>
          <a:ln w="9525">
            <a:solidFill>
              <a:schemeClr val="tx1"/>
            </a:solidFill>
            <a:round/>
            <a:headEnd/>
            <a:tailEnd/>
          </a:ln>
        </p:spPr>
        <p:txBody>
          <a:bodyPr wrap="none" anchor="ctr"/>
          <a:lstStyle/>
          <a:p>
            <a:endParaRPr lang="cs-CZ"/>
          </a:p>
        </p:txBody>
      </p:sp>
      <p:sp>
        <p:nvSpPr>
          <p:cNvPr id="46" name="Oval 42"/>
          <p:cNvSpPr>
            <a:spLocks noChangeArrowheads="1"/>
          </p:cNvSpPr>
          <p:nvPr/>
        </p:nvSpPr>
        <p:spPr bwMode="auto">
          <a:xfrm>
            <a:off x="3397250" y="3743325"/>
            <a:ext cx="104775" cy="106362"/>
          </a:xfrm>
          <a:prstGeom prst="ellipse">
            <a:avLst/>
          </a:prstGeom>
          <a:solidFill>
            <a:schemeClr val="accent2"/>
          </a:solidFill>
          <a:ln w="9525">
            <a:solidFill>
              <a:schemeClr val="tx1"/>
            </a:solidFill>
            <a:round/>
            <a:headEnd/>
            <a:tailEnd/>
          </a:ln>
        </p:spPr>
        <p:txBody>
          <a:bodyPr wrap="none" anchor="ctr"/>
          <a:lstStyle/>
          <a:p>
            <a:endParaRPr lang="cs-CZ"/>
          </a:p>
        </p:txBody>
      </p:sp>
      <p:sp>
        <p:nvSpPr>
          <p:cNvPr id="47" name="Text Box 43"/>
          <p:cNvSpPr txBox="1">
            <a:spLocks noChangeArrowheads="1"/>
          </p:cNvSpPr>
          <p:nvPr/>
        </p:nvSpPr>
        <p:spPr bwMode="auto">
          <a:xfrm>
            <a:off x="444500" y="4795838"/>
            <a:ext cx="387350" cy="366712"/>
          </a:xfrm>
          <a:prstGeom prst="rect">
            <a:avLst/>
          </a:prstGeom>
          <a:noFill/>
          <a:ln w="9525">
            <a:noFill/>
            <a:miter lim="800000"/>
            <a:headEnd/>
            <a:tailEnd/>
          </a:ln>
        </p:spPr>
        <p:txBody>
          <a:bodyPr wrap="none">
            <a:spAutoFit/>
          </a:bodyPr>
          <a:lstStyle/>
          <a:p>
            <a:pPr algn="l"/>
            <a:r>
              <a:rPr lang="cs-CZ">
                <a:latin typeface="Times New Roman" pitchFamily="18" charset="0"/>
              </a:rPr>
              <a:t>S</a:t>
            </a:r>
            <a:r>
              <a:rPr lang="cs-CZ" baseline="-25000">
                <a:latin typeface="Times New Roman" pitchFamily="18" charset="0"/>
              </a:rPr>
              <a:t>2</a:t>
            </a:r>
            <a:endParaRPr lang="cs-CZ">
              <a:latin typeface="Times New Roman" pitchFamily="18" charset="0"/>
            </a:endParaRPr>
          </a:p>
        </p:txBody>
      </p:sp>
      <p:sp>
        <p:nvSpPr>
          <p:cNvPr id="48" name="Text Box 44"/>
          <p:cNvSpPr txBox="1">
            <a:spLocks noChangeArrowheads="1"/>
          </p:cNvSpPr>
          <p:nvPr/>
        </p:nvSpPr>
        <p:spPr bwMode="auto">
          <a:xfrm>
            <a:off x="4322763" y="4830763"/>
            <a:ext cx="387350" cy="366712"/>
          </a:xfrm>
          <a:prstGeom prst="rect">
            <a:avLst/>
          </a:prstGeom>
          <a:noFill/>
          <a:ln w="9525">
            <a:noFill/>
            <a:miter lim="800000"/>
            <a:headEnd/>
            <a:tailEnd/>
          </a:ln>
        </p:spPr>
        <p:txBody>
          <a:bodyPr wrap="none">
            <a:spAutoFit/>
          </a:bodyPr>
          <a:lstStyle/>
          <a:p>
            <a:pPr algn="l"/>
            <a:r>
              <a:rPr lang="cs-CZ">
                <a:latin typeface="Times New Roman" pitchFamily="18" charset="0"/>
              </a:rPr>
              <a:t>S</a:t>
            </a:r>
            <a:r>
              <a:rPr lang="cs-CZ" baseline="-25000">
                <a:latin typeface="Times New Roman" pitchFamily="18" charset="0"/>
              </a:rPr>
              <a:t>1</a:t>
            </a:r>
            <a:endParaRPr lang="cs-CZ">
              <a:latin typeface="Times New Roman" pitchFamily="18" charset="0"/>
            </a:endParaRPr>
          </a:p>
        </p:txBody>
      </p:sp>
      <p:sp>
        <p:nvSpPr>
          <p:cNvPr id="49" name="Text Box 45"/>
          <p:cNvSpPr txBox="1">
            <a:spLocks noChangeArrowheads="1"/>
          </p:cNvSpPr>
          <p:nvPr/>
        </p:nvSpPr>
        <p:spPr bwMode="auto">
          <a:xfrm>
            <a:off x="3279775" y="3883025"/>
            <a:ext cx="387350" cy="366712"/>
          </a:xfrm>
          <a:prstGeom prst="rect">
            <a:avLst/>
          </a:prstGeom>
          <a:noFill/>
          <a:ln w="9525">
            <a:noFill/>
            <a:miter lim="800000"/>
            <a:headEnd/>
            <a:tailEnd/>
          </a:ln>
        </p:spPr>
        <p:txBody>
          <a:bodyPr wrap="none">
            <a:spAutoFit/>
          </a:bodyPr>
          <a:lstStyle/>
          <a:p>
            <a:pPr algn="l"/>
            <a:r>
              <a:rPr lang="cs-CZ">
                <a:latin typeface="Times New Roman" pitchFamily="18" charset="0"/>
              </a:rPr>
              <a:t>F</a:t>
            </a:r>
            <a:r>
              <a:rPr lang="cs-CZ" baseline="-25000">
                <a:latin typeface="Times New Roman" pitchFamily="18" charset="0"/>
              </a:rPr>
              <a:t>2</a:t>
            </a:r>
            <a:endParaRPr lang="cs-CZ">
              <a:latin typeface="Times New Roman" pitchFamily="18" charset="0"/>
            </a:endParaRPr>
          </a:p>
        </p:txBody>
      </p:sp>
      <p:sp>
        <p:nvSpPr>
          <p:cNvPr id="50" name="Text Box 46"/>
          <p:cNvSpPr txBox="1">
            <a:spLocks noChangeArrowheads="1"/>
          </p:cNvSpPr>
          <p:nvPr/>
        </p:nvSpPr>
        <p:spPr bwMode="auto">
          <a:xfrm>
            <a:off x="1349375" y="3919538"/>
            <a:ext cx="671979" cy="646331"/>
          </a:xfrm>
          <a:prstGeom prst="rect">
            <a:avLst/>
          </a:prstGeom>
          <a:noFill/>
          <a:ln w="9525">
            <a:noFill/>
            <a:miter lim="800000"/>
            <a:headEnd/>
            <a:tailEnd/>
          </a:ln>
        </p:spPr>
        <p:txBody>
          <a:bodyPr wrap="none">
            <a:spAutoFit/>
          </a:bodyPr>
          <a:lstStyle/>
          <a:p>
            <a:pPr algn="l"/>
            <a:r>
              <a:rPr lang="cs-CZ" dirty="0" smtClean="0">
                <a:latin typeface="Times New Roman" pitchFamily="18" charset="0"/>
              </a:rPr>
              <a:t>F</a:t>
            </a:r>
            <a:r>
              <a:rPr lang="cs-CZ" baseline="-25000" dirty="0" smtClean="0">
                <a:latin typeface="Times New Roman" pitchFamily="18" charset="0"/>
              </a:rPr>
              <a:t>1</a:t>
            </a:r>
          </a:p>
          <a:p>
            <a:pPr algn="l"/>
            <a:r>
              <a:rPr lang="cs-CZ" baseline="-25000" dirty="0" smtClean="0">
                <a:latin typeface="Times New Roman" pitchFamily="18" charset="0"/>
              </a:rPr>
              <a:t>ohnisko</a:t>
            </a:r>
            <a:endParaRPr lang="cs-CZ" dirty="0">
              <a:latin typeface="Times New Roman" pitchFamily="18" charset="0"/>
            </a:endParaRPr>
          </a:p>
        </p:txBody>
      </p:sp>
      <p:sp>
        <p:nvSpPr>
          <p:cNvPr id="51" name="Rectangle 48"/>
          <p:cNvSpPr>
            <a:spLocks noChangeArrowheads="1"/>
          </p:cNvSpPr>
          <p:nvPr/>
        </p:nvSpPr>
        <p:spPr bwMode="auto">
          <a:xfrm>
            <a:off x="792163" y="1628775"/>
            <a:ext cx="6846887" cy="366713"/>
          </a:xfrm>
          <a:prstGeom prst="rect">
            <a:avLst/>
          </a:prstGeom>
          <a:solidFill>
            <a:srgbClr val="B8EFF2"/>
          </a:solidFill>
          <a:ln w="9525" algn="ctr">
            <a:noFill/>
            <a:miter lim="800000"/>
            <a:headEnd/>
            <a:tailEnd/>
          </a:ln>
        </p:spPr>
        <p:txBody>
          <a:bodyPr wrap="none">
            <a:spAutoFit/>
          </a:bodyPr>
          <a:lstStyle/>
          <a:p>
            <a:r>
              <a:rPr lang="cs-CZ" dirty="0">
                <a:solidFill>
                  <a:schemeClr val="hlink"/>
                </a:solidFill>
              </a:rPr>
              <a:t>Objem optického (elektrického) pole náležející rezonátoru</a:t>
            </a:r>
          </a:p>
        </p:txBody>
      </p:sp>
      <p:graphicFrame>
        <p:nvGraphicFramePr>
          <p:cNvPr id="52" name="Objekt 51"/>
          <p:cNvGraphicFramePr>
            <a:graphicFrameLocks noChangeAspect="1"/>
          </p:cNvGraphicFramePr>
          <p:nvPr/>
        </p:nvGraphicFramePr>
        <p:xfrm>
          <a:off x="7380312" y="2708920"/>
          <a:ext cx="238810" cy="199008"/>
        </p:xfrm>
        <a:graphic>
          <a:graphicData uri="http://schemas.openxmlformats.org/presentationml/2006/ole">
            <mc:AlternateContent xmlns:mc="http://schemas.openxmlformats.org/markup-compatibility/2006">
              <mc:Choice xmlns:v="urn:schemas-microsoft-com:vml" Requires="v">
                <p:oleObj spid="_x0000_s27702" name="Rovnice" r:id="rId5" imgW="152280" imgH="126720" progId="Equation.3">
                  <p:embed/>
                </p:oleObj>
              </mc:Choice>
              <mc:Fallback>
                <p:oleObj name="Rovnice" r:id="rId5" imgW="152280" imgH="12672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80312" y="2708920"/>
                        <a:ext cx="238810" cy="1990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88640"/>
            <a:ext cx="7467600" cy="936104"/>
          </a:xfrm>
        </p:spPr>
        <p:txBody>
          <a:bodyPr/>
          <a:lstStyle/>
          <a:p>
            <a:r>
              <a:rPr lang="cs-CZ" dirty="0" smtClean="0"/>
              <a:t>Svázané rezonátory</a:t>
            </a:r>
            <a:endParaRPr lang="cs-CZ" dirty="0"/>
          </a:p>
        </p:txBody>
      </p:sp>
      <p:sp>
        <p:nvSpPr>
          <p:cNvPr id="5" name="Zástupný symbol pro číslo snímku 4"/>
          <p:cNvSpPr>
            <a:spLocks noGrp="1"/>
          </p:cNvSpPr>
          <p:nvPr>
            <p:ph type="sldNum" sz="quarter" idx="12"/>
          </p:nvPr>
        </p:nvSpPr>
        <p:spPr/>
        <p:txBody>
          <a:bodyPr/>
          <a:lstStyle/>
          <a:p>
            <a:fld id="{A229F504-3BAF-467C-8F21-334C0A71552D}" type="slidenum">
              <a:rPr lang="cs-CZ" smtClean="0"/>
              <a:pPr/>
              <a:t>32</a:t>
            </a:fld>
            <a:endParaRPr lang="cs-CZ"/>
          </a:p>
        </p:txBody>
      </p:sp>
      <p:sp>
        <p:nvSpPr>
          <p:cNvPr id="6" name="Zástupný symbol pro obsah 5"/>
          <p:cNvSpPr>
            <a:spLocks noGrp="1"/>
          </p:cNvSpPr>
          <p:nvPr>
            <p:ph sz="quarter" idx="1"/>
          </p:nvPr>
        </p:nvSpPr>
        <p:spPr/>
        <p:txBody>
          <a:bodyPr/>
          <a:lstStyle/>
          <a:p>
            <a:pPr>
              <a:buNone/>
            </a:pPr>
            <a:r>
              <a:rPr lang="cs-CZ" dirty="0" smtClean="0"/>
              <a:t>L – délka otevřeného rezonátoru</a:t>
            </a:r>
          </a:p>
          <a:p>
            <a:pPr>
              <a:buNone/>
            </a:pPr>
            <a:r>
              <a:rPr lang="cs-CZ" dirty="0" smtClean="0"/>
              <a:t>l1,l</a:t>
            </a:r>
            <a:r>
              <a:rPr lang="cs-CZ" baseline="-25000" dirty="0" smtClean="0"/>
              <a:t>2 </a:t>
            </a:r>
            <a:r>
              <a:rPr lang="cs-CZ" dirty="0" smtClean="0"/>
              <a:t>– vzdálenost vnitřních zrcadel</a:t>
            </a:r>
          </a:p>
          <a:p>
            <a:pPr marL="457200" indent="-457200">
              <a:buSzPct val="100000"/>
              <a:buAutoNum type="alphaLcParenR"/>
            </a:pPr>
            <a:r>
              <a:rPr lang="cs-CZ" dirty="0" smtClean="0"/>
              <a:t>mody otevřeného rezonátoru Z1-Z3</a:t>
            </a:r>
          </a:p>
          <a:p>
            <a:pPr marL="457200" indent="-457200">
              <a:buSzPct val="100000"/>
              <a:buAutoNum type="alphaLcParenR"/>
            </a:pPr>
            <a:r>
              <a:rPr lang="cs-CZ" dirty="0" smtClean="0"/>
              <a:t>mody vnitřního rezonátoru Z2-Z3</a:t>
            </a:r>
          </a:p>
          <a:p>
            <a:pPr marL="457200" indent="-457200">
              <a:buSzPct val="100000"/>
              <a:buAutoNum type="alphaLcParenR"/>
            </a:pPr>
            <a:r>
              <a:rPr lang="cs-CZ" dirty="0" smtClean="0"/>
              <a:t>výsledné spektrum kmitočtů</a:t>
            </a:r>
          </a:p>
        </p:txBody>
      </p:sp>
      <p:pic>
        <p:nvPicPr>
          <p:cNvPr id="8" name="Picture 3"/>
          <p:cNvPicPr>
            <a:picLocks noGrp="1" noChangeAspect="1" noChangeArrowheads="1"/>
          </p:cNvPicPr>
          <p:nvPr>
            <p:ph sz="quarter" idx="2"/>
          </p:nvPr>
        </p:nvPicPr>
        <p:blipFill>
          <a:blip r:embed="rId2" cstate="print">
            <a:duotone>
              <a:prstClr val="black"/>
              <a:schemeClr val="accent1">
                <a:tint val="45000"/>
                <a:satMod val="400000"/>
              </a:schemeClr>
            </a:duotone>
            <a:lum bright="20000"/>
          </a:blip>
          <a:srcRect l="1379" b="3649"/>
          <a:stretch>
            <a:fillRect/>
          </a:stretch>
        </p:blipFill>
        <p:spPr bwMode="auto">
          <a:xfrm>
            <a:off x="3990700" y="1196752"/>
            <a:ext cx="4333210" cy="2448272"/>
          </a:xfrm>
          <a:prstGeom prst="rect">
            <a:avLst/>
          </a:prstGeom>
          <a:solidFill>
            <a:schemeClr val="accent5"/>
          </a:solidFill>
          <a:ln w="9525">
            <a:noFill/>
            <a:miter lim="800000"/>
            <a:headEnd/>
            <a:tailEnd/>
          </a:ln>
          <a:effectLst/>
        </p:spPr>
      </p:pic>
      <p:pic>
        <p:nvPicPr>
          <p:cNvPr id="9" name="Picture 5"/>
          <p:cNvPicPr>
            <a:picLocks noChangeAspect="1" noChangeArrowheads="1"/>
          </p:cNvPicPr>
          <p:nvPr/>
        </p:nvPicPr>
        <p:blipFill>
          <a:blip r:embed="rId3" cstate="print">
            <a:duotone>
              <a:prstClr val="black"/>
              <a:schemeClr val="accent1">
                <a:tint val="45000"/>
                <a:satMod val="400000"/>
              </a:schemeClr>
            </a:duotone>
            <a:lum bright="20000"/>
          </a:blip>
          <a:srcRect/>
          <a:stretch>
            <a:fillRect/>
          </a:stretch>
        </p:blipFill>
        <p:spPr bwMode="auto">
          <a:xfrm>
            <a:off x="4355976" y="3717032"/>
            <a:ext cx="3421184" cy="2781378"/>
          </a:xfrm>
          <a:prstGeom prst="rect">
            <a:avLst/>
          </a:prstGeom>
          <a:solidFill>
            <a:schemeClr val="accent1"/>
          </a:solid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88640"/>
            <a:ext cx="7467600" cy="922114"/>
          </a:xfrm>
        </p:spPr>
        <p:txBody>
          <a:bodyPr/>
          <a:lstStyle/>
          <a:p>
            <a:r>
              <a:rPr lang="cs-CZ" dirty="0" err="1" smtClean="0"/>
              <a:t>Jednomódový</a:t>
            </a:r>
            <a:r>
              <a:rPr lang="cs-CZ" dirty="0" smtClean="0"/>
              <a:t> laser</a:t>
            </a:r>
            <a:endParaRPr lang="cs-CZ" dirty="0"/>
          </a:p>
        </p:txBody>
      </p:sp>
      <p:sp>
        <p:nvSpPr>
          <p:cNvPr id="3" name="Zástupný symbol pro datum 2"/>
          <p:cNvSpPr>
            <a:spLocks noGrp="1"/>
          </p:cNvSpPr>
          <p:nvPr>
            <p:ph type="dt" sz="half" idx="10"/>
          </p:nvPr>
        </p:nvSpPr>
        <p:spPr/>
        <p:txBody>
          <a:bodyPr/>
          <a:lstStyle/>
          <a:p>
            <a:r>
              <a:rPr lang="cs-CZ" smtClean="0"/>
              <a:t>2010</a:t>
            </a:r>
            <a:endParaRPr lang="cs-CZ"/>
          </a:p>
        </p:txBody>
      </p:sp>
      <p:sp>
        <p:nvSpPr>
          <p:cNvPr id="4" name="Zástupný symbol pro zápatí 3"/>
          <p:cNvSpPr>
            <a:spLocks noGrp="1"/>
          </p:cNvSpPr>
          <p:nvPr>
            <p:ph type="ftr" sz="quarter" idx="11"/>
          </p:nvPr>
        </p:nvSpPr>
        <p:spPr/>
        <p:txBody>
          <a:bodyPr/>
          <a:lstStyle/>
          <a:p>
            <a:r>
              <a:rPr lang="cs-CZ" smtClean="0"/>
              <a:t>prof. Otruba</a:t>
            </a:r>
            <a:endParaRPr lang="cs-CZ"/>
          </a:p>
        </p:txBody>
      </p:sp>
      <p:sp>
        <p:nvSpPr>
          <p:cNvPr id="5" name="Zástupný symbol pro číslo snímku 4"/>
          <p:cNvSpPr>
            <a:spLocks noGrp="1"/>
          </p:cNvSpPr>
          <p:nvPr>
            <p:ph type="sldNum" sz="quarter" idx="12"/>
          </p:nvPr>
        </p:nvSpPr>
        <p:spPr/>
        <p:txBody>
          <a:bodyPr/>
          <a:lstStyle/>
          <a:p>
            <a:fld id="{A229F504-3BAF-467C-8F21-334C0A71552D}" type="slidenum">
              <a:rPr lang="cs-CZ" smtClean="0"/>
              <a:pPr/>
              <a:t>33</a:t>
            </a:fld>
            <a:endParaRPr lang="cs-CZ"/>
          </a:p>
        </p:txBody>
      </p:sp>
      <p:sp>
        <p:nvSpPr>
          <p:cNvPr id="6" name="Zástupný symbol pro obsah 5"/>
          <p:cNvSpPr>
            <a:spLocks noGrp="1"/>
          </p:cNvSpPr>
          <p:nvPr>
            <p:ph sz="quarter" idx="1"/>
          </p:nvPr>
        </p:nvSpPr>
        <p:spPr>
          <a:xfrm>
            <a:off x="323528" y="1196752"/>
            <a:ext cx="3791272" cy="5544616"/>
          </a:xfrm>
        </p:spPr>
        <p:txBody>
          <a:bodyPr>
            <a:normAutofit lnSpcReduction="10000"/>
          </a:bodyPr>
          <a:lstStyle/>
          <a:p>
            <a:r>
              <a:rPr lang="cs-CZ" sz="2000" dirty="0" smtClean="0"/>
              <a:t>Kombinací rezonančních módů rezonátoru, vnitřního FP etalonu </a:t>
            </a:r>
          </a:p>
          <a:p>
            <a:endParaRPr lang="cs-CZ" sz="2000" dirty="0" smtClean="0"/>
          </a:p>
          <a:p>
            <a:endParaRPr lang="cs-CZ" sz="2000" dirty="0" smtClean="0"/>
          </a:p>
          <a:p>
            <a:endParaRPr lang="cs-CZ" sz="2000" dirty="0" smtClean="0"/>
          </a:p>
          <a:p>
            <a:endParaRPr lang="cs-CZ" sz="2000" dirty="0" smtClean="0"/>
          </a:p>
          <a:p>
            <a:r>
              <a:rPr lang="cs-CZ" sz="2000" dirty="0" smtClean="0"/>
              <a:t>či </a:t>
            </a:r>
            <a:r>
              <a:rPr lang="cs-CZ" sz="2000" dirty="0" err="1" smtClean="0"/>
              <a:t>Lyotova</a:t>
            </a:r>
            <a:r>
              <a:rPr lang="cs-CZ" sz="2000" dirty="0" smtClean="0"/>
              <a:t> filtru </a:t>
            </a:r>
          </a:p>
          <a:p>
            <a:pPr>
              <a:buNone/>
            </a:pPr>
            <a:r>
              <a:rPr lang="cs-CZ" sz="2000" dirty="0" smtClean="0"/>
              <a:t>	(</a:t>
            </a:r>
            <a:r>
              <a:rPr lang="cs-CZ" sz="2000" dirty="0" err="1" smtClean="0"/>
              <a:t>úzkopásmový</a:t>
            </a:r>
            <a:r>
              <a:rPr lang="cs-CZ" sz="2000" dirty="0" smtClean="0"/>
              <a:t> polarizační filtr) </a:t>
            </a:r>
          </a:p>
          <a:p>
            <a:pPr>
              <a:buNone/>
            </a:pPr>
            <a:endParaRPr lang="cs-CZ" sz="2000" dirty="0" smtClean="0"/>
          </a:p>
          <a:p>
            <a:pPr>
              <a:buNone/>
            </a:pPr>
            <a:r>
              <a:rPr lang="cs-CZ" sz="2000" dirty="0" smtClean="0"/>
              <a:t>	</a:t>
            </a:r>
          </a:p>
          <a:p>
            <a:pPr>
              <a:buNone/>
            </a:pPr>
            <a:endParaRPr lang="cs-CZ" sz="2000" dirty="0" smtClean="0"/>
          </a:p>
          <a:p>
            <a:pPr>
              <a:buNone/>
            </a:pPr>
            <a:r>
              <a:rPr lang="cs-CZ" sz="2000" dirty="0" smtClean="0"/>
              <a:t>a šířky pásma zesílení dojde ke generaci pouze jednoho podélného módu</a:t>
            </a:r>
          </a:p>
        </p:txBody>
      </p:sp>
      <p:pic>
        <p:nvPicPr>
          <p:cNvPr id="8" name="Picture 2"/>
          <p:cNvPicPr>
            <a:picLocks noGrp="1" noChangeAspect="1" noChangeArrowheads="1"/>
          </p:cNvPicPr>
          <p:nvPr>
            <p:ph sz="quarter" idx="2"/>
          </p:nvPr>
        </p:nvPicPr>
        <p:blipFill>
          <a:blip r:embed="rId2" cstate="print"/>
          <a:srcRect/>
          <a:stretch>
            <a:fillRect/>
          </a:stretch>
        </p:blipFill>
        <p:spPr>
          <a:xfrm>
            <a:off x="3995936" y="1412776"/>
            <a:ext cx="4890575" cy="4132576"/>
          </a:xfrm>
        </p:spPr>
      </p:pic>
      <p:sp>
        <p:nvSpPr>
          <p:cNvPr id="9" name="TextovéPole 8"/>
          <p:cNvSpPr txBox="1"/>
          <p:nvPr/>
        </p:nvSpPr>
        <p:spPr>
          <a:xfrm>
            <a:off x="3995936" y="2564904"/>
            <a:ext cx="792088" cy="400110"/>
          </a:xfrm>
          <a:prstGeom prst="rect">
            <a:avLst/>
          </a:prstGeom>
          <a:solidFill>
            <a:schemeClr val="bg1"/>
          </a:solidFill>
        </p:spPr>
        <p:txBody>
          <a:bodyPr wrap="square" rtlCol="0">
            <a:spAutoFit/>
          </a:bodyPr>
          <a:lstStyle/>
          <a:p>
            <a:r>
              <a:rPr lang="cs-CZ" sz="1000" dirty="0" smtClean="0"/>
              <a:t>Práh generace</a:t>
            </a:r>
            <a:endParaRPr lang="cs-CZ" sz="1000" dirty="0"/>
          </a:p>
        </p:txBody>
      </p:sp>
      <p:sp>
        <p:nvSpPr>
          <p:cNvPr id="10" name="TextovéPole 9"/>
          <p:cNvSpPr txBox="1"/>
          <p:nvPr/>
        </p:nvSpPr>
        <p:spPr>
          <a:xfrm>
            <a:off x="6444208" y="3284984"/>
            <a:ext cx="1440160" cy="246221"/>
          </a:xfrm>
          <a:prstGeom prst="rect">
            <a:avLst/>
          </a:prstGeom>
          <a:solidFill>
            <a:schemeClr val="bg1"/>
          </a:solidFill>
        </p:spPr>
        <p:txBody>
          <a:bodyPr wrap="square" rtlCol="0">
            <a:spAutoFit/>
          </a:bodyPr>
          <a:lstStyle/>
          <a:p>
            <a:r>
              <a:rPr lang="cs-CZ" sz="1000" dirty="0" smtClean="0"/>
              <a:t>Vnitřní etalon</a:t>
            </a:r>
            <a:endParaRPr lang="cs-CZ" sz="1000" dirty="0"/>
          </a:p>
        </p:txBody>
      </p:sp>
      <p:pic>
        <p:nvPicPr>
          <p:cNvPr id="63490" name="Picture 2" descr="http://upload.wikimedia.org/wikipedia/en/thumb/3/39/Etalon-2.svg/297px-Etalon-2.svg.png"/>
          <p:cNvPicPr>
            <a:picLocks noChangeAspect="1" noChangeArrowheads="1"/>
          </p:cNvPicPr>
          <p:nvPr/>
        </p:nvPicPr>
        <p:blipFill>
          <a:blip r:embed="rId3" cstate="print"/>
          <a:srcRect/>
          <a:stretch>
            <a:fillRect/>
          </a:stretch>
        </p:blipFill>
        <p:spPr bwMode="auto">
          <a:xfrm>
            <a:off x="1115616" y="2276872"/>
            <a:ext cx="1440160" cy="1212255"/>
          </a:xfrm>
          <a:prstGeom prst="rect">
            <a:avLst/>
          </a:prstGeom>
          <a:noFill/>
        </p:spPr>
      </p:pic>
      <p:pic>
        <p:nvPicPr>
          <p:cNvPr id="63492" name="Picture 4"/>
          <p:cNvPicPr>
            <a:picLocks noChangeAspect="1" noChangeArrowheads="1"/>
          </p:cNvPicPr>
          <p:nvPr/>
        </p:nvPicPr>
        <p:blipFill>
          <a:blip r:embed="rId4" cstate="print"/>
          <a:srcRect/>
          <a:stretch>
            <a:fillRect/>
          </a:stretch>
        </p:blipFill>
        <p:spPr bwMode="auto">
          <a:xfrm>
            <a:off x="1547664" y="4149080"/>
            <a:ext cx="1224136" cy="13383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Otevřený optický rezonátor</a:t>
            </a:r>
            <a:endParaRPr lang="cs-CZ" dirty="0"/>
          </a:p>
        </p:txBody>
      </p:sp>
      <p:sp>
        <p:nvSpPr>
          <p:cNvPr id="5" name="Zástupný symbol pro číslo snímku 4"/>
          <p:cNvSpPr>
            <a:spLocks noGrp="1"/>
          </p:cNvSpPr>
          <p:nvPr>
            <p:ph type="sldNum" sz="quarter" idx="15"/>
          </p:nvPr>
        </p:nvSpPr>
        <p:spPr/>
        <p:txBody>
          <a:bodyPr/>
          <a:lstStyle/>
          <a:p>
            <a:fld id="{A229F504-3BAF-467C-8F21-334C0A71552D}" type="slidenum">
              <a:rPr lang="cs-CZ" smtClean="0"/>
              <a:pPr/>
              <a:t>34</a:t>
            </a:fld>
            <a:endParaRPr lang="cs-CZ"/>
          </a:p>
        </p:txBody>
      </p:sp>
      <p:pic>
        <p:nvPicPr>
          <p:cNvPr id="44036" name="Picture 4"/>
          <p:cNvPicPr>
            <a:picLocks noGrp="1" noChangeAspect="1" noChangeArrowheads="1"/>
          </p:cNvPicPr>
          <p:nvPr>
            <p:ph sz="quarter" idx="1"/>
          </p:nvPr>
        </p:nvPicPr>
        <p:blipFill>
          <a:blip r:embed="rId2" cstate="print"/>
          <a:srcRect t="19794"/>
          <a:stretch>
            <a:fillRect/>
          </a:stretch>
        </p:blipFill>
        <p:spPr bwMode="auto">
          <a:xfrm>
            <a:off x="395536" y="1765213"/>
            <a:ext cx="7568923" cy="41840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994122"/>
          </a:xfrm>
        </p:spPr>
        <p:txBody>
          <a:bodyPr/>
          <a:lstStyle/>
          <a:p>
            <a:r>
              <a:rPr lang="cs-CZ" dirty="0" smtClean="0"/>
              <a:t>Příčné módy rezonátoru</a:t>
            </a:r>
            <a:endParaRPr lang="cs-CZ" dirty="0"/>
          </a:p>
        </p:txBody>
      </p:sp>
      <p:sp>
        <p:nvSpPr>
          <p:cNvPr id="5" name="Zástupný symbol pro číslo snímku 4"/>
          <p:cNvSpPr>
            <a:spLocks noGrp="1"/>
          </p:cNvSpPr>
          <p:nvPr>
            <p:ph type="sldNum" sz="quarter" idx="12"/>
          </p:nvPr>
        </p:nvSpPr>
        <p:spPr/>
        <p:txBody>
          <a:bodyPr/>
          <a:lstStyle/>
          <a:p>
            <a:fld id="{A229F504-3BAF-467C-8F21-334C0A71552D}" type="slidenum">
              <a:rPr lang="cs-CZ" smtClean="0"/>
              <a:pPr/>
              <a:t>35</a:t>
            </a:fld>
            <a:endParaRPr lang="cs-CZ"/>
          </a:p>
        </p:txBody>
      </p:sp>
      <p:sp>
        <p:nvSpPr>
          <p:cNvPr id="6" name="Zástupný symbol pro obsah 5"/>
          <p:cNvSpPr>
            <a:spLocks noGrp="1"/>
          </p:cNvSpPr>
          <p:nvPr>
            <p:ph sz="quarter" idx="1"/>
          </p:nvPr>
        </p:nvSpPr>
        <p:spPr>
          <a:xfrm>
            <a:off x="457200" y="1412776"/>
            <a:ext cx="3466728" cy="4759424"/>
          </a:xfrm>
        </p:spPr>
        <p:txBody>
          <a:bodyPr>
            <a:normAutofit fontScale="92500" lnSpcReduction="10000"/>
          </a:bodyPr>
          <a:lstStyle/>
          <a:p>
            <a:r>
              <a:rPr lang="cs-CZ" dirty="0" smtClean="0"/>
              <a:t>Příčné módy jsou charakterizovány dvojicí čísel </a:t>
            </a:r>
            <a:r>
              <a:rPr lang="cs-CZ" i="1" dirty="0" smtClean="0"/>
              <a:t>m</a:t>
            </a:r>
            <a:r>
              <a:rPr lang="cs-CZ" dirty="0" smtClean="0"/>
              <a:t> a </a:t>
            </a:r>
            <a:r>
              <a:rPr lang="cs-CZ" i="1" dirty="0" smtClean="0"/>
              <a:t>n. </a:t>
            </a:r>
            <a:r>
              <a:rPr lang="cs-CZ" dirty="0" smtClean="0"/>
              <a:t>Tato čísla znamenají počet uzlů stojatého vlnění na osách (x, y) kolmých k optické ose. Počet uzlů stojatého vlnění </a:t>
            </a:r>
            <a:r>
              <a:rPr lang="cs-CZ" i="1" dirty="0" smtClean="0"/>
              <a:t>l</a:t>
            </a:r>
            <a:r>
              <a:rPr lang="cs-CZ" dirty="0" smtClean="0"/>
              <a:t> na optické ose je vysoký a neuvádí se. Základním módem je TEM</a:t>
            </a:r>
            <a:r>
              <a:rPr lang="cs-CZ" baseline="-25000" dirty="0" smtClean="0"/>
              <a:t>00</a:t>
            </a:r>
            <a:r>
              <a:rPr lang="cs-CZ" dirty="0" smtClean="0"/>
              <a:t>, ve kterém má průběh intenzity záření </a:t>
            </a:r>
            <a:r>
              <a:rPr lang="cs-CZ" dirty="0" err="1" smtClean="0"/>
              <a:t>Gaussův</a:t>
            </a:r>
            <a:r>
              <a:rPr lang="cs-CZ" dirty="0" smtClean="0"/>
              <a:t> profil.</a:t>
            </a:r>
          </a:p>
        </p:txBody>
      </p:sp>
      <p:pic>
        <p:nvPicPr>
          <p:cNvPr id="8" name="Picture 8" descr="laserfigure8"/>
          <p:cNvPicPr>
            <a:picLocks noGrp="1" noChangeAspect="1" noChangeArrowheads="1"/>
          </p:cNvPicPr>
          <p:nvPr>
            <p:ph sz="quarter" idx="2"/>
          </p:nvPr>
        </p:nvPicPr>
        <p:blipFill>
          <a:blip r:embed="rId2" cstate="print"/>
          <a:srcRect/>
          <a:stretch>
            <a:fillRect/>
          </a:stretch>
        </p:blipFill>
        <p:spPr>
          <a:xfrm>
            <a:off x="4067944" y="1513546"/>
            <a:ext cx="3889326" cy="4363726"/>
          </a:xfr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Příčné módy rezonátoru</a:t>
            </a:r>
            <a:endParaRPr lang="cs-CZ" dirty="0"/>
          </a:p>
        </p:txBody>
      </p:sp>
      <p:sp>
        <p:nvSpPr>
          <p:cNvPr id="5" name="Zástupný symbol pro číslo snímku 4"/>
          <p:cNvSpPr>
            <a:spLocks noGrp="1"/>
          </p:cNvSpPr>
          <p:nvPr>
            <p:ph type="sldNum" sz="quarter" idx="15"/>
          </p:nvPr>
        </p:nvSpPr>
        <p:spPr/>
        <p:txBody>
          <a:bodyPr/>
          <a:lstStyle/>
          <a:p>
            <a:fld id="{A229F504-3BAF-467C-8F21-334C0A71552D}" type="slidenum">
              <a:rPr lang="cs-CZ" smtClean="0"/>
              <a:pPr/>
              <a:t>36</a:t>
            </a:fld>
            <a:endParaRPr lang="cs-CZ"/>
          </a:p>
        </p:txBody>
      </p:sp>
      <p:pic>
        <p:nvPicPr>
          <p:cNvPr id="45058" name="Picture 2"/>
          <p:cNvPicPr>
            <a:picLocks noGrp="1" noChangeAspect="1" noChangeArrowheads="1"/>
          </p:cNvPicPr>
          <p:nvPr>
            <p:ph sz="quarter" idx="1"/>
          </p:nvPr>
        </p:nvPicPr>
        <p:blipFill>
          <a:blip r:embed="rId2" cstate="print"/>
          <a:srcRect/>
          <a:stretch>
            <a:fillRect/>
          </a:stretch>
        </p:blipFill>
        <p:spPr bwMode="auto">
          <a:xfrm>
            <a:off x="1000139" y="1600200"/>
            <a:ext cx="6381722" cy="4873625"/>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778098"/>
          </a:xfrm>
        </p:spPr>
        <p:txBody>
          <a:bodyPr/>
          <a:lstStyle/>
          <a:p>
            <a:r>
              <a:rPr lang="cs-CZ" dirty="0" err="1" smtClean="0"/>
              <a:t>Gaussův</a:t>
            </a:r>
            <a:r>
              <a:rPr lang="cs-CZ" dirty="0" smtClean="0"/>
              <a:t> svazek (profil) módu TEM</a:t>
            </a:r>
            <a:r>
              <a:rPr lang="cs-CZ" baseline="-25000" dirty="0" smtClean="0"/>
              <a:t>00</a:t>
            </a:r>
            <a:endParaRPr lang="cs-CZ" baseline="-25000" dirty="0"/>
          </a:p>
        </p:txBody>
      </p:sp>
      <p:sp>
        <p:nvSpPr>
          <p:cNvPr id="5" name="Zástupný symbol pro číslo snímku 4"/>
          <p:cNvSpPr>
            <a:spLocks noGrp="1"/>
          </p:cNvSpPr>
          <p:nvPr>
            <p:ph type="sldNum" sz="quarter" idx="15"/>
          </p:nvPr>
        </p:nvSpPr>
        <p:spPr/>
        <p:txBody>
          <a:bodyPr/>
          <a:lstStyle/>
          <a:p>
            <a:fld id="{A229F504-3BAF-467C-8F21-334C0A71552D}" type="slidenum">
              <a:rPr lang="cs-CZ" smtClean="0"/>
              <a:pPr/>
              <a:t>37</a:t>
            </a:fld>
            <a:endParaRPr lang="cs-CZ"/>
          </a:p>
        </p:txBody>
      </p:sp>
      <p:pic>
        <p:nvPicPr>
          <p:cNvPr id="46082" name="Picture 2"/>
          <p:cNvPicPr>
            <a:picLocks noGrp="1" noChangeAspect="1" noChangeArrowheads="1"/>
          </p:cNvPicPr>
          <p:nvPr>
            <p:ph sz="quarter" idx="1"/>
          </p:nvPr>
        </p:nvPicPr>
        <p:blipFill>
          <a:blip r:embed="rId3" cstate="print"/>
          <a:srcRect t="7974"/>
          <a:stretch>
            <a:fillRect/>
          </a:stretch>
        </p:blipFill>
        <p:spPr bwMode="auto">
          <a:xfrm>
            <a:off x="1547664" y="2132856"/>
            <a:ext cx="5348457" cy="4484985"/>
          </a:xfrm>
          <a:prstGeom prst="rect">
            <a:avLst/>
          </a:prstGeom>
          <a:noFill/>
          <a:ln w="9525">
            <a:noFill/>
            <a:miter lim="800000"/>
            <a:headEnd/>
            <a:tailEnd/>
          </a:ln>
        </p:spPr>
      </p:pic>
      <p:graphicFrame>
        <p:nvGraphicFramePr>
          <p:cNvPr id="8" name="Objekt 7"/>
          <p:cNvGraphicFramePr>
            <a:graphicFrameLocks noChangeAspect="1"/>
          </p:cNvGraphicFramePr>
          <p:nvPr/>
        </p:nvGraphicFramePr>
        <p:xfrm>
          <a:off x="755575" y="1196752"/>
          <a:ext cx="3122873" cy="576064"/>
        </p:xfrm>
        <a:graphic>
          <a:graphicData uri="http://schemas.openxmlformats.org/presentationml/2006/ole">
            <mc:AlternateContent xmlns:mc="http://schemas.openxmlformats.org/markup-compatibility/2006">
              <mc:Choice xmlns:v="urn:schemas-microsoft-com:vml" Requires="v">
                <p:oleObj spid="_x0000_s46108" name="Rovnice" r:id="rId4" imgW="1307880" imgH="241200" progId="Equation.3">
                  <p:embed/>
                </p:oleObj>
              </mc:Choice>
              <mc:Fallback>
                <p:oleObj name="Rovnice" r:id="rId4" imgW="1307880" imgH="24120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5" y="1196752"/>
                        <a:ext cx="3122873" cy="5760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ovéPole 8"/>
          <p:cNvSpPr txBox="1"/>
          <p:nvPr/>
        </p:nvSpPr>
        <p:spPr>
          <a:xfrm>
            <a:off x="3923928" y="1124744"/>
            <a:ext cx="4222631" cy="923330"/>
          </a:xfrm>
          <a:prstGeom prst="rect">
            <a:avLst/>
          </a:prstGeom>
          <a:noFill/>
        </p:spPr>
        <p:txBody>
          <a:bodyPr wrap="none" rtlCol="0">
            <a:spAutoFit/>
          </a:bodyPr>
          <a:lstStyle/>
          <a:p>
            <a:r>
              <a:rPr lang="cs-CZ" i="1" dirty="0" err="1" smtClean="0"/>
              <a:t>w</a:t>
            </a:r>
            <a:r>
              <a:rPr lang="cs-CZ" i="1" baseline="-25000" dirty="0" err="1" smtClean="0"/>
              <a:t>s</a:t>
            </a:r>
            <a:r>
              <a:rPr lang="cs-CZ" i="1" baseline="-25000" dirty="0" smtClean="0"/>
              <a:t> </a:t>
            </a:r>
            <a:r>
              <a:rPr lang="cs-CZ" dirty="0" smtClean="0"/>
              <a:t>= vzdálenost od osy rezonátoru, </a:t>
            </a:r>
          </a:p>
          <a:p>
            <a:r>
              <a:rPr lang="cs-CZ" dirty="0" smtClean="0"/>
              <a:t>na níž intenzita záření poklesne na </a:t>
            </a:r>
          </a:p>
          <a:p>
            <a:r>
              <a:rPr lang="cs-CZ" i="1" dirty="0" smtClean="0"/>
              <a:t>1/e</a:t>
            </a:r>
            <a:r>
              <a:rPr lang="cs-CZ" dirty="0" smtClean="0"/>
              <a:t>  osové intenzity</a:t>
            </a:r>
            <a:r>
              <a:rPr lang="cs-CZ" baseline="-25000" dirty="0" smtClean="0"/>
              <a:t> </a:t>
            </a:r>
            <a:endParaRPr lang="cs-CZ" baseline="-250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dirty="0" smtClean="0"/>
              <a:t>Profil fokusovaného laserového svazku v jeho ohnisku</a:t>
            </a:r>
            <a:endParaRPr lang="cs-CZ" dirty="0"/>
          </a:p>
        </p:txBody>
      </p:sp>
      <p:sp>
        <p:nvSpPr>
          <p:cNvPr id="5" name="Zástupný symbol pro číslo snímku 4"/>
          <p:cNvSpPr>
            <a:spLocks noGrp="1"/>
          </p:cNvSpPr>
          <p:nvPr>
            <p:ph type="sldNum" sz="quarter" idx="15"/>
          </p:nvPr>
        </p:nvSpPr>
        <p:spPr/>
        <p:txBody>
          <a:bodyPr/>
          <a:lstStyle/>
          <a:p>
            <a:fld id="{A229F504-3BAF-467C-8F21-334C0A71552D}" type="slidenum">
              <a:rPr lang="cs-CZ" smtClean="0"/>
              <a:pPr/>
              <a:t>38</a:t>
            </a:fld>
            <a:endParaRPr lang="cs-CZ"/>
          </a:p>
        </p:txBody>
      </p:sp>
      <p:pic>
        <p:nvPicPr>
          <p:cNvPr id="8" name="Picture 6" descr="Image20"/>
          <p:cNvPicPr>
            <a:picLocks noGrp="1" noChangeAspect="1" noChangeArrowheads="1"/>
          </p:cNvPicPr>
          <p:nvPr>
            <p:ph sz="quarter" idx="1"/>
          </p:nvPr>
        </p:nvPicPr>
        <p:blipFill>
          <a:blip r:embed="rId2" cstate="print"/>
          <a:srcRect/>
          <a:stretch>
            <a:fillRect/>
          </a:stretch>
        </p:blipFill>
        <p:spPr>
          <a:xfrm>
            <a:off x="494122" y="2348880"/>
            <a:ext cx="7393756" cy="3376264"/>
          </a:xfr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994122"/>
          </a:xfrm>
        </p:spPr>
        <p:txBody>
          <a:bodyPr/>
          <a:lstStyle/>
          <a:p>
            <a:r>
              <a:rPr lang="cs-CZ" dirty="0" smtClean="0"/>
              <a:t>Koherence záření</a:t>
            </a:r>
            <a:endParaRPr lang="cs-CZ" dirty="0"/>
          </a:p>
        </p:txBody>
      </p:sp>
      <p:sp>
        <p:nvSpPr>
          <p:cNvPr id="5" name="Zástupný symbol pro číslo snímku 4"/>
          <p:cNvSpPr>
            <a:spLocks noGrp="1"/>
          </p:cNvSpPr>
          <p:nvPr>
            <p:ph type="sldNum" sz="quarter" idx="11"/>
          </p:nvPr>
        </p:nvSpPr>
        <p:spPr/>
        <p:txBody>
          <a:bodyPr/>
          <a:lstStyle/>
          <a:p>
            <a:fld id="{A229F504-3BAF-467C-8F21-334C0A71552D}" type="slidenum">
              <a:rPr lang="cs-CZ" smtClean="0"/>
              <a:pPr/>
              <a:t>39</a:t>
            </a:fld>
            <a:endParaRPr lang="cs-CZ"/>
          </a:p>
        </p:txBody>
      </p:sp>
      <p:sp>
        <p:nvSpPr>
          <p:cNvPr id="11" name="TextovéPole 10"/>
          <p:cNvSpPr txBox="1"/>
          <p:nvPr/>
        </p:nvSpPr>
        <p:spPr>
          <a:xfrm>
            <a:off x="611560" y="1772816"/>
            <a:ext cx="184731" cy="369332"/>
          </a:xfrm>
          <a:prstGeom prst="rect">
            <a:avLst/>
          </a:prstGeom>
          <a:noFill/>
        </p:spPr>
        <p:txBody>
          <a:bodyPr wrap="none" rtlCol="0">
            <a:spAutoFit/>
          </a:bodyPr>
          <a:lstStyle/>
          <a:p>
            <a:endParaRPr lang="cs-CZ" dirty="0"/>
          </a:p>
        </p:txBody>
      </p:sp>
      <p:graphicFrame>
        <p:nvGraphicFramePr>
          <p:cNvPr id="48134" name="Object 6"/>
          <p:cNvGraphicFramePr>
            <a:graphicFrameLocks noChangeAspect="1"/>
          </p:cNvGraphicFramePr>
          <p:nvPr/>
        </p:nvGraphicFramePr>
        <p:xfrm>
          <a:off x="3275856" y="2276872"/>
          <a:ext cx="1512887" cy="557213"/>
        </p:xfrm>
        <a:graphic>
          <a:graphicData uri="http://schemas.openxmlformats.org/presentationml/2006/ole">
            <mc:AlternateContent xmlns:mc="http://schemas.openxmlformats.org/markup-compatibility/2006">
              <mc:Choice xmlns:v="urn:schemas-microsoft-com:vml" Requires="v">
                <p:oleObj spid="_x0000_s48209" name="Rovnice" r:id="rId3" imgW="545626" imgH="203024" progId="Equation.3">
                  <p:embed/>
                </p:oleObj>
              </mc:Choice>
              <mc:Fallback>
                <p:oleObj name="Rovnice" r:id="rId3" imgW="545626" imgH="203024" progId="Equation.3">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2276872"/>
                        <a:ext cx="1512887" cy="557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Obdélník 12"/>
          <p:cNvSpPr/>
          <p:nvPr/>
        </p:nvSpPr>
        <p:spPr>
          <a:xfrm>
            <a:off x="467544" y="1340768"/>
            <a:ext cx="7920880" cy="1015663"/>
          </a:xfrm>
          <a:prstGeom prst="rect">
            <a:avLst/>
          </a:prstGeom>
        </p:spPr>
        <p:txBody>
          <a:bodyPr wrap="square">
            <a:spAutoFit/>
          </a:bodyPr>
          <a:lstStyle/>
          <a:p>
            <a:r>
              <a:rPr lang="cs-CZ" sz="2000" b="1" dirty="0" smtClean="0">
                <a:solidFill>
                  <a:srgbClr val="C00000"/>
                </a:solidFill>
              </a:rPr>
              <a:t>koherenční délka</a:t>
            </a:r>
            <a:r>
              <a:rPr lang="cs-CZ" sz="2000" dirty="0" smtClean="0">
                <a:solidFill>
                  <a:srgbClr val="C00000"/>
                </a:solidFill>
              </a:rPr>
              <a:t>  </a:t>
            </a:r>
            <a:r>
              <a:rPr lang="cs-CZ" sz="2000" dirty="0" err="1" smtClean="0">
                <a:solidFill>
                  <a:srgbClr val="C00000"/>
                </a:solidFill>
              </a:rPr>
              <a:t>l</a:t>
            </a:r>
            <a:r>
              <a:rPr lang="cs-CZ" sz="2000" baseline="-25000" dirty="0" err="1" smtClean="0">
                <a:solidFill>
                  <a:srgbClr val="C00000"/>
                </a:solidFill>
              </a:rPr>
              <a:t>c</a:t>
            </a:r>
            <a:r>
              <a:rPr lang="cs-CZ" sz="2000" dirty="0" smtClean="0"/>
              <a:t>- Souvisí s tím, po jak dlouhou dobu je vyzařována spojitá elektromagnetická vlna (kmitání o sinusovém průběhu).</a:t>
            </a:r>
            <a:endParaRPr lang="cs-CZ" sz="2000" dirty="0"/>
          </a:p>
        </p:txBody>
      </p:sp>
      <p:sp>
        <p:nvSpPr>
          <p:cNvPr id="15" name="TextovéPole 14"/>
          <p:cNvSpPr txBox="1"/>
          <p:nvPr/>
        </p:nvSpPr>
        <p:spPr>
          <a:xfrm>
            <a:off x="467544" y="2852937"/>
            <a:ext cx="7366119" cy="707886"/>
          </a:xfrm>
          <a:prstGeom prst="rect">
            <a:avLst/>
          </a:prstGeom>
          <a:noFill/>
        </p:spPr>
        <p:txBody>
          <a:bodyPr wrap="square" rtlCol="0">
            <a:spAutoFit/>
          </a:bodyPr>
          <a:lstStyle/>
          <a:p>
            <a:r>
              <a:rPr lang="en-US" sz="2000" dirty="0" err="1" smtClean="0">
                <a:sym typeface="Symbol" pitchFamily="18" charset="2"/>
              </a:rPr>
              <a:t>Heissenberg</a:t>
            </a:r>
            <a:r>
              <a:rPr lang="cs-CZ" sz="2000" dirty="0" err="1" smtClean="0">
                <a:sym typeface="Symbol" pitchFamily="18" charset="2"/>
              </a:rPr>
              <a:t>ův</a:t>
            </a:r>
            <a:r>
              <a:rPr lang="cs-CZ" sz="2000" dirty="0" smtClean="0">
                <a:sym typeface="Symbol" pitchFamily="18" charset="2"/>
              </a:rPr>
              <a:t> p</a:t>
            </a:r>
            <a:r>
              <a:rPr lang="en-US" sz="2000" dirty="0" err="1" smtClean="0">
                <a:sym typeface="Symbol" pitchFamily="18" charset="2"/>
              </a:rPr>
              <a:t>rincip</a:t>
            </a:r>
            <a:r>
              <a:rPr lang="en-US" sz="2000" dirty="0" smtClean="0">
                <a:sym typeface="Symbol" pitchFamily="18" charset="2"/>
              </a:rPr>
              <a:t> </a:t>
            </a:r>
            <a:r>
              <a:rPr lang="en-US" sz="2000" dirty="0" err="1" smtClean="0">
                <a:sym typeface="Symbol" pitchFamily="18" charset="2"/>
              </a:rPr>
              <a:t>neur</a:t>
            </a:r>
            <a:r>
              <a:rPr lang="cs-CZ" sz="2000" dirty="0" err="1" smtClean="0">
                <a:sym typeface="Symbol" pitchFamily="18" charset="2"/>
              </a:rPr>
              <a:t>čitosti</a:t>
            </a:r>
            <a:r>
              <a:rPr lang="cs-CZ" sz="2000" dirty="0" smtClean="0">
                <a:sym typeface="Symbol" pitchFamily="18" charset="2"/>
              </a:rPr>
              <a:t>:   </a:t>
            </a:r>
            <a:r>
              <a:rPr lang="en-US" sz="2000" dirty="0" smtClean="0">
                <a:sym typeface="Symbol" pitchFamily="18" charset="2"/>
              </a:rPr>
              <a:t></a:t>
            </a:r>
            <a:r>
              <a:rPr lang="en-US" sz="2000" dirty="0" smtClean="0"/>
              <a:t>E </a:t>
            </a:r>
            <a:r>
              <a:rPr lang="en-US" sz="2000" dirty="0" smtClean="0">
                <a:sym typeface="Symbol" pitchFamily="18" charset="2"/>
              </a:rPr>
              <a:t></a:t>
            </a:r>
            <a:r>
              <a:rPr lang="en-US" sz="2000" dirty="0" smtClean="0"/>
              <a:t>t </a:t>
            </a:r>
            <a:r>
              <a:rPr lang="en-US" sz="2000" dirty="0" smtClean="0">
                <a:sym typeface="Symbol" pitchFamily="18" charset="2"/>
              </a:rPr>
              <a:t></a:t>
            </a:r>
            <a:r>
              <a:rPr lang="en-US" sz="2000" dirty="0" smtClean="0"/>
              <a:t> h </a:t>
            </a:r>
            <a:r>
              <a:rPr lang="en-US" sz="2000" dirty="0" smtClean="0">
                <a:sym typeface="Symbol" pitchFamily="18" charset="2"/>
              </a:rPr>
              <a:t></a:t>
            </a:r>
            <a:r>
              <a:rPr lang="en-US" sz="2000" dirty="0" smtClean="0"/>
              <a:t> 2</a:t>
            </a:r>
            <a:r>
              <a:rPr lang="en-US" sz="2000" dirty="0" smtClean="0">
                <a:sym typeface="Symbol" pitchFamily="18" charset="2"/>
              </a:rPr>
              <a:t>             </a:t>
            </a:r>
            <a:endParaRPr lang="cs-CZ" sz="2000" dirty="0" smtClean="0">
              <a:sym typeface="Symbol" pitchFamily="18" charset="2"/>
            </a:endParaRPr>
          </a:p>
          <a:p>
            <a:r>
              <a:rPr lang="en-US" sz="2000" dirty="0" smtClean="0"/>
              <a:t>h</a:t>
            </a:r>
            <a:r>
              <a:rPr lang="en-US" sz="2000" dirty="0" smtClean="0">
                <a:sym typeface="Symbol" pitchFamily="18" charset="2"/>
              </a:rPr>
              <a:t></a:t>
            </a:r>
            <a:r>
              <a:rPr lang="en-US" sz="2000" dirty="0" smtClean="0"/>
              <a:t>E  </a:t>
            </a:r>
            <a:r>
              <a:rPr lang="en-US" sz="2000" dirty="0" smtClean="0">
                <a:sym typeface="Symbol" pitchFamily="18" charset="2"/>
              </a:rPr>
              <a:t></a:t>
            </a:r>
            <a:r>
              <a:rPr lang="en-US" sz="2000" dirty="0" smtClean="0"/>
              <a:t>  h</a:t>
            </a:r>
            <a:r>
              <a:rPr lang="en-US" sz="2000" dirty="0" smtClean="0">
                <a:sym typeface="Symbol" pitchFamily="18" charset="2"/>
              </a:rPr>
              <a:t></a:t>
            </a:r>
            <a:r>
              <a:rPr lang="en-US" sz="2000" dirty="0" smtClean="0"/>
              <a:t>t </a:t>
            </a:r>
            <a:r>
              <a:rPr lang="en-US" sz="2000" dirty="0" smtClean="0">
                <a:sym typeface="Symbol" pitchFamily="18" charset="2"/>
              </a:rPr>
              <a:t></a:t>
            </a:r>
            <a:r>
              <a:rPr lang="en-US" sz="2000" dirty="0" smtClean="0"/>
              <a:t>h </a:t>
            </a:r>
            <a:r>
              <a:rPr lang="en-US" sz="2000" dirty="0" smtClean="0">
                <a:sym typeface="Symbol" pitchFamily="18" charset="2"/>
              </a:rPr>
              <a:t></a:t>
            </a:r>
            <a:r>
              <a:rPr lang="en-US" sz="2000" dirty="0" smtClean="0"/>
              <a:t> 2</a:t>
            </a:r>
            <a:r>
              <a:rPr lang="en-US" sz="2000" dirty="0" smtClean="0">
                <a:sym typeface="Symbol" pitchFamily="18" charset="2"/>
              </a:rPr>
              <a:t></a:t>
            </a:r>
            <a:r>
              <a:rPr lang="en-US" sz="2000" dirty="0" smtClean="0"/>
              <a:t>  </a:t>
            </a:r>
            <a:r>
              <a:rPr lang="en-US" sz="2000" dirty="0" smtClean="0">
                <a:sym typeface="Symbol" pitchFamily="18" charset="2"/>
              </a:rPr>
              <a:t></a:t>
            </a:r>
            <a:r>
              <a:rPr lang="en-US" sz="2000" dirty="0" smtClean="0"/>
              <a:t> </a:t>
            </a:r>
            <a:r>
              <a:rPr lang="en-US" sz="2000" dirty="0" smtClean="0">
                <a:sym typeface="Symbol" pitchFamily="18" charset="2"/>
              </a:rPr>
              <a:t></a:t>
            </a:r>
            <a:r>
              <a:rPr lang="en-US" sz="2000" dirty="0" smtClean="0"/>
              <a:t>1 </a:t>
            </a:r>
            <a:r>
              <a:rPr lang="en-US" sz="2000" dirty="0" smtClean="0">
                <a:sym typeface="Symbol" pitchFamily="18" charset="2"/>
              </a:rPr>
              <a:t></a:t>
            </a:r>
            <a:r>
              <a:rPr lang="en-US" sz="2000" dirty="0" smtClean="0"/>
              <a:t> 2</a:t>
            </a:r>
            <a:r>
              <a:rPr lang="en-US" sz="2000" dirty="0" smtClean="0">
                <a:sym typeface="Symbol" pitchFamily="18" charset="2"/>
              </a:rPr>
              <a:t></a:t>
            </a:r>
            <a:r>
              <a:rPr lang="en-US" sz="2000" dirty="0" smtClean="0"/>
              <a:t> </a:t>
            </a:r>
            <a:r>
              <a:rPr lang="en-US" sz="2000" dirty="0" smtClean="0">
                <a:sym typeface="Symbol" pitchFamily="18" charset="2"/>
              </a:rPr>
              <a:t></a:t>
            </a:r>
            <a:r>
              <a:rPr lang="en-US" sz="2000" dirty="0" smtClean="0"/>
              <a:t>t</a:t>
            </a:r>
            <a:endParaRPr lang="cs-CZ" dirty="0"/>
          </a:p>
        </p:txBody>
      </p:sp>
      <p:sp>
        <p:nvSpPr>
          <p:cNvPr id="16" name="Obdélník 15"/>
          <p:cNvSpPr/>
          <p:nvPr/>
        </p:nvSpPr>
        <p:spPr>
          <a:xfrm>
            <a:off x="467544" y="3645024"/>
            <a:ext cx="2664296" cy="400110"/>
          </a:xfrm>
          <a:prstGeom prst="rect">
            <a:avLst/>
          </a:prstGeom>
        </p:spPr>
        <p:txBody>
          <a:bodyPr wrap="square">
            <a:spAutoFit/>
          </a:bodyPr>
          <a:lstStyle/>
          <a:p>
            <a:pPr>
              <a:buFontTx/>
              <a:buNone/>
            </a:pPr>
            <a:r>
              <a:rPr lang="en-US" sz="2000" b="1" dirty="0" err="1" smtClean="0">
                <a:solidFill>
                  <a:srgbClr val="C00000"/>
                </a:solidFill>
              </a:rPr>
              <a:t>koherenční</a:t>
            </a:r>
            <a:r>
              <a:rPr lang="en-US" sz="2000" b="1" dirty="0" smtClean="0">
                <a:solidFill>
                  <a:srgbClr val="C00000"/>
                </a:solidFill>
              </a:rPr>
              <a:t> </a:t>
            </a:r>
            <a:r>
              <a:rPr lang="en-US" sz="2000" b="1" dirty="0" err="1" smtClean="0">
                <a:solidFill>
                  <a:srgbClr val="C00000"/>
                </a:solidFill>
              </a:rPr>
              <a:t>doba</a:t>
            </a:r>
            <a:r>
              <a:rPr lang="cs-CZ" sz="2000" b="1" dirty="0" smtClean="0">
                <a:solidFill>
                  <a:srgbClr val="C00000"/>
                </a:solidFill>
              </a:rPr>
              <a:t> – </a:t>
            </a:r>
            <a:r>
              <a:rPr lang="en-US" sz="2000" b="1" dirty="0" smtClean="0">
                <a:solidFill>
                  <a:srgbClr val="C00000"/>
                </a:solidFill>
                <a:sym typeface="Symbol" pitchFamily="18" charset="2"/>
              </a:rPr>
              <a:t></a:t>
            </a:r>
            <a:endParaRPr lang="cs-CZ" sz="2000" b="1" dirty="0">
              <a:solidFill>
                <a:srgbClr val="C00000"/>
              </a:solidFill>
            </a:endParaRPr>
          </a:p>
        </p:txBody>
      </p:sp>
      <p:graphicFrame>
        <p:nvGraphicFramePr>
          <p:cNvPr id="48135" name="Object 7"/>
          <p:cNvGraphicFramePr>
            <a:graphicFrameLocks noChangeAspect="1"/>
          </p:cNvGraphicFramePr>
          <p:nvPr/>
        </p:nvGraphicFramePr>
        <p:xfrm>
          <a:off x="3491880" y="3789040"/>
          <a:ext cx="1302704" cy="1008112"/>
        </p:xfrm>
        <a:graphic>
          <a:graphicData uri="http://schemas.openxmlformats.org/presentationml/2006/ole">
            <mc:AlternateContent xmlns:mc="http://schemas.openxmlformats.org/markup-compatibility/2006">
              <mc:Choice xmlns:v="urn:schemas-microsoft-com:vml" Requires="v">
                <p:oleObj spid="_x0000_s48210" name="Rovnice" r:id="rId5" imgW="507780" imgH="393529" progId="Equation.3">
                  <p:embed/>
                </p:oleObj>
              </mc:Choice>
              <mc:Fallback>
                <p:oleObj name="Rovnice" r:id="rId5" imgW="507780" imgH="393529" progId="Equation.3">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1880" y="3789040"/>
                        <a:ext cx="1302704" cy="1008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TextovéPole 18"/>
          <p:cNvSpPr txBox="1"/>
          <p:nvPr/>
        </p:nvSpPr>
        <p:spPr>
          <a:xfrm>
            <a:off x="539552" y="4797152"/>
            <a:ext cx="4992072" cy="400110"/>
          </a:xfrm>
          <a:prstGeom prst="rect">
            <a:avLst/>
          </a:prstGeom>
          <a:noFill/>
        </p:spPr>
        <p:txBody>
          <a:bodyPr wrap="none" rtlCol="0">
            <a:spAutoFit/>
          </a:bodyPr>
          <a:lstStyle/>
          <a:p>
            <a:r>
              <a:rPr lang="cs-CZ" sz="2000" dirty="0" smtClean="0"/>
              <a:t>k</a:t>
            </a:r>
            <a:r>
              <a:rPr lang="en-US" sz="2000" dirty="0" smtClean="0"/>
              <a:t>de </a:t>
            </a:r>
            <a:r>
              <a:rPr lang="cs-CZ" sz="2000" dirty="0" smtClean="0"/>
              <a:t>   </a:t>
            </a:r>
            <a:r>
              <a:rPr lang="en-US" sz="2000" dirty="0" smtClean="0"/>
              <a:t> </a:t>
            </a:r>
            <a:r>
              <a:rPr lang="cs-CZ" sz="2000" dirty="0" smtClean="0"/>
              <a:t>  </a:t>
            </a:r>
            <a:r>
              <a:rPr lang="en-US" sz="2000" dirty="0" smtClean="0"/>
              <a:t>je </a:t>
            </a:r>
            <a:r>
              <a:rPr lang="en-US" sz="2000" dirty="0" err="1" smtClean="0"/>
              <a:t>šířka</a:t>
            </a:r>
            <a:r>
              <a:rPr lang="en-US" sz="2000" dirty="0" smtClean="0"/>
              <a:t> </a:t>
            </a:r>
            <a:r>
              <a:rPr lang="en-US" sz="2000" dirty="0" err="1" smtClean="0"/>
              <a:t>spektrálního</a:t>
            </a:r>
            <a:r>
              <a:rPr lang="en-US" sz="2000" dirty="0" smtClean="0"/>
              <a:t> </a:t>
            </a:r>
            <a:r>
              <a:rPr lang="en-US" sz="2000" dirty="0" err="1" smtClean="0"/>
              <a:t>intervalu</a:t>
            </a:r>
            <a:r>
              <a:rPr lang="en-US" sz="2000" dirty="0" smtClean="0"/>
              <a:t> </a:t>
            </a:r>
          </a:p>
        </p:txBody>
      </p:sp>
      <p:graphicFrame>
        <p:nvGraphicFramePr>
          <p:cNvPr id="48136" name="Object 8"/>
          <p:cNvGraphicFramePr>
            <a:graphicFrameLocks noChangeAspect="1"/>
          </p:cNvGraphicFramePr>
          <p:nvPr/>
        </p:nvGraphicFramePr>
        <p:xfrm>
          <a:off x="1115616" y="4797152"/>
          <a:ext cx="360040" cy="334398"/>
        </p:xfrm>
        <a:graphic>
          <a:graphicData uri="http://schemas.openxmlformats.org/presentationml/2006/ole">
            <mc:AlternateContent xmlns:mc="http://schemas.openxmlformats.org/markup-compatibility/2006">
              <mc:Choice xmlns:v="urn:schemas-microsoft-com:vml" Requires="v">
                <p:oleObj spid="_x0000_s48211" name="Rovnice" r:id="rId7" imgW="241091" imgH="177646" progId="Equation.3">
                  <p:embed/>
                </p:oleObj>
              </mc:Choice>
              <mc:Fallback>
                <p:oleObj name="Rovnice" r:id="rId7" imgW="241091" imgH="177646" progId="Equation.3">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5616" y="4797152"/>
                        <a:ext cx="360040" cy="33439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Obdélník 20"/>
          <p:cNvSpPr/>
          <p:nvPr/>
        </p:nvSpPr>
        <p:spPr>
          <a:xfrm>
            <a:off x="467544" y="5229200"/>
            <a:ext cx="7344816" cy="1015663"/>
          </a:xfrm>
          <a:prstGeom prst="rect">
            <a:avLst/>
          </a:prstGeom>
        </p:spPr>
        <p:txBody>
          <a:bodyPr wrap="square">
            <a:spAutoFit/>
          </a:bodyPr>
          <a:lstStyle/>
          <a:p>
            <a:r>
              <a:rPr lang="en-US" sz="2000" b="1" dirty="0" err="1" smtClean="0">
                <a:solidFill>
                  <a:srgbClr val="000099"/>
                </a:solidFill>
              </a:rPr>
              <a:t>Obecně</a:t>
            </a:r>
            <a:r>
              <a:rPr lang="en-US" sz="2000" b="1" dirty="0" smtClean="0">
                <a:solidFill>
                  <a:srgbClr val="000099"/>
                </a:solidFill>
              </a:rPr>
              <a:t> je </a:t>
            </a:r>
            <a:r>
              <a:rPr lang="en-US" sz="2000" b="1" dirty="0" err="1" smtClean="0">
                <a:solidFill>
                  <a:srgbClr val="000099"/>
                </a:solidFill>
              </a:rPr>
              <a:t>možno</a:t>
            </a:r>
            <a:r>
              <a:rPr lang="en-US" sz="2000" b="1" dirty="0" smtClean="0">
                <a:solidFill>
                  <a:srgbClr val="000099"/>
                </a:solidFill>
              </a:rPr>
              <a:t> </a:t>
            </a:r>
            <a:r>
              <a:rPr lang="en-US" sz="2000" b="1" dirty="0" err="1" smtClean="0">
                <a:solidFill>
                  <a:srgbClr val="000099"/>
                </a:solidFill>
              </a:rPr>
              <a:t>chápat</a:t>
            </a:r>
            <a:r>
              <a:rPr lang="en-US" sz="2000" b="1" dirty="0" smtClean="0">
                <a:solidFill>
                  <a:srgbClr val="000099"/>
                </a:solidFill>
              </a:rPr>
              <a:t> </a:t>
            </a:r>
            <a:r>
              <a:rPr lang="en-US" sz="2000" b="1" dirty="0" err="1" smtClean="0">
                <a:solidFill>
                  <a:srgbClr val="000099"/>
                </a:solidFill>
              </a:rPr>
              <a:t>koherenci</a:t>
            </a:r>
            <a:r>
              <a:rPr lang="en-US" sz="2000" b="1" dirty="0" smtClean="0">
                <a:solidFill>
                  <a:srgbClr val="000099"/>
                </a:solidFill>
              </a:rPr>
              <a:t> </a:t>
            </a:r>
            <a:r>
              <a:rPr lang="en-US" sz="2000" b="1" dirty="0" err="1" smtClean="0">
                <a:solidFill>
                  <a:srgbClr val="000099"/>
                </a:solidFill>
              </a:rPr>
              <a:t>jako</a:t>
            </a:r>
            <a:r>
              <a:rPr lang="en-US" sz="2000" b="1" dirty="0" smtClean="0">
                <a:solidFill>
                  <a:srgbClr val="000099"/>
                </a:solidFill>
              </a:rPr>
              <a:t> </a:t>
            </a:r>
            <a:r>
              <a:rPr lang="en-US" sz="2000" b="1" dirty="0" err="1" smtClean="0">
                <a:solidFill>
                  <a:srgbClr val="000099"/>
                </a:solidFill>
              </a:rPr>
              <a:t>schopnost</a:t>
            </a:r>
            <a:r>
              <a:rPr lang="en-US" sz="2000" b="1" dirty="0" smtClean="0">
                <a:solidFill>
                  <a:srgbClr val="000099"/>
                </a:solidFill>
              </a:rPr>
              <a:t> </a:t>
            </a:r>
            <a:r>
              <a:rPr lang="en-US" sz="2000" b="1" dirty="0" err="1" smtClean="0">
                <a:solidFill>
                  <a:srgbClr val="000099"/>
                </a:solidFill>
              </a:rPr>
              <a:t>záření</a:t>
            </a:r>
            <a:r>
              <a:rPr lang="en-US" sz="2000" b="1" dirty="0" smtClean="0">
                <a:solidFill>
                  <a:srgbClr val="000099"/>
                </a:solidFill>
              </a:rPr>
              <a:t> </a:t>
            </a:r>
            <a:r>
              <a:rPr lang="en-US" sz="2000" b="1" dirty="0" err="1" smtClean="0">
                <a:solidFill>
                  <a:srgbClr val="000099"/>
                </a:solidFill>
              </a:rPr>
              <a:t>interferovat</a:t>
            </a:r>
            <a:r>
              <a:rPr lang="en-US" sz="2000" b="1" dirty="0" smtClean="0">
                <a:solidFill>
                  <a:srgbClr val="000099"/>
                </a:solidFill>
              </a:rPr>
              <a:t> </a:t>
            </a:r>
            <a:r>
              <a:rPr lang="en-US" sz="2000" b="1" dirty="0" err="1" smtClean="0">
                <a:solidFill>
                  <a:srgbClr val="000099"/>
                </a:solidFill>
              </a:rPr>
              <a:t>při</a:t>
            </a:r>
            <a:r>
              <a:rPr lang="en-US" sz="2000" b="1" dirty="0" smtClean="0">
                <a:solidFill>
                  <a:srgbClr val="000099"/>
                </a:solidFill>
              </a:rPr>
              <a:t> </a:t>
            </a:r>
            <a:r>
              <a:rPr lang="en-US" sz="2000" b="1" dirty="0" err="1" smtClean="0">
                <a:solidFill>
                  <a:srgbClr val="000099"/>
                </a:solidFill>
              </a:rPr>
              <a:t>vzájemných</a:t>
            </a:r>
            <a:r>
              <a:rPr lang="en-US" sz="2000" b="1" dirty="0" smtClean="0">
                <a:solidFill>
                  <a:srgbClr val="000099"/>
                </a:solidFill>
              </a:rPr>
              <a:t> </a:t>
            </a:r>
            <a:r>
              <a:rPr lang="en-US" sz="2000" b="1" dirty="0" err="1" smtClean="0">
                <a:solidFill>
                  <a:srgbClr val="000099"/>
                </a:solidFill>
              </a:rPr>
              <a:t>časových</a:t>
            </a:r>
            <a:r>
              <a:rPr lang="en-US" sz="2000" b="1" dirty="0" smtClean="0">
                <a:solidFill>
                  <a:srgbClr val="000099"/>
                </a:solidFill>
              </a:rPr>
              <a:t> </a:t>
            </a:r>
            <a:r>
              <a:rPr lang="en-US" sz="2000" b="1" dirty="0" err="1" smtClean="0">
                <a:solidFill>
                  <a:srgbClr val="000099"/>
                </a:solidFill>
              </a:rPr>
              <a:t>posunech</a:t>
            </a:r>
            <a:r>
              <a:rPr lang="en-US" sz="2000" b="1" dirty="0" smtClean="0">
                <a:solidFill>
                  <a:srgbClr val="000099"/>
                </a:solidFill>
              </a:rPr>
              <a:t> </a:t>
            </a:r>
            <a:r>
              <a:rPr lang="en-US" sz="2000" b="1" dirty="0" err="1" smtClean="0">
                <a:solidFill>
                  <a:srgbClr val="000099"/>
                </a:solidFill>
              </a:rPr>
              <a:t>emitovaného</a:t>
            </a:r>
            <a:r>
              <a:rPr lang="en-US" sz="2000" b="1" dirty="0" smtClean="0">
                <a:solidFill>
                  <a:srgbClr val="000099"/>
                </a:solidFill>
              </a:rPr>
              <a:t> </a:t>
            </a:r>
            <a:r>
              <a:rPr lang="en-US" sz="2000" b="1" dirty="0" err="1" smtClean="0">
                <a:solidFill>
                  <a:srgbClr val="000099"/>
                </a:solidFill>
              </a:rPr>
              <a:t>záření</a:t>
            </a:r>
            <a:endParaRPr lang="cs-CZ"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4294967295"/>
          </p:nvPr>
        </p:nvSpPr>
        <p:spPr>
          <a:xfrm>
            <a:off x="6553200" y="6243638"/>
            <a:ext cx="2133600" cy="457200"/>
          </a:xfrm>
          <a:prstGeom prst="rect">
            <a:avLst/>
          </a:prstGeom>
        </p:spPr>
        <p:txBody>
          <a:bodyPr/>
          <a:lstStyle/>
          <a:p>
            <a:pPr>
              <a:defRPr/>
            </a:pPr>
            <a:fld id="{1CE5CD54-EC85-4097-96A2-50CF8CED5A52}" type="slidenum">
              <a:rPr lang="cs-CZ"/>
              <a:pPr>
                <a:defRPr/>
              </a:pPr>
              <a:t>4</a:t>
            </a:fld>
            <a:endParaRPr lang="cs-CZ"/>
          </a:p>
        </p:txBody>
      </p:sp>
      <p:sp>
        <p:nvSpPr>
          <p:cNvPr id="9218" name="AutoShape 2"/>
          <p:cNvSpPr>
            <a:spLocks noGrp="1" noChangeAspect="1" noChangeArrowheads="1"/>
          </p:cNvSpPr>
          <p:nvPr>
            <p:ph type="title"/>
          </p:nvPr>
        </p:nvSpPr>
        <p:spPr/>
        <p:txBody>
          <a:bodyPr>
            <a:normAutofit/>
          </a:bodyPr>
          <a:lstStyle/>
          <a:p>
            <a:pPr eaLnBrk="1" hangingPunct="1">
              <a:defRPr/>
            </a:pPr>
            <a:r>
              <a:rPr lang="cs-CZ" sz="3200" dirty="0" smtClean="0"/>
              <a:t>Lasery – </a:t>
            </a:r>
            <a:r>
              <a:rPr lang="cs-CZ" sz="3200" dirty="0" err="1" smtClean="0"/>
              <a:t>Light</a:t>
            </a:r>
            <a:r>
              <a:rPr lang="cs-CZ" sz="3200" dirty="0" smtClean="0"/>
              <a:t> </a:t>
            </a:r>
            <a:r>
              <a:rPr lang="cs-CZ" sz="3200" dirty="0" err="1" smtClean="0"/>
              <a:t>Amplification</a:t>
            </a:r>
            <a:r>
              <a:rPr lang="cs-CZ" sz="3200" dirty="0" smtClean="0"/>
              <a:t> by </a:t>
            </a:r>
            <a:r>
              <a:rPr lang="cs-CZ" sz="3200" dirty="0" err="1" smtClean="0"/>
              <a:t>Stimulated</a:t>
            </a:r>
            <a:r>
              <a:rPr lang="cs-CZ" sz="3200" dirty="0" smtClean="0"/>
              <a:t> </a:t>
            </a:r>
            <a:r>
              <a:rPr lang="cs-CZ" sz="3200" dirty="0" err="1" smtClean="0"/>
              <a:t>Emission</a:t>
            </a:r>
            <a:r>
              <a:rPr lang="cs-CZ" sz="3200" dirty="0" smtClean="0"/>
              <a:t> </a:t>
            </a:r>
            <a:r>
              <a:rPr lang="cs-CZ" sz="3200" dirty="0" err="1" smtClean="0"/>
              <a:t>of</a:t>
            </a:r>
            <a:r>
              <a:rPr lang="cs-CZ" sz="3200" dirty="0" smtClean="0"/>
              <a:t> </a:t>
            </a:r>
            <a:r>
              <a:rPr lang="cs-CZ" sz="3200" dirty="0" err="1" smtClean="0"/>
              <a:t>Radiation</a:t>
            </a:r>
            <a:endParaRPr lang="cs-CZ" sz="3200" dirty="0" smtClean="0"/>
          </a:p>
        </p:txBody>
      </p:sp>
      <p:sp>
        <p:nvSpPr>
          <p:cNvPr id="9220" name="AutoShape 4"/>
          <p:cNvSpPr>
            <a:spLocks noGrp="1" noChangeAspect="1" noChangeArrowheads="1"/>
          </p:cNvSpPr>
          <p:nvPr>
            <p:ph type="body" idx="1"/>
          </p:nvPr>
        </p:nvSpPr>
        <p:spPr>
          <a:xfrm>
            <a:off x="457200" y="2132856"/>
            <a:ext cx="7467600" cy="4341096"/>
          </a:xfrm>
        </p:spPr>
        <p:txBody>
          <a:bodyPr>
            <a:normAutofit fontScale="92500"/>
          </a:bodyPr>
          <a:lstStyle/>
          <a:p>
            <a:pPr eaLnBrk="1" hangingPunct="1">
              <a:lnSpc>
                <a:spcPct val="90000"/>
              </a:lnSpc>
              <a:defRPr/>
            </a:pPr>
            <a:r>
              <a:rPr lang="cs-CZ" sz="2800" dirty="0" smtClean="0"/>
              <a:t>Spektrální rozsah 1 mm – 50 </a:t>
            </a:r>
            <a:r>
              <a:rPr lang="cs-CZ" sz="2800" dirty="0" err="1" smtClean="0"/>
              <a:t>nm</a:t>
            </a:r>
            <a:r>
              <a:rPr lang="cs-CZ" sz="2800" dirty="0" smtClean="0"/>
              <a:t>, experimentálně RTG oblast do 1 </a:t>
            </a:r>
            <a:r>
              <a:rPr lang="cs-CZ" sz="2800" dirty="0" err="1" smtClean="0"/>
              <a:t>nm</a:t>
            </a:r>
            <a:r>
              <a:rPr lang="cs-CZ" sz="2800" dirty="0" smtClean="0"/>
              <a:t>, výzkum možností do 0,01 </a:t>
            </a:r>
            <a:r>
              <a:rPr lang="cs-CZ" sz="2800" dirty="0" err="1" smtClean="0"/>
              <a:t>nm</a:t>
            </a:r>
            <a:r>
              <a:rPr lang="cs-CZ" sz="2800" dirty="0" smtClean="0"/>
              <a:t> – především jako generátory záření (XASER)</a:t>
            </a:r>
          </a:p>
          <a:p>
            <a:pPr eaLnBrk="1" hangingPunct="1">
              <a:lnSpc>
                <a:spcPct val="90000"/>
              </a:lnSpc>
              <a:defRPr/>
            </a:pPr>
            <a:endParaRPr lang="cs-CZ" sz="2800" dirty="0" smtClean="0"/>
          </a:p>
          <a:p>
            <a:pPr eaLnBrk="1" hangingPunct="1">
              <a:lnSpc>
                <a:spcPct val="90000"/>
              </a:lnSpc>
              <a:defRPr/>
            </a:pPr>
            <a:r>
              <a:rPr lang="cs-CZ" sz="2800" dirty="0" smtClean="0"/>
              <a:t>Pro oblasti </a:t>
            </a:r>
            <a:r>
              <a:rPr lang="cs-CZ" sz="2800" dirty="0" err="1" smtClean="0"/>
              <a:t>submilimetrových</a:t>
            </a:r>
            <a:r>
              <a:rPr lang="cs-CZ" sz="2800" dirty="0" smtClean="0"/>
              <a:t> až centimetrových vln masery (</a:t>
            </a:r>
            <a:r>
              <a:rPr lang="cs-CZ" sz="2800" dirty="0" err="1" smtClean="0"/>
              <a:t>Microwave</a:t>
            </a:r>
            <a:r>
              <a:rPr lang="cs-CZ" sz="2800" dirty="0" smtClean="0"/>
              <a:t> </a:t>
            </a:r>
            <a:r>
              <a:rPr lang="cs-CZ" sz="2800" dirty="0" err="1" smtClean="0"/>
              <a:t>Amplification</a:t>
            </a:r>
            <a:r>
              <a:rPr lang="cs-CZ" sz="2800" dirty="0" smtClean="0"/>
              <a:t> by </a:t>
            </a:r>
            <a:r>
              <a:rPr lang="cs-CZ" sz="2800" dirty="0" err="1" smtClean="0"/>
              <a:t>Stimulated</a:t>
            </a:r>
            <a:r>
              <a:rPr lang="cs-CZ" sz="2800" dirty="0" smtClean="0"/>
              <a:t> </a:t>
            </a:r>
            <a:r>
              <a:rPr lang="cs-CZ" sz="2800" dirty="0" err="1" smtClean="0"/>
              <a:t>Emission</a:t>
            </a:r>
            <a:r>
              <a:rPr lang="cs-CZ" sz="2800" dirty="0" smtClean="0"/>
              <a:t> </a:t>
            </a:r>
            <a:r>
              <a:rPr lang="cs-CZ" sz="2800" dirty="0" err="1" smtClean="0"/>
              <a:t>of</a:t>
            </a:r>
            <a:r>
              <a:rPr lang="cs-CZ" sz="2800" dirty="0" smtClean="0"/>
              <a:t> </a:t>
            </a:r>
            <a:r>
              <a:rPr lang="cs-CZ" sz="2800" dirty="0" err="1" smtClean="0"/>
              <a:t>Radiation</a:t>
            </a:r>
            <a:r>
              <a:rPr lang="cs-CZ" sz="2800" dirty="0" smtClean="0"/>
              <a:t>) - především jako </a:t>
            </a:r>
            <a:r>
              <a:rPr lang="cs-CZ" sz="2800" dirty="0" err="1" smtClean="0"/>
              <a:t>nízkošumové</a:t>
            </a:r>
            <a:r>
              <a:rPr lang="cs-CZ" sz="2800" dirty="0" smtClean="0"/>
              <a:t> zesilovače radiových signálů  (MASERY)</a:t>
            </a:r>
          </a:p>
          <a:p>
            <a:pPr eaLnBrk="1" hangingPunct="1">
              <a:lnSpc>
                <a:spcPct val="90000"/>
              </a:lnSpc>
              <a:buFont typeface="Wingdings" pitchFamily="2" charset="2"/>
              <a:buNone/>
              <a:defRPr/>
            </a:pPr>
            <a:r>
              <a:rPr lang="cs-CZ" sz="2800" dirty="0" smtClean="0"/>
              <a:t>	</a:t>
            </a:r>
            <a:endParaRPr lang="en-US" sz="2800" dirty="0" smtClean="0"/>
          </a:p>
        </p:txBody>
      </p:sp>
      <p:sp>
        <p:nvSpPr>
          <p:cNvPr id="9" name="Zástupný symbol pro číslo snímku 5"/>
          <p:cNvSpPr>
            <a:spLocks noGrp="1"/>
          </p:cNvSpPr>
          <p:nvPr>
            <p:ph type="sldNum" sz="quarter" idx="15"/>
          </p:nvPr>
        </p:nvSpPr>
        <p:spPr>
          <a:xfrm>
            <a:off x="8129016" y="5734050"/>
            <a:ext cx="609600" cy="521208"/>
          </a:xfrm>
        </p:spPr>
        <p:txBody>
          <a:bodyPr/>
          <a:lstStyle/>
          <a:p>
            <a:fld id="{1EDF59FE-B55B-486C-B583-6A0F64F1B3DD}" type="slidenum">
              <a:rPr lang="en-US" smtClean="0"/>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850106"/>
          </a:xfrm>
        </p:spPr>
        <p:txBody>
          <a:bodyPr/>
          <a:lstStyle/>
          <a:p>
            <a:r>
              <a:rPr lang="cs-CZ" dirty="0" err="1" smtClean="0"/>
              <a:t>Brewsterův</a:t>
            </a:r>
            <a:r>
              <a:rPr lang="cs-CZ" dirty="0" smtClean="0"/>
              <a:t> úhel</a:t>
            </a:r>
            <a:endParaRPr lang="cs-CZ" dirty="0"/>
          </a:p>
        </p:txBody>
      </p:sp>
      <p:sp>
        <p:nvSpPr>
          <p:cNvPr id="5" name="Zástupný symbol pro číslo snímku 4"/>
          <p:cNvSpPr>
            <a:spLocks noGrp="1"/>
          </p:cNvSpPr>
          <p:nvPr>
            <p:ph type="sldNum" sz="quarter" idx="15"/>
          </p:nvPr>
        </p:nvSpPr>
        <p:spPr/>
        <p:txBody>
          <a:bodyPr/>
          <a:lstStyle/>
          <a:p>
            <a:fld id="{A229F504-3BAF-467C-8F21-334C0A71552D}" type="slidenum">
              <a:rPr lang="cs-CZ" smtClean="0"/>
              <a:pPr/>
              <a:t>40</a:t>
            </a:fld>
            <a:endParaRPr lang="cs-CZ" dirty="0"/>
          </a:p>
        </p:txBody>
      </p:sp>
      <p:pic>
        <p:nvPicPr>
          <p:cNvPr id="7" name="Picture 4"/>
          <p:cNvPicPr>
            <a:picLocks noGrp="1" noChangeAspect="1" noChangeArrowheads="1"/>
          </p:cNvPicPr>
          <p:nvPr>
            <p:ph sz="quarter" idx="1"/>
          </p:nvPr>
        </p:nvPicPr>
        <p:blipFill>
          <a:blip r:embed="rId3" cstate="print"/>
          <a:srcRect/>
          <a:stretch>
            <a:fillRect/>
          </a:stretch>
        </p:blipFill>
        <p:spPr>
          <a:xfrm>
            <a:off x="467544" y="4839181"/>
            <a:ext cx="7467600" cy="1470139"/>
          </a:xfrm>
          <a:noFill/>
          <a:ln/>
        </p:spPr>
      </p:pic>
      <p:sp>
        <p:nvSpPr>
          <p:cNvPr id="8" name="TextovéPole 7"/>
          <p:cNvSpPr txBox="1"/>
          <p:nvPr/>
        </p:nvSpPr>
        <p:spPr>
          <a:xfrm>
            <a:off x="467545" y="1268760"/>
            <a:ext cx="8064896" cy="2031325"/>
          </a:xfrm>
          <a:prstGeom prst="rect">
            <a:avLst/>
          </a:prstGeom>
          <a:noFill/>
        </p:spPr>
        <p:txBody>
          <a:bodyPr wrap="square" rtlCol="0">
            <a:spAutoFit/>
          </a:bodyPr>
          <a:lstStyle/>
          <a:p>
            <a:r>
              <a:rPr lang="en-US" dirty="0" err="1" smtClean="0"/>
              <a:t>Výstupní</a:t>
            </a:r>
            <a:r>
              <a:rPr lang="en-US" dirty="0" smtClean="0"/>
              <a:t> </a:t>
            </a:r>
            <a:r>
              <a:rPr lang="en-US" dirty="0" err="1" smtClean="0"/>
              <a:t>okénka</a:t>
            </a:r>
            <a:r>
              <a:rPr lang="en-US" dirty="0" smtClean="0"/>
              <a:t>, </a:t>
            </a:r>
            <a:r>
              <a:rPr lang="en-US" dirty="0" err="1" smtClean="0"/>
              <a:t>oddělující</a:t>
            </a:r>
            <a:r>
              <a:rPr lang="en-US" dirty="0" smtClean="0"/>
              <a:t> </a:t>
            </a:r>
            <a:r>
              <a:rPr lang="en-US" dirty="0" err="1" smtClean="0"/>
              <a:t>prostor</a:t>
            </a:r>
            <a:r>
              <a:rPr lang="en-US" dirty="0" smtClean="0"/>
              <a:t> s </a:t>
            </a:r>
            <a:r>
              <a:rPr lang="en-US" dirty="0" err="1" smtClean="0"/>
              <a:t>nízkým</a:t>
            </a:r>
            <a:r>
              <a:rPr lang="en-US" dirty="0" smtClean="0"/>
              <a:t> </a:t>
            </a:r>
            <a:r>
              <a:rPr lang="en-US" dirty="0" err="1" smtClean="0"/>
              <a:t>tlakem</a:t>
            </a:r>
            <a:r>
              <a:rPr lang="en-US" dirty="0" smtClean="0"/>
              <a:t> </a:t>
            </a:r>
            <a:r>
              <a:rPr lang="en-US" dirty="0" err="1" smtClean="0"/>
              <a:t>od</a:t>
            </a:r>
            <a:r>
              <a:rPr lang="en-US" dirty="0" smtClean="0"/>
              <a:t> </a:t>
            </a:r>
            <a:r>
              <a:rPr lang="en-US" dirty="0" err="1" smtClean="0"/>
              <a:t>atmosféry</a:t>
            </a:r>
            <a:r>
              <a:rPr lang="en-US" dirty="0" smtClean="0"/>
              <a:t> </a:t>
            </a:r>
            <a:endParaRPr lang="cs-CZ" dirty="0" smtClean="0"/>
          </a:p>
          <a:p>
            <a:r>
              <a:rPr lang="en-US" dirty="0" err="1" smtClean="0"/>
              <a:t>jsou</a:t>
            </a:r>
            <a:r>
              <a:rPr lang="en-US" dirty="0" smtClean="0"/>
              <a:t> </a:t>
            </a:r>
            <a:r>
              <a:rPr lang="en-US" dirty="0" err="1" smtClean="0"/>
              <a:t>skloněny</a:t>
            </a:r>
            <a:r>
              <a:rPr lang="en-US" dirty="0" smtClean="0"/>
              <a:t> pod</a:t>
            </a:r>
            <a:r>
              <a:rPr lang="en-US" b="1" dirty="0" smtClean="0"/>
              <a:t> </a:t>
            </a:r>
            <a:r>
              <a:rPr lang="en-US" b="1" dirty="0" err="1" smtClean="0"/>
              <a:t>Brewsterovým</a:t>
            </a:r>
            <a:r>
              <a:rPr lang="en-US" b="1" dirty="0" smtClean="0"/>
              <a:t> </a:t>
            </a:r>
            <a:r>
              <a:rPr lang="en-US" b="1" dirty="0" err="1" smtClean="0"/>
              <a:t>úhlem</a:t>
            </a:r>
            <a:r>
              <a:rPr lang="en-US" dirty="0" smtClean="0"/>
              <a:t> a </a:t>
            </a:r>
            <a:r>
              <a:rPr lang="en-US" dirty="0" err="1" smtClean="0"/>
              <a:t>tvoří</a:t>
            </a:r>
            <a:r>
              <a:rPr lang="en-US" dirty="0" smtClean="0"/>
              <a:t> </a:t>
            </a:r>
            <a:r>
              <a:rPr lang="en-US" dirty="0" err="1" smtClean="0"/>
              <a:t>tak</a:t>
            </a:r>
            <a:r>
              <a:rPr lang="en-US" dirty="0" smtClean="0"/>
              <a:t> </a:t>
            </a:r>
            <a:r>
              <a:rPr lang="en-US" dirty="0" err="1" smtClean="0"/>
              <a:t>bezeztrátovou</a:t>
            </a:r>
            <a:r>
              <a:rPr lang="en-US" dirty="0" smtClean="0"/>
              <a:t> </a:t>
            </a:r>
            <a:endParaRPr lang="cs-CZ" dirty="0" smtClean="0"/>
          </a:p>
          <a:p>
            <a:r>
              <a:rPr lang="en-US" dirty="0" err="1" smtClean="0"/>
              <a:t>optickou</a:t>
            </a:r>
            <a:r>
              <a:rPr lang="en-US" dirty="0" smtClean="0"/>
              <a:t> </a:t>
            </a:r>
            <a:r>
              <a:rPr lang="en-US" dirty="0" err="1" smtClean="0"/>
              <a:t>průchodku</a:t>
            </a:r>
            <a:r>
              <a:rPr lang="en-US" dirty="0" smtClean="0"/>
              <a:t>, </a:t>
            </a:r>
            <a:r>
              <a:rPr lang="en-US" dirty="0" err="1" smtClean="0"/>
              <a:t>která</a:t>
            </a:r>
            <a:r>
              <a:rPr lang="en-US" dirty="0" smtClean="0"/>
              <a:t> </a:t>
            </a:r>
            <a:r>
              <a:rPr lang="en-US" dirty="0" err="1" smtClean="0"/>
              <a:t>však</a:t>
            </a:r>
            <a:r>
              <a:rPr lang="en-US" dirty="0" smtClean="0"/>
              <a:t> </a:t>
            </a:r>
            <a:r>
              <a:rPr lang="en-US" dirty="0" err="1" smtClean="0"/>
              <a:t>jako</a:t>
            </a:r>
            <a:r>
              <a:rPr lang="en-US" dirty="0" smtClean="0"/>
              <a:t> </a:t>
            </a:r>
            <a:r>
              <a:rPr lang="en-US" dirty="0" err="1" smtClean="0"/>
              <a:t>vedlejší</a:t>
            </a:r>
            <a:r>
              <a:rPr lang="en-US" dirty="0" smtClean="0"/>
              <a:t> </a:t>
            </a:r>
            <a:r>
              <a:rPr lang="en-US" dirty="0" err="1" smtClean="0"/>
              <a:t>produkt</a:t>
            </a:r>
            <a:r>
              <a:rPr lang="en-US" dirty="0" smtClean="0"/>
              <a:t> </a:t>
            </a:r>
            <a:r>
              <a:rPr lang="en-US" dirty="0" err="1" smtClean="0"/>
              <a:t>způsobuje</a:t>
            </a:r>
            <a:r>
              <a:rPr lang="en-US" dirty="0" smtClean="0"/>
              <a:t>, </a:t>
            </a:r>
            <a:endParaRPr lang="cs-CZ" dirty="0" smtClean="0"/>
          </a:p>
          <a:p>
            <a:r>
              <a:rPr lang="en-US" dirty="0" err="1" smtClean="0"/>
              <a:t>že</a:t>
            </a:r>
            <a:r>
              <a:rPr lang="en-US" dirty="0" smtClean="0"/>
              <a:t> </a:t>
            </a:r>
            <a:r>
              <a:rPr lang="en-US" dirty="0" err="1" smtClean="0"/>
              <a:t>výstupní</a:t>
            </a:r>
            <a:r>
              <a:rPr lang="en-US" dirty="0" smtClean="0"/>
              <a:t> </a:t>
            </a:r>
            <a:r>
              <a:rPr lang="en-US" dirty="0" err="1" smtClean="0"/>
              <a:t>záření</a:t>
            </a:r>
            <a:r>
              <a:rPr lang="en-US" dirty="0" smtClean="0"/>
              <a:t> je </a:t>
            </a:r>
            <a:r>
              <a:rPr lang="en-US" dirty="0" err="1" smtClean="0"/>
              <a:t>lineárně</a:t>
            </a:r>
            <a:r>
              <a:rPr lang="en-US" dirty="0" smtClean="0"/>
              <a:t> </a:t>
            </a:r>
            <a:r>
              <a:rPr lang="en-US" dirty="0" err="1" smtClean="0"/>
              <a:t>polarizováno</a:t>
            </a:r>
            <a:r>
              <a:rPr lang="en-US" dirty="0" smtClean="0"/>
              <a:t>, </a:t>
            </a:r>
            <a:r>
              <a:rPr lang="en-US" dirty="0" err="1" smtClean="0"/>
              <a:t>což</a:t>
            </a:r>
            <a:r>
              <a:rPr lang="en-US" dirty="0" smtClean="0"/>
              <a:t> je </a:t>
            </a:r>
            <a:r>
              <a:rPr lang="en-US" dirty="0" err="1" smtClean="0"/>
              <a:t>vlastnost</a:t>
            </a:r>
            <a:r>
              <a:rPr lang="en-US" dirty="0" smtClean="0"/>
              <a:t> </a:t>
            </a:r>
            <a:r>
              <a:rPr lang="en-US" dirty="0" err="1" smtClean="0"/>
              <a:t>využitelná</a:t>
            </a:r>
            <a:r>
              <a:rPr lang="en-US" dirty="0" smtClean="0"/>
              <a:t> </a:t>
            </a:r>
            <a:endParaRPr lang="cs-CZ" dirty="0" smtClean="0"/>
          </a:p>
          <a:p>
            <a:r>
              <a:rPr lang="en-US" dirty="0" smtClean="0"/>
              <a:t>pro </a:t>
            </a:r>
            <a:r>
              <a:rPr lang="en-US" dirty="0" err="1" smtClean="0"/>
              <a:t>celou</a:t>
            </a:r>
            <a:r>
              <a:rPr lang="en-US" dirty="0" smtClean="0"/>
              <a:t> </a:t>
            </a:r>
            <a:r>
              <a:rPr lang="en-US" dirty="0" err="1" smtClean="0"/>
              <a:t>řadu</a:t>
            </a:r>
            <a:r>
              <a:rPr lang="en-US" dirty="0" smtClean="0"/>
              <a:t> </a:t>
            </a:r>
            <a:r>
              <a:rPr lang="en-US" dirty="0" err="1" smtClean="0"/>
              <a:t>aplikací</a:t>
            </a:r>
            <a:r>
              <a:rPr lang="en-US" dirty="0" smtClean="0"/>
              <a:t>. Pro </a:t>
            </a:r>
            <a:r>
              <a:rPr lang="en-US" dirty="0" err="1" smtClean="0"/>
              <a:t>velikost</a:t>
            </a:r>
            <a:r>
              <a:rPr lang="en-US" dirty="0" smtClean="0"/>
              <a:t> </a:t>
            </a:r>
            <a:r>
              <a:rPr lang="en-US" dirty="0" err="1" smtClean="0"/>
              <a:t>Brewsterova</a:t>
            </a:r>
            <a:r>
              <a:rPr lang="en-US" dirty="0" smtClean="0"/>
              <a:t> </a:t>
            </a:r>
            <a:r>
              <a:rPr lang="en-US" dirty="0" err="1" smtClean="0"/>
              <a:t>úhlu</a:t>
            </a:r>
            <a:r>
              <a:rPr lang="en-US" dirty="0" smtClean="0"/>
              <a:t> je </a:t>
            </a:r>
            <a:r>
              <a:rPr lang="en-US" dirty="0" err="1" smtClean="0"/>
              <a:t>možno</a:t>
            </a:r>
            <a:r>
              <a:rPr lang="en-US" dirty="0" smtClean="0"/>
              <a:t> </a:t>
            </a:r>
            <a:endParaRPr lang="cs-CZ" dirty="0" smtClean="0"/>
          </a:p>
          <a:p>
            <a:r>
              <a:rPr lang="en-US" dirty="0" err="1" smtClean="0"/>
              <a:t>odvodit</a:t>
            </a:r>
            <a:r>
              <a:rPr lang="en-US" dirty="0" smtClean="0"/>
              <a:t> z </a:t>
            </a:r>
            <a:r>
              <a:rPr lang="en-US" dirty="0" err="1" smtClean="0"/>
              <a:t>Fresnelových</a:t>
            </a:r>
            <a:r>
              <a:rPr lang="en-US" dirty="0" smtClean="0"/>
              <a:t> </a:t>
            </a:r>
            <a:r>
              <a:rPr lang="en-US" dirty="0" err="1" smtClean="0"/>
              <a:t>rovnic</a:t>
            </a:r>
            <a:r>
              <a:rPr lang="cs-CZ" dirty="0" smtClean="0"/>
              <a:t> (</a:t>
            </a:r>
            <a:r>
              <a:rPr lang="cs-CZ" dirty="0" err="1" smtClean="0"/>
              <a:t>udávajích</a:t>
            </a:r>
            <a:r>
              <a:rPr lang="cs-CZ" dirty="0" smtClean="0"/>
              <a:t> intenzitu odraženého a lomeného světla)</a:t>
            </a:r>
            <a:r>
              <a:rPr lang="en-US" dirty="0" smtClean="0"/>
              <a:t>, </a:t>
            </a:r>
            <a:r>
              <a:rPr lang="en-US" dirty="0" err="1" smtClean="0"/>
              <a:t>že</a:t>
            </a:r>
            <a:r>
              <a:rPr lang="en-US" dirty="0" smtClean="0"/>
              <a:t> pl</a:t>
            </a:r>
            <a:r>
              <a:rPr lang="cs-CZ" dirty="0" err="1" smtClean="0"/>
              <a:t>atí</a:t>
            </a:r>
            <a:r>
              <a:rPr lang="cs-CZ" dirty="0" smtClean="0"/>
              <a:t>:</a:t>
            </a:r>
            <a:endParaRPr lang="cs-CZ" dirty="0"/>
          </a:p>
        </p:txBody>
      </p:sp>
      <p:graphicFrame>
        <p:nvGraphicFramePr>
          <p:cNvPr id="47106" name="Object 2"/>
          <p:cNvGraphicFramePr>
            <a:graphicFrameLocks noChangeAspect="1"/>
          </p:cNvGraphicFramePr>
          <p:nvPr/>
        </p:nvGraphicFramePr>
        <p:xfrm>
          <a:off x="3347864" y="3249290"/>
          <a:ext cx="1439862" cy="539750"/>
        </p:xfrm>
        <a:graphic>
          <a:graphicData uri="http://schemas.openxmlformats.org/presentationml/2006/ole">
            <mc:AlternateContent xmlns:mc="http://schemas.openxmlformats.org/markup-compatibility/2006">
              <mc:Choice xmlns:v="urn:schemas-microsoft-com:vml" Requires="v">
                <p:oleObj spid="_x0000_s47131" name="Rovnice" r:id="rId4" imgW="685800" imgH="254000" progId="Equation.3">
                  <p:embed/>
                </p:oleObj>
              </mc:Choice>
              <mc:Fallback>
                <p:oleObj name="Rovnice" r:id="rId4" imgW="685800" imgH="2540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7864" y="3249290"/>
                        <a:ext cx="1439862" cy="539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Obdélník 9"/>
          <p:cNvSpPr/>
          <p:nvPr/>
        </p:nvSpPr>
        <p:spPr>
          <a:xfrm>
            <a:off x="467544" y="3934797"/>
            <a:ext cx="8064896" cy="646331"/>
          </a:xfrm>
          <a:prstGeom prst="rect">
            <a:avLst/>
          </a:prstGeom>
        </p:spPr>
        <p:txBody>
          <a:bodyPr wrap="square">
            <a:spAutoFit/>
          </a:bodyPr>
          <a:lstStyle/>
          <a:p>
            <a:r>
              <a:rPr lang="en-US" dirty="0" err="1" smtClean="0"/>
              <a:t>Kde</a:t>
            </a:r>
            <a:r>
              <a:rPr lang="en-US" dirty="0" smtClean="0"/>
              <a:t> </a:t>
            </a:r>
            <a:r>
              <a:rPr lang="el-GR" dirty="0" smtClean="0"/>
              <a:t>α</a:t>
            </a:r>
            <a:r>
              <a:rPr lang="cs-CZ" baseline="-25000" dirty="0" smtClean="0"/>
              <a:t>B</a:t>
            </a:r>
            <a:r>
              <a:rPr lang="cs-CZ" dirty="0" smtClean="0"/>
              <a:t> </a:t>
            </a:r>
            <a:r>
              <a:rPr lang="en-US" dirty="0" smtClean="0"/>
              <a:t>je </a:t>
            </a:r>
            <a:r>
              <a:rPr lang="en-US" dirty="0" err="1" smtClean="0"/>
              <a:t>velikost</a:t>
            </a:r>
            <a:r>
              <a:rPr lang="en-US" dirty="0" smtClean="0"/>
              <a:t> </a:t>
            </a:r>
            <a:r>
              <a:rPr lang="en-US" dirty="0" err="1" smtClean="0"/>
              <a:t>Brewsterova</a:t>
            </a:r>
            <a:r>
              <a:rPr lang="en-US" dirty="0" smtClean="0"/>
              <a:t> </a:t>
            </a:r>
            <a:r>
              <a:rPr lang="en-US" dirty="0" err="1" smtClean="0"/>
              <a:t>úhlu</a:t>
            </a:r>
            <a:r>
              <a:rPr lang="en-US" dirty="0" smtClean="0"/>
              <a:t> a </a:t>
            </a:r>
            <a:r>
              <a:rPr lang="cs-CZ" i="1" dirty="0" smtClean="0"/>
              <a:t>n</a:t>
            </a:r>
            <a:r>
              <a:rPr lang="cs-CZ" dirty="0" smtClean="0"/>
              <a:t> </a:t>
            </a:r>
            <a:r>
              <a:rPr lang="en-US" b="1" dirty="0" err="1" smtClean="0"/>
              <a:t>relativní</a:t>
            </a:r>
            <a:r>
              <a:rPr lang="en-US" b="1" dirty="0" smtClean="0"/>
              <a:t> index </a:t>
            </a:r>
            <a:r>
              <a:rPr lang="en-US" b="1" dirty="0" err="1" smtClean="0"/>
              <a:t>lomu</a:t>
            </a:r>
            <a:r>
              <a:rPr lang="en-US" b="1" dirty="0" smtClean="0"/>
              <a:t> </a:t>
            </a:r>
            <a:r>
              <a:rPr lang="en-US" b="1" dirty="0" err="1" smtClean="0"/>
              <a:t>mezi</a:t>
            </a:r>
            <a:r>
              <a:rPr lang="en-US" b="1" dirty="0" smtClean="0"/>
              <a:t> </a:t>
            </a:r>
            <a:r>
              <a:rPr lang="en-US" b="1" dirty="0" err="1" smtClean="0"/>
              <a:t>prostředím</a:t>
            </a:r>
            <a:r>
              <a:rPr lang="en-US" b="1" dirty="0" smtClean="0"/>
              <a:t> </a:t>
            </a:r>
            <a:r>
              <a:rPr lang="en-US" b="1" dirty="0" err="1" smtClean="0"/>
              <a:t>na</a:t>
            </a:r>
            <a:r>
              <a:rPr lang="en-US" b="1" dirty="0" smtClean="0"/>
              <a:t> </a:t>
            </a:r>
            <a:r>
              <a:rPr lang="en-US" b="1" dirty="0" err="1" smtClean="0"/>
              <a:t>vstupu</a:t>
            </a:r>
            <a:r>
              <a:rPr lang="en-US" b="1" dirty="0" smtClean="0"/>
              <a:t> a </a:t>
            </a:r>
            <a:r>
              <a:rPr lang="en-US" b="1" dirty="0" err="1" smtClean="0"/>
              <a:t>výstupu</a:t>
            </a:r>
            <a:r>
              <a:rPr lang="en-US" b="1" dirty="0" smtClean="0"/>
              <a:t>. </a:t>
            </a:r>
            <a:endParaRPr lang="cs-CZ"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1008063" y="276225"/>
            <a:ext cx="7124700" cy="892175"/>
          </a:xfrm>
          <a:gradFill rotWithShape="0">
            <a:gsLst>
              <a:gs pos="0">
                <a:srgbClr val="66FFFF">
                  <a:gamma/>
                  <a:shade val="46275"/>
                  <a:invGamma/>
                </a:srgbClr>
              </a:gs>
              <a:gs pos="50000">
                <a:srgbClr val="66FFFF"/>
              </a:gs>
              <a:gs pos="100000">
                <a:srgbClr val="66FFFF">
                  <a:gamma/>
                  <a:shade val="46275"/>
                  <a:invGamma/>
                </a:srgbClr>
              </a:gs>
            </a:gsLst>
            <a:lin ang="5400000" scaled="1"/>
          </a:gradFill>
          <a:ln/>
        </p:spPr>
        <p:txBody>
          <a:bodyPr/>
          <a:lstStyle/>
          <a:p>
            <a:r>
              <a:rPr lang="cs-CZ"/>
              <a:t>He – Ne a CO</a:t>
            </a:r>
            <a:r>
              <a:rPr lang="cs-CZ" baseline="-25000"/>
              <a:t>2</a:t>
            </a:r>
            <a:r>
              <a:rPr lang="cs-CZ"/>
              <a:t> laser</a:t>
            </a:r>
          </a:p>
        </p:txBody>
      </p:sp>
      <p:sp>
        <p:nvSpPr>
          <p:cNvPr id="120835" name="Freeform 3"/>
          <p:cNvSpPr>
            <a:spLocks/>
          </p:cNvSpPr>
          <p:nvPr/>
        </p:nvSpPr>
        <p:spPr bwMode="auto">
          <a:xfrm>
            <a:off x="800100" y="1965325"/>
            <a:ext cx="2959100" cy="550863"/>
          </a:xfrm>
          <a:custGeom>
            <a:avLst/>
            <a:gdLst/>
            <a:ahLst/>
            <a:cxnLst>
              <a:cxn ang="0">
                <a:pos x="72" y="0"/>
              </a:cxn>
              <a:cxn ang="0">
                <a:pos x="1864" y="0"/>
              </a:cxn>
              <a:cxn ang="0">
                <a:pos x="1663" y="347"/>
              </a:cxn>
              <a:cxn ang="0">
                <a:pos x="200" y="347"/>
              </a:cxn>
              <a:cxn ang="0">
                <a:pos x="0" y="0"/>
              </a:cxn>
              <a:cxn ang="0">
                <a:pos x="72" y="0"/>
              </a:cxn>
            </a:cxnLst>
            <a:rect l="0" t="0" r="r" b="b"/>
            <a:pathLst>
              <a:path w="1864" h="347">
                <a:moveTo>
                  <a:pt x="72" y="0"/>
                </a:moveTo>
                <a:lnTo>
                  <a:pt x="1864" y="0"/>
                </a:lnTo>
                <a:lnTo>
                  <a:pt x="1663" y="347"/>
                </a:lnTo>
                <a:lnTo>
                  <a:pt x="200" y="347"/>
                </a:lnTo>
                <a:lnTo>
                  <a:pt x="0" y="0"/>
                </a:lnTo>
                <a:lnTo>
                  <a:pt x="72" y="0"/>
                </a:lnTo>
                <a:close/>
              </a:path>
            </a:pathLst>
          </a:custGeom>
          <a:solidFill>
            <a:srgbClr val="CCFFFF"/>
          </a:solidFill>
          <a:ln w="38100" cmpd="sng">
            <a:solidFill>
              <a:schemeClr val="accent2"/>
            </a:solidFill>
            <a:round/>
            <a:headEnd/>
            <a:tailEnd/>
          </a:ln>
          <a:effectLst/>
        </p:spPr>
        <p:txBody>
          <a:bodyPr/>
          <a:lstStyle/>
          <a:p>
            <a:endParaRPr lang="cs-CZ"/>
          </a:p>
        </p:txBody>
      </p:sp>
      <p:sp>
        <p:nvSpPr>
          <p:cNvPr id="120836" name="Text Box 4"/>
          <p:cNvSpPr txBox="1">
            <a:spLocks noChangeArrowheads="1"/>
          </p:cNvSpPr>
          <p:nvPr/>
        </p:nvSpPr>
        <p:spPr bwMode="auto">
          <a:xfrm>
            <a:off x="4713288" y="1552575"/>
            <a:ext cx="3321050" cy="822325"/>
          </a:xfrm>
          <a:prstGeom prst="rect">
            <a:avLst/>
          </a:prstGeom>
          <a:noFill/>
          <a:ln w="9525">
            <a:noFill/>
            <a:miter lim="800000"/>
            <a:headEnd/>
            <a:tailEnd/>
          </a:ln>
          <a:effectLst/>
        </p:spPr>
        <p:txBody>
          <a:bodyPr wrap="none">
            <a:spAutoFit/>
          </a:bodyPr>
          <a:lstStyle/>
          <a:p>
            <a:r>
              <a:rPr lang="cs-CZ">
                <a:solidFill>
                  <a:schemeClr val="accent2"/>
                </a:solidFill>
                <a:latin typeface="Times New Roman" pitchFamily="18" charset="0"/>
              </a:rPr>
              <a:t>Energiové</a:t>
            </a:r>
            <a:r>
              <a:rPr lang="cs-CZ">
                <a:latin typeface="Times New Roman" pitchFamily="18" charset="0"/>
              </a:rPr>
              <a:t> </a:t>
            </a:r>
            <a:r>
              <a:rPr lang="cs-CZ">
                <a:solidFill>
                  <a:schemeClr val="accent2"/>
                </a:solidFill>
                <a:latin typeface="Times New Roman" pitchFamily="18" charset="0"/>
              </a:rPr>
              <a:t>schéma buzení</a:t>
            </a:r>
          </a:p>
          <a:p>
            <a:r>
              <a:rPr lang="cs-CZ">
                <a:solidFill>
                  <a:schemeClr val="accent2"/>
                </a:solidFill>
                <a:latin typeface="Times New Roman" pitchFamily="18" charset="0"/>
              </a:rPr>
              <a:t>(tzv. tříhladinový systém)</a:t>
            </a:r>
          </a:p>
        </p:txBody>
      </p:sp>
      <p:sp>
        <p:nvSpPr>
          <p:cNvPr id="120837" name="Line 5"/>
          <p:cNvSpPr>
            <a:spLocks noChangeShapeType="1"/>
          </p:cNvSpPr>
          <p:nvPr/>
        </p:nvSpPr>
        <p:spPr bwMode="auto">
          <a:xfrm>
            <a:off x="508000" y="2298700"/>
            <a:ext cx="3860800" cy="0"/>
          </a:xfrm>
          <a:prstGeom prst="line">
            <a:avLst/>
          </a:prstGeom>
          <a:noFill/>
          <a:ln w="9525">
            <a:solidFill>
              <a:srgbClr val="FF0000"/>
            </a:solidFill>
            <a:round/>
            <a:headEnd type="triangle" w="med" len="med"/>
            <a:tailEnd type="triangle" w="med" len="med"/>
          </a:ln>
          <a:effectLst/>
        </p:spPr>
        <p:txBody>
          <a:bodyPr/>
          <a:lstStyle/>
          <a:p>
            <a:endParaRPr lang="cs-CZ"/>
          </a:p>
        </p:txBody>
      </p:sp>
      <p:sp>
        <p:nvSpPr>
          <p:cNvPr id="120838" name="Line 6"/>
          <p:cNvSpPr>
            <a:spLocks noChangeShapeType="1"/>
          </p:cNvSpPr>
          <p:nvPr/>
        </p:nvSpPr>
        <p:spPr bwMode="auto">
          <a:xfrm flipV="1">
            <a:off x="1001713" y="1398588"/>
            <a:ext cx="101600" cy="885825"/>
          </a:xfrm>
          <a:prstGeom prst="line">
            <a:avLst/>
          </a:prstGeom>
          <a:noFill/>
          <a:ln w="9525">
            <a:solidFill>
              <a:srgbClr val="FF0000"/>
            </a:solidFill>
            <a:round/>
            <a:headEnd/>
            <a:tailEnd type="triangle" w="med" len="med"/>
          </a:ln>
          <a:effectLst/>
        </p:spPr>
        <p:txBody>
          <a:bodyPr/>
          <a:lstStyle/>
          <a:p>
            <a:endParaRPr lang="cs-CZ"/>
          </a:p>
        </p:txBody>
      </p:sp>
      <p:sp>
        <p:nvSpPr>
          <p:cNvPr id="120839" name="Line 7"/>
          <p:cNvSpPr>
            <a:spLocks noChangeShapeType="1"/>
          </p:cNvSpPr>
          <p:nvPr/>
        </p:nvSpPr>
        <p:spPr bwMode="auto">
          <a:xfrm flipH="1" flipV="1">
            <a:off x="3324225" y="1528763"/>
            <a:ext cx="203200" cy="769937"/>
          </a:xfrm>
          <a:prstGeom prst="line">
            <a:avLst/>
          </a:prstGeom>
          <a:noFill/>
          <a:ln w="9525">
            <a:solidFill>
              <a:srgbClr val="FF0000"/>
            </a:solidFill>
            <a:round/>
            <a:headEnd/>
            <a:tailEnd type="triangle" w="med" len="med"/>
          </a:ln>
          <a:effectLst/>
        </p:spPr>
        <p:txBody>
          <a:bodyPr/>
          <a:lstStyle/>
          <a:p>
            <a:endParaRPr lang="cs-CZ"/>
          </a:p>
        </p:txBody>
      </p:sp>
      <p:sp>
        <p:nvSpPr>
          <p:cNvPr id="120840" name="Line 8"/>
          <p:cNvSpPr>
            <a:spLocks noChangeShapeType="1"/>
          </p:cNvSpPr>
          <p:nvPr/>
        </p:nvSpPr>
        <p:spPr bwMode="auto">
          <a:xfrm flipV="1">
            <a:off x="1016000" y="1804988"/>
            <a:ext cx="638175" cy="479425"/>
          </a:xfrm>
          <a:prstGeom prst="line">
            <a:avLst/>
          </a:prstGeom>
          <a:noFill/>
          <a:ln w="9525">
            <a:solidFill>
              <a:schemeClr val="tx1"/>
            </a:solidFill>
            <a:prstDash val="dash"/>
            <a:round/>
            <a:headEnd/>
            <a:tailEnd/>
          </a:ln>
          <a:effectLst/>
        </p:spPr>
        <p:txBody>
          <a:bodyPr/>
          <a:lstStyle/>
          <a:p>
            <a:endParaRPr lang="cs-CZ"/>
          </a:p>
        </p:txBody>
      </p:sp>
      <p:sp>
        <p:nvSpPr>
          <p:cNvPr id="120841" name="Line 9"/>
          <p:cNvSpPr>
            <a:spLocks noChangeShapeType="1"/>
          </p:cNvSpPr>
          <p:nvPr/>
        </p:nvSpPr>
        <p:spPr bwMode="auto">
          <a:xfrm flipH="1" flipV="1">
            <a:off x="2879725" y="1755775"/>
            <a:ext cx="654050" cy="536575"/>
          </a:xfrm>
          <a:prstGeom prst="line">
            <a:avLst/>
          </a:prstGeom>
          <a:noFill/>
          <a:ln w="9525">
            <a:solidFill>
              <a:schemeClr val="tx1"/>
            </a:solidFill>
            <a:prstDash val="dash"/>
            <a:round/>
            <a:headEnd/>
            <a:tailEnd/>
          </a:ln>
          <a:effectLst/>
        </p:spPr>
        <p:txBody>
          <a:bodyPr/>
          <a:lstStyle/>
          <a:p>
            <a:endParaRPr lang="cs-CZ"/>
          </a:p>
        </p:txBody>
      </p:sp>
      <p:sp>
        <p:nvSpPr>
          <p:cNvPr id="120842" name="Freeform 10"/>
          <p:cNvSpPr>
            <a:spLocks/>
          </p:cNvSpPr>
          <p:nvPr/>
        </p:nvSpPr>
        <p:spPr bwMode="auto">
          <a:xfrm>
            <a:off x="1349375" y="2036763"/>
            <a:ext cx="101600" cy="247650"/>
          </a:xfrm>
          <a:custGeom>
            <a:avLst/>
            <a:gdLst/>
            <a:ahLst/>
            <a:cxnLst>
              <a:cxn ang="0">
                <a:pos x="0" y="0"/>
              </a:cxn>
              <a:cxn ang="0">
                <a:pos x="37" y="55"/>
              </a:cxn>
              <a:cxn ang="0">
                <a:pos x="64" y="128"/>
              </a:cxn>
            </a:cxnLst>
            <a:rect l="0" t="0" r="r" b="b"/>
            <a:pathLst>
              <a:path w="64" h="128">
                <a:moveTo>
                  <a:pt x="0" y="0"/>
                </a:moveTo>
                <a:cubicBezTo>
                  <a:pt x="13" y="17"/>
                  <a:pt x="26" y="34"/>
                  <a:pt x="37" y="55"/>
                </a:cubicBezTo>
                <a:cubicBezTo>
                  <a:pt x="48" y="76"/>
                  <a:pt x="61" y="111"/>
                  <a:pt x="64" y="128"/>
                </a:cubicBezTo>
              </a:path>
            </a:pathLst>
          </a:custGeom>
          <a:noFill/>
          <a:ln w="9525">
            <a:solidFill>
              <a:schemeClr val="tx1"/>
            </a:solidFill>
            <a:round/>
            <a:headEnd type="arrow" w="med" len="med"/>
            <a:tailEnd type="arrow" w="med" len="med"/>
          </a:ln>
          <a:effectLst/>
        </p:spPr>
        <p:txBody>
          <a:bodyPr/>
          <a:lstStyle/>
          <a:p>
            <a:endParaRPr lang="cs-CZ"/>
          </a:p>
        </p:txBody>
      </p:sp>
      <p:sp>
        <p:nvSpPr>
          <p:cNvPr id="120843" name="Text Box 11"/>
          <p:cNvSpPr txBox="1">
            <a:spLocks noChangeArrowheads="1"/>
          </p:cNvSpPr>
          <p:nvPr/>
        </p:nvSpPr>
        <p:spPr bwMode="auto">
          <a:xfrm>
            <a:off x="1447800" y="1895475"/>
            <a:ext cx="430213" cy="366713"/>
          </a:xfrm>
          <a:prstGeom prst="rect">
            <a:avLst/>
          </a:prstGeom>
          <a:noFill/>
          <a:ln w="9525">
            <a:noFill/>
            <a:miter lim="800000"/>
            <a:headEnd/>
            <a:tailEnd/>
          </a:ln>
          <a:effectLst/>
        </p:spPr>
        <p:txBody>
          <a:bodyPr>
            <a:spAutoFit/>
          </a:bodyPr>
          <a:lstStyle/>
          <a:p>
            <a:r>
              <a:rPr lang="cs-CZ" sz="1800">
                <a:latin typeface="Symbol" pitchFamily="18" charset="2"/>
              </a:rPr>
              <a:t>a</a:t>
            </a:r>
            <a:r>
              <a:rPr lang="cs-CZ" sz="1800" baseline="-25000">
                <a:latin typeface="Symbol" pitchFamily="18" charset="2"/>
              </a:rPr>
              <a:t>B</a:t>
            </a:r>
            <a:endParaRPr lang="cs-CZ" sz="1800">
              <a:latin typeface="Symbol" pitchFamily="18" charset="2"/>
            </a:endParaRPr>
          </a:p>
        </p:txBody>
      </p:sp>
      <p:sp>
        <p:nvSpPr>
          <p:cNvPr id="120844" name="Text Box 12"/>
          <p:cNvSpPr txBox="1">
            <a:spLocks noChangeArrowheads="1"/>
          </p:cNvSpPr>
          <p:nvPr/>
        </p:nvSpPr>
        <p:spPr bwMode="auto">
          <a:xfrm>
            <a:off x="200025" y="2655888"/>
            <a:ext cx="3670300" cy="2563812"/>
          </a:xfrm>
          <a:prstGeom prst="rect">
            <a:avLst/>
          </a:prstGeom>
          <a:noFill/>
          <a:ln w="9525">
            <a:noFill/>
            <a:miter lim="800000"/>
            <a:headEnd/>
            <a:tailEnd/>
          </a:ln>
          <a:effectLst/>
        </p:spPr>
        <p:txBody>
          <a:bodyPr>
            <a:spAutoFit/>
          </a:bodyPr>
          <a:lstStyle/>
          <a:p>
            <a:pPr marL="457200" indent="-457200">
              <a:buFontTx/>
              <a:buAutoNum type="arabicPeriod"/>
            </a:pPr>
            <a:r>
              <a:rPr lang="cs-CZ" sz="1800">
                <a:solidFill>
                  <a:schemeClr val="accent2"/>
                </a:solidFill>
                <a:latin typeface="Times New Roman" pitchFamily="18" charset="0"/>
              </a:rPr>
              <a:t>Jsou-li výstupní okénka skloněna pod Brewsterovým úhlem, pak svazek laserových paprsků je lineárně polarizován </a:t>
            </a:r>
          </a:p>
          <a:p>
            <a:pPr marL="457200" indent="-457200">
              <a:buFontTx/>
              <a:buAutoNum type="arabicPeriod"/>
            </a:pPr>
            <a:r>
              <a:rPr lang="cs-CZ" sz="1800">
                <a:solidFill>
                  <a:schemeClr val="accent2"/>
                </a:solidFill>
                <a:latin typeface="Times New Roman" pitchFamily="18" charset="0"/>
              </a:rPr>
              <a:t>Skleněná výbojová trubice s náplní He (tlak asi 100Pa) a Ne (tlak asi 10 Pa).</a:t>
            </a:r>
          </a:p>
          <a:p>
            <a:pPr marL="457200" indent="-457200">
              <a:buFontTx/>
              <a:buAutoNum type="arabicPeriod"/>
            </a:pPr>
            <a:r>
              <a:rPr lang="cs-CZ" sz="1800">
                <a:solidFill>
                  <a:schemeClr val="accent2"/>
                </a:solidFill>
                <a:latin typeface="Times New Roman" pitchFamily="18" charset="0"/>
              </a:rPr>
              <a:t>U CO</a:t>
            </a:r>
            <a:r>
              <a:rPr lang="cs-CZ" sz="1800" baseline="-25000">
                <a:solidFill>
                  <a:schemeClr val="accent2"/>
                </a:solidFill>
                <a:latin typeface="Times New Roman" pitchFamily="18" charset="0"/>
              </a:rPr>
              <a:t>2 </a:t>
            </a:r>
            <a:r>
              <a:rPr lang="cs-CZ" sz="1800">
                <a:solidFill>
                  <a:schemeClr val="accent2"/>
                </a:solidFill>
                <a:latin typeface="Times New Roman" pitchFamily="18" charset="0"/>
              </a:rPr>
              <a:t>laseru přebírá funkci He dusík a neonu molekula CO</a:t>
            </a:r>
            <a:r>
              <a:rPr lang="cs-CZ" sz="1800" baseline="-25000">
                <a:solidFill>
                  <a:schemeClr val="accent2"/>
                </a:solidFill>
                <a:latin typeface="Times New Roman" pitchFamily="18" charset="0"/>
              </a:rPr>
              <a:t>2</a:t>
            </a:r>
          </a:p>
        </p:txBody>
      </p:sp>
      <p:sp>
        <p:nvSpPr>
          <p:cNvPr id="120845" name="Line 13"/>
          <p:cNvSpPr>
            <a:spLocks noChangeShapeType="1"/>
          </p:cNvSpPr>
          <p:nvPr/>
        </p:nvSpPr>
        <p:spPr bwMode="auto">
          <a:xfrm>
            <a:off x="4994275" y="4505325"/>
            <a:ext cx="957263" cy="1588"/>
          </a:xfrm>
          <a:prstGeom prst="line">
            <a:avLst/>
          </a:prstGeom>
          <a:noFill/>
          <a:ln w="28575">
            <a:solidFill>
              <a:schemeClr val="tx1"/>
            </a:solidFill>
            <a:round/>
            <a:headEnd/>
            <a:tailEnd/>
          </a:ln>
          <a:effectLst/>
        </p:spPr>
        <p:txBody>
          <a:bodyPr/>
          <a:lstStyle/>
          <a:p>
            <a:endParaRPr lang="cs-CZ"/>
          </a:p>
        </p:txBody>
      </p:sp>
      <p:sp>
        <p:nvSpPr>
          <p:cNvPr id="120846" name="Line 14"/>
          <p:cNvSpPr>
            <a:spLocks noChangeShapeType="1"/>
          </p:cNvSpPr>
          <p:nvPr/>
        </p:nvSpPr>
        <p:spPr bwMode="auto">
          <a:xfrm>
            <a:off x="7121525" y="4498975"/>
            <a:ext cx="957263" cy="1588"/>
          </a:xfrm>
          <a:prstGeom prst="line">
            <a:avLst/>
          </a:prstGeom>
          <a:noFill/>
          <a:ln w="28575">
            <a:solidFill>
              <a:schemeClr val="tx1"/>
            </a:solidFill>
            <a:round/>
            <a:headEnd/>
            <a:tailEnd/>
          </a:ln>
          <a:effectLst/>
        </p:spPr>
        <p:txBody>
          <a:bodyPr/>
          <a:lstStyle/>
          <a:p>
            <a:endParaRPr lang="cs-CZ"/>
          </a:p>
        </p:txBody>
      </p:sp>
      <p:sp>
        <p:nvSpPr>
          <p:cNvPr id="120847" name="Line 15"/>
          <p:cNvSpPr>
            <a:spLocks noChangeShapeType="1"/>
          </p:cNvSpPr>
          <p:nvPr/>
        </p:nvSpPr>
        <p:spPr bwMode="auto">
          <a:xfrm>
            <a:off x="5002213" y="3308350"/>
            <a:ext cx="957262" cy="1588"/>
          </a:xfrm>
          <a:prstGeom prst="line">
            <a:avLst/>
          </a:prstGeom>
          <a:noFill/>
          <a:ln w="19050">
            <a:solidFill>
              <a:schemeClr val="tx1"/>
            </a:solidFill>
            <a:round/>
            <a:headEnd/>
            <a:tailEnd/>
          </a:ln>
          <a:effectLst/>
        </p:spPr>
        <p:txBody>
          <a:bodyPr/>
          <a:lstStyle/>
          <a:p>
            <a:endParaRPr lang="cs-CZ"/>
          </a:p>
        </p:txBody>
      </p:sp>
      <p:sp>
        <p:nvSpPr>
          <p:cNvPr id="120848" name="Line 16"/>
          <p:cNvSpPr>
            <a:spLocks noChangeShapeType="1"/>
          </p:cNvSpPr>
          <p:nvPr/>
        </p:nvSpPr>
        <p:spPr bwMode="auto">
          <a:xfrm>
            <a:off x="7085013" y="3505200"/>
            <a:ext cx="957262" cy="1588"/>
          </a:xfrm>
          <a:prstGeom prst="line">
            <a:avLst/>
          </a:prstGeom>
          <a:noFill/>
          <a:ln w="19050">
            <a:solidFill>
              <a:schemeClr val="tx1"/>
            </a:solidFill>
            <a:round/>
            <a:headEnd/>
            <a:tailEnd/>
          </a:ln>
          <a:effectLst/>
        </p:spPr>
        <p:txBody>
          <a:bodyPr/>
          <a:lstStyle/>
          <a:p>
            <a:endParaRPr lang="cs-CZ"/>
          </a:p>
        </p:txBody>
      </p:sp>
      <p:sp>
        <p:nvSpPr>
          <p:cNvPr id="120849" name="Oval 17"/>
          <p:cNvSpPr>
            <a:spLocks noChangeArrowheads="1"/>
          </p:cNvSpPr>
          <p:nvPr/>
        </p:nvSpPr>
        <p:spPr bwMode="auto">
          <a:xfrm>
            <a:off x="5341938" y="3213100"/>
            <a:ext cx="217487" cy="203200"/>
          </a:xfrm>
          <a:prstGeom prst="ellipse">
            <a:avLst/>
          </a:prstGeom>
          <a:solidFill>
            <a:srgbClr val="33CCFF"/>
          </a:solidFill>
          <a:ln w="9525">
            <a:solidFill>
              <a:schemeClr val="tx1"/>
            </a:solidFill>
            <a:round/>
            <a:headEnd/>
            <a:tailEnd/>
          </a:ln>
          <a:effectLst/>
        </p:spPr>
        <p:txBody>
          <a:bodyPr wrap="none" anchor="ctr"/>
          <a:lstStyle/>
          <a:p>
            <a:pPr algn="ctr"/>
            <a:endParaRPr lang="cs-CZ" b="1">
              <a:latin typeface="Times New Roman" pitchFamily="18" charset="0"/>
            </a:endParaRPr>
          </a:p>
        </p:txBody>
      </p:sp>
      <p:sp>
        <p:nvSpPr>
          <p:cNvPr id="120850" name="Line 18"/>
          <p:cNvSpPr>
            <a:spLocks noChangeShapeType="1"/>
          </p:cNvSpPr>
          <p:nvPr/>
        </p:nvSpPr>
        <p:spPr bwMode="auto">
          <a:xfrm flipV="1">
            <a:off x="5443538" y="3430588"/>
            <a:ext cx="0" cy="1030287"/>
          </a:xfrm>
          <a:prstGeom prst="line">
            <a:avLst/>
          </a:prstGeom>
          <a:noFill/>
          <a:ln w="28575">
            <a:solidFill>
              <a:schemeClr val="accent2"/>
            </a:solidFill>
            <a:round/>
            <a:headEnd/>
            <a:tailEnd type="triangle" w="med" len="med"/>
          </a:ln>
          <a:effectLst/>
        </p:spPr>
        <p:txBody>
          <a:bodyPr/>
          <a:lstStyle/>
          <a:p>
            <a:endParaRPr lang="cs-CZ"/>
          </a:p>
        </p:txBody>
      </p:sp>
      <p:sp>
        <p:nvSpPr>
          <p:cNvPr id="120851" name="AutoShape 19"/>
          <p:cNvSpPr>
            <a:spLocks noChangeArrowheads="1"/>
          </p:cNvSpPr>
          <p:nvPr/>
        </p:nvSpPr>
        <p:spPr bwMode="auto">
          <a:xfrm>
            <a:off x="5645150" y="2746375"/>
            <a:ext cx="422275" cy="146050"/>
          </a:xfrm>
          <a:prstGeom prst="rightArrow">
            <a:avLst>
              <a:gd name="adj1" fmla="val 50000"/>
              <a:gd name="adj2" fmla="val 72283"/>
            </a:avLst>
          </a:prstGeom>
          <a:solidFill>
            <a:schemeClr val="accent1"/>
          </a:solidFill>
          <a:ln w="9525">
            <a:solidFill>
              <a:schemeClr val="tx1"/>
            </a:solidFill>
            <a:miter lim="800000"/>
            <a:headEnd/>
            <a:tailEnd/>
          </a:ln>
          <a:effectLst/>
        </p:spPr>
        <p:txBody>
          <a:bodyPr wrap="none" anchor="ctr"/>
          <a:lstStyle/>
          <a:p>
            <a:endParaRPr lang="cs-CZ"/>
          </a:p>
        </p:txBody>
      </p:sp>
      <p:sp>
        <p:nvSpPr>
          <p:cNvPr id="120852" name="Line 20"/>
          <p:cNvSpPr>
            <a:spLocks noChangeShapeType="1"/>
          </p:cNvSpPr>
          <p:nvPr/>
        </p:nvSpPr>
        <p:spPr bwMode="auto">
          <a:xfrm flipV="1">
            <a:off x="4848225" y="2865438"/>
            <a:ext cx="0" cy="1930400"/>
          </a:xfrm>
          <a:prstGeom prst="line">
            <a:avLst/>
          </a:prstGeom>
          <a:noFill/>
          <a:ln w="28575">
            <a:solidFill>
              <a:schemeClr val="tx1"/>
            </a:solidFill>
            <a:round/>
            <a:headEnd/>
            <a:tailEnd type="triangle" w="med" len="med"/>
          </a:ln>
          <a:effectLst/>
        </p:spPr>
        <p:txBody>
          <a:bodyPr/>
          <a:lstStyle/>
          <a:p>
            <a:endParaRPr lang="cs-CZ"/>
          </a:p>
        </p:txBody>
      </p:sp>
      <p:sp>
        <p:nvSpPr>
          <p:cNvPr id="120853" name="Text Box 21"/>
          <p:cNvSpPr txBox="1">
            <a:spLocks noChangeArrowheads="1"/>
          </p:cNvSpPr>
          <p:nvPr/>
        </p:nvSpPr>
        <p:spPr bwMode="auto">
          <a:xfrm>
            <a:off x="4495800" y="3106738"/>
            <a:ext cx="323850" cy="366712"/>
          </a:xfrm>
          <a:prstGeom prst="rect">
            <a:avLst/>
          </a:prstGeom>
          <a:noFill/>
          <a:ln w="9525">
            <a:noFill/>
            <a:miter lim="800000"/>
            <a:headEnd/>
            <a:tailEnd/>
          </a:ln>
          <a:effectLst/>
        </p:spPr>
        <p:txBody>
          <a:bodyPr wrap="none">
            <a:spAutoFit/>
          </a:bodyPr>
          <a:lstStyle/>
          <a:p>
            <a:r>
              <a:rPr lang="cs-CZ" sz="1800">
                <a:latin typeface="Times New Roman" pitchFamily="18" charset="0"/>
              </a:rPr>
              <a:t>E</a:t>
            </a:r>
          </a:p>
        </p:txBody>
      </p:sp>
      <p:sp>
        <p:nvSpPr>
          <p:cNvPr id="120854" name="Oval 22"/>
          <p:cNvSpPr>
            <a:spLocks noChangeArrowheads="1"/>
          </p:cNvSpPr>
          <p:nvPr/>
        </p:nvSpPr>
        <p:spPr bwMode="auto">
          <a:xfrm>
            <a:off x="7396163" y="3394075"/>
            <a:ext cx="217487" cy="203200"/>
          </a:xfrm>
          <a:prstGeom prst="ellipse">
            <a:avLst/>
          </a:prstGeom>
          <a:solidFill>
            <a:srgbClr val="33CCFF"/>
          </a:solidFill>
          <a:ln w="9525">
            <a:solidFill>
              <a:schemeClr val="tx1"/>
            </a:solidFill>
            <a:round/>
            <a:headEnd/>
            <a:tailEnd/>
          </a:ln>
          <a:effectLst/>
        </p:spPr>
        <p:txBody>
          <a:bodyPr wrap="none" anchor="ctr"/>
          <a:lstStyle/>
          <a:p>
            <a:pPr algn="ctr"/>
            <a:endParaRPr lang="cs-CZ" b="1">
              <a:latin typeface="Times New Roman" pitchFamily="18" charset="0"/>
            </a:endParaRPr>
          </a:p>
        </p:txBody>
      </p:sp>
      <p:sp>
        <p:nvSpPr>
          <p:cNvPr id="120855" name="Line 23"/>
          <p:cNvSpPr>
            <a:spLocks noChangeShapeType="1"/>
          </p:cNvSpPr>
          <p:nvPr/>
        </p:nvSpPr>
        <p:spPr bwMode="auto">
          <a:xfrm>
            <a:off x="7504113" y="3648075"/>
            <a:ext cx="0" cy="827088"/>
          </a:xfrm>
          <a:prstGeom prst="line">
            <a:avLst/>
          </a:prstGeom>
          <a:noFill/>
          <a:ln w="28575">
            <a:solidFill>
              <a:schemeClr val="accent2"/>
            </a:solidFill>
            <a:round/>
            <a:headEnd/>
            <a:tailEnd type="triangle" w="med" len="med"/>
          </a:ln>
          <a:effectLst/>
        </p:spPr>
        <p:txBody>
          <a:bodyPr/>
          <a:lstStyle/>
          <a:p>
            <a:endParaRPr lang="cs-CZ"/>
          </a:p>
        </p:txBody>
      </p:sp>
      <p:sp>
        <p:nvSpPr>
          <p:cNvPr id="120856" name="Freeform 24"/>
          <p:cNvSpPr>
            <a:spLocks/>
          </p:cNvSpPr>
          <p:nvPr/>
        </p:nvSpPr>
        <p:spPr bwMode="auto">
          <a:xfrm>
            <a:off x="7745413" y="3641725"/>
            <a:ext cx="433387" cy="436563"/>
          </a:xfrm>
          <a:custGeom>
            <a:avLst/>
            <a:gdLst/>
            <a:ahLst/>
            <a:cxnLst>
              <a:cxn ang="0">
                <a:pos x="49" y="275"/>
              </a:cxn>
              <a:cxn ang="0">
                <a:pos x="13" y="175"/>
              </a:cxn>
              <a:cxn ang="0">
                <a:pos x="129" y="215"/>
              </a:cxn>
              <a:cxn ang="0">
                <a:pos x="97" y="91"/>
              </a:cxn>
              <a:cxn ang="0">
                <a:pos x="217" y="131"/>
              </a:cxn>
              <a:cxn ang="0">
                <a:pos x="169" y="15"/>
              </a:cxn>
              <a:cxn ang="0">
                <a:pos x="273" y="43"/>
              </a:cxn>
            </a:cxnLst>
            <a:rect l="0" t="0" r="r" b="b"/>
            <a:pathLst>
              <a:path w="273" h="275">
                <a:moveTo>
                  <a:pt x="49" y="275"/>
                </a:moveTo>
                <a:cubicBezTo>
                  <a:pt x="43" y="258"/>
                  <a:pt x="0" y="185"/>
                  <a:pt x="13" y="175"/>
                </a:cubicBezTo>
                <a:cubicBezTo>
                  <a:pt x="26" y="165"/>
                  <a:pt x="115" y="229"/>
                  <a:pt x="129" y="215"/>
                </a:cubicBezTo>
                <a:cubicBezTo>
                  <a:pt x="143" y="201"/>
                  <a:pt x="82" y="105"/>
                  <a:pt x="97" y="91"/>
                </a:cubicBezTo>
                <a:cubicBezTo>
                  <a:pt x="112" y="77"/>
                  <a:pt x="205" y="144"/>
                  <a:pt x="217" y="131"/>
                </a:cubicBezTo>
                <a:cubicBezTo>
                  <a:pt x="229" y="118"/>
                  <a:pt x="160" y="30"/>
                  <a:pt x="169" y="15"/>
                </a:cubicBezTo>
                <a:cubicBezTo>
                  <a:pt x="178" y="0"/>
                  <a:pt x="251" y="37"/>
                  <a:pt x="273" y="43"/>
                </a:cubicBezTo>
              </a:path>
            </a:pathLst>
          </a:custGeom>
          <a:noFill/>
          <a:ln w="9525">
            <a:solidFill>
              <a:schemeClr val="tx1"/>
            </a:solidFill>
            <a:round/>
            <a:headEnd/>
            <a:tailEnd/>
          </a:ln>
          <a:effectLst/>
        </p:spPr>
        <p:txBody>
          <a:bodyPr/>
          <a:lstStyle/>
          <a:p>
            <a:endParaRPr lang="cs-CZ"/>
          </a:p>
        </p:txBody>
      </p:sp>
      <p:sp>
        <p:nvSpPr>
          <p:cNvPr id="120857" name="Line 25"/>
          <p:cNvSpPr>
            <a:spLocks noChangeShapeType="1"/>
          </p:cNvSpPr>
          <p:nvPr/>
        </p:nvSpPr>
        <p:spPr bwMode="auto">
          <a:xfrm flipV="1">
            <a:off x="8140700" y="3500438"/>
            <a:ext cx="127000" cy="152400"/>
          </a:xfrm>
          <a:prstGeom prst="line">
            <a:avLst/>
          </a:prstGeom>
          <a:noFill/>
          <a:ln w="28575">
            <a:solidFill>
              <a:schemeClr val="tx1"/>
            </a:solidFill>
            <a:round/>
            <a:headEnd/>
            <a:tailEnd type="triangle" w="med" len="med"/>
          </a:ln>
          <a:effectLst/>
        </p:spPr>
        <p:txBody>
          <a:bodyPr/>
          <a:lstStyle/>
          <a:p>
            <a:endParaRPr lang="cs-CZ"/>
          </a:p>
        </p:txBody>
      </p:sp>
      <p:sp>
        <p:nvSpPr>
          <p:cNvPr id="120858" name="Text Box 26"/>
          <p:cNvSpPr txBox="1">
            <a:spLocks noChangeArrowheads="1"/>
          </p:cNvSpPr>
          <p:nvPr/>
        </p:nvSpPr>
        <p:spPr bwMode="auto">
          <a:xfrm>
            <a:off x="5249863" y="4498975"/>
            <a:ext cx="450850" cy="366713"/>
          </a:xfrm>
          <a:prstGeom prst="rect">
            <a:avLst/>
          </a:prstGeom>
          <a:noFill/>
          <a:ln w="9525">
            <a:noFill/>
            <a:miter lim="800000"/>
            <a:headEnd/>
            <a:tailEnd/>
          </a:ln>
          <a:effectLst/>
        </p:spPr>
        <p:txBody>
          <a:bodyPr wrap="none">
            <a:spAutoFit/>
          </a:bodyPr>
          <a:lstStyle/>
          <a:p>
            <a:r>
              <a:rPr lang="cs-CZ" sz="1800">
                <a:latin typeface="Times New Roman" pitchFamily="18" charset="0"/>
              </a:rPr>
              <a:t>He</a:t>
            </a:r>
          </a:p>
        </p:txBody>
      </p:sp>
      <p:sp>
        <p:nvSpPr>
          <p:cNvPr id="120859" name="Text Box 27"/>
          <p:cNvSpPr txBox="1">
            <a:spLocks noChangeArrowheads="1"/>
          </p:cNvSpPr>
          <p:nvPr/>
        </p:nvSpPr>
        <p:spPr bwMode="auto">
          <a:xfrm>
            <a:off x="7281863" y="4513263"/>
            <a:ext cx="450850" cy="366712"/>
          </a:xfrm>
          <a:prstGeom prst="rect">
            <a:avLst/>
          </a:prstGeom>
          <a:noFill/>
          <a:ln w="9525">
            <a:noFill/>
            <a:miter lim="800000"/>
            <a:headEnd/>
            <a:tailEnd/>
          </a:ln>
          <a:effectLst/>
        </p:spPr>
        <p:txBody>
          <a:bodyPr wrap="none">
            <a:spAutoFit/>
          </a:bodyPr>
          <a:lstStyle/>
          <a:p>
            <a:r>
              <a:rPr lang="cs-CZ" sz="1800">
                <a:latin typeface="Times New Roman" pitchFamily="18" charset="0"/>
              </a:rPr>
              <a:t>Ne</a:t>
            </a:r>
          </a:p>
        </p:txBody>
      </p:sp>
      <p:sp>
        <p:nvSpPr>
          <p:cNvPr id="120860" name="Text Box 28"/>
          <p:cNvSpPr txBox="1">
            <a:spLocks noChangeArrowheads="1"/>
          </p:cNvSpPr>
          <p:nvPr/>
        </p:nvSpPr>
        <p:spPr bwMode="auto">
          <a:xfrm>
            <a:off x="5264150" y="2641600"/>
            <a:ext cx="355600" cy="366713"/>
          </a:xfrm>
          <a:prstGeom prst="rect">
            <a:avLst/>
          </a:prstGeom>
          <a:noFill/>
          <a:ln w="9525">
            <a:noFill/>
            <a:miter lim="800000"/>
            <a:headEnd/>
            <a:tailEnd/>
          </a:ln>
          <a:effectLst/>
        </p:spPr>
        <p:txBody>
          <a:bodyPr wrap="none">
            <a:spAutoFit/>
          </a:bodyPr>
          <a:lstStyle/>
          <a:p>
            <a:r>
              <a:rPr lang="cs-CZ" sz="1800">
                <a:latin typeface="Times New Roman" pitchFamily="18" charset="0"/>
              </a:rPr>
              <a:t>1.</a:t>
            </a:r>
          </a:p>
        </p:txBody>
      </p:sp>
      <p:sp>
        <p:nvSpPr>
          <p:cNvPr id="120861" name="Text Box 29"/>
          <p:cNvSpPr txBox="1">
            <a:spLocks noChangeArrowheads="1"/>
          </p:cNvSpPr>
          <p:nvPr/>
        </p:nvSpPr>
        <p:spPr bwMode="auto">
          <a:xfrm>
            <a:off x="6251575" y="2655888"/>
            <a:ext cx="355600" cy="366712"/>
          </a:xfrm>
          <a:prstGeom prst="rect">
            <a:avLst/>
          </a:prstGeom>
          <a:noFill/>
          <a:ln w="9525">
            <a:noFill/>
            <a:miter lim="800000"/>
            <a:headEnd/>
            <a:tailEnd/>
          </a:ln>
          <a:effectLst/>
        </p:spPr>
        <p:txBody>
          <a:bodyPr wrap="none">
            <a:spAutoFit/>
          </a:bodyPr>
          <a:lstStyle/>
          <a:p>
            <a:r>
              <a:rPr lang="cs-CZ" sz="1800">
                <a:latin typeface="Times New Roman" pitchFamily="18" charset="0"/>
              </a:rPr>
              <a:t>2.</a:t>
            </a:r>
          </a:p>
        </p:txBody>
      </p:sp>
      <p:sp>
        <p:nvSpPr>
          <p:cNvPr id="120862" name="Text Box 30"/>
          <p:cNvSpPr txBox="1">
            <a:spLocks noChangeArrowheads="1"/>
          </p:cNvSpPr>
          <p:nvPr/>
        </p:nvSpPr>
        <p:spPr bwMode="auto">
          <a:xfrm>
            <a:off x="7296150" y="2657475"/>
            <a:ext cx="355600" cy="366713"/>
          </a:xfrm>
          <a:prstGeom prst="rect">
            <a:avLst/>
          </a:prstGeom>
          <a:noFill/>
          <a:ln w="9525">
            <a:noFill/>
            <a:miter lim="800000"/>
            <a:headEnd/>
            <a:tailEnd/>
          </a:ln>
          <a:effectLst/>
        </p:spPr>
        <p:txBody>
          <a:bodyPr wrap="none">
            <a:spAutoFit/>
          </a:bodyPr>
          <a:lstStyle/>
          <a:p>
            <a:r>
              <a:rPr lang="cs-CZ" sz="1800">
                <a:latin typeface="Times New Roman" pitchFamily="18" charset="0"/>
              </a:rPr>
              <a:t>3.</a:t>
            </a:r>
          </a:p>
        </p:txBody>
      </p:sp>
      <p:sp>
        <p:nvSpPr>
          <p:cNvPr id="120863" name="Text Box 31"/>
          <p:cNvSpPr txBox="1">
            <a:spLocks noChangeArrowheads="1"/>
          </p:cNvSpPr>
          <p:nvPr/>
        </p:nvSpPr>
        <p:spPr bwMode="auto">
          <a:xfrm>
            <a:off x="8255000" y="3178175"/>
            <a:ext cx="666750" cy="366713"/>
          </a:xfrm>
          <a:prstGeom prst="rect">
            <a:avLst/>
          </a:prstGeom>
          <a:noFill/>
          <a:ln w="9525">
            <a:noFill/>
            <a:miter lim="800000"/>
            <a:headEnd/>
            <a:tailEnd/>
          </a:ln>
          <a:effectLst/>
        </p:spPr>
        <p:txBody>
          <a:bodyPr wrap="none">
            <a:spAutoFit/>
          </a:bodyPr>
          <a:lstStyle/>
          <a:p>
            <a:r>
              <a:rPr lang="cs-CZ" sz="1800">
                <a:latin typeface="Times New Roman" pitchFamily="18" charset="0"/>
              </a:rPr>
              <a:t>foton</a:t>
            </a:r>
          </a:p>
        </p:txBody>
      </p:sp>
      <p:sp>
        <p:nvSpPr>
          <p:cNvPr id="120864" name="Text Box 32"/>
          <p:cNvSpPr txBox="1">
            <a:spLocks noChangeArrowheads="1"/>
          </p:cNvSpPr>
          <p:nvPr/>
        </p:nvSpPr>
        <p:spPr bwMode="auto">
          <a:xfrm>
            <a:off x="3275856" y="5229200"/>
            <a:ext cx="5462587" cy="1465263"/>
          </a:xfrm>
          <a:prstGeom prst="rect">
            <a:avLst/>
          </a:prstGeom>
          <a:noFill/>
          <a:ln w="9525">
            <a:noFill/>
            <a:miter lim="800000"/>
            <a:headEnd/>
            <a:tailEnd/>
          </a:ln>
          <a:effectLst/>
        </p:spPr>
        <p:txBody>
          <a:bodyPr>
            <a:spAutoFit/>
          </a:bodyPr>
          <a:lstStyle/>
          <a:p>
            <a:pPr marL="457200" indent="-457200">
              <a:buFontTx/>
              <a:buAutoNum type="arabicPeriod"/>
            </a:pPr>
            <a:r>
              <a:rPr lang="cs-CZ" sz="1800" dirty="0">
                <a:solidFill>
                  <a:schemeClr val="accent2"/>
                </a:solidFill>
                <a:latin typeface="Times New Roman" pitchFamily="18" charset="0"/>
              </a:rPr>
              <a:t>Výbojem se excituje atom He na E</a:t>
            </a:r>
            <a:r>
              <a:rPr lang="cs-CZ" sz="1800" baseline="-25000" dirty="0">
                <a:solidFill>
                  <a:schemeClr val="accent2"/>
                </a:solidFill>
                <a:latin typeface="Times New Roman" pitchFamily="18" charset="0"/>
              </a:rPr>
              <a:t>1</a:t>
            </a:r>
            <a:endParaRPr lang="cs-CZ" sz="1800" dirty="0">
              <a:solidFill>
                <a:schemeClr val="accent2"/>
              </a:solidFill>
              <a:latin typeface="Times New Roman" pitchFamily="18" charset="0"/>
            </a:endParaRPr>
          </a:p>
          <a:p>
            <a:pPr marL="457200" indent="-457200">
              <a:buFontTx/>
              <a:buAutoNum type="arabicPeriod"/>
            </a:pPr>
            <a:r>
              <a:rPr lang="cs-CZ" sz="1800" dirty="0">
                <a:solidFill>
                  <a:schemeClr val="accent2"/>
                </a:solidFill>
                <a:latin typeface="Times New Roman" pitchFamily="18" charset="0"/>
              </a:rPr>
              <a:t>Srážkou atomů He s Ne se excituje atom Ne do metastabilního stavu</a:t>
            </a:r>
          </a:p>
          <a:p>
            <a:pPr marL="457200" indent="-457200">
              <a:buFontTx/>
              <a:buAutoNum type="arabicPeriod"/>
            </a:pPr>
            <a:r>
              <a:rPr lang="cs-CZ" sz="1800" dirty="0">
                <a:solidFill>
                  <a:schemeClr val="accent2"/>
                </a:solidFill>
                <a:latin typeface="Times New Roman" pitchFamily="18" charset="0"/>
              </a:rPr>
              <a:t>Za přítomnosti elektrického pole o frekvenci  </a:t>
            </a:r>
            <a:r>
              <a:rPr lang="cs-CZ" sz="1800" dirty="0" err="1">
                <a:solidFill>
                  <a:schemeClr val="accent2"/>
                </a:solidFill>
                <a:latin typeface="Symbol" pitchFamily="18" charset="2"/>
              </a:rPr>
              <a:t>n</a:t>
            </a:r>
            <a:r>
              <a:rPr lang="cs-CZ" sz="1800" baseline="-25000" dirty="0" err="1">
                <a:solidFill>
                  <a:schemeClr val="accent2"/>
                </a:solidFill>
                <a:latin typeface="Times New Roman" pitchFamily="18" charset="0"/>
              </a:rPr>
              <a:t>M</a:t>
            </a:r>
            <a:r>
              <a:rPr lang="cs-CZ" sz="1800" dirty="0">
                <a:solidFill>
                  <a:schemeClr val="accent2"/>
                </a:solidFill>
                <a:latin typeface="Times New Roman" pitchFamily="18" charset="0"/>
              </a:rPr>
              <a:t> vyzáří Ne foton </a:t>
            </a:r>
            <a:r>
              <a:rPr lang="cs-CZ" sz="1800" dirty="0" err="1">
                <a:solidFill>
                  <a:schemeClr val="accent2"/>
                </a:solidFill>
                <a:latin typeface="Times New Roman" pitchFamily="18" charset="0"/>
              </a:rPr>
              <a:t>stimulovaně</a:t>
            </a:r>
            <a:r>
              <a:rPr lang="cs-CZ" sz="1800" dirty="0">
                <a:solidFill>
                  <a:schemeClr val="accent2"/>
                </a:solidFill>
                <a:latin typeface="Times New Roman" pitchFamily="18" charset="0"/>
              </a:rPr>
              <a:t>, jinak spontánně</a:t>
            </a:r>
          </a:p>
        </p:txBody>
      </p:sp>
      <p:sp>
        <p:nvSpPr>
          <p:cNvPr id="120865" name="Line 33"/>
          <p:cNvSpPr>
            <a:spLocks noChangeShapeType="1"/>
          </p:cNvSpPr>
          <p:nvPr/>
        </p:nvSpPr>
        <p:spPr bwMode="auto">
          <a:xfrm>
            <a:off x="6011863" y="4492625"/>
            <a:ext cx="957262" cy="1588"/>
          </a:xfrm>
          <a:prstGeom prst="line">
            <a:avLst/>
          </a:prstGeom>
          <a:noFill/>
          <a:ln w="28575">
            <a:solidFill>
              <a:schemeClr val="tx1"/>
            </a:solidFill>
            <a:round/>
            <a:headEnd/>
            <a:tailEnd/>
          </a:ln>
          <a:effectLst/>
        </p:spPr>
        <p:txBody>
          <a:bodyPr/>
          <a:lstStyle/>
          <a:p>
            <a:endParaRPr lang="cs-CZ"/>
          </a:p>
        </p:txBody>
      </p:sp>
      <p:sp>
        <p:nvSpPr>
          <p:cNvPr id="120866" name="Line 34"/>
          <p:cNvSpPr>
            <a:spLocks noChangeShapeType="1"/>
          </p:cNvSpPr>
          <p:nvPr/>
        </p:nvSpPr>
        <p:spPr bwMode="auto">
          <a:xfrm>
            <a:off x="5975350" y="3498850"/>
            <a:ext cx="957263" cy="1588"/>
          </a:xfrm>
          <a:prstGeom prst="line">
            <a:avLst/>
          </a:prstGeom>
          <a:noFill/>
          <a:ln w="19050">
            <a:solidFill>
              <a:schemeClr val="tx1"/>
            </a:solidFill>
            <a:round/>
            <a:headEnd/>
            <a:tailEnd/>
          </a:ln>
          <a:effectLst/>
        </p:spPr>
        <p:txBody>
          <a:bodyPr/>
          <a:lstStyle/>
          <a:p>
            <a:endParaRPr lang="cs-CZ"/>
          </a:p>
        </p:txBody>
      </p:sp>
      <p:sp>
        <p:nvSpPr>
          <p:cNvPr id="120867" name="Oval 35"/>
          <p:cNvSpPr>
            <a:spLocks noChangeArrowheads="1"/>
          </p:cNvSpPr>
          <p:nvPr/>
        </p:nvSpPr>
        <p:spPr bwMode="auto">
          <a:xfrm>
            <a:off x="6286500" y="3387725"/>
            <a:ext cx="217488" cy="203200"/>
          </a:xfrm>
          <a:prstGeom prst="ellipse">
            <a:avLst/>
          </a:prstGeom>
          <a:solidFill>
            <a:srgbClr val="33CCFF"/>
          </a:solidFill>
          <a:ln w="9525">
            <a:solidFill>
              <a:schemeClr val="tx1"/>
            </a:solidFill>
            <a:round/>
            <a:headEnd/>
            <a:tailEnd/>
          </a:ln>
          <a:effectLst/>
        </p:spPr>
        <p:txBody>
          <a:bodyPr wrap="none" anchor="ctr"/>
          <a:lstStyle/>
          <a:p>
            <a:pPr algn="ctr"/>
            <a:endParaRPr lang="cs-CZ" b="1">
              <a:latin typeface="Times New Roman" pitchFamily="18" charset="0"/>
            </a:endParaRPr>
          </a:p>
        </p:txBody>
      </p:sp>
      <p:sp>
        <p:nvSpPr>
          <p:cNvPr id="120869" name="Text Box 37"/>
          <p:cNvSpPr txBox="1">
            <a:spLocks noChangeArrowheads="1"/>
          </p:cNvSpPr>
          <p:nvPr/>
        </p:nvSpPr>
        <p:spPr bwMode="auto">
          <a:xfrm>
            <a:off x="6265863" y="4498975"/>
            <a:ext cx="450850" cy="366713"/>
          </a:xfrm>
          <a:prstGeom prst="rect">
            <a:avLst/>
          </a:prstGeom>
          <a:noFill/>
          <a:ln w="9525">
            <a:noFill/>
            <a:miter lim="800000"/>
            <a:headEnd/>
            <a:tailEnd/>
          </a:ln>
          <a:effectLst/>
        </p:spPr>
        <p:txBody>
          <a:bodyPr wrap="none">
            <a:spAutoFit/>
          </a:bodyPr>
          <a:lstStyle/>
          <a:p>
            <a:r>
              <a:rPr lang="cs-CZ" sz="1800">
                <a:latin typeface="Times New Roman" pitchFamily="18" charset="0"/>
              </a:rPr>
              <a:t>Ne</a:t>
            </a:r>
          </a:p>
        </p:txBody>
      </p:sp>
      <p:sp>
        <p:nvSpPr>
          <p:cNvPr id="120870" name="Text Box 38"/>
          <p:cNvSpPr txBox="1">
            <a:spLocks noChangeArrowheads="1"/>
          </p:cNvSpPr>
          <p:nvPr/>
        </p:nvSpPr>
        <p:spPr bwMode="auto">
          <a:xfrm>
            <a:off x="4945063" y="2960688"/>
            <a:ext cx="400050" cy="366712"/>
          </a:xfrm>
          <a:prstGeom prst="rect">
            <a:avLst/>
          </a:prstGeom>
          <a:noFill/>
          <a:ln w="9525">
            <a:noFill/>
            <a:miter lim="800000"/>
            <a:headEnd/>
            <a:tailEnd/>
          </a:ln>
          <a:effectLst/>
        </p:spPr>
        <p:txBody>
          <a:bodyPr wrap="none">
            <a:spAutoFit/>
          </a:bodyPr>
          <a:lstStyle/>
          <a:p>
            <a:r>
              <a:rPr lang="cs-CZ" sz="1800">
                <a:latin typeface="Times New Roman" pitchFamily="18" charset="0"/>
              </a:rPr>
              <a:t>E</a:t>
            </a:r>
            <a:r>
              <a:rPr lang="cs-CZ" sz="1800" baseline="-25000">
                <a:latin typeface="Times New Roman" pitchFamily="18" charset="0"/>
              </a:rPr>
              <a:t>1</a:t>
            </a:r>
            <a:endParaRPr lang="cs-CZ" sz="1800">
              <a:latin typeface="Times New Roman" pitchFamily="18" charset="0"/>
            </a:endParaRPr>
          </a:p>
        </p:txBody>
      </p:sp>
      <p:sp>
        <p:nvSpPr>
          <p:cNvPr id="120871" name="AutoShape 39"/>
          <p:cNvSpPr>
            <a:spLocks noChangeArrowheads="1"/>
          </p:cNvSpPr>
          <p:nvPr/>
        </p:nvSpPr>
        <p:spPr bwMode="auto">
          <a:xfrm>
            <a:off x="6710363" y="2784475"/>
            <a:ext cx="422275" cy="146050"/>
          </a:xfrm>
          <a:prstGeom prst="rightArrow">
            <a:avLst>
              <a:gd name="adj1" fmla="val 50000"/>
              <a:gd name="adj2" fmla="val 72283"/>
            </a:avLst>
          </a:prstGeom>
          <a:solidFill>
            <a:schemeClr val="accent1"/>
          </a:solidFill>
          <a:ln w="9525">
            <a:solidFill>
              <a:schemeClr val="tx1"/>
            </a:solidFill>
            <a:miter lim="800000"/>
            <a:headEnd/>
            <a:tailEnd/>
          </a:ln>
          <a:effectLst/>
        </p:spPr>
        <p:txBody>
          <a:bodyPr wrap="none" anchor="ctr"/>
          <a:lstStyle/>
          <a:p>
            <a:endParaRPr lang="cs-CZ"/>
          </a:p>
        </p:txBody>
      </p:sp>
      <p:sp>
        <p:nvSpPr>
          <p:cNvPr id="120872" name="Text Box 40"/>
          <p:cNvSpPr txBox="1">
            <a:spLocks noChangeArrowheads="1"/>
          </p:cNvSpPr>
          <p:nvPr/>
        </p:nvSpPr>
        <p:spPr bwMode="auto">
          <a:xfrm>
            <a:off x="6581775" y="3101975"/>
            <a:ext cx="400050" cy="366713"/>
          </a:xfrm>
          <a:prstGeom prst="rect">
            <a:avLst/>
          </a:prstGeom>
          <a:noFill/>
          <a:ln w="9525">
            <a:noFill/>
            <a:miter lim="800000"/>
            <a:headEnd/>
            <a:tailEnd/>
          </a:ln>
          <a:effectLst/>
        </p:spPr>
        <p:txBody>
          <a:bodyPr wrap="none">
            <a:spAutoFit/>
          </a:bodyPr>
          <a:lstStyle/>
          <a:p>
            <a:pPr algn="ctr"/>
            <a:r>
              <a:rPr lang="cs-CZ" sz="1800">
                <a:latin typeface="Times New Roman" pitchFamily="18" charset="0"/>
              </a:rPr>
              <a:t>E</a:t>
            </a:r>
            <a:r>
              <a:rPr lang="cs-CZ" sz="1800" baseline="-25000">
                <a:latin typeface="Times New Roman" pitchFamily="18" charset="0"/>
              </a:rPr>
              <a:t>2</a:t>
            </a:r>
          </a:p>
        </p:txBody>
      </p:sp>
      <p:sp>
        <p:nvSpPr>
          <p:cNvPr id="120873" name="Text Box 41"/>
          <p:cNvSpPr txBox="1">
            <a:spLocks noChangeArrowheads="1"/>
          </p:cNvSpPr>
          <p:nvPr/>
        </p:nvSpPr>
        <p:spPr bwMode="auto">
          <a:xfrm>
            <a:off x="6656388" y="4137025"/>
            <a:ext cx="400050" cy="366713"/>
          </a:xfrm>
          <a:prstGeom prst="rect">
            <a:avLst/>
          </a:prstGeom>
          <a:noFill/>
          <a:ln w="9525">
            <a:noFill/>
            <a:miter lim="800000"/>
            <a:headEnd/>
            <a:tailEnd/>
          </a:ln>
          <a:effectLst/>
        </p:spPr>
        <p:txBody>
          <a:bodyPr wrap="none">
            <a:spAutoFit/>
          </a:bodyPr>
          <a:lstStyle/>
          <a:p>
            <a:r>
              <a:rPr lang="cs-CZ" sz="1800">
                <a:latin typeface="Times New Roman" pitchFamily="18" charset="0"/>
              </a:rPr>
              <a:t>E</a:t>
            </a:r>
            <a:r>
              <a:rPr lang="cs-CZ" sz="1800" baseline="-25000">
                <a:latin typeface="Times New Roman" pitchFamily="18" charset="0"/>
              </a:rPr>
              <a:t>3</a:t>
            </a:r>
            <a:endParaRPr lang="cs-CZ" sz="1800">
              <a:latin typeface="Times New Roman" pitchFamily="18" charset="0"/>
            </a:endParaRPr>
          </a:p>
        </p:txBody>
      </p:sp>
      <p:sp>
        <p:nvSpPr>
          <p:cNvPr id="120874" name="Text Box 42"/>
          <p:cNvSpPr txBox="1">
            <a:spLocks noChangeArrowheads="1"/>
          </p:cNvSpPr>
          <p:nvPr/>
        </p:nvSpPr>
        <p:spPr bwMode="auto">
          <a:xfrm>
            <a:off x="7789863" y="2730500"/>
            <a:ext cx="1354137" cy="376238"/>
          </a:xfrm>
          <a:prstGeom prst="rect">
            <a:avLst/>
          </a:prstGeom>
          <a:solidFill>
            <a:srgbClr val="EAEAEA"/>
          </a:solidFill>
          <a:ln w="9525">
            <a:solidFill>
              <a:srgbClr val="FF3300"/>
            </a:solidFill>
            <a:miter lim="800000"/>
            <a:headEnd/>
            <a:tailEnd/>
          </a:ln>
          <a:effectLst/>
        </p:spPr>
        <p:txBody>
          <a:bodyPr>
            <a:spAutoFit/>
          </a:bodyPr>
          <a:lstStyle/>
          <a:p>
            <a:r>
              <a:rPr lang="cs-CZ" sz="1800">
                <a:latin typeface="Times New Roman" pitchFamily="18" charset="0"/>
              </a:rPr>
              <a:t>h</a:t>
            </a:r>
            <a:r>
              <a:rPr lang="cs-CZ" sz="1800">
                <a:latin typeface="Symbol" pitchFamily="18" charset="2"/>
              </a:rPr>
              <a:t>n </a:t>
            </a:r>
            <a:r>
              <a:rPr lang="cs-CZ" sz="1800">
                <a:latin typeface="Times New Roman" pitchFamily="18" charset="0"/>
              </a:rPr>
              <a:t>= E</a:t>
            </a:r>
            <a:r>
              <a:rPr lang="cs-CZ" sz="1800" baseline="-25000">
                <a:latin typeface="Times New Roman" pitchFamily="18" charset="0"/>
              </a:rPr>
              <a:t>2</a:t>
            </a:r>
            <a:r>
              <a:rPr lang="cs-CZ" sz="1800">
                <a:latin typeface="Times New Roman" pitchFamily="18" charset="0"/>
              </a:rPr>
              <a:t> – E</a:t>
            </a:r>
            <a:r>
              <a:rPr lang="cs-CZ" sz="1800" baseline="-25000">
                <a:latin typeface="Times New Roman" pitchFamily="18" charset="0"/>
              </a:rPr>
              <a:t>3</a:t>
            </a:r>
            <a:endParaRPr lang="cs-CZ" sz="1800">
              <a:latin typeface="Times New Roman" pitchFamily="18" charset="0"/>
            </a:endParaRPr>
          </a:p>
        </p:txBody>
      </p:sp>
      <p:sp>
        <p:nvSpPr>
          <p:cNvPr id="120875" name="Text Box 43"/>
          <p:cNvSpPr txBox="1">
            <a:spLocks noChangeArrowheads="1"/>
          </p:cNvSpPr>
          <p:nvPr/>
        </p:nvSpPr>
        <p:spPr bwMode="auto">
          <a:xfrm>
            <a:off x="300038" y="5422900"/>
            <a:ext cx="3205162" cy="915988"/>
          </a:xfrm>
          <a:prstGeom prst="rect">
            <a:avLst/>
          </a:prstGeom>
          <a:noFill/>
          <a:ln w="9525">
            <a:noFill/>
            <a:miter lim="800000"/>
            <a:headEnd/>
            <a:tailEnd/>
          </a:ln>
          <a:effectLst/>
        </p:spPr>
        <p:txBody>
          <a:bodyPr>
            <a:spAutoFit/>
          </a:bodyPr>
          <a:lstStyle/>
          <a:p>
            <a:r>
              <a:rPr lang="cs-CZ" sz="1800">
                <a:solidFill>
                  <a:schemeClr val="accent2"/>
                </a:solidFill>
                <a:latin typeface="Symbol" pitchFamily="18" charset="2"/>
              </a:rPr>
              <a:t>T</a:t>
            </a:r>
            <a:r>
              <a:rPr lang="cs-CZ" sz="1800">
                <a:solidFill>
                  <a:schemeClr val="accent2"/>
                </a:solidFill>
                <a:latin typeface="Times New Roman" pitchFamily="18" charset="0"/>
              </a:rPr>
              <a:t>ypické kontinuální lasery.</a:t>
            </a:r>
            <a:endParaRPr lang="cs-CZ" sz="1800">
              <a:solidFill>
                <a:schemeClr val="accent2"/>
              </a:solidFill>
              <a:latin typeface="Symbol" pitchFamily="18" charset="2"/>
            </a:endParaRPr>
          </a:p>
          <a:p>
            <a:r>
              <a:rPr lang="cs-CZ" sz="1800">
                <a:solidFill>
                  <a:schemeClr val="accent2"/>
                </a:solidFill>
                <a:latin typeface="Symbol" pitchFamily="18" charset="2"/>
              </a:rPr>
              <a:t>l</a:t>
            </a:r>
            <a:r>
              <a:rPr lang="cs-CZ" sz="1800">
                <a:solidFill>
                  <a:schemeClr val="accent2"/>
                </a:solidFill>
                <a:latin typeface="Times New Roman" pitchFamily="18" charset="0"/>
              </a:rPr>
              <a:t>(He-Ne) = 632.8 nm</a:t>
            </a:r>
            <a:endParaRPr lang="cs-CZ" sz="1800">
              <a:solidFill>
                <a:schemeClr val="accent2"/>
              </a:solidFill>
              <a:latin typeface="Symbol" pitchFamily="18" charset="2"/>
            </a:endParaRPr>
          </a:p>
          <a:p>
            <a:r>
              <a:rPr lang="cs-CZ" sz="1800">
                <a:solidFill>
                  <a:schemeClr val="accent2"/>
                </a:solidFill>
                <a:latin typeface="Symbol" pitchFamily="18" charset="2"/>
              </a:rPr>
              <a:t>l</a:t>
            </a:r>
            <a:r>
              <a:rPr lang="cs-CZ" sz="1800">
                <a:solidFill>
                  <a:schemeClr val="accent2"/>
                </a:solidFill>
                <a:latin typeface="Times New Roman" pitchFamily="18" charset="0"/>
              </a:rPr>
              <a:t>(CO</a:t>
            </a:r>
            <a:r>
              <a:rPr lang="cs-CZ" sz="1800" baseline="-25000">
                <a:solidFill>
                  <a:schemeClr val="accent2"/>
                </a:solidFill>
                <a:latin typeface="Times New Roman" pitchFamily="18" charset="0"/>
              </a:rPr>
              <a:t>2</a:t>
            </a:r>
            <a:r>
              <a:rPr lang="cs-CZ" sz="1800">
                <a:solidFill>
                  <a:schemeClr val="accent2"/>
                </a:solidFill>
                <a:latin typeface="Times New Roman" pitchFamily="18" charset="0"/>
              </a:rPr>
              <a:t>) = 10.6 </a:t>
            </a:r>
            <a:r>
              <a:rPr lang="cs-CZ" sz="1800">
                <a:solidFill>
                  <a:schemeClr val="accent2"/>
                </a:solidFill>
                <a:latin typeface="Symbol" pitchFamily="18" charset="2"/>
              </a:rPr>
              <a:t>m</a:t>
            </a:r>
            <a:r>
              <a:rPr lang="cs-CZ" sz="1800">
                <a:solidFill>
                  <a:schemeClr val="accent2"/>
                </a:solidFill>
                <a:latin typeface="Times New Roman" pitchFamily="18" charset="0"/>
              </a:rPr>
              <a:t>m</a:t>
            </a:r>
            <a:r>
              <a:rPr lang="cs-CZ" sz="1800" baseline="-25000">
                <a:solidFill>
                  <a:schemeClr val="accent2"/>
                </a:solidFill>
                <a:latin typeface="Times New Roman" pitchFamily="18" charset="0"/>
              </a:rPr>
              <a:t> </a:t>
            </a:r>
            <a:endParaRPr lang="cs-CZ" sz="1800">
              <a:solidFill>
                <a:schemeClr val="accent2"/>
              </a:solidFill>
              <a:latin typeface="Times New Roman" pitchFamily="18" charset="0"/>
            </a:endParaRPr>
          </a:p>
        </p:txBody>
      </p:sp>
      <p:sp>
        <p:nvSpPr>
          <p:cNvPr id="46" name="Zástupný symbol pro číslo snímku 4"/>
          <p:cNvSpPr>
            <a:spLocks noGrp="1"/>
          </p:cNvSpPr>
          <p:nvPr>
            <p:ph type="sldNum" sz="quarter" idx="4294967295"/>
          </p:nvPr>
        </p:nvSpPr>
        <p:spPr>
          <a:xfrm>
            <a:off x="8178800" y="5815154"/>
            <a:ext cx="609600" cy="521208"/>
          </a:xfrm>
          <a:prstGeom prst="rect">
            <a:avLst/>
          </a:prstGeom>
        </p:spPr>
        <p:txBody>
          <a:bodyPr/>
          <a:lstStyle/>
          <a:p>
            <a:fld id="{A229F504-3BAF-467C-8F21-334C0A71552D}" type="slidenum">
              <a:rPr lang="cs-CZ" smtClean="0"/>
              <a:pPr/>
              <a:t>41</a:t>
            </a:fld>
            <a:endParaRPr lang="cs-CZ"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657225" y="406400"/>
            <a:ext cx="7772400" cy="866775"/>
          </a:xfrm>
          <a:gradFill rotWithShape="0">
            <a:gsLst>
              <a:gs pos="0">
                <a:srgbClr val="66FFFF">
                  <a:gamma/>
                  <a:shade val="56078"/>
                  <a:invGamma/>
                </a:srgbClr>
              </a:gs>
              <a:gs pos="50000">
                <a:srgbClr val="66FFFF"/>
              </a:gs>
              <a:gs pos="100000">
                <a:srgbClr val="66FFFF">
                  <a:gamma/>
                  <a:shade val="56078"/>
                  <a:invGamma/>
                </a:srgbClr>
              </a:gs>
            </a:gsLst>
            <a:lin ang="5400000" scaled="1"/>
          </a:gradFill>
          <a:ln/>
        </p:spPr>
        <p:txBody>
          <a:bodyPr/>
          <a:lstStyle/>
          <a:p>
            <a:r>
              <a:rPr lang="cs-CZ"/>
              <a:t>Polovodičový laser</a:t>
            </a:r>
          </a:p>
        </p:txBody>
      </p:sp>
      <p:sp>
        <p:nvSpPr>
          <p:cNvPr id="128003" name="Rectangle 3"/>
          <p:cNvSpPr>
            <a:spLocks noChangeArrowheads="1"/>
          </p:cNvSpPr>
          <p:nvPr/>
        </p:nvSpPr>
        <p:spPr bwMode="auto">
          <a:xfrm>
            <a:off x="2235200" y="1770063"/>
            <a:ext cx="3802063" cy="436562"/>
          </a:xfrm>
          <a:prstGeom prst="rect">
            <a:avLst/>
          </a:prstGeom>
          <a:solidFill>
            <a:srgbClr val="FF99FF"/>
          </a:solidFill>
          <a:ln w="9525">
            <a:solidFill>
              <a:schemeClr val="tx1"/>
            </a:solidFill>
            <a:miter lim="800000"/>
            <a:headEnd/>
            <a:tailEnd/>
          </a:ln>
          <a:effectLst/>
        </p:spPr>
        <p:txBody>
          <a:bodyPr wrap="none" anchor="ctr"/>
          <a:lstStyle/>
          <a:p>
            <a:pPr algn="ctr"/>
            <a:endParaRPr lang="cs-CZ" sz="1800">
              <a:latin typeface="Times New Roman" pitchFamily="18" charset="0"/>
            </a:endParaRPr>
          </a:p>
        </p:txBody>
      </p:sp>
      <p:sp>
        <p:nvSpPr>
          <p:cNvPr id="128004" name="Rectangle 4"/>
          <p:cNvSpPr>
            <a:spLocks noChangeArrowheads="1"/>
          </p:cNvSpPr>
          <p:nvPr/>
        </p:nvSpPr>
        <p:spPr bwMode="auto">
          <a:xfrm>
            <a:off x="2239963" y="2255838"/>
            <a:ext cx="3802062" cy="322262"/>
          </a:xfrm>
          <a:prstGeom prst="rect">
            <a:avLst/>
          </a:prstGeom>
          <a:solidFill>
            <a:srgbClr val="FFCCFF"/>
          </a:solidFill>
          <a:ln w="9525">
            <a:solidFill>
              <a:schemeClr val="tx1"/>
            </a:solidFill>
            <a:miter lim="800000"/>
            <a:headEnd/>
            <a:tailEnd/>
          </a:ln>
          <a:effectLst/>
        </p:spPr>
        <p:txBody>
          <a:bodyPr wrap="none" anchor="ctr"/>
          <a:lstStyle/>
          <a:p>
            <a:endParaRPr lang="cs-CZ"/>
          </a:p>
        </p:txBody>
      </p:sp>
      <p:sp>
        <p:nvSpPr>
          <p:cNvPr id="128005" name="Rectangle 5"/>
          <p:cNvSpPr>
            <a:spLocks noChangeArrowheads="1"/>
          </p:cNvSpPr>
          <p:nvPr/>
        </p:nvSpPr>
        <p:spPr bwMode="auto">
          <a:xfrm>
            <a:off x="2241550" y="2620963"/>
            <a:ext cx="3802063" cy="450850"/>
          </a:xfrm>
          <a:prstGeom prst="rect">
            <a:avLst/>
          </a:prstGeom>
          <a:solidFill>
            <a:srgbClr val="FF99FF"/>
          </a:solidFill>
          <a:ln w="9525">
            <a:solidFill>
              <a:schemeClr val="tx1"/>
            </a:solidFill>
            <a:miter lim="800000"/>
            <a:headEnd/>
            <a:tailEnd/>
          </a:ln>
          <a:effectLst/>
        </p:spPr>
        <p:txBody>
          <a:bodyPr wrap="none" anchor="ctr"/>
          <a:lstStyle/>
          <a:p>
            <a:endParaRPr lang="cs-CZ"/>
          </a:p>
        </p:txBody>
      </p:sp>
      <p:sp>
        <p:nvSpPr>
          <p:cNvPr id="128006" name="Text Box 6"/>
          <p:cNvSpPr txBox="1">
            <a:spLocks noChangeArrowheads="1"/>
          </p:cNvSpPr>
          <p:nvPr/>
        </p:nvSpPr>
        <p:spPr bwMode="auto">
          <a:xfrm>
            <a:off x="2244725" y="2649538"/>
            <a:ext cx="1809750" cy="366712"/>
          </a:xfrm>
          <a:prstGeom prst="rect">
            <a:avLst/>
          </a:prstGeom>
          <a:noFill/>
          <a:ln w="9525">
            <a:noFill/>
            <a:miter lim="800000"/>
            <a:headEnd/>
            <a:tailEnd/>
          </a:ln>
          <a:effectLst/>
        </p:spPr>
        <p:txBody>
          <a:bodyPr wrap="none">
            <a:spAutoFit/>
          </a:bodyPr>
          <a:lstStyle/>
          <a:p>
            <a:r>
              <a:rPr lang="cs-CZ" sz="1800">
                <a:latin typeface="Times New Roman" pitchFamily="18" charset="0"/>
              </a:rPr>
              <a:t>Al</a:t>
            </a:r>
            <a:r>
              <a:rPr lang="cs-CZ" sz="1800" baseline="-25000">
                <a:latin typeface="Times New Roman" pitchFamily="18" charset="0"/>
              </a:rPr>
              <a:t>x</a:t>
            </a:r>
            <a:r>
              <a:rPr lang="cs-CZ" sz="1800">
                <a:latin typeface="Times New Roman" pitchFamily="18" charset="0"/>
              </a:rPr>
              <a:t>Ga</a:t>
            </a:r>
            <a:r>
              <a:rPr lang="cs-CZ" sz="1800" baseline="-25000">
                <a:latin typeface="Times New Roman" pitchFamily="18" charset="0"/>
              </a:rPr>
              <a:t>1-x</a:t>
            </a:r>
            <a:r>
              <a:rPr lang="cs-CZ" sz="1800">
                <a:latin typeface="Times New Roman" pitchFamily="18" charset="0"/>
              </a:rPr>
              <a:t>As, p-typ</a:t>
            </a:r>
          </a:p>
        </p:txBody>
      </p:sp>
      <p:sp>
        <p:nvSpPr>
          <p:cNvPr id="128007" name="Text Box 7"/>
          <p:cNvSpPr txBox="1">
            <a:spLocks noChangeArrowheads="1"/>
          </p:cNvSpPr>
          <p:nvPr/>
        </p:nvSpPr>
        <p:spPr bwMode="auto">
          <a:xfrm>
            <a:off x="2252663" y="1846263"/>
            <a:ext cx="1809750" cy="366712"/>
          </a:xfrm>
          <a:prstGeom prst="rect">
            <a:avLst/>
          </a:prstGeom>
          <a:noFill/>
          <a:ln w="9525">
            <a:noFill/>
            <a:miter lim="800000"/>
            <a:headEnd/>
            <a:tailEnd/>
          </a:ln>
          <a:effectLst/>
        </p:spPr>
        <p:txBody>
          <a:bodyPr wrap="none">
            <a:spAutoFit/>
          </a:bodyPr>
          <a:lstStyle/>
          <a:p>
            <a:r>
              <a:rPr lang="cs-CZ" sz="1800">
                <a:latin typeface="Times New Roman" pitchFamily="18" charset="0"/>
              </a:rPr>
              <a:t>Al</a:t>
            </a:r>
            <a:r>
              <a:rPr lang="cs-CZ" sz="1800" baseline="-25000">
                <a:latin typeface="Times New Roman" pitchFamily="18" charset="0"/>
              </a:rPr>
              <a:t>x</a:t>
            </a:r>
            <a:r>
              <a:rPr lang="cs-CZ" sz="1800">
                <a:latin typeface="Times New Roman" pitchFamily="18" charset="0"/>
              </a:rPr>
              <a:t>Ga</a:t>
            </a:r>
            <a:r>
              <a:rPr lang="cs-CZ" sz="1800" baseline="-25000">
                <a:latin typeface="Times New Roman" pitchFamily="18" charset="0"/>
              </a:rPr>
              <a:t>1-x</a:t>
            </a:r>
            <a:r>
              <a:rPr lang="cs-CZ" sz="1800">
                <a:latin typeface="Times New Roman" pitchFamily="18" charset="0"/>
              </a:rPr>
              <a:t>As, n-typ</a:t>
            </a:r>
          </a:p>
        </p:txBody>
      </p:sp>
      <p:sp>
        <p:nvSpPr>
          <p:cNvPr id="128008" name="Text Box 8"/>
          <p:cNvSpPr txBox="1">
            <a:spLocks noChangeArrowheads="1"/>
          </p:cNvSpPr>
          <p:nvPr/>
        </p:nvSpPr>
        <p:spPr bwMode="auto">
          <a:xfrm>
            <a:off x="2317750" y="2271713"/>
            <a:ext cx="1301750" cy="366712"/>
          </a:xfrm>
          <a:prstGeom prst="rect">
            <a:avLst/>
          </a:prstGeom>
          <a:noFill/>
          <a:ln w="9525">
            <a:noFill/>
            <a:miter lim="800000"/>
            <a:headEnd/>
            <a:tailEnd/>
          </a:ln>
          <a:effectLst/>
        </p:spPr>
        <p:txBody>
          <a:bodyPr wrap="none">
            <a:spAutoFit/>
          </a:bodyPr>
          <a:lstStyle/>
          <a:p>
            <a:r>
              <a:rPr lang="cs-CZ" sz="1800">
                <a:latin typeface="Times New Roman" pitchFamily="18" charset="0"/>
              </a:rPr>
              <a:t>GaAs, p-typ</a:t>
            </a:r>
          </a:p>
        </p:txBody>
      </p:sp>
      <p:sp>
        <p:nvSpPr>
          <p:cNvPr id="128009" name="Line 9"/>
          <p:cNvSpPr>
            <a:spLocks noChangeShapeType="1"/>
          </p:cNvSpPr>
          <p:nvPr/>
        </p:nvSpPr>
        <p:spPr bwMode="auto">
          <a:xfrm>
            <a:off x="2235200" y="1698625"/>
            <a:ext cx="3773488" cy="0"/>
          </a:xfrm>
          <a:prstGeom prst="line">
            <a:avLst/>
          </a:prstGeom>
          <a:noFill/>
          <a:ln w="28575">
            <a:solidFill>
              <a:schemeClr val="tx1"/>
            </a:solidFill>
            <a:round/>
            <a:headEnd/>
            <a:tailEnd/>
          </a:ln>
          <a:effectLst/>
        </p:spPr>
        <p:txBody>
          <a:bodyPr/>
          <a:lstStyle/>
          <a:p>
            <a:endParaRPr lang="cs-CZ"/>
          </a:p>
        </p:txBody>
      </p:sp>
      <p:sp>
        <p:nvSpPr>
          <p:cNvPr id="128010" name="Line 10"/>
          <p:cNvSpPr>
            <a:spLocks noChangeShapeType="1"/>
          </p:cNvSpPr>
          <p:nvPr/>
        </p:nvSpPr>
        <p:spPr bwMode="auto">
          <a:xfrm>
            <a:off x="2271713" y="3143250"/>
            <a:ext cx="3773487" cy="0"/>
          </a:xfrm>
          <a:prstGeom prst="line">
            <a:avLst/>
          </a:prstGeom>
          <a:noFill/>
          <a:ln w="28575">
            <a:solidFill>
              <a:schemeClr val="tx1"/>
            </a:solidFill>
            <a:round/>
            <a:headEnd/>
            <a:tailEnd/>
          </a:ln>
          <a:effectLst/>
        </p:spPr>
        <p:txBody>
          <a:bodyPr/>
          <a:lstStyle/>
          <a:p>
            <a:endParaRPr lang="cs-CZ"/>
          </a:p>
        </p:txBody>
      </p:sp>
      <p:sp>
        <p:nvSpPr>
          <p:cNvPr id="128011" name="Line 11"/>
          <p:cNvSpPr>
            <a:spLocks noChangeShapeType="1"/>
          </p:cNvSpPr>
          <p:nvPr/>
        </p:nvSpPr>
        <p:spPr bwMode="auto">
          <a:xfrm flipV="1">
            <a:off x="4035425" y="1450975"/>
            <a:ext cx="0" cy="233363"/>
          </a:xfrm>
          <a:prstGeom prst="line">
            <a:avLst/>
          </a:prstGeom>
          <a:noFill/>
          <a:ln w="9525">
            <a:solidFill>
              <a:schemeClr val="tx1"/>
            </a:solidFill>
            <a:round/>
            <a:headEnd/>
            <a:tailEnd/>
          </a:ln>
          <a:effectLst/>
        </p:spPr>
        <p:txBody>
          <a:bodyPr/>
          <a:lstStyle/>
          <a:p>
            <a:endParaRPr lang="cs-CZ"/>
          </a:p>
        </p:txBody>
      </p:sp>
      <p:sp>
        <p:nvSpPr>
          <p:cNvPr id="128012" name="Line 12"/>
          <p:cNvSpPr>
            <a:spLocks noChangeShapeType="1"/>
          </p:cNvSpPr>
          <p:nvPr/>
        </p:nvSpPr>
        <p:spPr bwMode="auto">
          <a:xfrm flipV="1">
            <a:off x="4029075" y="3140075"/>
            <a:ext cx="0" cy="233363"/>
          </a:xfrm>
          <a:prstGeom prst="line">
            <a:avLst/>
          </a:prstGeom>
          <a:noFill/>
          <a:ln w="9525">
            <a:solidFill>
              <a:schemeClr val="tx1"/>
            </a:solidFill>
            <a:round/>
            <a:headEnd/>
            <a:tailEnd/>
          </a:ln>
          <a:effectLst/>
        </p:spPr>
        <p:txBody>
          <a:bodyPr/>
          <a:lstStyle/>
          <a:p>
            <a:endParaRPr lang="cs-CZ"/>
          </a:p>
        </p:txBody>
      </p:sp>
      <p:sp>
        <p:nvSpPr>
          <p:cNvPr id="128013" name="Oval 13"/>
          <p:cNvSpPr>
            <a:spLocks noChangeArrowheads="1"/>
          </p:cNvSpPr>
          <p:nvPr/>
        </p:nvSpPr>
        <p:spPr bwMode="auto">
          <a:xfrm>
            <a:off x="3992563" y="3324225"/>
            <a:ext cx="88900" cy="88900"/>
          </a:xfrm>
          <a:prstGeom prst="ellipse">
            <a:avLst/>
          </a:prstGeom>
          <a:solidFill>
            <a:schemeClr val="tx1"/>
          </a:solidFill>
          <a:ln w="9525">
            <a:solidFill>
              <a:schemeClr val="tx1"/>
            </a:solidFill>
            <a:round/>
            <a:headEnd/>
            <a:tailEnd/>
          </a:ln>
          <a:effectLst/>
        </p:spPr>
        <p:txBody>
          <a:bodyPr wrap="none" anchor="ctr"/>
          <a:lstStyle/>
          <a:p>
            <a:endParaRPr lang="cs-CZ"/>
          </a:p>
        </p:txBody>
      </p:sp>
      <p:sp>
        <p:nvSpPr>
          <p:cNvPr id="128014" name="Oval 14"/>
          <p:cNvSpPr>
            <a:spLocks noChangeArrowheads="1"/>
          </p:cNvSpPr>
          <p:nvPr/>
        </p:nvSpPr>
        <p:spPr bwMode="auto">
          <a:xfrm>
            <a:off x="3970338" y="1400175"/>
            <a:ext cx="88900" cy="88900"/>
          </a:xfrm>
          <a:prstGeom prst="ellipse">
            <a:avLst/>
          </a:prstGeom>
          <a:solidFill>
            <a:schemeClr val="tx1"/>
          </a:solidFill>
          <a:ln w="9525">
            <a:solidFill>
              <a:schemeClr val="tx1"/>
            </a:solidFill>
            <a:round/>
            <a:headEnd/>
            <a:tailEnd/>
          </a:ln>
          <a:effectLst/>
        </p:spPr>
        <p:txBody>
          <a:bodyPr wrap="none" anchor="ctr"/>
          <a:lstStyle/>
          <a:p>
            <a:endParaRPr lang="cs-CZ"/>
          </a:p>
        </p:txBody>
      </p:sp>
      <p:sp>
        <p:nvSpPr>
          <p:cNvPr id="128015" name="Line 15"/>
          <p:cNvSpPr>
            <a:spLocks noChangeShapeType="1"/>
          </p:cNvSpPr>
          <p:nvPr/>
        </p:nvSpPr>
        <p:spPr bwMode="auto">
          <a:xfrm>
            <a:off x="2220913" y="1770063"/>
            <a:ext cx="0" cy="1320800"/>
          </a:xfrm>
          <a:prstGeom prst="line">
            <a:avLst/>
          </a:prstGeom>
          <a:noFill/>
          <a:ln w="57150">
            <a:solidFill>
              <a:schemeClr val="accent2"/>
            </a:solidFill>
            <a:round/>
            <a:headEnd/>
            <a:tailEnd/>
          </a:ln>
          <a:effectLst/>
        </p:spPr>
        <p:txBody>
          <a:bodyPr/>
          <a:lstStyle/>
          <a:p>
            <a:endParaRPr lang="cs-CZ"/>
          </a:p>
        </p:txBody>
      </p:sp>
      <p:sp>
        <p:nvSpPr>
          <p:cNvPr id="128016" name="Line 16"/>
          <p:cNvSpPr>
            <a:spLocks noChangeShapeType="1"/>
          </p:cNvSpPr>
          <p:nvPr/>
        </p:nvSpPr>
        <p:spPr bwMode="auto">
          <a:xfrm>
            <a:off x="6016625" y="1792288"/>
            <a:ext cx="0" cy="1320800"/>
          </a:xfrm>
          <a:prstGeom prst="line">
            <a:avLst/>
          </a:prstGeom>
          <a:noFill/>
          <a:ln w="57150">
            <a:solidFill>
              <a:schemeClr val="accent2"/>
            </a:solidFill>
            <a:round/>
            <a:headEnd/>
            <a:tailEnd/>
          </a:ln>
          <a:effectLst/>
        </p:spPr>
        <p:txBody>
          <a:bodyPr/>
          <a:lstStyle/>
          <a:p>
            <a:endParaRPr lang="cs-CZ"/>
          </a:p>
        </p:txBody>
      </p:sp>
      <p:sp>
        <p:nvSpPr>
          <p:cNvPr id="128017" name="Text Box 17"/>
          <p:cNvSpPr txBox="1">
            <a:spLocks noChangeArrowheads="1"/>
          </p:cNvSpPr>
          <p:nvPr/>
        </p:nvSpPr>
        <p:spPr bwMode="auto">
          <a:xfrm>
            <a:off x="4146550" y="3157538"/>
            <a:ext cx="357188" cy="457200"/>
          </a:xfrm>
          <a:prstGeom prst="rect">
            <a:avLst/>
          </a:prstGeom>
          <a:noFill/>
          <a:ln w="9525">
            <a:noFill/>
            <a:miter lim="800000"/>
            <a:headEnd/>
            <a:tailEnd/>
          </a:ln>
          <a:effectLst/>
        </p:spPr>
        <p:txBody>
          <a:bodyPr wrap="none">
            <a:spAutoFit/>
          </a:bodyPr>
          <a:lstStyle/>
          <a:p>
            <a:r>
              <a:rPr lang="cs-CZ" b="1">
                <a:latin typeface="Times New Roman" pitchFamily="18" charset="0"/>
              </a:rPr>
              <a:t>+</a:t>
            </a:r>
          </a:p>
        </p:txBody>
      </p:sp>
      <p:sp>
        <p:nvSpPr>
          <p:cNvPr id="128018" name="Text Box 18"/>
          <p:cNvSpPr txBox="1">
            <a:spLocks noChangeArrowheads="1"/>
          </p:cNvSpPr>
          <p:nvPr/>
        </p:nvSpPr>
        <p:spPr bwMode="auto">
          <a:xfrm>
            <a:off x="4073525" y="1184275"/>
            <a:ext cx="285750" cy="457200"/>
          </a:xfrm>
          <a:prstGeom prst="rect">
            <a:avLst/>
          </a:prstGeom>
          <a:noFill/>
          <a:ln w="9525">
            <a:noFill/>
            <a:miter lim="800000"/>
            <a:headEnd/>
            <a:tailEnd/>
          </a:ln>
          <a:effectLst/>
        </p:spPr>
        <p:txBody>
          <a:bodyPr wrap="none">
            <a:spAutoFit/>
          </a:bodyPr>
          <a:lstStyle/>
          <a:p>
            <a:r>
              <a:rPr lang="cs-CZ" b="1">
                <a:latin typeface="Times New Roman" pitchFamily="18" charset="0"/>
              </a:rPr>
              <a:t>-</a:t>
            </a:r>
          </a:p>
        </p:txBody>
      </p:sp>
      <p:sp>
        <p:nvSpPr>
          <p:cNvPr id="128019" name="AutoShape 19"/>
          <p:cNvSpPr>
            <a:spLocks noChangeArrowheads="1"/>
          </p:cNvSpPr>
          <p:nvPr/>
        </p:nvSpPr>
        <p:spPr bwMode="auto">
          <a:xfrm>
            <a:off x="4964113" y="2497138"/>
            <a:ext cx="363537" cy="363537"/>
          </a:xfrm>
          <a:prstGeom prst="upArrow">
            <a:avLst>
              <a:gd name="adj1" fmla="val 50000"/>
              <a:gd name="adj2" fmla="val 25000"/>
            </a:avLst>
          </a:prstGeom>
          <a:solidFill>
            <a:srgbClr val="33CCFF"/>
          </a:solidFill>
          <a:ln w="9525">
            <a:solidFill>
              <a:srgbClr val="33CCFF"/>
            </a:solidFill>
            <a:miter lim="800000"/>
            <a:headEnd/>
            <a:tailEnd/>
          </a:ln>
          <a:effectLst/>
        </p:spPr>
        <p:txBody>
          <a:bodyPr wrap="none" anchor="ctr"/>
          <a:lstStyle/>
          <a:p>
            <a:endParaRPr lang="cs-CZ"/>
          </a:p>
        </p:txBody>
      </p:sp>
      <p:sp>
        <p:nvSpPr>
          <p:cNvPr id="128020" name="AutoShape 20"/>
          <p:cNvSpPr>
            <a:spLocks noChangeArrowheads="1"/>
          </p:cNvSpPr>
          <p:nvPr/>
        </p:nvSpPr>
        <p:spPr bwMode="auto">
          <a:xfrm flipV="1">
            <a:off x="4927600" y="1982788"/>
            <a:ext cx="363538" cy="363537"/>
          </a:xfrm>
          <a:prstGeom prst="upArrow">
            <a:avLst>
              <a:gd name="adj1" fmla="val 50000"/>
              <a:gd name="adj2" fmla="val 25000"/>
            </a:avLst>
          </a:prstGeom>
          <a:solidFill>
            <a:srgbClr val="33CCFF"/>
          </a:solidFill>
          <a:ln w="9525">
            <a:solidFill>
              <a:srgbClr val="33CCFF"/>
            </a:solidFill>
            <a:miter lim="800000"/>
            <a:headEnd/>
            <a:tailEnd/>
          </a:ln>
          <a:effectLst/>
        </p:spPr>
        <p:txBody>
          <a:bodyPr wrap="none" anchor="ctr"/>
          <a:lstStyle/>
          <a:p>
            <a:endParaRPr lang="cs-CZ"/>
          </a:p>
        </p:txBody>
      </p:sp>
      <p:sp>
        <p:nvSpPr>
          <p:cNvPr id="128021" name="Text Box 21"/>
          <p:cNvSpPr txBox="1">
            <a:spLocks noChangeArrowheads="1"/>
          </p:cNvSpPr>
          <p:nvPr/>
        </p:nvSpPr>
        <p:spPr bwMode="auto">
          <a:xfrm>
            <a:off x="4479925" y="2722563"/>
            <a:ext cx="1498600" cy="366712"/>
          </a:xfrm>
          <a:prstGeom prst="rect">
            <a:avLst/>
          </a:prstGeom>
          <a:noFill/>
          <a:ln w="9525">
            <a:noFill/>
            <a:miter lim="800000"/>
            <a:headEnd/>
            <a:tailEnd/>
          </a:ln>
          <a:effectLst/>
        </p:spPr>
        <p:txBody>
          <a:bodyPr wrap="none">
            <a:spAutoFit/>
          </a:bodyPr>
          <a:lstStyle/>
          <a:p>
            <a:r>
              <a:rPr lang="cs-CZ" sz="1800" b="1">
                <a:solidFill>
                  <a:schemeClr val="accent2"/>
                </a:solidFill>
                <a:latin typeface="Times New Roman" pitchFamily="18" charset="0"/>
              </a:rPr>
              <a:t>tok elektronů</a:t>
            </a:r>
          </a:p>
        </p:txBody>
      </p:sp>
      <p:sp>
        <p:nvSpPr>
          <p:cNvPr id="128022" name="Text Box 22"/>
          <p:cNvSpPr txBox="1">
            <a:spLocks noChangeArrowheads="1"/>
          </p:cNvSpPr>
          <p:nvPr/>
        </p:nvSpPr>
        <p:spPr bwMode="auto">
          <a:xfrm>
            <a:off x="4697413" y="1693863"/>
            <a:ext cx="889000" cy="366712"/>
          </a:xfrm>
          <a:prstGeom prst="rect">
            <a:avLst/>
          </a:prstGeom>
          <a:noFill/>
          <a:ln w="9525">
            <a:noFill/>
            <a:miter lim="800000"/>
            <a:headEnd/>
            <a:tailEnd/>
          </a:ln>
          <a:effectLst/>
        </p:spPr>
        <p:txBody>
          <a:bodyPr wrap="none">
            <a:spAutoFit/>
          </a:bodyPr>
          <a:lstStyle/>
          <a:p>
            <a:r>
              <a:rPr lang="cs-CZ" sz="1800" b="1">
                <a:solidFill>
                  <a:schemeClr val="accent2"/>
                </a:solidFill>
                <a:latin typeface="Times New Roman" pitchFamily="18" charset="0"/>
              </a:rPr>
              <a:t>tok děr</a:t>
            </a:r>
          </a:p>
        </p:txBody>
      </p:sp>
      <p:sp>
        <p:nvSpPr>
          <p:cNvPr id="128023" name="Text Box 23"/>
          <p:cNvSpPr txBox="1">
            <a:spLocks noChangeArrowheads="1"/>
          </p:cNvSpPr>
          <p:nvPr/>
        </p:nvSpPr>
        <p:spPr bwMode="auto">
          <a:xfrm>
            <a:off x="3795713" y="2228850"/>
            <a:ext cx="2832100" cy="366713"/>
          </a:xfrm>
          <a:prstGeom prst="rect">
            <a:avLst/>
          </a:prstGeom>
          <a:noFill/>
          <a:ln w="9525">
            <a:noFill/>
            <a:miter lim="800000"/>
            <a:headEnd/>
            <a:tailEnd/>
          </a:ln>
          <a:effectLst/>
        </p:spPr>
        <p:txBody>
          <a:bodyPr>
            <a:spAutoFit/>
          </a:bodyPr>
          <a:lstStyle/>
          <a:p>
            <a:r>
              <a:rPr lang="cs-CZ" sz="1800" b="1">
                <a:solidFill>
                  <a:srgbClr val="FF0000"/>
                </a:solidFill>
                <a:latin typeface="Times New Roman" pitchFamily="18" charset="0"/>
              </a:rPr>
              <a:t>  zářivá rekombinace</a:t>
            </a:r>
            <a:r>
              <a:rPr lang="cs-CZ" sz="1800">
                <a:latin typeface="Times New Roman" pitchFamily="18" charset="0"/>
              </a:rPr>
              <a:t>   </a:t>
            </a:r>
          </a:p>
        </p:txBody>
      </p:sp>
      <p:sp>
        <p:nvSpPr>
          <p:cNvPr id="128024" name="Line 24"/>
          <p:cNvSpPr>
            <a:spLocks noChangeShapeType="1"/>
          </p:cNvSpPr>
          <p:nvPr/>
        </p:nvSpPr>
        <p:spPr bwMode="auto">
          <a:xfrm>
            <a:off x="6053138" y="2424113"/>
            <a:ext cx="754062" cy="0"/>
          </a:xfrm>
          <a:prstGeom prst="line">
            <a:avLst/>
          </a:prstGeom>
          <a:noFill/>
          <a:ln w="19050">
            <a:solidFill>
              <a:srgbClr val="FF0000"/>
            </a:solidFill>
            <a:round/>
            <a:headEnd/>
            <a:tailEnd type="triangle" w="med" len="med"/>
          </a:ln>
          <a:effectLst/>
        </p:spPr>
        <p:txBody>
          <a:bodyPr/>
          <a:lstStyle/>
          <a:p>
            <a:endParaRPr lang="cs-CZ"/>
          </a:p>
        </p:txBody>
      </p:sp>
      <p:sp>
        <p:nvSpPr>
          <p:cNvPr id="128025" name="Line 25"/>
          <p:cNvSpPr>
            <a:spLocks noChangeShapeType="1"/>
          </p:cNvSpPr>
          <p:nvPr/>
        </p:nvSpPr>
        <p:spPr bwMode="auto">
          <a:xfrm>
            <a:off x="6061075" y="2576513"/>
            <a:ext cx="754063" cy="0"/>
          </a:xfrm>
          <a:prstGeom prst="line">
            <a:avLst/>
          </a:prstGeom>
          <a:noFill/>
          <a:ln w="19050">
            <a:solidFill>
              <a:srgbClr val="FF0000"/>
            </a:solidFill>
            <a:round/>
            <a:headEnd/>
            <a:tailEnd type="triangle" w="med" len="med"/>
          </a:ln>
          <a:effectLst/>
        </p:spPr>
        <p:txBody>
          <a:bodyPr/>
          <a:lstStyle/>
          <a:p>
            <a:endParaRPr lang="cs-CZ"/>
          </a:p>
        </p:txBody>
      </p:sp>
      <p:sp>
        <p:nvSpPr>
          <p:cNvPr id="128026" name="Line 26"/>
          <p:cNvSpPr>
            <a:spLocks noChangeShapeType="1"/>
          </p:cNvSpPr>
          <p:nvPr/>
        </p:nvSpPr>
        <p:spPr bwMode="auto">
          <a:xfrm>
            <a:off x="6038850" y="2279650"/>
            <a:ext cx="754063" cy="0"/>
          </a:xfrm>
          <a:prstGeom prst="line">
            <a:avLst/>
          </a:prstGeom>
          <a:noFill/>
          <a:ln w="19050">
            <a:solidFill>
              <a:srgbClr val="FF0000"/>
            </a:solidFill>
            <a:round/>
            <a:headEnd/>
            <a:tailEnd type="triangle" w="med" len="med"/>
          </a:ln>
          <a:effectLst/>
        </p:spPr>
        <p:txBody>
          <a:bodyPr/>
          <a:lstStyle/>
          <a:p>
            <a:endParaRPr lang="cs-CZ"/>
          </a:p>
        </p:txBody>
      </p:sp>
      <p:sp>
        <p:nvSpPr>
          <p:cNvPr id="128027" name="Text Box 27"/>
          <p:cNvSpPr txBox="1">
            <a:spLocks noChangeArrowheads="1"/>
          </p:cNvSpPr>
          <p:nvPr/>
        </p:nvSpPr>
        <p:spPr bwMode="auto">
          <a:xfrm>
            <a:off x="6889750" y="2114550"/>
            <a:ext cx="1892300" cy="641350"/>
          </a:xfrm>
          <a:prstGeom prst="rect">
            <a:avLst/>
          </a:prstGeom>
          <a:noFill/>
          <a:ln w="9525">
            <a:noFill/>
            <a:miter lim="800000"/>
            <a:headEnd/>
            <a:tailEnd/>
          </a:ln>
          <a:effectLst/>
        </p:spPr>
        <p:txBody>
          <a:bodyPr wrap="none">
            <a:spAutoFit/>
          </a:bodyPr>
          <a:lstStyle/>
          <a:p>
            <a:pPr algn="ctr"/>
            <a:r>
              <a:rPr lang="cs-CZ" sz="1800">
                <a:latin typeface="Times New Roman" pitchFamily="18" charset="0"/>
              </a:rPr>
              <a:t>stimulovaná emise</a:t>
            </a:r>
          </a:p>
          <a:p>
            <a:pPr algn="ctr"/>
            <a:r>
              <a:rPr lang="cs-CZ" sz="1800">
                <a:latin typeface="Times New Roman" pitchFamily="18" charset="0"/>
              </a:rPr>
              <a:t>fotonů</a:t>
            </a:r>
          </a:p>
        </p:txBody>
      </p:sp>
      <p:sp>
        <p:nvSpPr>
          <p:cNvPr id="128028" name="Text Box 28"/>
          <p:cNvSpPr txBox="1">
            <a:spLocks noChangeArrowheads="1"/>
          </p:cNvSpPr>
          <p:nvPr/>
        </p:nvSpPr>
        <p:spPr bwMode="auto">
          <a:xfrm>
            <a:off x="257175" y="1881188"/>
            <a:ext cx="1600200" cy="915987"/>
          </a:xfrm>
          <a:prstGeom prst="rect">
            <a:avLst/>
          </a:prstGeom>
          <a:noFill/>
          <a:ln w="9525">
            <a:noFill/>
            <a:miter lim="800000"/>
            <a:headEnd/>
            <a:tailEnd/>
          </a:ln>
          <a:effectLst/>
        </p:spPr>
        <p:txBody>
          <a:bodyPr wrap="none">
            <a:spAutoFit/>
          </a:bodyPr>
          <a:lstStyle/>
          <a:p>
            <a:pPr algn="ctr"/>
            <a:r>
              <a:rPr lang="cs-CZ" sz="1800">
                <a:solidFill>
                  <a:schemeClr val="accent2"/>
                </a:solidFill>
                <a:latin typeface="Times New Roman" pitchFamily="18" charset="0"/>
              </a:rPr>
              <a:t>Zrcadlově</a:t>
            </a:r>
          </a:p>
          <a:p>
            <a:pPr algn="ctr"/>
            <a:r>
              <a:rPr lang="cs-CZ" sz="1800">
                <a:solidFill>
                  <a:schemeClr val="accent2"/>
                </a:solidFill>
                <a:latin typeface="Times New Roman" pitchFamily="18" charset="0"/>
              </a:rPr>
              <a:t>upravené čelní </a:t>
            </a:r>
          </a:p>
          <a:p>
            <a:pPr algn="ctr"/>
            <a:r>
              <a:rPr lang="cs-CZ" sz="1800">
                <a:solidFill>
                  <a:schemeClr val="accent2"/>
                </a:solidFill>
                <a:latin typeface="Times New Roman" pitchFamily="18" charset="0"/>
              </a:rPr>
              <a:t>plochy krystalu</a:t>
            </a:r>
          </a:p>
        </p:txBody>
      </p:sp>
      <p:sp>
        <p:nvSpPr>
          <p:cNvPr id="128029" name="Line 29"/>
          <p:cNvSpPr>
            <a:spLocks noChangeShapeType="1"/>
          </p:cNvSpPr>
          <p:nvPr/>
        </p:nvSpPr>
        <p:spPr bwMode="auto">
          <a:xfrm flipV="1">
            <a:off x="1538288" y="1944688"/>
            <a:ext cx="609600" cy="130175"/>
          </a:xfrm>
          <a:prstGeom prst="line">
            <a:avLst/>
          </a:prstGeom>
          <a:noFill/>
          <a:ln w="9525">
            <a:solidFill>
              <a:schemeClr val="tx1"/>
            </a:solidFill>
            <a:round/>
            <a:headEnd/>
            <a:tailEnd type="triangle" w="med" len="med"/>
          </a:ln>
          <a:effectLst/>
        </p:spPr>
        <p:txBody>
          <a:bodyPr/>
          <a:lstStyle/>
          <a:p>
            <a:endParaRPr lang="cs-CZ"/>
          </a:p>
        </p:txBody>
      </p:sp>
      <p:sp>
        <p:nvSpPr>
          <p:cNvPr id="128030" name="Text Box 30"/>
          <p:cNvSpPr txBox="1">
            <a:spLocks noChangeArrowheads="1"/>
          </p:cNvSpPr>
          <p:nvPr/>
        </p:nvSpPr>
        <p:spPr bwMode="auto">
          <a:xfrm>
            <a:off x="35496" y="3861048"/>
            <a:ext cx="8339137" cy="2563812"/>
          </a:xfrm>
          <a:prstGeom prst="rect">
            <a:avLst/>
          </a:prstGeom>
          <a:noFill/>
          <a:ln w="9525">
            <a:noFill/>
            <a:miter lim="800000"/>
            <a:headEnd/>
            <a:tailEnd/>
          </a:ln>
          <a:effectLst/>
        </p:spPr>
        <p:txBody>
          <a:bodyPr>
            <a:spAutoFit/>
          </a:bodyPr>
          <a:lstStyle/>
          <a:p>
            <a:pPr marL="457200" indent="-457200">
              <a:buFontTx/>
              <a:buAutoNum type="arabicPeriod"/>
            </a:pPr>
            <a:r>
              <a:rPr lang="cs-CZ" sz="1800" dirty="0">
                <a:solidFill>
                  <a:schemeClr val="hlink"/>
                </a:solidFill>
                <a:latin typeface="Times New Roman" pitchFamily="18" charset="0"/>
              </a:rPr>
              <a:t>Vnější napětí uvedené polarity způsobí, že se v </a:t>
            </a:r>
            <a:r>
              <a:rPr lang="cs-CZ" sz="1800" b="1" dirty="0">
                <a:solidFill>
                  <a:schemeClr val="hlink"/>
                </a:solidFill>
                <a:latin typeface="Times New Roman" pitchFamily="18" charset="0"/>
              </a:rPr>
              <a:t>opticky aktivní vrstvě krystalu</a:t>
            </a:r>
            <a:r>
              <a:rPr lang="cs-CZ" sz="1800" dirty="0">
                <a:solidFill>
                  <a:schemeClr val="hlink"/>
                </a:solidFill>
                <a:latin typeface="Times New Roman" pitchFamily="18" charset="0"/>
              </a:rPr>
              <a:t>  </a:t>
            </a:r>
            <a:r>
              <a:rPr lang="cs-CZ" sz="1800" b="1" dirty="0" err="1">
                <a:solidFill>
                  <a:schemeClr val="hlink"/>
                </a:solidFill>
                <a:latin typeface="Times New Roman" pitchFamily="18" charset="0"/>
              </a:rPr>
              <a:t>GaAs</a:t>
            </a:r>
            <a:r>
              <a:rPr lang="cs-CZ" sz="1800" dirty="0">
                <a:solidFill>
                  <a:schemeClr val="hlink"/>
                </a:solidFill>
                <a:latin typeface="Times New Roman" pitchFamily="18" charset="0"/>
              </a:rPr>
              <a:t> nahromadí současně velké množství elektronů a děr (s dostatečně dlouhou dobou života), které spolu mohou</a:t>
            </a:r>
            <a:r>
              <a:rPr lang="cs-CZ" sz="1800" dirty="0">
                <a:latin typeface="Times New Roman" pitchFamily="18" charset="0"/>
              </a:rPr>
              <a:t> </a:t>
            </a:r>
            <a:r>
              <a:rPr lang="cs-CZ" sz="1800" b="1" dirty="0">
                <a:solidFill>
                  <a:schemeClr val="hlink"/>
                </a:solidFill>
                <a:latin typeface="Times New Roman" pitchFamily="18" charset="0"/>
              </a:rPr>
              <a:t>rekombinovat</a:t>
            </a:r>
            <a:r>
              <a:rPr lang="cs-CZ" sz="1800" dirty="0">
                <a:solidFill>
                  <a:schemeClr val="hlink"/>
                </a:solidFill>
                <a:latin typeface="Times New Roman" pitchFamily="18" charset="0"/>
              </a:rPr>
              <a:t> převážně jen </a:t>
            </a:r>
            <a:r>
              <a:rPr lang="cs-CZ" sz="1800" b="1" dirty="0">
                <a:solidFill>
                  <a:schemeClr val="hlink"/>
                </a:solidFill>
                <a:latin typeface="Times New Roman" pitchFamily="18" charset="0"/>
              </a:rPr>
              <a:t>zářivými přechody</a:t>
            </a:r>
            <a:r>
              <a:rPr lang="cs-CZ" sz="1800" dirty="0">
                <a:solidFill>
                  <a:schemeClr val="hlink"/>
                </a:solidFill>
                <a:latin typeface="Times New Roman" pitchFamily="18" charset="0"/>
              </a:rPr>
              <a:t>.</a:t>
            </a:r>
          </a:p>
          <a:p>
            <a:pPr marL="457200" indent="-457200">
              <a:buFontTx/>
              <a:buAutoNum type="arabicPeriod"/>
            </a:pPr>
            <a:r>
              <a:rPr lang="cs-CZ" sz="1800" dirty="0">
                <a:solidFill>
                  <a:schemeClr val="hlink"/>
                </a:solidFill>
                <a:latin typeface="Times New Roman" pitchFamily="18" charset="0"/>
              </a:rPr>
              <a:t>Zrcadlově upravené čelní plochy krystalu vytvářejí planparalelní </a:t>
            </a:r>
            <a:r>
              <a:rPr lang="cs-CZ" sz="1800" b="1" dirty="0">
                <a:solidFill>
                  <a:schemeClr val="hlink"/>
                </a:solidFill>
                <a:latin typeface="Times New Roman" pitchFamily="18" charset="0"/>
              </a:rPr>
              <a:t>optický rezonátor</a:t>
            </a:r>
            <a:r>
              <a:rPr lang="cs-CZ" sz="1800" dirty="0">
                <a:solidFill>
                  <a:schemeClr val="hlink"/>
                </a:solidFill>
                <a:latin typeface="Times New Roman" pitchFamily="18" charset="0"/>
              </a:rPr>
              <a:t> délky asi 1 mm. Ten zaručí, že při rekombinaci elektronů a děr vznikne stimulovaná emise fotonů. </a:t>
            </a:r>
          </a:p>
          <a:p>
            <a:pPr marL="457200" indent="-457200">
              <a:buFontTx/>
              <a:buAutoNum type="arabicPeriod"/>
            </a:pPr>
            <a:r>
              <a:rPr lang="cs-CZ" sz="1800" dirty="0">
                <a:solidFill>
                  <a:schemeClr val="hlink"/>
                </a:solidFill>
                <a:latin typeface="Times New Roman" pitchFamily="18" charset="0"/>
              </a:rPr>
              <a:t>Vlnová délka emitovaného světla je z intervalu 700 až 900 </a:t>
            </a:r>
            <a:r>
              <a:rPr lang="cs-CZ" sz="1800" dirty="0" err="1">
                <a:solidFill>
                  <a:schemeClr val="hlink"/>
                </a:solidFill>
                <a:latin typeface="Times New Roman" pitchFamily="18" charset="0"/>
              </a:rPr>
              <a:t>nm</a:t>
            </a:r>
            <a:r>
              <a:rPr lang="cs-CZ" sz="1800" dirty="0">
                <a:solidFill>
                  <a:schemeClr val="hlink"/>
                </a:solidFill>
                <a:latin typeface="Times New Roman" pitchFamily="18" charset="0"/>
              </a:rPr>
              <a:t> podle obsahu </a:t>
            </a:r>
            <a:r>
              <a:rPr lang="cs-CZ" sz="1800" dirty="0" err="1">
                <a:solidFill>
                  <a:schemeClr val="hlink"/>
                </a:solidFill>
                <a:latin typeface="Times New Roman" pitchFamily="18" charset="0"/>
              </a:rPr>
              <a:t>Al</a:t>
            </a:r>
            <a:r>
              <a:rPr lang="cs-CZ" sz="1800" dirty="0">
                <a:solidFill>
                  <a:schemeClr val="hlink"/>
                </a:solidFill>
                <a:latin typeface="Times New Roman" pitchFamily="18" charset="0"/>
              </a:rPr>
              <a:t>.</a:t>
            </a:r>
          </a:p>
          <a:p>
            <a:pPr marL="457200" indent="-457200">
              <a:buFontTx/>
              <a:buAutoNum type="arabicPeriod"/>
            </a:pPr>
            <a:r>
              <a:rPr lang="cs-CZ" sz="1800" dirty="0">
                <a:solidFill>
                  <a:schemeClr val="hlink"/>
                </a:solidFill>
                <a:latin typeface="Times New Roman" pitchFamily="18" charset="0"/>
              </a:rPr>
              <a:t>Na podobném principu pracují </a:t>
            </a:r>
            <a:r>
              <a:rPr lang="cs-CZ" sz="1800" b="1" dirty="0">
                <a:solidFill>
                  <a:schemeClr val="hlink"/>
                </a:solidFill>
                <a:latin typeface="Times New Roman" pitchFamily="18" charset="0"/>
              </a:rPr>
              <a:t>luminiscenční fotodiody</a:t>
            </a:r>
            <a:r>
              <a:rPr lang="cs-CZ" sz="1800" dirty="0">
                <a:solidFill>
                  <a:schemeClr val="hlink"/>
                </a:solidFill>
                <a:latin typeface="Times New Roman" pitchFamily="18" charset="0"/>
              </a:rPr>
              <a:t> (LED). Nemají rezonátor a elektrony a díry v aktivním prostředí téměř hned rekombinují.</a:t>
            </a:r>
          </a:p>
        </p:txBody>
      </p:sp>
      <p:sp>
        <p:nvSpPr>
          <p:cNvPr id="31" name="Zástupný symbol pro číslo snímku 4"/>
          <p:cNvSpPr>
            <a:spLocks noGrp="1"/>
          </p:cNvSpPr>
          <p:nvPr>
            <p:ph type="sldNum" sz="quarter" idx="4294967295"/>
          </p:nvPr>
        </p:nvSpPr>
        <p:spPr>
          <a:xfrm>
            <a:off x="8172450" y="5805264"/>
            <a:ext cx="609600" cy="521208"/>
          </a:xfrm>
          <a:prstGeom prst="rect">
            <a:avLst/>
          </a:prstGeom>
        </p:spPr>
        <p:txBody>
          <a:bodyPr/>
          <a:lstStyle/>
          <a:p>
            <a:fld id="{A229F504-3BAF-467C-8F21-334C0A71552D}" type="slidenum">
              <a:rPr lang="cs-CZ" smtClean="0"/>
              <a:pPr/>
              <a:t>42</a:t>
            </a:fld>
            <a:endParaRPr lang="cs-CZ"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Souhrn</a:t>
            </a:r>
            <a:endParaRPr lang="cs-CZ" dirty="0"/>
          </a:p>
        </p:txBody>
      </p:sp>
      <p:sp>
        <p:nvSpPr>
          <p:cNvPr id="3" name="Zástupný symbol pro obsah 2"/>
          <p:cNvSpPr>
            <a:spLocks noGrp="1"/>
          </p:cNvSpPr>
          <p:nvPr>
            <p:ph sz="quarter" idx="1"/>
          </p:nvPr>
        </p:nvSpPr>
        <p:spPr/>
        <p:txBody>
          <a:bodyPr/>
          <a:lstStyle/>
          <a:p>
            <a:r>
              <a:rPr lang="en-US" dirty="0" err="1" smtClean="0"/>
              <a:t>laserové</a:t>
            </a:r>
            <a:r>
              <a:rPr lang="en-US" dirty="0" smtClean="0"/>
              <a:t> </a:t>
            </a:r>
            <a:r>
              <a:rPr lang="en-US" dirty="0" err="1" smtClean="0"/>
              <a:t>záření</a:t>
            </a:r>
            <a:r>
              <a:rPr lang="en-US" dirty="0" smtClean="0"/>
              <a:t> </a:t>
            </a:r>
            <a:r>
              <a:rPr lang="en-US" dirty="0" err="1" smtClean="0"/>
              <a:t>má</a:t>
            </a:r>
            <a:r>
              <a:rPr lang="en-US" dirty="0" smtClean="0"/>
              <a:t> </a:t>
            </a:r>
            <a:r>
              <a:rPr lang="en-US" dirty="0" err="1" smtClean="0"/>
              <a:t>mnohem</a:t>
            </a:r>
            <a:r>
              <a:rPr lang="en-US" dirty="0" smtClean="0"/>
              <a:t> </a:t>
            </a:r>
            <a:r>
              <a:rPr lang="en-US" dirty="0" err="1" smtClean="0"/>
              <a:t>menší</a:t>
            </a:r>
            <a:r>
              <a:rPr lang="en-US" dirty="0" smtClean="0"/>
              <a:t> </a:t>
            </a:r>
            <a:r>
              <a:rPr lang="en-US" dirty="0" err="1" smtClean="0"/>
              <a:t>šířku</a:t>
            </a:r>
            <a:r>
              <a:rPr lang="en-US" dirty="0" smtClean="0"/>
              <a:t> </a:t>
            </a:r>
            <a:r>
              <a:rPr lang="en-US" dirty="0" err="1" smtClean="0"/>
              <a:t>čáry</a:t>
            </a:r>
            <a:r>
              <a:rPr lang="en-US" dirty="0" smtClean="0"/>
              <a:t> </a:t>
            </a:r>
            <a:r>
              <a:rPr lang="en-US" dirty="0" err="1" smtClean="0"/>
              <a:t>než</a:t>
            </a:r>
            <a:r>
              <a:rPr lang="en-US" dirty="0" smtClean="0"/>
              <a:t> </a:t>
            </a:r>
            <a:r>
              <a:rPr lang="en-US" dirty="0" err="1" smtClean="0"/>
              <a:t>emisní</a:t>
            </a:r>
            <a:r>
              <a:rPr lang="en-US" dirty="0" smtClean="0"/>
              <a:t> </a:t>
            </a:r>
            <a:r>
              <a:rPr lang="en-US" dirty="0" err="1" smtClean="0"/>
              <a:t>linie</a:t>
            </a:r>
            <a:r>
              <a:rPr lang="en-US" dirty="0" smtClean="0"/>
              <a:t> </a:t>
            </a:r>
            <a:r>
              <a:rPr lang="en-US" dirty="0" err="1" smtClean="0"/>
              <a:t>aktivního</a:t>
            </a:r>
            <a:r>
              <a:rPr lang="en-US" dirty="0" smtClean="0"/>
              <a:t> </a:t>
            </a:r>
            <a:r>
              <a:rPr lang="en-US" dirty="0" err="1" smtClean="0"/>
              <a:t>prostředí</a:t>
            </a:r>
            <a:endParaRPr lang="cs-CZ" dirty="0" smtClean="0"/>
          </a:p>
          <a:p>
            <a:r>
              <a:rPr lang="en-US" dirty="0" smtClean="0"/>
              <a:t>laser </a:t>
            </a:r>
            <a:r>
              <a:rPr lang="en-US" dirty="0" err="1" smtClean="0"/>
              <a:t>emituje</a:t>
            </a:r>
            <a:r>
              <a:rPr lang="en-US" dirty="0" smtClean="0"/>
              <a:t> </a:t>
            </a:r>
            <a:r>
              <a:rPr lang="en-US" dirty="0" err="1" smtClean="0"/>
              <a:t>záření</a:t>
            </a:r>
            <a:r>
              <a:rPr lang="en-US" dirty="0" smtClean="0"/>
              <a:t> </a:t>
            </a:r>
            <a:r>
              <a:rPr lang="en-US" dirty="0" err="1" smtClean="0"/>
              <a:t>odpovídající</a:t>
            </a:r>
            <a:r>
              <a:rPr lang="en-US" dirty="0" smtClean="0"/>
              <a:t> </a:t>
            </a:r>
            <a:r>
              <a:rPr lang="en-US" dirty="0" err="1" smtClean="0"/>
              <a:t>podélným</a:t>
            </a:r>
            <a:r>
              <a:rPr lang="en-US" dirty="0" smtClean="0"/>
              <a:t> (</a:t>
            </a:r>
            <a:r>
              <a:rPr lang="en-US" dirty="0" err="1" smtClean="0"/>
              <a:t>nebo</a:t>
            </a:r>
            <a:r>
              <a:rPr lang="en-US" dirty="0" smtClean="0"/>
              <a:t> </a:t>
            </a:r>
            <a:r>
              <a:rPr lang="en-US" dirty="0" err="1" smtClean="0"/>
              <a:t>i</a:t>
            </a:r>
            <a:r>
              <a:rPr lang="en-US" dirty="0" smtClean="0"/>
              <a:t> </a:t>
            </a:r>
            <a:r>
              <a:rPr lang="en-US" dirty="0" err="1" smtClean="0"/>
              <a:t>příčným</a:t>
            </a:r>
            <a:r>
              <a:rPr lang="en-US" dirty="0" smtClean="0"/>
              <a:t>) </a:t>
            </a:r>
            <a:r>
              <a:rPr lang="en-US" dirty="0" err="1" smtClean="0"/>
              <a:t>módům</a:t>
            </a:r>
            <a:r>
              <a:rPr lang="en-US" dirty="0" smtClean="0"/>
              <a:t>, </a:t>
            </a:r>
            <a:r>
              <a:rPr lang="en-US" dirty="0" err="1" smtClean="0"/>
              <a:t>podle</a:t>
            </a:r>
            <a:r>
              <a:rPr lang="en-US" dirty="0" smtClean="0"/>
              <a:t> </a:t>
            </a:r>
            <a:r>
              <a:rPr lang="en-US" dirty="0" err="1" smtClean="0"/>
              <a:t>konfigurace</a:t>
            </a:r>
            <a:r>
              <a:rPr lang="en-US" dirty="0" smtClean="0"/>
              <a:t> </a:t>
            </a:r>
            <a:r>
              <a:rPr lang="en-US" dirty="0" err="1" smtClean="0"/>
              <a:t>rezonátoru</a:t>
            </a:r>
            <a:endParaRPr lang="cs-CZ" dirty="0" smtClean="0"/>
          </a:p>
          <a:p>
            <a:r>
              <a:rPr lang="en-US" dirty="0" smtClean="0"/>
              <a:t>laser </a:t>
            </a:r>
            <a:r>
              <a:rPr lang="en-US" dirty="0" err="1" smtClean="0"/>
              <a:t>emituje</a:t>
            </a:r>
            <a:r>
              <a:rPr lang="en-US" dirty="0" smtClean="0"/>
              <a:t> </a:t>
            </a:r>
            <a:r>
              <a:rPr lang="en-US" dirty="0" err="1" smtClean="0"/>
              <a:t>jen</a:t>
            </a:r>
            <a:r>
              <a:rPr lang="en-US" dirty="0" smtClean="0"/>
              <a:t> </a:t>
            </a:r>
            <a:r>
              <a:rPr lang="en-US" dirty="0" err="1" smtClean="0"/>
              <a:t>na</a:t>
            </a:r>
            <a:r>
              <a:rPr lang="en-US" dirty="0" smtClean="0"/>
              <a:t> </a:t>
            </a:r>
            <a:r>
              <a:rPr lang="en-US" dirty="0" err="1" smtClean="0"/>
              <a:t>těch</a:t>
            </a:r>
            <a:r>
              <a:rPr lang="en-US" dirty="0" smtClean="0"/>
              <a:t> </a:t>
            </a:r>
            <a:r>
              <a:rPr lang="en-US" dirty="0" err="1" smtClean="0"/>
              <a:t>módech</a:t>
            </a:r>
            <a:r>
              <a:rPr lang="en-US" dirty="0" smtClean="0"/>
              <a:t>, </a:t>
            </a:r>
            <a:r>
              <a:rPr lang="en-US" dirty="0" err="1" smtClean="0"/>
              <a:t>jejichž</a:t>
            </a:r>
            <a:r>
              <a:rPr lang="en-US" dirty="0" smtClean="0"/>
              <a:t> </a:t>
            </a:r>
            <a:r>
              <a:rPr lang="en-US" dirty="0" err="1" smtClean="0"/>
              <a:t>zesílení</a:t>
            </a:r>
            <a:r>
              <a:rPr lang="en-US" dirty="0" smtClean="0"/>
              <a:t> je </a:t>
            </a:r>
            <a:r>
              <a:rPr lang="en-US" dirty="0" err="1" smtClean="0"/>
              <a:t>větší</a:t>
            </a:r>
            <a:r>
              <a:rPr lang="en-US" dirty="0" smtClean="0"/>
              <a:t> </a:t>
            </a:r>
            <a:r>
              <a:rPr lang="en-US" dirty="0" err="1" smtClean="0"/>
              <a:t>než</a:t>
            </a:r>
            <a:r>
              <a:rPr lang="en-US" dirty="0" smtClean="0"/>
              <a:t> </a:t>
            </a:r>
            <a:r>
              <a:rPr lang="en-US" dirty="0" err="1" smtClean="0"/>
              <a:t>prahové</a:t>
            </a:r>
            <a:endParaRPr lang="cs-CZ" dirty="0" smtClean="0"/>
          </a:p>
          <a:p>
            <a:r>
              <a:rPr lang="en-US" dirty="0" err="1" smtClean="0"/>
              <a:t>laserové</a:t>
            </a:r>
            <a:r>
              <a:rPr lang="en-US" dirty="0" smtClean="0"/>
              <a:t> </a:t>
            </a:r>
            <a:r>
              <a:rPr lang="en-US" dirty="0" err="1" smtClean="0"/>
              <a:t>záření</a:t>
            </a:r>
            <a:r>
              <a:rPr lang="en-US" dirty="0" smtClean="0"/>
              <a:t> </a:t>
            </a:r>
            <a:r>
              <a:rPr lang="en-US" dirty="0" err="1" smtClean="0"/>
              <a:t>vyniká</a:t>
            </a:r>
            <a:r>
              <a:rPr lang="en-US" dirty="0" smtClean="0"/>
              <a:t> </a:t>
            </a:r>
            <a:r>
              <a:rPr lang="en-US" dirty="0" err="1" smtClean="0"/>
              <a:t>vysokou</a:t>
            </a:r>
            <a:r>
              <a:rPr lang="en-US" dirty="0" smtClean="0"/>
              <a:t> </a:t>
            </a:r>
            <a:r>
              <a:rPr lang="en-US" dirty="0" err="1" smtClean="0"/>
              <a:t>koherencí</a:t>
            </a:r>
            <a:endParaRPr lang="cs-CZ" dirty="0" smtClean="0"/>
          </a:p>
          <a:p>
            <a:r>
              <a:rPr lang="en-US" dirty="0" smtClean="0"/>
              <a:t>je-</a:t>
            </a:r>
            <a:r>
              <a:rPr lang="en-US" dirty="0" err="1" smtClean="0"/>
              <a:t>li</a:t>
            </a:r>
            <a:r>
              <a:rPr lang="en-US" dirty="0" smtClean="0"/>
              <a:t> </a:t>
            </a:r>
            <a:r>
              <a:rPr lang="en-US" dirty="0" err="1" smtClean="0"/>
              <a:t>součástí</a:t>
            </a:r>
            <a:r>
              <a:rPr lang="en-US" dirty="0" smtClean="0"/>
              <a:t> </a:t>
            </a:r>
            <a:r>
              <a:rPr lang="en-US" dirty="0" err="1" smtClean="0"/>
              <a:t>optického</a:t>
            </a:r>
            <a:r>
              <a:rPr lang="en-US" dirty="0" smtClean="0"/>
              <a:t> </a:t>
            </a:r>
            <a:r>
              <a:rPr lang="en-US" dirty="0" err="1" smtClean="0"/>
              <a:t>systému</a:t>
            </a:r>
            <a:r>
              <a:rPr lang="en-US" dirty="0" smtClean="0"/>
              <a:t> </a:t>
            </a:r>
            <a:r>
              <a:rPr lang="en-US" dirty="0" err="1" smtClean="0"/>
              <a:t>prvek</a:t>
            </a:r>
            <a:r>
              <a:rPr lang="en-US" dirty="0" smtClean="0"/>
              <a:t> </a:t>
            </a:r>
            <a:r>
              <a:rPr lang="en-US" dirty="0" err="1" smtClean="0"/>
              <a:t>podporující</a:t>
            </a:r>
            <a:r>
              <a:rPr lang="en-US" dirty="0" smtClean="0"/>
              <a:t> </a:t>
            </a:r>
            <a:r>
              <a:rPr lang="en-US" dirty="0" err="1" smtClean="0"/>
              <a:t>určitou</a:t>
            </a:r>
            <a:r>
              <a:rPr lang="en-US" dirty="0" smtClean="0"/>
              <a:t> </a:t>
            </a:r>
            <a:r>
              <a:rPr lang="en-US" dirty="0" err="1" smtClean="0"/>
              <a:t>orientaci</a:t>
            </a:r>
            <a:r>
              <a:rPr lang="en-US" dirty="0" smtClean="0"/>
              <a:t> </a:t>
            </a:r>
            <a:r>
              <a:rPr lang="en-US" dirty="0" err="1" smtClean="0"/>
              <a:t>polarizace</a:t>
            </a:r>
            <a:r>
              <a:rPr lang="en-US" dirty="0" smtClean="0"/>
              <a:t>, je </a:t>
            </a:r>
            <a:r>
              <a:rPr lang="en-US" dirty="0" err="1" smtClean="0"/>
              <a:t>výstupní</a:t>
            </a:r>
            <a:r>
              <a:rPr lang="en-US" dirty="0" smtClean="0"/>
              <a:t> </a:t>
            </a:r>
            <a:r>
              <a:rPr lang="en-US" dirty="0" err="1" smtClean="0"/>
              <a:t>záření</a:t>
            </a:r>
            <a:r>
              <a:rPr lang="en-US" dirty="0" smtClean="0"/>
              <a:t> </a:t>
            </a:r>
            <a:r>
              <a:rPr lang="en-US" dirty="0" err="1" smtClean="0"/>
              <a:t>polarizováno</a:t>
            </a:r>
            <a:r>
              <a:rPr lang="en-US" dirty="0" smtClean="0"/>
              <a:t>.</a:t>
            </a:r>
            <a:endParaRPr lang="cs-CZ" dirty="0"/>
          </a:p>
        </p:txBody>
      </p:sp>
      <p:sp>
        <p:nvSpPr>
          <p:cNvPr id="5" name="Zástupný symbol pro číslo snímku 4"/>
          <p:cNvSpPr>
            <a:spLocks noGrp="1"/>
          </p:cNvSpPr>
          <p:nvPr>
            <p:ph type="sldNum" sz="quarter" idx="15"/>
          </p:nvPr>
        </p:nvSpPr>
        <p:spPr/>
        <p:txBody>
          <a:bodyPr/>
          <a:lstStyle/>
          <a:p>
            <a:fld id="{A229F504-3BAF-467C-8F21-334C0A71552D}" type="slidenum">
              <a:rPr lang="cs-CZ" smtClean="0"/>
              <a:pPr/>
              <a:t>43</a:t>
            </a:fld>
            <a:endParaRPr lang="cs-CZ"/>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457200" y="764704"/>
            <a:ext cx="7467600" cy="5616624"/>
          </a:xfrm>
        </p:spPr>
        <p:txBody>
          <a:bodyPr/>
          <a:lstStyle/>
          <a:p>
            <a:r>
              <a:rPr lang="cs-CZ" dirty="0"/>
              <a:t>HÁBOVČÍK, Peter. </a:t>
            </a:r>
            <a:r>
              <a:rPr lang="cs-CZ" i="1" dirty="0"/>
              <a:t>Lasery a fotodetektory</a:t>
            </a:r>
            <a:r>
              <a:rPr lang="cs-CZ" dirty="0"/>
              <a:t>. 1. vyd. Bratislava: Alfa, </a:t>
            </a:r>
            <a:r>
              <a:rPr lang="cs-CZ" dirty="0" err="1"/>
              <a:t>vydavateľstvo</a:t>
            </a:r>
            <a:r>
              <a:rPr lang="cs-CZ" dirty="0"/>
              <a:t> </a:t>
            </a:r>
            <a:r>
              <a:rPr lang="cs-CZ" dirty="0" err="1"/>
              <a:t>technickej</a:t>
            </a:r>
            <a:r>
              <a:rPr lang="cs-CZ" dirty="0"/>
              <a:t> a </a:t>
            </a:r>
            <a:r>
              <a:rPr lang="cs-CZ" dirty="0" err="1"/>
              <a:t>ekonomickej</a:t>
            </a:r>
            <a:r>
              <a:rPr lang="cs-CZ" dirty="0"/>
              <a:t> </a:t>
            </a:r>
            <a:r>
              <a:rPr lang="cs-CZ" dirty="0" err="1"/>
              <a:t>literatúry</a:t>
            </a:r>
            <a:r>
              <a:rPr lang="cs-CZ" dirty="0"/>
              <a:t>, 1990. 318 s. ISBN 80-05-00526-1</a:t>
            </a:r>
            <a:r>
              <a:rPr lang="cs-CZ" dirty="0" smtClean="0"/>
              <a:t>.</a:t>
            </a:r>
          </a:p>
          <a:p>
            <a:r>
              <a:rPr lang="cs-CZ" dirty="0"/>
              <a:t>ENGST, Pavel a Milan HORÁK. </a:t>
            </a:r>
            <a:r>
              <a:rPr lang="cs-CZ" i="1" dirty="0"/>
              <a:t>Aplikace laserů</a:t>
            </a:r>
            <a:r>
              <a:rPr lang="cs-CZ" dirty="0"/>
              <a:t>. 1. vyd. Praha: Státní nakladatelství technické literatury, 1989. 204 s</a:t>
            </a:r>
            <a:r>
              <a:rPr lang="cs-CZ" dirty="0" smtClean="0"/>
              <a:t>.</a:t>
            </a:r>
          </a:p>
          <a:p>
            <a:r>
              <a:rPr lang="cs-CZ" dirty="0" smtClean="0"/>
              <a:t>G.M. </a:t>
            </a:r>
            <a:r>
              <a:rPr lang="cs-CZ" dirty="0" err="1" smtClean="0"/>
              <a:t>Hieftje</a:t>
            </a:r>
            <a:r>
              <a:rPr lang="cs-CZ" dirty="0" smtClean="0"/>
              <a:t>, J.C. </a:t>
            </a:r>
            <a:r>
              <a:rPr lang="cs-CZ" dirty="0" err="1" smtClean="0"/>
              <a:t>Travis</a:t>
            </a:r>
            <a:r>
              <a:rPr lang="cs-CZ" dirty="0" smtClean="0"/>
              <a:t>, F. E. </a:t>
            </a:r>
            <a:r>
              <a:rPr lang="cs-CZ" dirty="0" err="1" smtClean="0"/>
              <a:t>Lytle</a:t>
            </a:r>
            <a:r>
              <a:rPr lang="cs-CZ" dirty="0" smtClean="0"/>
              <a:t>. </a:t>
            </a:r>
            <a:r>
              <a:rPr lang="cs-CZ" i="1" dirty="0" err="1" smtClean="0"/>
              <a:t>Lasers</a:t>
            </a:r>
            <a:r>
              <a:rPr lang="cs-CZ" i="1" dirty="0" smtClean="0"/>
              <a:t> in </a:t>
            </a:r>
            <a:r>
              <a:rPr lang="cs-CZ" i="1" dirty="0" err="1" smtClean="0"/>
              <a:t>Chemical</a:t>
            </a:r>
            <a:r>
              <a:rPr lang="cs-CZ" i="1" dirty="0" smtClean="0"/>
              <a:t> </a:t>
            </a:r>
            <a:r>
              <a:rPr lang="cs-CZ" i="1" dirty="0" err="1" smtClean="0"/>
              <a:t>Analysis</a:t>
            </a:r>
            <a:r>
              <a:rPr lang="cs-CZ" i="1" dirty="0" smtClean="0"/>
              <a:t>, </a:t>
            </a:r>
            <a:r>
              <a:rPr lang="cs-CZ" dirty="0" err="1" smtClean="0"/>
              <a:t>The</a:t>
            </a:r>
            <a:r>
              <a:rPr lang="cs-CZ" dirty="0" smtClean="0"/>
              <a:t> HUMANA </a:t>
            </a:r>
            <a:r>
              <a:rPr lang="cs-CZ" dirty="0" err="1" smtClean="0"/>
              <a:t>Press</a:t>
            </a:r>
            <a:r>
              <a:rPr lang="cs-CZ" dirty="0" smtClean="0"/>
              <a:t>. Inc. 1981</a:t>
            </a:r>
          </a:p>
          <a:p>
            <a:r>
              <a:rPr lang="cs-CZ" dirty="0" smtClean="0"/>
              <a:t>D. L. </a:t>
            </a:r>
            <a:r>
              <a:rPr lang="cs-CZ" dirty="0" err="1" smtClean="0"/>
              <a:t>Andrews</a:t>
            </a:r>
            <a:r>
              <a:rPr lang="cs-CZ" dirty="0" smtClean="0"/>
              <a:t>, </a:t>
            </a:r>
            <a:r>
              <a:rPr lang="cs-CZ" i="1" dirty="0" err="1" smtClean="0"/>
              <a:t>Lasers</a:t>
            </a:r>
            <a:r>
              <a:rPr lang="cs-CZ" i="1" dirty="0" smtClean="0"/>
              <a:t> in </a:t>
            </a:r>
            <a:r>
              <a:rPr lang="cs-CZ" i="1" dirty="0" err="1" smtClean="0"/>
              <a:t>chemistry</a:t>
            </a:r>
            <a:r>
              <a:rPr lang="cs-CZ" i="1" dirty="0" smtClean="0"/>
              <a:t>, </a:t>
            </a:r>
            <a:r>
              <a:rPr lang="cs-CZ" dirty="0" err="1" smtClean="0"/>
              <a:t>Springer</a:t>
            </a:r>
            <a:r>
              <a:rPr lang="cs-CZ" dirty="0" smtClean="0"/>
              <a:t> – </a:t>
            </a:r>
            <a:r>
              <a:rPr lang="cs-CZ" dirty="0" err="1" smtClean="0"/>
              <a:t>Verlag</a:t>
            </a:r>
            <a:r>
              <a:rPr lang="cs-CZ" dirty="0" smtClean="0"/>
              <a:t>, </a:t>
            </a:r>
            <a:r>
              <a:rPr lang="cs-CZ" dirty="0" err="1" smtClean="0"/>
              <a:t>Third</a:t>
            </a:r>
            <a:r>
              <a:rPr lang="cs-CZ" dirty="0" smtClean="0"/>
              <a:t> </a:t>
            </a:r>
            <a:r>
              <a:rPr lang="cs-CZ" dirty="0" err="1" smtClean="0"/>
              <a:t>edition</a:t>
            </a:r>
            <a:r>
              <a:rPr lang="cs-CZ" dirty="0" smtClean="0"/>
              <a:t>, 1997</a:t>
            </a:r>
          </a:p>
          <a:p>
            <a:r>
              <a:rPr lang="cs-CZ" dirty="0" smtClean="0"/>
              <a:t>N. </a:t>
            </a:r>
            <a:r>
              <a:rPr lang="cs-CZ" dirty="0" err="1" smtClean="0"/>
              <a:t>Omenetto</a:t>
            </a:r>
            <a:r>
              <a:rPr lang="cs-CZ" dirty="0" smtClean="0"/>
              <a:t>, </a:t>
            </a:r>
            <a:r>
              <a:rPr lang="cs-CZ" i="1" dirty="0" smtClean="0"/>
              <a:t>Analytical Laser </a:t>
            </a:r>
            <a:r>
              <a:rPr lang="cs-CZ" i="1" dirty="0" err="1" smtClean="0"/>
              <a:t>Spectroscopy</a:t>
            </a:r>
            <a:r>
              <a:rPr lang="cs-CZ" dirty="0" smtClean="0"/>
              <a:t>,</a:t>
            </a:r>
            <a:r>
              <a:rPr lang="en-US" dirty="0"/>
              <a:t> John Wiley &amp; Sons, 18. 1. 1979</a:t>
            </a:r>
            <a:endParaRPr lang="cs-CZ" dirty="0" smtClean="0"/>
          </a:p>
          <a:p>
            <a:endParaRPr lang="cs-CZ" dirty="0" smtClean="0"/>
          </a:p>
          <a:p>
            <a:endParaRPr lang="cs-CZ" i="1" dirty="0"/>
          </a:p>
        </p:txBody>
      </p:sp>
      <p:sp>
        <p:nvSpPr>
          <p:cNvPr id="5" name="Zástupný symbol pro číslo snímku 4"/>
          <p:cNvSpPr>
            <a:spLocks noGrp="1"/>
          </p:cNvSpPr>
          <p:nvPr>
            <p:ph type="sldNum" sz="quarter" idx="15"/>
          </p:nvPr>
        </p:nvSpPr>
        <p:spPr/>
        <p:txBody>
          <a:bodyPr/>
          <a:lstStyle/>
          <a:p>
            <a:fld id="{A229F504-3BAF-467C-8F21-334C0A71552D}" type="slidenum">
              <a:rPr lang="cs-CZ" smtClean="0"/>
              <a:pPr/>
              <a:t>44</a:t>
            </a:fld>
            <a:endParaRPr lang="cs-CZ"/>
          </a:p>
        </p:txBody>
      </p:sp>
      <p:sp>
        <p:nvSpPr>
          <p:cNvPr id="8" name="Obdélník 7"/>
          <p:cNvSpPr/>
          <p:nvPr/>
        </p:nvSpPr>
        <p:spPr>
          <a:xfrm>
            <a:off x="611560" y="188640"/>
            <a:ext cx="2056973" cy="553998"/>
          </a:xfrm>
          <a:prstGeom prst="rect">
            <a:avLst/>
          </a:prstGeom>
        </p:spPr>
        <p:txBody>
          <a:bodyPr wrap="none">
            <a:spAutoFit/>
          </a:bodyPr>
          <a:lstStyle/>
          <a:p>
            <a:r>
              <a:rPr lang="cs-CZ" sz="3000" cap="small" dirty="0" smtClean="0">
                <a:solidFill>
                  <a:srgbClr val="1F497D"/>
                </a:solidFill>
                <a:ea typeface="+mj-ea"/>
                <a:cs typeface="+mj-cs"/>
              </a:rPr>
              <a:t>Literatura</a:t>
            </a:r>
            <a:endParaRPr lang="cs-CZ" dirty="0"/>
          </a:p>
        </p:txBody>
      </p:sp>
    </p:spTree>
    <p:extLst>
      <p:ext uri="{BB962C8B-B14F-4D97-AF65-F5344CB8AC3E}">
        <p14:creationId xmlns:p14="http://schemas.microsoft.com/office/powerpoint/2010/main" val="1036039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197" b="16864"/>
          <a:stretch/>
        </p:blipFill>
        <p:spPr bwMode="auto">
          <a:xfrm>
            <a:off x="37846" y="1376552"/>
            <a:ext cx="9070658" cy="4248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ástupný symbol pro číslo snímku 3"/>
          <p:cNvSpPr>
            <a:spLocks noGrp="1"/>
          </p:cNvSpPr>
          <p:nvPr>
            <p:ph type="sldNum" sz="quarter" idx="12"/>
          </p:nvPr>
        </p:nvSpPr>
        <p:spPr/>
        <p:txBody>
          <a:bodyPr/>
          <a:lstStyle/>
          <a:p>
            <a:fld id="{A229F504-3BAF-467C-8F21-334C0A71552D}" type="slidenum">
              <a:rPr lang="cs-CZ" smtClean="0"/>
              <a:pPr/>
              <a:t>5</a:t>
            </a:fld>
            <a:endParaRPr lang="cs-CZ"/>
          </a:p>
        </p:txBody>
      </p:sp>
      <p:sp>
        <p:nvSpPr>
          <p:cNvPr id="6" name="TextovéPole 5"/>
          <p:cNvSpPr txBox="1"/>
          <p:nvPr/>
        </p:nvSpPr>
        <p:spPr>
          <a:xfrm>
            <a:off x="933396" y="404664"/>
            <a:ext cx="7279557" cy="523220"/>
          </a:xfrm>
          <a:prstGeom prst="rect">
            <a:avLst/>
          </a:prstGeom>
          <a:noFill/>
        </p:spPr>
        <p:txBody>
          <a:bodyPr wrap="none" rtlCol="0">
            <a:spAutoFit/>
          </a:bodyPr>
          <a:lstStyle/>
          <a:p>
            <a:r>
              <a:rPr lang="cs-CZ" sz="2800" dirty="0"/>
              <a:t>Komerčně dostupné – VUV – VIS – MID IR</a:t>
            </a:r>
          </a:p>
        </p:txBody>
      </p:sp>
    </p:spTree>
    <p:extLst>
      <p:ext uri="{BB962C8B-B14F-4D97-AF65-F5344CB8AC3E}">
        <p14:creationId xmlns:p14="http://schemas.microsoft.com/office/powerpoint/2010/main" val="5474835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4294967295"/>
          </p:nvPr>
        </p:nvSpPr>
        <p:spPr>
          <a:xfrm>
            <a:off x="6553200" y="6243638"/>
            <a:ext cx="2133600" cy="457200"/>
          </a:xfrm>
          <a:prstGeom prst="rect">
            <a:avLst/>
          </a:prstGeom>
        </p:spPr>
        <p:txBody>
          <a:bodyPr/>
          <a:lstStyle/>
          <a:p>
            <a:pPr>
              <a:defRPr/>
            </a:pPr>
            <a:fld id="{589925AC-DD77-440D-A96F-B017C4232B1E}" type="slidenum">
              <a:rPr lang="cs-CZ"/>
              <a:pPr>
                <a:defRPr/>
              </a:pPr>
              <a:t>6</a:t>
            </a:fld>
            <a:endParaRPr lang="cs-CZ"/>
          </a:p>
        </p:txBody>
      </p:sp>
      <p:sp>
        <p:nvSpPr>
          <p:cNvPr id="10243" name="Rectangle 3"/>
          <p:cNvSpPr>
            <a:spLocks noGrp="1" noChangeArrowheads="1"/>
          </p:cNvSpPr>
          <p:nvPr>
            <p:ph type="body" idx="1"/>
          </p:nvPr>
        </p:nvSpPr>
        <p:spPr/>
        <p:txBody>
          <a:bodyPr/>
          <a:lstStyle/>
          <a:p>
            <a:pPr eaLnBrk="1" hangingPunct="1">
              <a:defRPr/>
            </a:pPr>
            <a:r>
              <a:rPr lang="cs-CZ" sz="2800" dirty="0" smtClean="0"/>
              <a:t>Emise elementárních oscilátorů (atomů, molekul…) do úzkého svazku – </a:t>
            </a:r>
            <a:r>
              <a:rPr lang="cs-CZ" sz="2800" dirty="0" smtClean="0">
                <a:solidFill>
                  <a:srgbClr val="C00000"/>
                </a:solidFill>
              </a:rPr>
              <a:t>prostorová koncentrace energie</a:t>
            </a:r>
          </a:p>
          <a:p>
            <a:pPr eaLnBrk="1" hangingPunct="1">
              <a:defRPr/>
            </a:pPr>
            <a:r>
              <a:rPr lang="el-GR" sz="2800" dirty="0" smtClean="0"/>
              <a:t>Δλ</a:t>
            </a:r>
            <a:r>
              <a:rPr lang="cs-CZ" sz="2800" dirty="0" smtClean="0"/>
              <a:t> může být velmi malá – </a:t>
            </a:r>
            <a:r>
              <a:rPr lang="cs-CZ" sz="2800" dirty="0" smtClean="0">
                <a:solidFill>
                  <a:srgbClr val="C00000"/>
                </a:solidFill>
              </a:rPr>
              <a:t>spektrální koncentrace energie</a:t>
            </a:r>
          </a:p>
          <a:p>
            <a:pPr eaLnBrk="1" hangingPunct="1">
              <a:defRPr/>
            </a:pPr>
            <a:r>
              <a:rPr lang="cs-CZ" sz="2800" dirty="0" smtClean="0"/>
              <a:t>Synchronní činnost elementárních oscilátorů – </a:t>
            </a:r>
            <a:r>
              <a:rPr lang="cs-CZ" sz="2800" dirty="0" smtClean="0">
                <a:solidFill>
                  <a:srgbClr val="C00000"/>
                </a:solidFill>
              </a:rPr>
              <a:t>časová koncentrace energie</a:t>
            </a:r>
          </a:p>
          <a:p>
            <a:pPr eaLnBrk="1" hangingPunct="1">
              <a:defRPr/>
            </a:pPr>
            <a:r>
              <a:rPr lang="cs-CZ" sz="2800" dirty="0" smtClean="0"/>
              <a:t>Koherenční vzdálenost až desítky (ve vakuu až tisíce) kilometrů</a:t>
            </a:r>
            <a:endParaRPr lang="el-GR" sz="2800" dirty="0" smtClean="0"/>
          </a:p>
        </p:txBody>
      </p:sp>
      <p:sp>
        <p:nvSpPr>
          <p:cNvPr id="10244" name="Rectangle 4"/>
          <p:cNvSpPr>
            <a:spLocks noGrp="1" noChangeArrowheads="1"/>
          </p:cNvSpPr>
          <p:nvPr>
            <p:ph type="title"/>
          </p:nvPr>
        </p:nvSpPr>
        <p:spPr/>
        <p:txBody>
          <a:bodyPr/>
          <a:lstStyle/>
          <a:p>
            <a:pPr eaLnBrk="1" hangingPunct="1">
              <a:defRPr/>
            </a:pPr>
            <a:r>
              <a:rPr lang="cs-CZ" smtClean="0"/>
              <a:t>Vlastnosti záření laseru</a:t>
            </a:r>
          </a:p>
        </p:txBody>
      </p:sp>
      <p:sp>
        <p:nvSpPr>
          <p:cNvPr id="9" name="Zástupný symbol pro číslo snímku 5"/>
          <p:cNvSpPr>
            <a:spLocks noGrp="1"/>
          </p:cNvSpPr>
          <p:nvPr>
            <p:ph type="sldNum" sz="quarter" idx="15"/>
          </p:nvPr>
        </p:nvSpPr>
        <p:spPr>
          <a:xfrm>
            <a:off x="8129016" y="5734050"/>
            <a:ext cx="609600" cy="521208"/>
          </a:xfrm>
        </p:spPr>
        <p:txBody>
          <a:bodyPr/>
          <a:lstStyle/>
          <a:p>
            <a:fld id="{1EDF59FE-B55B-486C-B583-6A0F64F1B3DD}"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457200" y="277813"/>
            <a:ext cx="8229600" cy="755650"/>
          </a:xfrm>
        </p:spPr>
        <p:txBody>
          <a:bodyPr>
            <a:normAutofit fontScale="90000"/>
          </a:bodyPr>
          <a:lstStyle/>
          <a:p>
            <a:pPr eaLnBrk="1" hangingPunct="1">
              <a:defRPr/>
            </a:pPr>
            <a:r>
              <a:rPr lang="cs-CZ" sz="4000" dirty="0" smtClean="0"/>
              <a:t/>
            </a:r>
            <a:br>
              <a:rPr lang="cs-CZ" sz="4000" dirty="0" smtClean="0"/>
            </a:br>
            <a:r>
              <a:rPr lang="cs-CZ" sz="4000" dirty="0" smtClean="0"/>
              <a:t>Rozdělení laserů je možné podle</a:t>
            </a:r>
            <a:endParaRPr lang="cs-CZ" dirty="0" smtClean="0"/>
          </a:p>
        </p:txBody>
      </p:sp>
      <p:sp>
        <p:nvSpPr>
          <p:cNvPr id="4" name="Zástupný symbol pro číslo snímku 3"/>
          <p:cNvSpPr>
            <a:spLocks noGrp="1"/>
          </p:cNvSpPr>
          <p:nvPr>
            <p:ph type="sldNum" sz="quarter" idx="4294967295"/>
          </p:nvPr>
        </p:nvSpPr>
        <p:spPr>
          <a:xfrm>
            <a:off x="6553200" y="6243638"/>
            <a:ext cx="2133600" cy="457200"/>
          </a:xfrm>
          <a:prstGeom prst="rect">
            <a:avLst/>
          </a:prstGeom>
        </p:spPr>
        <p:txBody>
          <a:bodyPr/>
          <a:lstStyle/>
          <a:p>
            <a:pPr>
              <a:defRPr/>
            </a:pPr>
            <a:fld id="{8B7BAE82-227C-45C8-84C6-98659C8B0F33}" type="slidenum">
              <a:rPr lang="cs-CZ"/>
              <a:pPr>
                <a:defRPr/>
              </a:pPr>
              <a:t>7</a:t>
            </a:fld>
            <a:endParaRPr lang="cs-CZ"/>
          </a:p>
        </p:txBody>
      </p:sp>
      <p:sp>
        <p:nvSpPr>
          <p:cNvPr id="11270" name="Obdélník 4"/>
          <p:cNvSpPr>
            <a:spLocks noChangeArrowheads="1"/>
          </p:cNvSpPr>
          <p:nvPr/>
        </p:nvSpPr>
        <p:spPr bwMode="auto">
          <a:xfrm>
            <a:off x="484188" y="1289050"/>
            <a:ext cx="8229600" cy="4894263"/>
          </a:xfrm>
          <a:prstGeom prst="rect">
            <a:avLst/>
          </a:prstGeom>
          <a:noFill/>
          <a:ln w="9525">
            <a:noFill/>
            <a:miter lim="800000"/>
            <a:headEnd/>
            <a:tailEnd/>
          </a:ln>
        </p:spPr>
        <p:txBody>
          <a:bodyPr>
            <a:spAutoFit/>
          </a:bodyPr>
          <a:lstStyle/>
          <a:p>
            <a:r>
              <a:rPr lang="cs-CZ" sz="2400" dirty="0"/>
              <a:t>• vlnových délek </a:t>
            </a:r>
            <a:r>
              <a:rPr lang="cs-CZ" sz="2400" dirty="0" smtClean="0"/>
              <a:t>emise</a:t>
            </a:r>
            <a:endParaRPr lang="cs-CZ" sz="2400" dirty="0"/>
          </a:p>
          <a:p>
            <a:r>
              <a:rPr lang="cs-CZ" sz="2400" dirty="0"/>
              <a:t>• časového režimu provozu </a:t>
            </a:r>
            <a:r>
              <a:rPr lang="cs-CZ" sz="2400" dirty="0" smtClean="0"/>
              <a:t>- kontinuální </a:t>
            </a:r>
            <a:r>
              <a:rPr lang="cs-CZ" sz="2400" dirty="0"/>
              <a:t>(</a:t>
            </a:r>
            <a:r>
              <a:rPr lang="cs-CZ" sz="2400" dirty="0" err="1"/>
              <a:t>cw</a:t>
            </a:r>
            <a:r>
              <a:rPr lang="cs-CZ" sz="2400" dirty="0" smtClean="0"/>
              <a:t>) nebo</a:t>
            </a:r>
            <a:endParaRPr lang="cs-CZ" sz="2400" dirty="0"/>
          </a:p>
          <a:p>
            <a:r>
              <a:rPr lang="cs-CZ" sz="2400" dirty="0" smtClean="0"/>
              <a:t>impulsní</a:t>
            </a:r>
            <a:endParaRPr lang="cs-CZ" sz="2400" dirty="0"/>
          </a:p>
          <a:p>
            <a:r>
              <a:rPr lang="cs-CZ" sz="2400" dirty="0"/>
              <a:t>• typu buzení </a:t>
            </a:r>
            <a:r>
              <a:rPr lang="cs-CZ" sz="2400" dirty="0" smtClean="0"/>
              <a:t>- lasery </a:t>
            </a:r>
            <a:r>
              <a:rPr lang="cs-CZ" sz="2400" dirty="0"/>
              <a:t>buzené opticky, elektrickým             výbojem, chemicky, mechanicky</a:t>
            </a:r>
          </a:p>
          <a:p>
            <a:r>
              <a:rPr lang="cs-CZ" sz="2400" dirty="0" smtClean="0"/>
              <a:t>(srážky částic), </a:t>
            </a:r>
            <a:r>
              <a:rPr lang="cs-CZ" sz="2400" dirty="0"/>
              <a:t>injekcí nosičů náboje, </a:t>
            </a:r>
            <a:r>
              <a:rPr lang="cs-CZ" sz="2400" dirty="0" smtClean="0"/>
              <a:t>…</a:t>
            </a:r>
            <a:endParaRPr lang="cs-CZ" sz="2400" dirty="0"/>
          </a:p>
          <a:p>
            <a:r>
              <a:rPr lang="cs-CZ" sz="2400" dirty="0"/>
              <a:t>• typu aktivního prostředí </a:t>
            </a:r>
            <a:r>
              <a:rPr lang="cs-CZ" sz="2400" dirty="0" smtClean="0"/>
              <a:t>- </a:t>
            </a:r>
            <a:r>
              <a:rPr lang="cs-CZ" sz="2400" dirty="0" err="1" smtClean="0"/>
              <a:t>pevnolátkové</a:t>
            </a:r>
            <a:r>
              <a:rPr lang="cs-CZ" sz="2400" dirty="0"/>
              <a:t>,        kapalinové (barvivové), plynové, iontové,</a:t>
            </a:r>
          </a:p>
          <a:p>
            <a:r>
              <a:rPr lang="cs-CZ" sz="2400" dirty="0" err="1"/>
              <a:t>excimerové</a:t>
            </a:r>
            <a:r>
              <a:rPr lang="cs-CZ" sz="2400" dirty="0"/>
              <a:t>, polovodičové (diodové), </a:t>
            </a:r>
            <a:r>
              <a:rPr lang="cs-CZ" sz="2400" dirty="0" smtClean="0"/>
              <a:t>…</a:t>
            </a:r>
            <a:endParaRPr lang="cs-CZ" sz="2400" dirty="0"/>
          </a:p>
          <a:p>
            <a:r>
              <a:rPr lang="cs-CZ" sz="2400" dirty="0"/>
              <a:t>• délky generovaného pulsu (nanosekundové,  pikosekundové, </a:t>
            </a:r>
            <a:r>
              <a:rPr lang="cs-CZ" sz="2400" dirty="0" err="1"/>
              <a:t>femtosekundové</a:t>
            </a:r>
            <a:r>
              <a:rPr lang="cs-CZ" sz="2400" dirty="0"/>
              <a:t>, ...) – čím</a:t>
            </a:r>
          </a:p>
          <a:p>
            <a:r>
              <a:rPr lang="cs-CZ" sz="2400" dirty="0"/>
              <a:t>je kratší doba trvání pulsu, tím je při stejné vyzářené energii dosaženo </a:t>
            </a:r>
            <a:r>
              <a:rPr lang="cs-CZ" sz="2400" dirty="0" smtClean="0"/>
              <a:t>vyššího okamžitého </a:t>
            </a:r>
            <a:r>
              <a:rPr lang="cs-CZ" sz="2400" dirty="0"/>
              <a:t>výkonu</a:t>
            </a:r>
          </a:p>
        </p:txBody>
      </p:sp>
      <p:sp>
        <p:nvSpPr>
          <p:cNvPr id="9" name="Zástupný symbol pro číslo snímku 5"/>
          <p:cNvSpPr>
            <a:spLocks noGrp="1"/>
          </p:cNvSpPr>
          <p:nvPr>
            <p:ph type="sldNum" sz="quarter" idx="15"/>
          </p:nvPr>
        </p:nvSpPr>
        <p:spPr>
          <a:xfrm>
            <a:off x="8129016" y="5734050"/>
            <a:ext cx="609600" cy="521208"/>
          </a:xfrm>
        </p:spPr>
        <p:txBody>
          <a:bodyPr/>
          <a:lstStyle/>
          <a:p>
            <a:fld id="{1EDF59FE-B55B-486C-B583-6A0F64F1B3DD}"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952500" y="228600"/>
            <a:ext cx="7239000" cy="990600"/>
          </a:xfrm>
          <a:gradFill rotWithShape="0">
            <a:gsLst>
              <a:gs pos="0">
                <a:srgbClr val="66FFFF">
                  <a:gamma/>
                  <a:shade val="46275"/>
                  <a:invGamma/>
                </a:srgbClr>
              </a:gs>
              <a:gs pos="50000">
                <a:srgbClr val="66FFFF"/>
              </a:gs>
              <a:gs pos="100000">
                <a:srgbClr val="66FFFF">
                  <a:gamma/>
                  <a:shade val="46275"/>
                  <a:invGamma/>
                </a:srgbClr>
              </a:gs>
            </a:gsLst>
            <a:lin ang="5400000" scaled="1"/>
          </a:gradFill>
          <a:ln/>
        </p:spPr>
        <p:txBody>
          <a:bodyPr/>
          <a:lstStyle/>
          <a:p>
            <a:r>
              <a:rPr lang="cs-CZ"/>
              <a:t>Druhy laserů</a:t>
            </a:r>
          </a:p>
        </p:txBody>
      </p:sp>
      <p:sp>
        <p:nvSpPr>
          <p:cNvPr id="122883" name="Text Box 3"/>
          <p:cNvSpPr txBox="1">
            <a:spLocks noChangeArrowheads="1"/>
          </p:cNvSpPr>
          <p:nvPr/>
        </p:nvSpPr>
        <p:spPr bwMode="auto">
          <a:xfrm>
            <a:off x="533400" y="1376363"/>
            <a:ext cx="4079875" cy="457200"/>
          </a:xfrm>
          <a:prstGeom prst="rect">
            <a:avLst/>
          </a:prstGeom>
          <a:noFill/>
          <a:ln w="9525">
            <a:noFill/>
            <a:miter lim="800000"/>
            <a:headEnd/>
            <a:tailEnd/>
          </a:ln>
          <a:effectLst/>
        </p:spPr>
        <p:txBody>
          <a:bodyPr wrap="none">
            <a:spAutoFit/>
          </a:bodyPr>
          <a:lstStyle/>
          <a:p>
            <a:pPr eaLnBrk="0" hangingPunct="0"/>
            <a:r>
              <a:rPr lang="cs-CZ" b="1">
                <a:solidFill>
                  <a:schemeClr val="accent2"/>
                </a:solidFill>
                <a:latin typeface="Times New Roman" pitchFamily="18" charset="0"/>
              </a:rPr>
              <a:t>Vlastnosti aktivního prostředí</a:t>
            </a:r>
          </a:p>
        </p:txBody>
      </p:sp>
      <p:sp>
        <p:nvSpPr>
          <p:cNvPr id="122884" name="Text Box 4"/>
          <p:cNvSpPr txBox="1">
            <a:spLocks noChangeArrowheads="1"/>
          </p:cNvSpPr>
          <p:nvPr/>
        </p:nvSpPr>
        <p:spPr bwMode="auto">
          <a:xfrm>
            <a:off x="533400" y="2211388"/>
            <a:ext cx="2230098" cy="646331"/>
          </a:xfrm>
          <a:prstGeom prst="rect">
            <a:avLst/>
          </a:prstGeom>
          <a:noFill/>
          <a:ln w="9525">
            <a:noFill/>
            <a:miter lim="800000"/>
            <a:headEnd/>
            <a:tailEnd/>
          </a:ln>
          <a:effectLst/>
        </p:spPr>
        <p:txBody>
          <a:bodyPr wrap="none">
            <a:spAutoFit/>
          </a:bodyPr>
          <a:lstStyle/>
          <a:p>
            <a:pPr eaLnBrk="0" hangingPunct="0"/>
            <a:r>
              <a:rPr lang="cs-CZ" sz="1800" b="1" dirty="0">
                <a:solidFill>
                  <a:schemeClr val="accent2"/>
                </a:solidFill>
                <a:latin typeface="Times New Roman" pitchFamily="18" charset="0"/>
              </a:rPr>
              <a:t>Excitace</a:t>
            </a:r>
            <a:r>
              <a:rPr lang="cs-CZ" sz="1800" dirty="0">
                <a:solidFill>
                  <a:schemeClr val="accent2"/>
                </a:solidFill>
                <a:latin typeface="Times New Roman" pitchFamily="18" charset="0"/>
              </a:rPr>
              <a:t> atomů do</a:t>
            </a:r>
          </a:p>
          <a:p>
            <a:pPr eaLnBrk="0" hangingPunct="0"/>
            <a:r>
              <a:rPr lang="cs-CZ" sz="1800" b="1" u="sng" dirty="0">
                <a:solidFill>
                  <a:schemeClr val="tx2">
                    <a:lumMod val="75000"/>
                  </a:schemeClr>
                </a:solidFill>
                <a:latin typeface="Times New Roman" pitchFamily="18" charset="0"/>
              </a:rPr>
              <a:t>metastabilního stavu</a:t>
            </a:r>
          </a:p>
        </p:txBody>
      </p:sp>
      <p:sp>
        <p:nvSpPr>
          <p:cNvPr id="122885" name="Text Box 5"/>
          <p:cNvSpPr txBox="1">
            <a:spLocks noChangeArrowheads="1"/>
          </p:cNvSpPr>
          <p:nvPr/>
        </p:nvSpPr>
        <p:spPr bwMode="auto">
          <a:xfrm>
            <a:off x="3581400" y="2135188"/>
            <a:ext cx="5213350" cy="1960562"/>
          </a:xfrm>
          <a:prstGeom prst="rect">
            <a:avLst/>
          </a:prstGeom>
          <a:noFill/>
          <a:ln w="9525">
            <a:noFill/>
            <a:miter lim="800000"/>
            <a:headEnd/>
            <a:tailEnd/>
          </a:ln>
          <a:effectLst/>
        </p:spPr>
        <p:txBody>
          <a:bodyPr wrap="none">
            <a:spAutoFit/>
          </a:bodyPr>
          <a:lstStyle/>
          <a:p>
            <a:pPr eaLnBrk="0" hangingPunct="0">
              <a:spcBef>
                <a:spcPct val="45000"/>
              </a:spcBef>
            </a:pPr>
            <a:r>
              <a:rPr lang="cs-CZ" sz="1800">
                <a:solidFill>
                  <a:schemeClr val="accent2"/>
                </a:solidFill>
                <a:latin typeface="Times New Roman" pitchFamily="18" charset="0"/>
              </a:rPr>
              <a:t>Srážkami mezi atomy dvou druhů  (He-Ne, CO</a:t>
            </a:r>
            <a:r>
              <a:rPr lang="cs-CZ" sz="1800" baseline="-25000">
                <a:solidFill>
                  <a:schemeClr val="accent2"/>
                </a:solidFill>
                <a:latin typeface="Times New Roman" pitchFamily="18" charset="0"/>
              </a:rPr>
              <a:t>2</a:t>
            </a:r>
            <a:r>
              <a:rPr lang="cs-CZ" sz="1800">
                <a:solidFill>
                  <a:schemeClr val="accent2"/>
                </a:solidFill>
                <a:latin typeface="Times New Roman" pitchFamily="18" charset="0"/>
              </a:rPr>
              <a:t>)</a:t>
            </a:r>
          </a:p>
          <a:p>
            <a:pPr eaLnBrk="0" hangingPunct="0">
              <a:spcBef>
                <a:spcPct val="45000"/>
              </a:spcBef>
            </a:pPr>
            <a:r>
              <a:rPr lang="cs-CZ" sz="1800">
                <a:solidFill>
                  <a:schemeClr val="accent2"/>
                </a:solidFill>
                <a:latin typeface="Times New Roman" pitchFamily="18" charset="0"/>
              </a:rPr>
              <a:t>Optickou excitací  - čerpáním (rubín, neodymové sklo)</a:t>
            </a:r>
          </a:p>
          <a:p>
            <a:pPr eaLnBrk="0" hangingPunct="0">
              <a:spcBef>
                <a:spcPct val="45000"/>
              </a:spcBef>
            </a:pPr>
            <a:r>
              <a:rPr lang="cs-CZ" sz="1800">
                <a:solidFill>
                  <a:schemeClr val="accent2"/>
                </a:solidFill>
                <a:latin typeface="Times New Roman" pitchFamily="18" charset="0"/>
              </a:rPr>
              <a:t>Excitací při chemické reakci (eximery)</a:t>
            </a:r>
          </a:p>
          <a:p>
            <a:pPr eaLnBrk="0" hangingPunct="0">
              <a:spcBef>
                <a:spcPct val="45000"/>
              </a:spcBef>
            </a:pPr>
            <a:r>
              <a:rPr lang="cs-CZ" sz="1800">
                <a:solidFill>
                  <a:schemeClr val="accent2"/>
                </a:solidFill>
                <a:latin typeface="Times New Roman" pitchFamily="18" charset="0"/>
              </a:rPr>
              <a:t>Průchodem elektrického proudu (polovodiče,GaAs)</a:t>
            </a:r>
          </a:p>
          <a:p>
            <a:pPr eaLnBrk="0" hangingPunct="0">
              <a:spcBef>
                <a:spcPct val="45000"/>
              </a:spcBef>
            </a:pPr>
            <a:r>
              <a:rPr lang="cs-CZ" sz="1800">
                <a:solidFill>
                  <a:schemeClr val="accent2"/>
                </a:solidFill>
                <a:latin typeface="Times New Roman" pitchFamily="18" charset="0"/>
              </a:rPr>
              <a:t>a jiné způsoby</a:t>
            </a:r>
          </a:p>
        </p:txBody>
      </p:sp>
      <p:sp>
        <p:nvSpPr>
          <p:cNvPr id="122886" name="Line 6"/>
          <p:cNvSpPr>
            <a:spLocks noChangeShapeType="1"/>
          </p:cNvSpPr>
          <p:nvPr/>
        </p:nvSpPr>
        <p:spPr bwMode="auto">
          <a:xfrm flipV="1">
            <a:off x="2905125" y="2362200"/>
            <a:ext cx="600075" cy="147638"/>
          </a:xfrm>
          <a:prstGeom prst="line">
            <a:avLst/>
          </a:prstGeom>
          <a:noFill/>
          <a:ln w="9525">
            <a:solidFill>
              <a:schemeClr val="tx1"/>
            </a:solidFill>
            <a:round/>
            <a:headEnd/>
            <a:tailEnd type="arrow" w="med" len="med"/>
          </a:ln>
          <a:effectLst/>
        </p:spPr>
        <p:txBody>
          <a:bodyPr wrap="none" anchor="ctr"/>
          <a:lstStyle/>
          <a:p>
            <a:endParaRPr lang="cs-CZ"/>
          </a:p>
        </p:txBody>
      </p:sp>
      <p:sp>
        <p:nvSpPr>
          <p:cNvPr id="122887" name="Line 7"/>
          <p:cNvSpPr>
            <a:spLocks noChangeShapeType="1"/>
          </p:cNvSpPr>
          <p:nvPr/>
        </p:nvSpPr>
        <p:spPr bwMode="auto">
          <a:xfrm>
            <a:off x="2895600" y="2551113"/>
            <a:ext cx="609600" cy="115887"/>
          </a:xfrm>
          <a:prstGeom prst="line">
            <a:avLst/>
          </a:prstGeom>
          <a:noFill/>
          <a:ln w="9525">
            <a:solidFill>
              <a:schemeClr val="tx1"/>
            </a:solidFill>
            <a:round/>
            <a:headEnd/>
            <a:tailEnd type="arrow" w="med" len="med"/>
          </a:ln>
          <a:effectLst/>
        </p:spPr>
        <p:txBody>
          <a:bodyPr wrap="none" anchor="ctr"/>
          <a:lstStyle/>
          <a:p>
            <a:endParaRPr lang="cs-CZ"/>
          </a:p>
        </p:txBody>
      </p:sp>
      <p:sp>
        <p:nvSpPr>
          <p:cNvPr id="122888" name="Line 8"/>
          <p:cNvSpPr>
            <a:spLocks noChangeShapeType="1"/>
          </p:cNvSpPr>
          <p:nvPr/>
        </p:nvSpPr>
        <p:spPr bwMode="auto">
          <a:xfrm>
            <a:off x="2895600" y="2590800"/>
            <a:ext cx="609600" cy="457200"/>
          </a:xfrm>
          <a:prstGeom prst="line">
            <a:avLst/>
          </a:prstGeom>
          <a:noFill/>
          <a:ln w="9525">
            <a:solidFill>
              <a:schemeClr val="tx1"/>
            </a:solidFill>
            <a:round/>
            <a:headEnd/>
            <a:tailEnd type="arrow" w="med" len="med"/>
          </a:ln>
          <a:effectLst/>
        </p:spPr>
        <p:txBody>
          <a:bodyPr wrap="none" anchor="ctr"/>
          <a:lstStyle/>
          <a:p>
            <a:endParaRPr lang="cs-CZ"/>
          </a:p>
        </p:txBody>
      </p:sp>
      <p:sp>
        <p:nvSpPr>
          <p:cNvPr id="122889" name="Line 9"/>
          <p:cNvSpPr>
            <a:spLocks noChangeShapeType="1"/>
          </p:cNvSpPr>
          <p:nvPr/>
        </p:nvSpPr>
        <p:spPr bwMode="auto">
          <a:xfrm>
            <a:off x="2895600" y="2622550"/>
            <a:ext cx="609600" cy="806450"/>
          </a:xfrm>
          <a:prstGeom prst="line">
            <a:avLst/>
          </a:prstGeom>
          <a:noFill/>
          <a:ln w="9525">
            <a:solidFill>
              <a:schemeClr val="tx1"/>
            </a:solidFill>
            <a:round/>
            <a:headEnd/>
            <a:tailEnd type="arrow" w="med" len="med"/>
          </a:ln>
          <a:effectLst/>
        </p:spPr>
        <p:txBody>
          <a:bodyPr wrap="none" anchor="ctr"/>
          <a:lstStyle/>
          <a:p>
            <a:endParaRPr lang="cs-CZ"/>
          </a:p>
        </p:txBody>
      </p:sp>
      <p:sp>
        <p:nvSpPr>
          <p:cNvPr id="122890" name="Text Box 10"/>
          <p:cNvSpPr txBox="1">
            <a:spLocks noChangeArrowheads="1"/>
          </p:cNvSpPr>
          <p:nvPr/>
        </p:nvSpPr>
        <p:spPr bwMode="auto">
          <a:xfrm>
            <a:off x="609600" y="4649788"/>
            <a:ext cx="2393950" cy="366712"/>
          </a:xfrm>
          <a:prstGeom prst="rect">
            <a:avLst/>
          </a:prstGeom>
          <a:noFill/>
          <a:ln w="9525">
            <a:noFill/>
            <a:miter lim="800000"/>
            <a:headEnd/>
            <a:tailEnd/>
          </a:ln>
          <a:effectLst/>
        </p:spPr>
        <p:txBody>
          <a:bodyPr wrap="none">
            <a:spAutoFit/>
          </a:bodyPr>
          <a:lstStyle/>
          <a:p>
            <a:pPr eaLnBrk="0" hangingPunct="0"/>
            <a:r>
              <a:rPr lang="cs-CZ" sz="1800" b="1">
                <a:solidFill>
                  <a:schemeClr val="accent2"/>
                </a:solidFill>
                <a:latin typeface="Times New Roman" pitchFamily="18" charset="0"/>
              </a:rPr>
              <a:t>Světelný výkon laserů:</a:t>
            </a:r>
          </a:p>
        </p:txBody>
      </p:sp>
      <p:sp>
        <p:nvSpPr>
          <p:cNvPr id="122891" name="Text Box 11"/>
          <p:cNvSpPr txBox="1">
            <a:spLocks noChangeArrowheads="1"/>
          </p:cNvSpPr>
          <p:nvPr/>
        </p:nvSpPr>
        <p:spPr bwMode="auto">
          <a:xfrm>
            <a:off x="3179866" y="4662921"/>
            <a:ext cx="5302250" cy="1739900"/>
          </a:xfrm>
          <a:prstGeom prst="rect">
            <a:avLst/>
          </a:prstGeom>
          <a:noFill/>
          <a:ln w="9525">
            <a:noFill/>
            <a:miter lim="800000"/>
            <a:headEnd/>
            <a:tailEnd/>
          </a:ln>
          <a:effectLst/>
        </p:spPr>
        <p:txBody>
          <a:bodyPr>
            <a:spAutoFit/>
          </a:bodyPr>
          <a:lstStyle/>
          <a:p>
            <a:pPr marL="457200" indent="-457200" eaLnBrk="0" hangingPunct="0">
              <a:buFontTx/>
              <a:buAutoNum type="arabicPeriod"/>
            </a:pPr>
            <a:r>
              <a:rPr lang="cs-CZ" sz="1800" b="1" dirty="0">
                <a:solidFill>
                  <a:schemeClr val="accent2"/>
                </a:solidFill>
                <a:latin typeface="Times New Roman" pitchFamily="18" charset="0"/>
              </a:rPr>
              <a:t>Kontinuální</a:t>
            </a:r>
            <a:r>
              <a:rPr lang="cs-CZ" sz="1800" dirty="0">
                <a:solidFill>
                  <a:schemeClr val="accent2"/>
                </a:solidFill>
                <a:latin typeface="Times New Roman" pitchFamily="18" charset="0"/>
              </a:rPr>
              <a:t> laser až desítky </a:t>
            </a:r>
            <a:r>
              <a:rPr lang="cs-CZ" sz="1800" dirty="0" err="1">
                <a:solidFill>
                  <a:schemeClr val="accent2"/>
                </a:solidFill>
                <a:latin typeface="Times New Roman" pitchFamily="18" charset="0"/>
              </a:rPr>
              <a:t>mW</a:t>
            </a:r>
            <a:r>
              <a:rPr lang="cs-CZ" sz="1800" dirty="0">
                <a:solidFill>
                  <a:schemeClr val="accent2"/>
                </a:solidFill>
                <a:latin typeface="Times New Roman" pitchFamily="18" charset="0"/>
              </a:rPr>
              <a:t> </a:t>
            </a:r>
          </a:p>
          <a:p>
            <a:pPr marL="457200" indent="-457200" eaLnBrk="0" hangingPunct="0">
              <a:buFontTx/>
              <a:buAutoNum type="arabicPeriod"/>
            </a:pPr>
            <a:r>
              <a:rPr lang="cs-CZ" sz="1800" b="1" dirty="0">
                <a:solidFill>
                  <a:schemeClr val="accent2"/>
                </a:solidFill>
                <a:latin typeface="Times New Roman" pitchFamily="18" charset="0"/>
              </a:rPr>
              <a:t>Pulsní laser</a:t>
            </a:r>
            <a:r>
              <a:rPr lang="cs-CZ" sz="1800" dirty="0">
                <a:solidFill>
                  <a:schemeClr val="accent2"/>
                </a:solidFill>
                <a:latin typeface="Times New Roman" pitchFamily="18" charset="0"/>
              </a:rPr>
              <a:t> při středním výkonu </a:t>
            </a:r>
            <a:r>
              <a:rPr lang="en-US" sz="1800" dirty="0">
                <a:solidFill>
                  <a:schemeClr val="accent2"/>
                </a:solidFill>
                <a:latin typeface="Times New Roman" pitchFamily="18" charset="0"/>
              </a:rPr>
              <a:t>10 </a:t>
            </a:r>
            <a:r>
              <a:rPr lang="en-US" sz="1800" dirty="0" err="1">
                <a:solidFill>
                  <a:schemeClr val="accent2"/>
                </a:solidFill>
                <a:latin typeface="Times New Roman" pitchFamily="18" charset="0"/>
              </a:rPr>
              <a:t>mW</a:t>
            </a:r>
            <a:r>
              <a:rPr lang="cs-CZ" sz="1800" dirty="0">
                <a:solidFill>
                  <a:schemeClr val="accent2"/>
                </a:solidFill>
                <a:latin typeface="Times New Roman" pitchFamily="18" charset="0"/>
              </a:rPr>
              <a:t> může mít parametry:</a:t>
            </a:r>
          </a:p>
          <a:p>
            <a:pPr marL="914400" lvl="1" indent="-457200" eaLnBrk="0" hangingPunct="0">
              <a:buFontTx/>
              <a:buChar char="•"/>
            </a:pPr>
            <a:r>
              <a:rPr lang="cs-CZ" sz="1800" dirty="0">
                <a:solidFill>
                  <a:schemeClr val="accent2"/>
                </a:solidFill>
                <a:latin typeface="Times New Roman" pitchFamily="18" charset="0"/>
              </a:rPr>
              <a:t> délka pulsu =</a:t>
            </a:r>
            <a:r>
              <a:rPr lang="en-US" sz="1800" dirty="0">
                <a:solidFill>
                  <a:schemeClr val="accent2"/>
                </a:solidFill>
                <a:latin typeface="Times New Roman" pitchFamily="18" charset="0"/>
              </a:rPr>
              <a:t> 1 ns</a:t>
            </a:r>
            <a:r>
              <a:rPr lang="cs-CZ" sz="1800" dirty="0">
                <a:solidFill>
                  <a:schemeClr val="accent2"/>
                </a:solidFill>
                <a:latin typeface="Times New Roman" pitchFamily="18" charset="0"/>
              </a:rPr>
              <a:t>, </a:t>
            </a:r>
          </a:p>
          <a:p>
            <a:pPr marL="914400" lvl="1" indent="-457200" eaLnBrk="0" hangingPunct="0">
              <a:buFontTx/>
              <a:buChar char="•"/>
            </a:pPr>
            <a:r>
              <a:rPr lang="cs-CZ" sz="1800" dirty="0">
                <a:solidFill>
                  <a:schemeClr val="accent2"/>
                </a:solidFill>
                <a:latin typeface="Times New Roman" pitchFamily="18" charset="0"/>
              </a:rPr>
              <a:t> </a:t>
            </a:r>
            <a:r>
              <a:rPr lang="cs-CZ" sz="1800" dirty="0" smtClean="0">
                <a:solidFill>
                  <a:schemeClr val="accent2"/>
                </a:solidFill>
                <a:latin typeface="Times New Roman" pitchFamily="18" charset="0"/>
              </a:rPr>
              <a:t>okamžitý (</a:t>
            </a:r>
            <a:r>
              <a:rPr lang="cs-CZ" sz="1800" dirty="0" err="1" smtClean="0">
                <a:solidFill>
                  <a:schemeClr val="accent2"/>
                </a:solidFill>
                <a:latin typeface="Times New Roman" pitchFamily="18" charset="0"/>
              </a:rPr>
              <a:t>peak</a:t>
            </a:r>
            <a:r>
              <a:rPr lang="cs-CZ" sz="1800" dirty="0" smtClean="0">
                <a:solidFill>
                  <a:schemeClr val="accent2"/>
                </a:solidFill>
                <a:latin typeface="Times New Roman" pitchFamily="18" charset="0"/>
              </a:rPr>
              <a:t>) výkon </a:t>
            </a:r>
            <a:r>
              <a:rPr lang="cs-CZ" sz="1800" dirty="0">
                <a:solidFill>
                  <a:schemeClr val="accent2"/>
                </a:solidFill>
                <a:latin typeface="Times New Roman" pitchFamily="18" charset="0"/>
              </a:rPr>
              <a:t>v pulsu = 1 </a:t>
            </a:r>
            <a:r>
              <a:rPr lang="cs-CZ" dirty="0" smtClean="0">
                <a:solidFill>
                  <a:schemeClr val="accent2"/>
                </a:solidFill>
                <a:latin typeface="Times New Roman" pitchFamily="18" charset="0"/>
              </a:rPr>
              <a:t>M</a:t>
            </a:r>
            <a:r>
              <a:rPr lang="cs-CZ" sz="1800" dirty="0" smtClean="0">
                <a:solidFill>
                  <a:schemeClr val="accent2"/>
                </a:solidFill>
                <a:latin typeface="Times New Roman" pitchFamily="18" charset="0"/>
              </a:rPr>
              <a:t>W,</a:t>
            </a:r>
            <a:endParaRPr lang="cs-CZ" sz="1800" dirty="0">
              <a:solidFill>
                <a:schemeClr val="accent2"/>
              </a:solidFill>
              <a:latin typeface="Times New Roman" pitchFamily="18" charset="0"/>
            </a:endParaRPr>
          </a:p>
          <a:p>
            <a:pPr marL="914400" lvl="1" indent="-457200" eaLnBrk="0" hangingPunct="0">
              <a:buFontTx/>
              <a:buChar char="•"/>
            </a:pPr>
            <a:r>
              <a:rPr lang="cs-CZ" sz="1800" dirty="0">
                <a:solidFill>
                  <a:schemeClr val="accent2"/>
                </a:solidFill>
                <a:latin typeface="Times New Roman" pitchFamily="18" charset="0"/>
              </a:rPr>
              <a:t> opakovací frekvence = 10 Hz</a:t>
            </a:r>
          </a:p>
        </p:txBody>
      </p:sp>
      <p:sp>
        <p:nvSpPr>
          <p:cNvPr id="12" name="Zástupný symbol pro číslo snímku 5"/>
          <p:cNvSpPr>
            <a:spLocks noGrp="1"/>
          </p:cNvSpPr>
          <p:nvPr>
            <p:ph type="sldNum" sz="quarter" idx="4294967295"/>
          </p:nvPr>
        </p:nvSpPr>
        <p:spPr>
          <a:xfrm>
            <a:off x="8177316" y="5805264"/>
            <a:ext cx="609600" cy="521208"/>
          </a:xfrm>
          <a:prstGeom prst="rect">
            <a:avLst/>
          </a:prstGeom>
        </p:spPr>
        <p:txBody>
          <a:bodyPr/>
          <a:lstStyle/>
          <a:p>
            <a:fld id="{1EDF59FE-B55B-486C-B583-6A0F64F1B3DD}"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74" name="AutoShape 38"/>
          <p:cNvSpPr>
            <a:spLocks noChangeArrowheads="1"/>
          </p:cNvSpPr>
          <p:nvPr/>
        </p:nvSpPr>
        <p:spPr bwMode="auto">
          <a:xfrm>
            <a:off x="2339752" y="4941168"/>
            <a:ext cx="1828800" cy="533400"/>
          </a:xfrm>
          <a:prstGeom prst="flowChartAlternateProcess">
            <a:avLst/>
          </a:prstGeom>
          <a:solidFill>
            <a:srgbClr val="FFCC99"/>
          </a:solidFill>
          <a:ln w="9525">
            <a:solidFill>
              <a:schemeClr val="tx1"/>
            </a:solidFill>
            <a:miter lim="800000"/>
            <a:headEnd/>
            <a:tailEnd/>
          </a:ln>
          <a:effectLst/>
        </p:spPr>
        <p:txBody>
          <a:bodyPr wrap="none" anchor="ctr"/>
          <a:lstStyle/>
          <a:p>
            <a:endParaRPr lang="cs-CZ"/>
          </a:p>
        </p:txBody>
      </p:sp>
      <p:sp>
        <p:nvSpPr>
          <p:cNvPr id="116738" name="Rectangle 2"/>
          <p:cNvSpPr>
            <a:spLocks noGrp="1" noChangeArrowheads="1"/>
          </p:cNvSpPr>
          <p:nvPr>
            <p:ph type="title"/>
          </p:nvPr>
        </p:nvSpPr>
        <p:spPr/>
        <p:txBody>
          <a:bodyPr/>
          <a:lstStyle/>
          <a:p>
            <a:r>
              <a:rPr lang="cs-CZ" dirty="0" smtClean="0"/>
              <a:t>Radiační Procesy</a:t>
            </a:r>
            <a:endParaRPr lang="en-US" dirty="0"/>
          </a:p>
        </p:txBody>
      </p:sp>
      <p:sp>
        <p:nvSpPr>
          <p:cNvPr id="116740" name="Line 4"/>
          <p:cNvSpPr>
            <a:spLocks noChangeShapeType="1"/>
          </p:cNvSpPr>
          <p:nvPr/>
        </p:nvSpPr>
        <p:spPr bwMode="auto">
          <a:xfrm>
            <a:off x="990600" y="1905000"/>
            <a:ext cx="3810000" cy="0"/>
          </a:xfrm>
          <a:prstGeom prst="line">
            <a:avLst/>
          </a:prstGeom>
          <a:noFill/>
          <a:ln w="9525">
            <a:solidFill>
              <a:schemeClr val="tx1"/>
            </a:solidFill>
            <a:miter lim="800000"/>
            <a:headEnd/>
            <a:tailEnd/>
          </a:ln>
          <a:effectLst/>
        </p:spPr>
        <p:txBody>
          <a:bodyPr wrap="none"/>
          <a:lstStyle/>
          <a:p>
            <a:endParaRPr lang="cs-CZ"/>
          </a:p>
        </p:txBody>
      </p:sp>
      <p:sp>
        <p:nvSpPr>
          <p:cNvPr id="116741" name="Line 5"/>
          <p:cNvSpPr>
            <a:spLocks noChangeShapeType="1"/>
          </p:cNvSpPr>
          <p:nvPr/>
        </p:nvSpPr>
        <p:spPr bwMode="auto">
          <a:xfrm>
            <a:off x="990600" y="3505200"/>
            <a:ext cx="3810000" cy="0"/>
          </a:xfrm>
          <a:prstGeom prst="line">
            <a:avLst/>
          </a:prstGeom>
          <a:noFill/>
          <a:ln w="9525">
            <a:solidFill>
              <a:schemeClr val="tx1"/>
            </a:solidFill>
            <a:miter lim="800000"/>
            <a:headEnd/>
            <a:tailEnd/>
          </a:ln>
          <a:effectLst/>
        </p:spPr>
        <p:txBody>
          <a:bodyPr wrap="none"/>
          <a:lstStyle/>
          <a:p>
            <a:endParaRPr lang="cs-CZ"/>
          </a:p>
        </p:txBody>
      </p:sp>
      <p:sp>
        <p:nvSpPr>
          <p:cNvPr id="116744" name="Freeform 8"/>
          <p:cNvSpPr>
            <a:spLocks/>
          </p:cNvSpPr>
          <p:nvPr/>
        </p:nvSpPr>
        <p:spPr bwMode="auto">
          <a:xfrm>
            <a:off x="1143000" y="2514600"/>
            <a:ext cx="609600" cy="161925"/>
          </a:xfrm>
          <a:custGeom>
            <a:avLst/>
            <a:gdLst/>
            <a:ahLst/>
            <a:cxnLst>
              <a:cxn ang="0">
                <a:pos x="0" y="102"/>
              </a:cxn>
              <a:cxn ang="0">
                <a:pos x="96" y="6"/>
              </a:cxn>
              <a:cxn ang="0">
                <a:pos x="192" y="102"/>
              </a:cxn>
              <a:cxn ang="0">
                <a:pos x="288" y="6"/>
              </a:cxn>
              <a:cxn ang="0">
                <a:pos x="376" y="63"/>
              </a:cxn>
              <a:cxn ang="0">
                <a:pos x="542" y="63"/>
              </a:cxn>
            </a:cxnLst>
            <a:rect l="0" t="0" r="r" b="b"/>
            <a:pathLst>
              <a:path w="542" h="102">
                <a:moveTo>
                  <a:pt x="0" y="102"/>
                </a:moveTo>
                <a:cubicBezTo>
                  <a:pt x="32" y="54"/>
                  <a:pt x="64" y="6"/>
                  <a:pt x="96" y="6"/>
                </a:cubicBezTo>
                <a:cubicBezTo>
                  <a:pt x="128" y="6"/>
                  <a:pt x="160" y="102"/>
                  <a:pt x="192" y="102"/>
                </a:cubicBezTo>
                <a:cubicBezTo>
                  <a:pt x="224" y="102"/>
                  <a:pt x="257" y="12"/>
                  <a:pt x="288" y="6"/>
                </a:cubicBezTo>
                <a:cubicBezTo>
                  <a:pt x="319" y="0"/>
                  <a:pt x="334" y="53"/>
                  <a:pt x="376" y="63"/>
                </a:cubicBezTo>
                <a:cubicBezTo>
                  <a:pt x="418" y="73"/>
                  <a:pt x="508" y="63"/>
                  <a:pt x="542" y="63"/>
                </a:cubicBezTo>
              </a:path>
            </a:pathLst>
          </a:custGeom>
          <a:noFill/>
          <a:ln w="19050" cap="flat" cmpd="sng">
            <a:solidFill>
              <a:schemeClr val="tx1"/>
            </a:solidFill>
            <a:prstDash val="solid"/>
            <a:miter lim="800000"/>
            <a:headEnd type="none" w="med" len="med"/>
            <a:tailEnd type="stealth" w="lg" len="med"/>
          </a:ln>
          <a:effectLst/>
        </p:spPr>
        <p:txBody>
          <a:bodyPr wrap="none"/>
          <a:lstStyle/>
          <a:p>
            <a:endParaRPr lang="cs-CZ"/>
          </a:p>
        </p:txBody>
      </p:sp>
      <p:sp>
        <p:nvSpPr>
          <p:cNvPr id="116747" name="Freeform 11"/>
          <p:cNvSpPr>
            <a:spLocks/>
          </p:cNvSpPr>
          <p:nvPr/>
        </p:nvSpPr>
        <p:spPr bwMode="auto">
          <a:xfrm>
            <a:off x="2133600" y="2514600"/>
            <a:ext cx="609600" cy="161925"/>
          </a:xfrm>
          <a:custGeom>
            <a:avLst/>
            <a:gdLst/>
            <a:ahLst/>
            <a:cxnLst>
              <a:cxn ang="0">
                <a:pos x="0" y="102"/>
              </a:cxn>
              <a:cxn ang="0">
                <a:pos x="96" y="6"/>
              </a:cxn>
              <a:cxn ang="0">
                <a:pos x="192" y="102"/>
              </a:cxn>
              <a:cxn ang="0">
                <a:pos x="288" y="6"/>
              </a:cxn>
              <a:cxn ang="0">
                <a:pos x="376" y="63"/>
              </a:cxn>
              <a:cxn ang="0">
                <a:pos x="542" y="63"/>
              </a:cxn>
            </a:cxnLst>
            <a:rect l="0" t="0" r="r" b="b"/>
            <a:pathLst>
              <a:path w="542" h="102">
                <a:moveTo>
                  <a:pt x="0" y="102"/>
                </a:moveTo>
                <a:cubicBezTo>
                  <a:pt x="32" y="54"/>
                  <a:pt x="64" y="6"/>
                  <a:pt x="96" y="6"/>
                </a:cubicBezTo>
                <a:cubicBezTo>
                  <a:pt x="128" y="6"/>
                  <a:pt x="160" y="102"/>
                  <a:pt x="192" y="102"/>
                </a:cubicBezTo>
                <a:cubicBezTo>
                  <a:pt x="224" y="102"/>
                  <a:pt x="257" y="12"/>
                  <a:pt x="288" y="6"/>
                </a:cubicBezTo>
                <a:cubicBezTo>
                  <a:pt x="319" y="0"/>
                  <a:pt x="334" y="53"/>
                  <a:pt x="376" y="63"/>
                </a:cubicBezTo>
                <a:cubicBezTo>
                  <a:pt x="418" y="73"/>
                  <a:pt x="508" y="63"/>
                  <a:pt x="542" y="63"/>
                </a:cubicBezTo>
              </a:path>
            </a:pathLst>
          </a:custGeom>
          <a:noFill/>
          <a:ln w="19050" cap="flat" cmpd="sng">
            <a:solidFill>
              <a:schemeClr val="tx1"/>
            </a:solidFill>
            <a:prstDash val="solid"/>
            <a:miter lim="800000"/>
            <a:headEnd type="none" w="med" len="med"/>
            <a:tailEnd type="stealth" w="lg" len="med"/>
          </a:ln>
          <a:effectLst/>
        </p:spPr>
        <p:txBody>
          <a:bodyPr wrap="none"/>
          <a:lstStyle/>
          <a:p>
            <a:endParaRPr lang="cs-CZ"/>
          </a:p>
        </p:txBody>
      </p:sp>
      <p:sp>
        <p:nvSpPr>
          <p:cNvPr id="116748" name="AutoShape 12"/>
          <p:cNvSpPr>
            <a:spLocks noChangeArrowheads="1"/>
          </p:cNvSpPr>
          <p:nvPr/>
        </p:nvSpPr>
        <p:spPr bwMode="auto">
          <a:xfrm>
            <a:off x="2667000" y="3429000"/>
            <a:ext cx="76200" cy="76200"/>
          </a:xfrm>
          <a:prstGeom prst="flowChartConnector">
            <a:avLst/>
          </a:prstGeom>
          <a:solidFill>
            <a:srgbClr val="FF9900"/>
          </a:solidFill>
          <a:ln w="9525">
            <a:solidFill>
              <a:schemeClr val="tx1"/>
            </a:solidFill>
            <a:miter lim="800000"/>
            <a:headEnd/>
            <a:tailEnd/>
          </a:ln>
          <a:effectLst/>
        </p:spPr>
        <p:txBody>
          <a:bodyPr wrap="none" anchor="ctr"/>
          <a:lstStyle/>
          <a:p>
            <a:endParaRPr lang="cs-CZ"/>
          </a:p>
        </p:txBody>
      </p:sp>
      <p:sp>
        <p:nvSpPr>
          <p:cNvPr id="116753" name="AutoShape 17"/>
          <p:cNvSpPr>
            <a:spLocks noChangeArrowheads="1"/>
          </p:cNvSpPr>
          <p:nvPr/>
        </p:nvSpPr>
        <p:spPr bwMode="auto">
          <a:xfrm>
            <a:off x="3962400" y="1828800"/>
            <a:ext cx="76200" cy="76200"/>
          </a:xfrm>
          <a:prstGeom prst="flowChartConnector">
            <a:avLst/>
          </a:prstGeom>
          <a:solidFill>
            <a:srgbClr val="FF9900"/>
          </a:solidFill>
          <a:ln w="9525">
            <a:solidFill>
              <a:schemeClr val="tx1"/>
            </a:solidFill>
            <a:miter lim="800000"/>
            <a:headEnd/>
            <a:tailEnd/>
          </a:ln>
          <a:effectLst/>
        </p:spPr>
        <p:txBody>
          <a:bodyPr wrap="none" anchor="ctr"/>
          <a:lstStyle/>
          <a:p>
            <a:endParaRPr lang="cs-CZ"/>
          </a:p>
        </p:txBody>
      </p:sp>
      <p:sp>
        <p:nvSpPr>
          <p:cNvPr id="116754" name="Text Box 18"/>
          <p:cNvSpPr txBox="1">
            <a:spLocks noChangeArrowheads="1"/>
          </p:cNvSpPr>
          <p:nvPr/>
        </p:nvSpPr>
        <p:spPr bwMode="auto">
          <a:xfrm>
            <a:off x="533400" y="3276600"/>
            <a:ext cx="471488" cy="457200"/>
          </a:xfrm>
          <a:prstGeom prst="rect">
            <a:avLst/>
          </a:prstGeom>
          <a:noFill/>
          <a:ln w="9525">
            <a:noFill/>
            <a:miter lim="800000"/>
            <a:headEnd/>
            <a:tailEnd/>
          </a:ln>
          <a:effectLst/>
        </p:spPr>
        <p:txBody>
          <a:bodyPr wrap="none">
            <a:spAutoFit/>
          </a:bodyPr>
          <a:lstStyle/>
          <a:p>
            <a:r>
              <a:rPr lang="en-US">
                <a:latin typeface="Times New Roman" pitchFamily="18" charset="0"/>
              </a:rPr>
              <a:t>E</a:t>
            </a:r>
            <a:r>
              <a:rPr lang="en-US" baseline="-25000">
                <a:latin typeface="Times New Roman" pitchFamily="18" charset="0"/>
              </a:rPr>
              <a:t>0</a:t>
            </a:r>
          </a:p>
        </p:txBody>
      </p:sp>
      <p:sp>
        <p:nvSpPr>
          <p:cNvPr id="116756" name="Rectangle 20"/>
          <p:cNvSpPr>
            <a:spLocks noChangeArrowheads="1"/>
          </p:cNvSpPr>
          <p:nvPr/>
        </p:nvSpPr>
        <p:spPr bwMode="auto">
          <a:xfrm>
            <a:off x="533400" y="1676400"/>
            <a:ext cx="471488" cy="457200"/>
          </a:xfrm>
          <a:prstGeom prst="rect">
            <a:avLst/>
          </a:prstGeom>
          <a:noFill/>
          <a:ln w="9525">
            <a:noFill/>
            <a:miter lim="800000"/>
            <a:headEnd/>
            <a:tailEnd/>
          </a:ln>
          <a:effectLst/>
        </p:spPr>
        <p:txBody>
          <a:bodyPr wrap="none">
            <a:spAutoFit/>
          </a:bodyPr>
          <a:lstStyle/>
          <a:p>
            <a:r>
              <a:rPr lang="en-US">
                <a:latin typeface="Times New Roman" pitchFamily="18" charset="0"/>
              </a:rPr>
              <a:t>E</a:t>
            </a:r>
            <a:r>
              <a:rPr lang="en-US" baseline="-25000">
                <a:latin typeface="Times New Roman" pitchFamily="18" charset="0"/>
              </a:rPr>
              <a:t>1</a:t>
            </a:r>
          </a:p>
        </p:txBody>
      </p:sp>
      <p:sp>
        <p:nvSpPr>
          <p:cNvPr id="116757" name="Text Box 21"/>
          <p:cNvSpPr txBox="1">
            <a:spLocks noChangeArrowheads="1"/>
          </p:cNvSpPr>
          <p:nvPr/>
        </p:nvSpPr>
        <p:spPr bwMode="auto">
          <a:xfrm>
            <a:off x="1143000" y="2819400"/>
            <a:ext cx="1055097" cy="338554"/>
          </a:xfrm>
          <a:prstGeom prst="rect">
            <a:avLst/>
          </a:prstGeom>
          <a:noFill/>
          <a:ln w="9525">
            <a:noFill/>
            <a:miter lim="800000"/>
            <a:headEnd/>
            <a:tailEnd/>
          </a:ln>
          <a:effectLst/>
        </p:spPr>
        <p:txBody>
          <a:bodyPr wrap="none">
            <a:spAutoFit/>
          </a:bodyPr>
          <a:lstStyle/>
          <a:p>
            <a:r>
              <a:rPr lang="cs-CZ" sz="1600" dirty="0" err="1" smtClean="0">
                <a:latin typeface="Times New Roman" pitchFamily="18" charset="0"/>
              </a:rPr>
              <a:t>h</a:t>
            </a:r>
            <a:r>
              <a:rPr lang="en-US" sz="1600" dirty="0" smtClean="0">
                <a:latin typeface="Times New Roman" pitchFamily="18" charset="0"/>
              </a:rPr>
              <a:t>ν</a:t>
            </a:r>
            <a:r>
              <a:rPr lang="cs-CZ" sz="1600" dirty="0" smtClean="0">
                <a:latin typeface="Times New Roman" pitchFamily="18" charset="0"/>
              </a:rPr>
              <a:t> </a:t>
            </a:r>
            <a:r>
              <a:rPr lang="en-US" sz="1600" dirty="0" smtClean="0">
                <a:latin typeface="Times New Roman" pitchFamily="18" charset="0"/>
              </a:rPr>
              <a:t>=</a:t>
            </a:r>
            <a:r>
              <a:rPr lang="cs-CZ" sz="1600" dirty="0" smtClean="0">
                <a:latin typeface="Times New Roman" pitchFamily="18" charset="0"/>
              </a:rPr>
              <a:t> </a:t>
            </a:r>
            <a:r>
              <a:rPr lang="en-US" sz="1600" dirty="0" smtClean="0">
                <a:latin typeface="Times New Roman" pitchFamily="18" charset="0"/>
              </a:rPr>
              <a:t>E</a:t>
            </a:r>
            <a:r>
              <a:rPr lang="en-US" sz="1600" baseline="-25000" dirty="0" smtClean="0">
                <a:latin typeface="Times New Roman" pitchFamily="18" charset="0"/>
              </a:rPr>
              <a:t>1</a:t>
            </a:r>
            <a:r>
              <a:rPr lang="en-US" sz="1600" dirty="0" smtClean="0">
                <a:latin typeface="Times New Roman" pitchFamily="18" charset="0"/>
              </a:rPr>
              <a:t>-E</a:t>
            </a:r>
            <a:r>
              <a:rPr lang="en-US" sz="1600" baseline="-25000" dirty="0" smtClean="0">
                <a:latin typeface="Times New Roman" pitchFamily="18" charset="0"/>
              </a:rPr>
              <a:t>0</a:t>
            </a:r>
            <a:endParaRPr lang="en-US" sz="1600" baseline="-25000" dirty="0">
              <a:latin typeface="Times New Roman" pitchFamily="18" charset="0"/>
            </a:endParaRPr>
          </a:p>
        </p:txBody>
      </p:sp>
      <p:sp>
        <p:nvSpPr>
          <p:cNvPr id="116758" name="Text Box 22"/>
          <p:cNvSpPr txBox="1">
            <a:spLocks noChangeArrowheads="1"/>
          </p:cNvSpPr>
          <p:nvPr/>
        </p:nvSpPr>
        <p:spPr bwMode="auto">
          <a:xfrm>
            <a:off x="789021" y="3733800"/>
            <a:ext cx="1109598" cy="523220"/>
          </a:xfrm>
          <a:prstGeom prst="rect">
            <a:avLst/>
          </a:prstGeom>
          <a:noFill/>
          <a:ln w="9525">
            <a:noFill/>
            <a:miter lim="800000"/>
            <a:headEnd/>
            <a:tailEnd/>
          </a:ln>
          <a:effectLst/>
        </p:spPr>
        <p:txBody>
          <a:bodyPr wrap="none">
            <a:spAutoFit/>
          </a:bodyPr>
          <a:lstStyle/>
          <a:p>
            <a:pPr algn="ctr"/>
            <a:r>
              <a:rPr lang="cs-CZ" sz="1400" dirty="0" smtClean="0">
                <a:solidFill>
                  <a:srgbClr val="FF5050"/>
                </a:solidFill>
              </a:rPr>
              <a:t>spontánní </a:t>
            </a:r>
          </a:p>
          <a:p>
            <a:pPr algn="ctr"/>
            <a:r>
              <a:rPr lang="cs-CZ" sz="1400" dirty="0" smtClean="0">
                <a:solidFill>
                  <a:srgbClr val="FF5050"/>
                </a:solidFill>
              </a:rPr>
              <a:t>emise</a:t>
            </a:r>
            <a:endParaRPr lang="en-US" sz="1400" dirty="0">
              <a:solidFill>
                <a:srgbClr val="FF5050"/>
              </a:solidFill>
            </a:endParaRPr>
          </a:p>
        </p:txBody>
      </p:sp>
      <p:sp>
        <p:nvSpPr>
          <p:cNvPr id="116759" name="Text Box 23"/>
          <p:cNvSpPr txBox="1">
            <a:spLocks noChangeArrowheads="1"/>
          </p:cNvSpPr>
          <p:nvPr/>
        </p:nvSpPr>
        <p:spPr bwMode="auto">
          <a:xfrm>
            <a:off x="2286683" y="3733800"/>
            <a:ext cx="974947" cy="307777"/>
          </a:xfrm>
          <a:prstGeom prst="rect">
            <a:avLst/>
          </a:prstGeom>
          <a:noFill/>
          <a:ln w="9525">
            <a:noFill/>
            <a:miter lim="800000"/>
            <a:headEnd/>
            <a:tailEnd/>
          </a:ln>
          <a:effectLst/>
        </p:spPr>
        <p:txBody>
          <a:bodyPr wrap="none">
            <a:spAutoFit/>
          </a:bodyPr>
          <a:lstStyle/>
          <a:p>
            <a:pPr algn="ctr"/>
            <a:r>
              <a:rPr lang="cs-CZ" sz="1400" dirty="0" smtClean="0"/>
              <a:t>absorpce</a:t>
            </a:r>
            <a:endParaRPr lang="en-US" sz="1400" dirty="0"/>
          </a:p>
        </p:txBody>
      </p:sp>
      <p:sp>
        <p:nvSpPr>
          <p:cNvPr id="116760" name="Text Box 24"/>
          <p:cNvSpPr txBox="1">
            <a:spLocks noChangeArrowheads="1"/>
          </p:cNvSpPr>
          <p:nvPr/>
        </p:nvSpPr>
        <p:spPr bwMode="auto">
          <a:xfrm>
            <a:off x="3439239" y="3733800"/>
            <a:ext cx="1297150" cy="523220"/>
          </a:xfrm>
          <a:prstGeom prst="rect">
            <a:avLst/>
          </a:prstGeom>
          <a:noFill/>
          <a:ln w="9525">
            <a:noFill/>
            <a:miter lim="800000"/>
            <a:headEnd/>
            <a:tailEnd/>
          </a:ln>
          <a:effectLst/>
        </p:spPr>
        <p:txBody>
          <a:bodyPr wrap="none">
            <a:spAutoFit/>
          </a:bodyPr>
          <a:lstStyle/>
          <a:p>
            <a:pPr algn="ctr"/>
            <a:r>
              <a:rPr lang="cs-CZ" sz="1400" dirty="0" smtClean="0"/>
              <a:t>stimulovaná </a:t>
            </a:r>
          </a:p>
          <a:p>
            <a:pPr algn="ctr"/>
            <a:r>
              <a:rPr lang="cs-CZ" sz="1400" dirty="0" smtClean="0"/>
              <a:t>emise</a:t>
            </a:r>
            <a:endParaRPr lang="en-US" sz="1400" dirty="0"/>
          </a:p>
        </p:txBody>
      </p:sp>
      <p:sp>
        <p:nvSpPr>
          <p:cNvPr id="116761" name="Freeform 25"/>
          <p:cNvSpPr>
            <a:spLocks/>
          </p:cNvSpPr>
          <p:nvPr/>
        </p:nvSpPr>
        <p:spPr bwMode="auto">
          <a:xfrm>
            <a:off x="3429000" y="2514600"/>
            <a:ext cx="609600" cy="161925"/>
          </a:xfrm>
          <a:custGeom>
            <a:avLst/>
            <a:gdLst/>
            <a:ahLst/>
            <a:cxnLst>
              <a:cxn ang="0">
                <a:pos x="0" y="102"/>
              </a:cxn>
              <a:cxn ang="0">
                <a:pos x="96" y="6"/>
              </a:cxn>
              <a:cxn ang="0">
                <a:pos x="192" y="102"/>
              </a:cxn>
              <a:cxn ang="0">
                <a:pos x="288" y="6"/>
              </a:cxn>
              <a:cxn ang="0">
                <a:pos x="376" y="63"/>
              </a:cxn>
              <a:cxn ang="0">
                <a:pos x="542" y="63"/>
              </a:cxn>
            </a:cxnLst>
            <a:rect l="0" t="0" r="r" b="b"/>
            <a:pathLst>
              <a:path w="542" h="102">
                <a:moveTo>
                  <a:pt x="0" y="102"/>
                </a:moveTo>
                <a:cubicBezTo>
                  <a:pt x="32" y="54"/>
                  <a:pt x="64" y="6"/>
                  <a:pt x="96" y="6"/>
                </a:cubicBezTo>
                <a:cubicBezTo>
                  <a:pt x="128" y="6"/>
                  <a:pt x="160" y="102"/>
                  <a:pt x="192" y="102"/>
                </a:cubicBezTo>
                <a:cubicBezTo>
                  <a:pt x="224" y="102"/>
                  <a:pt x="257" y="12"/>
                  <a:pt x="288" y="6"/>
                </a:cubicBezTo>
                <a:cubicBezTo>
                  <a:pt x="319" y="0"/>
                  <a:pt x="334" y="53"/>
                  <a:pt x="376" y="63"/>
                </a:cubicBezTo>
                <a:cubicBezTo>
                  <a:pt x="418" y="73"/>
                  <a:pt x="508" y="63"/>
                  <a:pt x="542" y="63"/>
                </a:cubicBezTo>
              </a:path>
            </a:pathLst>
          </a:custGeom>
          <a:noFill/>
          <a:ln w="19050" cap="flat" cmpd="sng">
            <a:solidFill>
              <a:schemeClr val="tx1"/>
            </a:solidFill>
            <a:prstDash val="solid"/>
            <a:miter lim="800000"/>
            <a:headEnd type="none" w="med" len="med"/>
            <a:tailEnd type="stealth" w="lg" len="med"/>
          </a:ln>
          <a:effectLst/>
        </p:spPr>
        <p:txBody>
          <a:bodyPr wrap="none"/>
          <a:lstStyle/>
          <a:p>
            <a:endParaRPr lang="cs-CZ"/>
          </a:p>
        </p:txBody>
      </p:sp>
      <p:grpSp>
        <p:nvGrpSpPr>
          <p:cNvPr id="2" name="Group 28"/>
          <p:cNvGrpSpPr>
            <a:grpSpLocks/>
          </p:cNvGrpSpPr>
          <p:nvPr/>
        </p:nvGrpSpPr>
        <p:grpSpPr bwMode="auto">
          <a:xfrm>
            <a:off x="4038600" y="2514600"/>
            <a:ext cx="609600" cy="390525"/>
            <a:chOff x="2544" y="1584"/>
            <a:chExt cx="384" cy="246"/>
          </a:xfrm>
        </p:grpSpPr>
        <p:sp>
          <p:nvSpPr>
            <p:cNvPr id="116762" name="Freeform 26"/>
            <p:cNvSpPr>
              <a:spLocks/>
            </p:cNvSpPr>
            <p:nvPr/>
          </p:nvSpPr>
          <p:spPr bwMode="auto">
            <a:xfrm>
              <a:off x="2544" y="1584"/>
              <a:ext cx="384" cy="102"/>
            </a:xfrm>
            <a:custGeom>
              <a:avLst/>
              <a:gdLst/>
              <a:ahLst/>
              <a:cxnLst>
                <a:cxn ang="0">
                  <a:pos x="0" y="102"/>
                </a:cxn>
                <a:cxn ang="0">
                  <a:pos x="96" y="6"/>
                </a:cxn>
                <a:cxn ang="0">
                  <a:pos x="192" y="102"/>
                </a:cxn>
                <a:cxn ang="0">
                  <a:pos x="288" y="6"/>
                </a:cxn>
                <a:cxn ang="0">
                  <a:pos x="376" y="63"/>
                </a:cxn>
                <a:cxn ang="0">
                  <a:pos x="542" y="63"/>
                </a:cxn>
              </a:cxnLst>
              <a:rect l="0" t="0" r="r" b="b"/>
              <a:pathLst>
                <a:path w="542" h="102">
                  <a:moveTo>
                    <a:pt x="0" y="102"/>
                  </a:moveTo>
                  <a:cubicBezTo>
                    <a:pt x="32" y="54"/>
                    <a:pt x="64" y="6"/>
                    <a:pt x="96" y="6"/>
                  </a:cubicBezTo>
                  <a:cubicBezTo>
                    <a:pt x="128" y="6"/>
                    <a:pt x="160" y="102"/>
                    <a:pt x="192" y="102"/>
                  </a:cubicBezTo>
                  <a:cubicBezTo>
                    <a:pt x="224" y="102"/>
                    <a:pt x="257" y="12"/>
                    <a:pt x="288" y="6"/>
                  </a:cubicBezTo>
                  <a:cubicBezTo>
                    <a:pt x="319" y="0"/>
                    <a:pt x="334" y="53"/>
                    <a:pt x="376" y="63"/>
                  </a:cubicBezTo>
                  <a:cubicBezTo>
                    <a:pt x="418" y="73"/>
                    <a:pt x="508" y="63"/>
                    <a:pt x="542" y="63"/>
                  </a:cubicBezTo>
                </a:path>
              </a:pathLst>
            </a:custGeom>
            <a:noFill/>
            <a:ln w="19050" cap="flat" cmpd="sng">
              <a:solidFill>
                <a:schemeClr val="tx1"/>
              </a:solidFill>
              <a:prstDash val="solid"/>
              <a:miter lim="800000"/>
              <a:headEnd type="none" w="med" len="med"/>
              <a:tailEnd type="stealth" w="lg" len="med"/>
            </a:ln>
            <a:effectLst/>
          </p:spPr>
          <p:txBody>
            <a:bodyPr wrap="none"/>
            <a:lstStyle/>
            <a:p>
              <a:endParaRPr lang="cs-CZ"/>
            </a:p>
          </p:txBody>
        </p:sp>
        <p:sp>
          <p:nvSpPr>
            <p:cNvPr id="116763" name="Freeform 27"/>
            <p:cNvSpPr>
              <a:spLocks/>
            </p:cNvSpPr>
            <p:nvPr/>
          </p:nvSpPr>
          <p:spPr bwMode="auto">
            <a:xfrm>
              <a:off x="2544" y="1728"/>
              <a:ext cx="384" cy="102"/>
            </a:xfrm>
            <a:custGeom>
              <a:avLst/>
              <a:gdLst/>
              <a:ahLst/>
              <a:cxnLst>
                <a:cxn ang="0">
                  <a:pos x="0" y="102"/>
                </a:cxn>
                <a:cxn ang="0">
                  <a:pos x="96" y="6"/>
                </a:cxn>
                <a:cxn ang="0">
                  <a:pos x="192" y="102"/>
                </a:cxn>
                <a:cxn ang="0">
                  <a:pos x="288" y="6"/>
                </a:cxn>
                <a:cxn ang="0">
                  <a:pos x="376" y="63"/>
                </a:cxn>
                <a:cxn ang="0">
                  <a:pos x="542" y="63"/>
                </a:cxn>
              </a:cxnLst>
              <a:rect l="0" t="0" r="r" b="b"/>
              <a:pathLst>
                <a:path w="542" h="102">
                  <a:moveTo>
                    <a:pt x="0" y="102"/>
                  </a:moveTo>
                  <a:cubicBezTo>
                    <a:pt x="32" y="54"/>
                    <a:pt x="64" y="6"/>
                    <a:pt x="96" y="6"/>
                  </a:cubicBezTo>
                  <a:cubicBezTo>
                    <a:pt x="128" y="6"/>
                    <a:pt x="160" y="102"/>
                    <a:pt x="192" y="102"/>
                  </a:cubicBezTo>
                  <a:cubicBezTo>
                    <a:pt x="224" y="102"/>
                    <a:pt x="257" y="12"/>
                    <a:pt x="288" y="6"/>
                  </a:cubicBezTo>
                  <a:cubicBezTo>
                    <a:pt x="319" y="0"/>
                    <a:pt x="334" y="53"/>
                    <a:pt x="376" y="63"/>
                  </a:cubicBezTo>
                  <a:cubicBezTo>
                    <a:pt x="418" y="73"/>
                    <a:pt x="508" y="63"/>
                    <a:pt x="542" y="63"/>
                  </a:cubicBezTo>
                </a:path>
              </a:pathLst>
            </a:custGeom>
            <a:noFill/>
            <a:ln w="19050" cap="flat" cmpd="sng">
              <a:solidFill>
                <a:schemeClr val="tx1"/>
              </a:solidFill>
              <a:prstDash val="solid"/>
              <a:miter lim="800000"/>
              <a:headEnd type="none" w="med" len="med"/>
              <a:tailEnd type="stealth" w="lg" len="med"/>
            </a:ln>
            <a:effectLst/>
          </p:spPr>
          <p:txBody>
            <a:bodyPr wrap="none"/>
            <a:lstStyle/>
            <a:p>
              <a:endParaRPr lang="cs-CZ"/>
            </a:p>
          </p:txBody>
        </p:sp>
      </p:grpSp>
      <p:sp>
        <p:nvSpPr>
          <p:cNvPr id="116745" name="AutoShape 9"/>
          <p:cNvSpPr>
            <a:spLocks noChangeArrowheads="1"/>
          </p:cNvSpPr>
          <p:nvPr/>
        </p:nvSpPr>
        <p:spPr bwMode="auto">
          <a:xfrm>
            <a:off x="1066800" y="1828800"/>
            <a:ext cx="76200" cy="76200"/>
          </a:xfrm>
          <a:prstGeom prst="flowChartConnector">
            <a:avLst/>
          </a:prstGeom>
          <a:solidFill>
            <a:srgbClr val="FF9900"/>
          </a:solidFill>
          <a:ln w="9525">
            <a:solidFill>
              <a:schemeClr val="tx1"/>
            </a:solidFill>
            <a:miter lim="800000"/>
            <a:headEnd/>
            <a:tailEnd/>
          </a:ln>
          <a:effectLst/>
        </p:spPr>
        <p:txBody>
          <a:bodyPr wrap="none" anchor="ctr"/>
          <a:lstStyle/>
          <a:p>
            <a:endParaRPr lang="cs-CZ"/>
          </a:p>
        </p:txBody>
      </p:sp>
      <p:sp>
        <p:nvSpPr>
          <p:cNvPr id="116742" name="Line 6"/>
          <p:cNvSpPr>
            <a:spLocks noChangeShapeType="1"/>
          </p:cNvSpPr>
          <p:nvPr/>
        </p:nvSpPr>
        <p:spPr bwMode="auto">
          <a:xfrm>
            <a:off x="1143000" y="1905000"/>
            <a:ext cx="0" cy="1600200"/>
          </a:xfrm>
          <a:prstGeom prst="line">
            <a:avLst/>
          </a:prstGeom>
          <a:noFill/>
          <a:ln w="9525">
            <a:solidFill>
              <a:schemeClr val="tx1"/>
            </a:solidFill>
            <a:miter lim="800000"/>
            <a:headEnd/>
            <a:tailEnd type="triangle" w="med" len="med"/>
          </a:ln>
          <a:effectLst/>
        </p:spPr>
        <p:txBody>
          <a:bodyPr wrap="none"/>
          <a:lstStyle/>
          <a:p>
            <a:endParaRPr lang="cs-CZ"/>
          </a:p>
        </p:txBody>
      </p:sp>
      <p:sp>
        <p:nvSpPr>
          <p:cNvPr id="116746" name="Line 10"/>
          <p:cNvSpPr>
            <a:spLocks noChangeShapeType="1"/>
          </p:cNvSpPr>
          <p:nvPr/>
        </p:nvSpPr>
        <p:spPr bwMode="auto">
          <a:xfrm flipV="1">
            <a:off x="2743200" y="1905000"/>
            <a:ext cx="0" cy="1600200"/>
          </a:xfrm>
          <a:prstGeom prst="line">
            <a:avLst/>
          </a:prstGeom>
          <a:noFill/>
          <a:ln w="9525">
            <a:solidFill>
              <a:schemeClr val="tx1"/>
            </a:solidFill>
            <a:miter lim="800000"/>
            <a:headEnd/>
            <a:tailEnd type="triangle" w="med" len="med"/>
          </a:ln>
          <a:effectLst/>
        </p:spPr>
        <p:txBody>
          <a:bodyPr wrap="none"/>
          <a:lstStyle/>
          <a:p>
            <a:endParaRPr lang="cs-CZ"/>
          </a:p>
        </p:txBody>
      </p:sp>
      <p:sp>
        <p:nvSpPr>
          <p:cNvPr id="116749" name="Line 13"/>
          <p:cNvSpPr>
            <a:spLocks noChangeShapeType="1"/>
          </p:cNvSpPr>
          <p:nvPr/>
        </p:nvSpPr>
        <p:spPr bwMode="auto">
          <a:xfrm>
            <a:off x="4038600" y="1905000"/>
            <a:ext cx="0" cy="1600200"/>
          </a:xfrm>
          <a:prstGeom prst="line">
            <a:avLst/>
          </a:prstGeom>
          <a:noFill/>
          <a:ln w="9525">
            <a:solidFill>
              <a:schemeClr val="tx1"/>
            </a:solidFill>
            <a:miter lim="800000"/>
            <a:headEnd/>
            <a:tailEnd type="triangle" w="med" len="med"/>
          </a:ln>
          <a:effectLst/>
        </p:spPr>
        <p:txBody>
          <a:bodyPr wrap="none"/>
          <a:lstStyle/>
          <a:p>
            <a:endParaRPr lang="cs-CZ"/>
          </a:p>
        </p:txBody>
      </p:sp>
      <p:sp>
        <p:nvSpPr>
          <p:cNvPr id="116772" name="Text Box 36"/>
          <p:cNvSpPr txBox="1">
            <a:spLocks noChangeArrowheads="1"/>
          </p:cNvSpPr>
          <p:nvPr/>
        </p:nvSpPr>
        <p:spPr bwMode="auto">
          <a:xfrm>
            <a:off x="762000" y="4343400"/>
            <a:ext cx="3886200" cy="1015663"/>
          </a:xfrm>
          <a:prstGeom prst="rect">
            <a:avLst/>
          </a:prstGeom>
          <a:noFill/>
          <a:ln w="9525">
            <a:noFill/>
            <a:miter lim="800000"/>
            <a:headEnd/>
            <a:tailEnd/>
          </a:ln>
          <a:effectLst/>
        </p:spPr>
        <p:txBody>
          <a:bodyPr>
            <a:spAutoFit/>
          </a:bodyPr>
          <a:lstStyle/>
          <a:p>
            <a:r>
              <a:rPr lang="en-US" dirty="0">
                <a:solidFill>
                  <a:srgbClr val="FF5050"/>
                </a:solidFill>
                <a:latin typeface="Times New Roman" pitchFamily="18" charset="0"/>
              </a:rPr>
              <a:t>A ~ </a:t>
            </a:r>
            <a:r>
              <a:rPr lang="en-US" dirty="0">
                <a:solidFill>
                  <a:srgbClr val="FF5050"/>
                </a:solidFill>
                <a:latin typeface="Times New Roman" pitchFamily="18" charset="0"/>
                <a:cs typeface="Times New Roman" pitchFamily="18" charset="0"/>
              </a:rPr>
              <a:t>ΔE</a:t>
            </a:r>
            <a:r>
              <a:rPr lang="en-US" baseline="30000" dirty="0">
                <a:solidFill>
                  <a:srgbClr val="FF5050"/>
                </a:solidFill>
                <a:latin typeface="Times New Roman" pitchFamily="18" charset="0"/>
                <a:cs typeface="Times New Roman" pitchFamily="18" charset="0"/>
              </a:rPr>
              <a:t>2 </a:t>
            </a:r>
            <a:r>
              <a:rPr lang="en-US" dirty="0">
                <a:solidFill>
                  <a:srgbClr val="FF5050"/>
                </a:solidFill>
                <a:latin typeface="Times New Roman" pitchFamily="18" charset="0"/>
                <a:cs typeface="Times New Roman" pitchFamily="18" charset="0"/>
              </a:rPr>
              <a:t>~ </a:t>
            </a:r>
            <a:r>
              <a:rPr lang="en-US" dirty="0" smtClean="0">
                <a:solidFill>
                  <a:srgbClr val="FF5050"/>
                </a:solidFill>
                <a:latin typeface="Times New Roman" pitchFamily="18" charset="0"/>
                <a:cs typeface="Times New Roman" pitchFamily="18" charset="0"/>
              </a:rPr>
              <a:t>λ</a:t>
            </a:r>
            <a:r>
              <a:rPr lang="en-US" baseline="30000" dirty="0" smtClean="0">
                <a:solidFill>
                  <a:srgbClr val="FF5050"/>
                </a:solidFill>
                <a:latin typeface="Times New Roman" pitchFamily="18" charset="0"/>
                <a:cs typeface="Times New Roman" pitchFamily="18" charset="0"/>
              </a:rPr>
              <a:t>-2</a:t>
            </a:r>
            <a:r>
              <a:rPr lang="cs-CZ" baseline="30000" dirty="0" smtClean="0">
                <a:solidFill>
                  <a:srgbClr val="FF5050"/>
                </a:solidFill>
                <a:latin typeface="Times New Roman" pitchFamily="18" charset="0"/>
                <a:cs typeface="Times New Roman" pitchFamily="18" charset="0"/>
              </a:rPr>
              <a:t>      </a:t>
            </a:r>
            <a:r>
              <a:rPr lang="cs-CZ" sz="1200" dirty="0" smtClean="0">
                <a:latin typeface="Times New Roman" pitchFamily="18" charset="0"/>
                <a:cs typeface="Times New Roman" pitchFamily="18" charset="0"/>
              </a:rPr>
              <a:t>(pravděpodobnost přechodu)</a:t>
            </a:r>
            <a:endParaRPr lang="en-US" sz="1200" dirty="0">
              <a:latin typeface="Times New Roman" pitchFamily="18" charset="0"/>
              <a:cs typeface="Times New Roman" pitchFamily="18" charset="0"/>
            </a:endParaRPr>
          </a:p>
          <a:p>
            <a:endParaRPr lang="en-US" baseline="30000" dirty="0">
              <a:solidFill>
                <a:srgbClr val="FF5050"/>
              </a:solidFill>
              <a:latin typeface="Times New Roman" pitchFamily="18" charset="0"/>
              <a:cs typeface="Times New Roman" pitchFamily="18" charset="0"/>
            </a:endParaRPr>
          </a:p>
          <a:p>
            <a:endParaRPr lang="en-US" baseline="30000" dirty="0">
              <a:solidFill>
                <a:srgbClr val="FF5050"/>
              </a:solidFill>
              <a:latin typeface="Times New Roman" pitchFamily="18" charset="0"/>
              <a:cs typeface="Times New Roman" pitchFamily="18" charset="0"/>
            </a:endParaRPr>
          </a:p>
          <a:p>
            <a:r>
              <a:rPr lang="cs-CZ" dirty="0" smtClean="0">
                <a:latin typeface="Times New Roman" pitchFamily="18" charset="0"/>
                <a:cs typeface="Times New Roman" pitchFamily="18" charset="0"/>
              </a:rPr>
              <a:t>Intenzita záření</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I(ν)=</a:t>
            </a:r>
            <a:r>
              <a:rPr lang="en-US" dirty="0" err="1">
                <a:solidFill>
                  <a:srgbClr val="FF5050"/>
                </a:solidFill>
                <a:latin typeface="Times New Roman" pitchFamily="18" charset="0"/>
                <a:cs typeface="Times New Roman" pitchFamily="18" charset="0"/>
              </a:rPr>
              <a:t>N</a:t>
            </a:r>
            <a:r>
              <a:rPr lang="en-US" baseline="-25000" dirty="0" err="1">
                <a:solidFill>
                  <a:srgbClr val="FF5050"/>
                </a:solidFill>
                <a:latin typeface="Times New Roman" pitchFamily="18" charset="0"/>
                <a:cs typeface="Times New Roman" pitchFamily="18" charset="0"/>
              </a:rPr>
              <a:t>u</a:t>
            </a:r>
            <a:r>
              <a:rPr lang="en-US" dirty="0" err="1">
                <a:latin typeface="Times New Roman" pitchFamily="18" charset="0"/>
                <a:cs typeface="Times New Roman" pitchFamily="18" charset="0"/>
              </a:rPr>
              <a:t>·A·hν</a:t>
            </a:r>
            <a:endParaRPr lang="en-US" dirty="0">
              <a:latin typeface="Times New Roman" pitchFamily="18" charset="0"/>
              <a:cs typeface="Times New Roman" pitchFamily="18" charset="0"/>
            </a:endParaRPr>
          </a:p>
        </p:txBody>
      </p:sp>
      <p:sp>
        <p:nvSpPr>
          <p:cNvPr id="116773" name="Text Box 37"/>
          <p:cNvSpPr txBox="1">
            <a:spLocks noChangeArrowheads="1"/>
          </p:cNvSpPr>
          <p:nvPr/>
        </p:nvSpPr>
        <p:spPr bwMode="auto">
          <a:xfrm>
            <a:off x="5334000" y="1371600"/>
            <a:ext cx="3340979" cy="4606389"/>
          </a:xfrm>
          <a:prstGeom prst="rect">
            <a:avLst/>
          </a:prstGeom>
          <a:noFill/>
          <a:ln w="9525">
            <a:noFill/>
            <a:miter lim="800000"/>
            <a:headEnd/>
            <a:tailEnd/>
          </a:ln>
          <a:effectLst/>
        </p:spPr>
        <p:txBody>
          <a:bodyPr wrap="none">
            <a:spAutoFit/>
          </a:bodyPr>
          <a:lstStyle/>
          <a:p>
            <a:r>
              <a:rPr lang="en-US" sz="2000" b="1" dirty="0" smtClean="0"/>
              <a:t>S</a:t>
            </a:r>
            <a:r>
              <a:rPr lang="cs-CZ" sz="2000" b="1" dirty="0" err="1" smtClean="0"/>
              <a:t>ilné</a:t>
            </a:r>
            <a:r>
              <a:rPr lang="en-US" sz="2000" dirty="0" smtClean="0"/>
              <a:t> </a:t>
            </a:r>
            <a:r>
              <a:rPr lang="cs-CZ" sz="2000" dirty="0" smtClean="0"/>
              <a:t>přechody</a:t>
            </a:r>
            <a:r>
              <a:rPr lang="en-US" sz="2000" dirty="0" smtClean="0"/>
              <a:t>:</a:t>
            </a:r>
            <a:endParaRPr lang="en-US" sz="2000" dirty="0"/>
          </a:p>
          <a:p>
            <a:r>
              <a:rPr lang="en-US" sz="2000" dirty="0"/>
              <a:t>E1 </a:t>
            </a:r>
            <a:r>
              <a:rPr lang="en-US" sz="2000" dirty="0" smtClean="0"/>
              <a:t>(</a:t>
            </a:r>
            <a:r>
              <a:rPr lang="cs-CZ" sz="2000" dirty="0" smtClean="0"/>
              <a:t>elektrický dipól</a:t>
            </a:r>
            <a:r>
              <a:rPr lang="en-US" sz="2000" dirty="0" smtClean="0"/>
              <a:t>)</a:t>
            </a:r>
            <a:endParaRPr lang="en-US" sz="2000" dirty="0"/>
          </a:p>
          <a:p>
            <a:endParaRPr lang="en-US" sz="2000" dirty="0"/>
          </a:p>
          <a:p>
            <a:r>
              <a:rPr lang="en-US" sz="2000" dirty="0">
                <a:latin typeface="Times New Roman" pitchFamily="18" charset="0"/>
              </a:rPr>
              <a:t>A~10</a:t>
            </a:r>
            <a:r>
              <a:rPr lang="en-US" sz="2000" baseline="30000" dirty="0">
                <a:latin typeface="Times New Roman" pitchFamily="18" charset="0"/>
              </a:rPr>
              <a:t>8 </a:t>
            </a:r>
            <a:r>
              <a:rPr lang="en-US" sz="2000" dirty="0">
                <a:latin typeface="Times New Roman" pitchFamily="18" charset="0"/>
              </a:rPr>
              <a:t>s</a:t>
            </a:r>
            <a:r>
              <a:rPr lang="en-US" sz="2000" baseline="30000" dirty="0">
                <a:latin typeface="Times New Roman" pitchFamily="18" charset="0"/>
              </a:rPr>
              <a:t>-1</a:t>
            </a:r>
            <a:r>
              <a:rPr lang="en-US" sz="2000" dirty="0"/>
              <a:t> </a:t>
            </a:r>
            <a:r>
              <a:rPr lang="cs-CZ" sz="2000" dirty="0" smtClean="0"/>
              <a:t>pro neutrály</a:t>
            </a:r>
            <a:endParaRPr lang="en-US" sz="2000" dirty="0"/>
          </a:p>
          <a:p>
            <a:endParaRPr lang="cs-CZ" sz="2000" dirty="0" smtClean="0"/>
          </a:p>
          <a:p>
            <a:endParaRPr lang="en-US" sz="2000" dirty="0"/>
          </a:p>
          <a:p>
            <a:r>
              <a:rPr lang="cs-CZ" sz="2000" b="1" dirty="0" smtClean="0"/>
              <a:t>Slabé</a:t>
            </a:r>
            <a:r>
              <a:rPr lang="en-US" sz="2000" dirty="0" smtClean="0"/>
              <a:t> </a:t>
            </a:r>
            <a:r>
              <a:rPr lang="cs-CZ" sz="2000" dirty="0" smtClean="0"/>
              <a:t>přechody</a:t>
            </a:r>
            <a:r>
              <a:rPr lang="en-US" sz="2000" dirty="0" smtClean="0"/>
              <a:t>:</a:t>
            </a:r>
            <a:endParaRPr lang="en-US" sz="2000" dirty="0"/>
          </a:p>
          <a:p>
            <a:endParaRPr lang="cs-CZ" sz="2000" dirty="0" smtClean="0"/>
          </a:p>
          <a:p>
            <a:r>
              <a:rPr lang="en-US" sz="2000" dirty="0" smtClean="0"/>
              <a:t>M1 </a:t>
            </a:r>
            <a:r>
              <a:rPr lang="en-US" sz="2000" dirty="0"/>
              <a:t>(</a:t>
            </a:r>
            <a:r>
              <a:rPr lang="en-US" sz="2000" dirty="0" smtClean="0"/>
              <a:t>magnetic</a:t>
            </a:r>
            <a:r>
              <a:rPr lang="cs-CZ" sz="2000" dirty="0" err="1" smtClean="0"/>
              <a:t>ký</a:t>
            </a:r>
            <a:r>
              <a:rPr lang="en-US" sz="2000" dirty="0" smtClean="0"/>
              <a:t> dip</a:t>
            </a:r>
            <a:r>
              <a:rPr lang="cs-CZ" sz="2000" dirty="0" smtClean="0"/>
              <a:t>ó</a:t>
            </a:r>
            <a:r>
              <a:rPr lang="en-US" sz="2000" dirty="0" smtClean="0"/>
              <a:t>l),</a:t>
            </a:r>
            <a:endParaRPr lang="en-US" sz="2000" dirty="0"/>
          </a:p>
          <a:p>
            <a:r>
              <a:rPr lang="en-US" sz="2000" dirty="0"/>
              <a:t>E2 </a:t>
            </a:r>
            <a:r>
              <a:rPr lang="en-US" sz="2000" dirty="0" smtClean="0"/>
              <a:t>(</a:t>
            </a:r>
            <a:r>
              <a:rPr lang="cs-CZ" sz="2000" dirty="0" smtClean="0"/>
              <a:t>elektrický kvadrupól</a:t>
            </a:r>
            <a:r>
              <a:rPr lang="en-US" sz="2000" dirty="0" smtClean="0"/>
              <a:t>),</a:t>
            </a:r>
            <a:endParaRPr lang="en-US" sz="2000" dirty="0"/>
          </a:p>
          <a:p>
            <a:r>
              <a:rPr lang="cs-CZ" sz="2000" dirty="0" smtClean="0"/>
              <a:t>některé</a:t>
            </a:r>
            <a:r>
              <a:rPr lang="en-US" sz="2000" dirty="0" smtClean="0"/>
              <a:t> </a:t>
            </a:r>
            <a:r>
              <a:rPr lang="en-US" sz="2000" dirty="0"/>
              <a:t>E1 </a:t>
            </a:r>
            <a:endParaRPr lang="en-US" sz="2000" dirty="0">
              <a:sym typeface="Symbol" pitchFamily="18" charset="2"/>
            </a:endParaRPr>
          </a:p>
          <a:p>
            <a:endParaRPr lang="en-US" sz="2000" dirty="0">
              <a:sym typeface="Symbol" pitchFamily="18" charset="2"/>
            </a:endParaRPr>
          </a:p>
          <a:p>
            <a:r>
              <a:rPr lang="en-US" sz="2000" dirty="0">
                <a:sym typeface="Symbol" pitchFamily="18" charset="2"/>
              </a:rPr>
              <a:t>A ~</a:t>
            </a:r>
            <a:r>
              <a:rPr lang="en-US" sz="2000" dirty="0">
                <a:latin typeface="Times New Roman" pitchFamily="18" charset="0"/>
                <a:sym typeface="Symbol" pitchFamily="18" charset="2"/>
              </a:rPr>
              <a:t>1-100 s</a:t>
            </a:r>
            <a:r>
              <a:rPr lang="en-US" sz="2000" baseline="30000" dirty="0">
                <a:latin typeface="Times New Roman" pitchFamily="18" charset="0"/>
                <a:sym typeface="Symbol" pitchFamily="18" charset="2"/>
              </a:rPr>
              <a:t>-1</a:t>
            </a:r>
            <a:r>
              <a:rPr lang="en-US" sz="2000" dirty="0">
                <a:sym typeface="Symbol" pitchFamily="18" charset="2"/>
              </a:rPr>
              <a:t> </a:t>
            </a:r>
            <a:r>
              <a:rPr lang="cs-CZ" sz="2000" dirty="0" smtClean="0">
                <a:sym typeface="Symbol" pitchFamily="18" charset="2"/>
              </a:rPr>
              <a:t>pro neutrály</a:t>
            </a:r>
            <a:endParaRPr lang="en-US" sz="2000" dirty="0">
              <a:sym typeface="Symbol" pitchFamily="18" charset="2"/>
            </a:endParaRPr>
          </a:p>
          <a:p>
            <a:endParaRPr lang="en-US" sz="2000" dirty="0">
              <a:sym typeface="Symbol" pitchFamily="18" charset="2"/>
            </a:endParaRPr>
          </a:p>
          <a:p>
            <a:endParaRPr lang="en-US" sz="2000" baseline="30000" dirty="0">
              <a:sym typeface="Symbol" pitchFamily="18" charset="2"/>
            </a:endParaRPr>
          </a:p>
        </p:txBody>
      </p:sp>
      <p:sp>
        <p:nvSpPr>
          <p:cNvPr id="30" name="Zástupný symbol pro číslo snímku 29"/>
          <p:cNvSpPr>
            <a:spLocks noGrp="1"/>
          </p:cNvSpPr>
          <p:nvPr>
            <p:ph type="sldNum" sz="quarter" idx="15"/>
          </p:nvPr>
        </p:nvSpPr>
        <p:spPr/>
        <p:txBody>
          <a:bodyPr/>
          <a:lstStyle/>
          <a:p>
            <a:fld id="{A229F504-3BAF-467C-8F21-334C0A71552D}" type="slidenum">
              <a:rPr lang="cs-CZ" smtClean="0"/>
              <a:pPr/>
              <a:t>9</a:t>
            </a:fld>
            <a:endParaRPr lang="cs-CZ"/>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6773"/>
                                        </p:tgtEl>
                                        <p:attrNameLst>
                                          <p:attrName>style.visibility</p:attrName>
                                        </p:attrNameLst>
                                      </p:cBhvr>
                                      <p:to>
                                        <p:strVal val="visible"/>
                                      </p:to>
                                    </p:set>
                                    <p:anim calcmode="lin" valueType="num">
                                      <p:cBhvr additive="base">
                                        <p:cTn id="7" dur="500" fill="hold"/>
                                        <p:tgtEl>
                                          <p:spTgt spid="116773"/>
                                        </p:tgtEl>
                                        <p:attrNameLst>
                                          <p:attrName>ppt_x</p:attrName>
                                        </p:attrNameLst>
                                      </p:cBhvr>
                                      <p:tavLst>
                                        <p:tav tm="0">
                                          <p:val>
                                            <p:strVal val="1+#ppt_w/2"/>
                                          </p:val>
                                        </p:tav>
                                        <p:tav tm="100000">
                                          <p:val>
                                            <p:strVal val="#ppt_x"/>
                                          </p:val>
                                        </p:tav>
                                      </p:tavLst>
                                    </p:anim>
                                    <p:anim calcmode="lin" valueType="num">
                                      <p:cBhvr additive="base">
                                        <p:cTn id="8" dur="500" fill="hold"/>
                                        <p:tgtEl>
                                          <p:spTgt spid="1167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73" grpId="0"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kýř">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hluk">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Arkýř">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1849</TotalTime>
  <Words>1554</Words>
  <Application>Microsoft Office PowerPoint</Application>
  <PresentationFormat>Předvádění na obrazovce (4:3)</PresentationFormat>
  <Paragraphs>386</Paragraphs>
  <Slides>44</Slides>
  <Notes>1</Notes>
  <HiddenSlides>0</HiddenSlides>
  <MMClips>0</MMClips>
  <ScaleCrop>false</ScaleCrop>
  <HeadingPairs>
    <vt:vector size="6" baseType="variant">
      <vt:variant>
        <vt:lpstr>Motiv</vt:lpstr>
      </vt:variant>
      <vt:variant>
        <vt:i4>1</vt:i4>
      </vt:variant>
      <vt:variant>
        <vt:lpstr>Vložené servery OLE</vt:lpstr>
      </vt:variant>
      <vt:variant>
        <vt:i4>2</vt:i4>
      </vt:variant>
      <vt:variant>
        <vt:lpstr>Nadpisy snímků</vt:lpstr>
      </vt:variant>
      <vt:variant>
        <vt:i4>44</vt:i4>
      </vt:variant>
    </vt:vector>
  </HeadingPairs>
  <TitlesOfParts>
    <vt:vector size="47" baseType="lpstr">
      <vt:lpstr>Arkýř</vt:lpstr>
      <vt:lpstr>Rovnice</vt:lpstr>
      <vt:lpstr>Equation</vt:lpstr>
      <vt:lpstr>Lasery základy</vt:lpstr>
      <vt:lpstr>Prezentace aplikace PowerPoint</vt:lpstr>
      <vt:lpstr>Prezentace aplikace PowerPoint</vt:lpstr>
      <vt:lpstr>Lasery – Light Amplification by Stimulated Emission of Radiation</vt:lpstr>
      <vt:lpstr>Prezentace aplikace PowerPoint</vt:lpstr>
      <vt:lpstr>Vlastnosti záření laseru</vt:lpstr>
      <vt:lpstr> Rozdělení laserů je možné podle</vt:lpstr>
      <vt:lpstr>Druhy laserů</vt:lpstr>
      <vt:lpstr>Radiační Procesy</vt:lpstr>
      <vt:lpstr>Radiative Processes cont’d</vt:lpstr>
      <vt:lpstr>Spontánní emise</vt:lpstr>
      <vt:lpstr>Stimulovaná emise</vt:lpstr>
      <vt:lpstr>Interakce se zářením</vt:lpstr>
      <vt:lpstr>Vztah mezi Einsteinovými koeficienty</vt:lpstr>
      <vt:lpstr>Jaký je relativní počet aktů stimulované a spontánní emise za jednotku času?</vt:lpstr>
      <vt:lpstr>Inverzní populace</vt:lpstr>
      <vt:lpstr>Inverzní populace</vt:lpstr>
      <vt:lpstr>Tříhladinový systém</vt:lpstr>
      <vt:lpstr>Energetický diagram rubínového laseru</vt:lpstr>
      <vt:lpstr>Tříhladinový systém</vt:lpstr>
      <vt:lpstr>Čtyřhladinový systém</vt:lpstr>
      <vt:lpstr>Zesílení záření – kvantový zesilovač</vt:lpstr>
      <vt:lpstr>Generace záření</vt:lpstr>
      <vt:lpstr>Generace záření laserem</vt:lpstr>
      <vt:lpstr>Fourier decomposing  functions</vt:lpstr>
      <vt:lpstr>Podmínky pro generaci záření</vt:lpstr>
      <vt:lpstr>Optický rezonátor</vt:lpstr>
      <vt:lpstr>Fabry-Perot etalon</vt:lpstr>
      <vt:lpstr>Spektrální šířka čáry a laserové módy</vt:lpstr>
      <vt:lpstr>Rezonanční módy rezonátoru a šířka pásma zesílení aktivního prostředí</vt:lpstr>
      <vt:lpstr>Optické rezonátory</vt:lpstr>
      <vt:lpstr>Svázané rezonátory</vt:lpstr>
      <vt:lpstr>Jednomódový laser</vt:lpstr>
      <vt:lpstr>Otevřený optický rezonátor</vt:lpstr>
      <vt:lpstr>Příčné módy rezonátoru</vt:lpstr>
      <vt:lpstr>Příčné módy rezonátoru</vt:lpstr>
      <vt:lpstr>Gaussův svazek (profil) módu TEM00</vt:lpstr>
      <vt:lpstr>Profil fokusovaného laserového svazku v jeho ohnisku</vt:lpstr>
      <vt:lpstr>Koherence záření</vt:lpstr>
      <vt:lpstr>Brewsterův úhel</vt:lpstr>
      <vt:lpstr>He – Ne a CO2 laser</vt:lpstr>
      <vt:lpstr>Polovodičový laser</vt:lpstr>
      <vt:lpstr>Souhrn</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Lasery základy</dc:title>
  <dc:creator>práce</dc:creator>
  <cp:lastModifiedBy>novotny</cp:lastModifiedBy>
  <cp:revision>174</cp:revision>
  <dcterms:created xsi:type="dcterms:W3CDTF">2010-07-11T13:46:09Z</dcterms:created>
  <dcterms:modified xsi:type="dcterms:W3CDTF">2016-05-23T09:52:35Z</dcterms:modified>
</cp:coreProperties>
</file>