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8" r:id="rId3"/>
    <p:sldId id="265" r:id="rId4"/>
    <p:sldId id="259" r:id="rId5"/>
    <p:sldId id="261" r:id="rId6"/>
    <p:sldId id="263" r:id="rId7"/>
    <p:sldId id="264" r:id="rId8"/>
    <p:sldId id="266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1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2318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0623F0-FB46-4A1C-9DFA-CE05B8BC13D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557238-1A49-4A22-BF84-DE1A2BD879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3078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A26A5-7667-4557-A253-68DABF33CAF6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FDAF8-6CE3-4A95-8DB3-F702E796868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2706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73F8E16-B770-4244-A56B-735593CFDC88}" type="slidenum">
              <a:rPr lang="cs-CZ" altLang="cs-CZ" smtClean="0"/>
              <a:pPr eaLnBrk="1" hangingPunct="1">
                <a:spcBef>
                  <a:spcPct val="0"/>
                </a:spcBef>
              </a:pPr>
              <a:t>2</a:t>
            </a:fld>
            <a:endParaRPr lang="cs-CZ" altLang="cs-CZ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cs-CZ" altLang="cs-CZ" smtClean="0"/>
              <a:t>Dohodnout termín a místo konání přednášky, seznam posluchačů (vč. jejich zaměření)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855E386-7447-4A60-86B6-FC9E3D633E28}" type="slidenum">
              <a:rPr lang="cs-CZ" altLang="cs-CZ" smtClean="0"/>
              <a:pPr eaLnBrk="1" hangingPunct="1">
                <a:spcBef>
                  <a:spcPct val="0"/>
                </a:spcBef>
              </a:pPr>
              <a:t>4</a:t>
            </a:fld>
            <a:endParaRPr lang="cs-CZ" altLang="cs-CZ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002060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2224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6451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2703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Nadpis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465138"/>
            <a:ext cx="7772400" cy="14319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cs-CZ" noProof="0" smtClean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7B8BC-8DBD-4540-8F9F-66A49F7B9C2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11937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757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993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5434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5012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2676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969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02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9711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BF510-BFD7-49B8-B297-917E934BD033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433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b="1" kern="1200">
          <a:solidFill>
            <a:srgbClr val="08080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b="1" kern="1200">
          <a:solidFill>
            <a:srgbClr val="080808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b="1" kern="1200">
          <a:solidFill>
            <a:srgbClr val="080808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b="1" kern="1200">
          <a:solidFill>
            <a:srgbClr val="080808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b="1" kern="1200">
          <a:solidFill>
            <a:srgbClr val="08080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ustavchemie.sci.muni.cz/" TargetMode="External"/><Relationship Id="rId2" Type="http://schemas.openxmlformats.org/officeDocument/2006/relationships/hyperlink" Target="mailto:sopousek@mail.muni.cz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s.muni.cz/auth/predmety/uplny_vypis.pl?fakulta=1431;obdobi=4443;kod=C6730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s://is.muni.cz/auth/publication/156266" TargetMode="External"/><Relationship Id="rId7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hyperlink" Target="https://is.muni.cz/auth/publication/173835" TargetMode="External"/><Relationship Id="rId4" Type="http://schemas.openxmlformats.org/officeDocument/2006/relationships/hyperlink" Target="http://ebooks.bfwpub.com/pchemoup.php" TargetMode="External"/><Relationship Id="rId9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z/url?sa=i&amp;rct=j&amp;q=&amp;esrc=s&amp;source=images&amp;cd=&amp;cad=rja&amp;uact=8&amp;ved=2ahUKEwjc3IG57fjdAhXG-qQKHWfrAYIQjRx6BAgBEAU&amp;url=http://www.calphad.org/&amp;psig=AOvVaw3oAwlFp-gSAWFcMNCf68VZ&amp;ust=1539157157864203" TargetMode="External"/><Relationship Id="rId3" Type="http://schemas.openxmlformats.org/officeDocument/2006/relationships/image" Target="../media/image8.jpeg"/><Relationship Id="rId7" Type="http://schemas.openxmlformats.org/officeDocument/2006/relationships/image" Target="../media/image1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thermocalc.com/training/training-courses/" TargetMode="External"/><Relationship Id="rId11" Type="http://schemas.openxmlformats.org/officeDocument/2006/relationships/image" Target="../media/image12.jpeg"/><Relationship Id="rId5" Type="http://schemas.openxmlformats.org/officeDocument/2006/relationships/image" Target="../media/image9.gif"/><Relationship Id="rId10" Type="http://schemas.openxmlformats.org/officeDocument/2006/relationships/hyperlink" Target="https://www.google.cz/url?sa=i&amp;rct=j&amp;q=&amp;esrc=s&amp;source=images&amp;cd=&amp;cad=rja&amp;uact=8&amp;ved=2ahUKEwj1rNzG7fjdAhWC-qQKHWpoAfUQjRx6BAgBEAU&amp;url=https://www.youtube.com/channel/UCLTh3apGItuaVK69mrwcpJg&amp;psig=AOvVaw15mrrYxKp4HNwejHd_6PF7&amp;ust=1539157206111949" TargetMode="External"/><Relationship Id="rId4" Type="http://schemas.openxmlformats.org/officeDocument/2006/relationships/hyperlink" Target="http://www.google.cz/url?sa=i&amp;rct=j&amp;q=&amp;esrc=s&amp;source=images&amp;cd=&amp;cad=rja&amp;uact=8&amp;ved=2ahUKEwiHiriL7fjdAhUvM-wKHcBJDOsQjRx6BAgBEAU&amp;url=http://sv.rkriz.net/classes/MSE2094_NoteBook/96ClassProj/examples/kimttt.html&amp;psig=AOvVaw3oxjFH73ms0KwVQJUm13G8&amp;ust=1539157082183507" TargetMode="External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://ustavchemie.sci.muni.cz/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ceitec.muni.cz/index.php" TargetMode="Externa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746919"/>
            <a:ext cx="7772400" cy="1470025"/>
          </a:xfrm>
        </p:spPr>
        <p:txBody>
          <a:bodyPr/>
          <a:lstStyle/>
          <a:p>
            <a:r>
              <a:rPr lang="en-GB" dirty="0" smtClean="0"/>
              <a:t>Phase Transformations of Materials</a:t>
            </a:r>
            <a:endParaRPr lang="en-GB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940049"/>
            <a:ext cx="5864696" cy="1387475"/>
          </a:xfrm>
        </p:spPr>
        <p:txBody>
          <a:bodyPr>
            <a:normAutofit fontScale="62500" lnSpcReduction="20000"/>
          </a:bodyPr>
          <a:lstStyle/>
          <a:p>
            <a:r>
              <a:rPr lang="cs-CZ" altLang="cs-CZ" sz="3600" b="0" dirty="0" err="1"/>
              <a:t>Lecturer</a:t>
            </a:r>
            <a:r>
              <a:rPr lang="cs-CZ" altLang="cs-CZ" sz="3600" b="0" dirty="0"/>
              <a:t>: Prof. RNDr. Jiří Sopoušek, CSc. </a:t>
            </a:r>
            <a:endParaRPr lang="cs-CZ" altLang="cs-CZ" sz="3600" b="0" dirty="0" smtClean="0"/>
          </a:p>
          <a:p>
            <a:r>
              <a:rPr lang="cs-CZ" altLang="cs-CZ" dirty="0" smtClean="0"/>
              <a:t>E-mail</a:t>
            </a:r>
            <a:r>
              <a:rPr lang="cs-CZ" altLang="cs-CZ" dirty="0"/>
              <a:t>: </a:t>
            </a:r>
            <a:r>
              <a:rPr lang="cs-CZ" altLang="cs-CZ" b="0" dirty="0"/>
              <a:t> </a:t>
            </a:r>
            <a:r>
              <a:rPr lang="cs-CZ" altLang="cs-CZ" b="0" dirty="0">
                <a:hlinkClick r:id="rId2"/>
              </a:rPr>
              <a:t>sopousek@mail.muni.cz</a:t>
            </a:r>
            <a:r>
              <a:rPr lang="cs-CZ" altLang="cs-CZ" b="0" dirty="0"/>
              <a:t>, tel.: 549497138</a:t>
            </a:r>
          </a:p>
          <a:p>
            <a:r>
              <a:rPr lang="cs-CZ" altLang="cs-CZ" b="0" dirty="0"/>
              <a:t>Office: UKB A12/M231</a:t>
            </a:r>
          </a:p>
          <a:p>
            <a:pPr>
              <a:spcBef>
                <a:spcPct val="50000"/>
              </a:spcBef>
            </a:pPr>
            <a:r>
              <a:rPr lang="cs-CZ" altLang="cs-CZ" sz="2800" dirty="0">
                <a:latin typeface="Times New Roman" pitchFamily="18" charset="0"/>
              </a:rPr>
              <a:t>Department of </a:t>
            </a:r>
            <a:r>
              <a:rPr lang="cs-CZ" altLang="cs-CZ" sz="2800" dirty="0" err="1">
                <a:latin typeface="Times New Roman" pitchFamily="18" charset="0"/>
              </a:rPr>
              <a:t>Chemistry</a:t>
            </a:r>
            <a:r>
              <a:rPr lang="cs-CZ" altLang="cs-CZ" sz="2800" dirty="0">
                <a:latin typeface="Times New Roman" pitchFamily="18" charset="0"/>
              </a:rPr>
              <a:t>: </a:t>
            </a:r>
            <a:r>
              <a:rPr lang="cs-CZ" altLang="cs-CZ" sz="2800" b="0" dirty="0">
                <a:latin typeface="Times New Roman" pitchFamily="18" charset="0"/>
                <a:hlinkClick r:id="rId3"/>
              </a:rPr>
              <a:t>http://ustavchemie.sci.muni.cz/</a:t>
            </a:r>
            <a:endParaRPr lang="cs-CZ" altLang="cs-CZ" sz="2800" b="0" dirty="0">
              <a:latin typeface="Times New Roman" pitchFamily="18" charset="0"/>
            </a:endParaRPr>
          </a:p>
        </p:txBody>
      </p:sp>
      <p:sp>
        <p:nvSpPr>
          <p:cNvPr id="4" name="Rectangle 106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/>
          <a:p>
            <a:pPr>
              <a:defRPr/>
            </a:pPr>
            <a:fld id="{D1717E11-0762-493E-A01B-C71EE42A2945}" type="slidenum">
              <a:rPr lang="cs-CZ" altLang="cs-CZ"/>
              <a:pPr>
                <a:defRPr/>
              </a:pPr>
              <a:t>1</a:t>
            </a:fld>
            <a:endParaRPr lang="cs-CZ" altLang="cs-CZ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371600" y="5105400"/>
            <a:ext cx="6400800" cy="699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altLang="cs-CZ" dirty="0" smtClean="0"/>
              <a:t>Brno, PS </a:t>
            </a:r>
            <a:r>
              <a:rPr lang="cs-CZ" altLang="cs-CZ" dirty="0" smtClean="0">
                <a:cs typeface="Times New Roman" pitchFamily="18" charset="0"/>
              </a:rPr>
              <a:t> 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711325" y="141446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1798638" y="2574925"/>
            <a:ext cx="952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Char char="•"/>
            </a:pPr>
            <a:endParaRPr lang="cs-CZ" altLang="cs-CZ" sz="2400" b="0">
              <a:solidFill>
                <a:srgbClr val="CC0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SzTx/>
              <a:buFontTx/>
              <a:buNone/>
            </a:pPr>
            <a:endParaRPr lang="cs-CZ" altLang="cs-CZ" sz="2400" b="0">
              <a:latin typeface="Times New Roman" pitchFamily="18" charset="0"/>
            </a:endParaRP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6934200" y="609600"/>
            <a:ext cx="990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cs-CZ" altLang="cs-CZ" sz="1200">
                <a:latin typeface="Times New Roman" pitchFamily="18" charset="0"/>
              </a:rPr>
              <a:t>Audio test:</a:t>
            </a:r>
          </a:p>
        </p:txBody>
      </p:sp>
      <p:sp>
        <p:nvSpPr>
          <p:cNvPr id="13" name="AutoShape 17">
            <a:hlinkClick r:id="" action="ppaction://noaction" highlightClick="1">
              <a:snd r:embed="rId5" name="IC_A0008.wav"/>
            </a:hlinkClick>
          </p:cNvPr>
          <p:cNvSpPr>
            <a:spLocks noChangeArrowheads="1"/>
          </p:cNvSpPr>
          <p:nvPr/>
        </p:nvSpPr>
        <p:spPr bwMode="auto">
          <a:xfrm>
            <a:off x="8077200" y="533400"/>
            <a:ext cx="533400" cy="457200"/>
          </a:xfrm>
          <a:prstGeom prst="actionButtonSou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  <p:pic>
        <p:nvPicPr>
          <p:cNvPr id="11" name="Picture 3" descr="http://senat.sci.muni.cz/senat/images/PF_175_dgr1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5" y="1871663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235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pPr eaLnBrk="1" hangingPunct="1"/>
            <a:r>
              <a:rPr lang="en-US" altLang="cs-CZ" dirty="0" err="1" smtClean="0"/>
              <a:t>Anotation</a:t>
            </a:r>
            <a:r>
              <a:rPr lang="cs-CZ" altLang="cs-CZ" dirty="0" smtClean="0"/>
              <a:t>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Advanced equilibrium Thermodynamics of materials. The conditions of phase equilibria. The Gibbs energy and chemical potential of the </a:t>
            </a:r>
            <a:r>
              <a:rPr lang="en-US" sz="2000" dirty="0" smtClean="0"/>
              <a:t>system. </a:t>
            </a:r>
            <a:endParaRPr lang="cs-CZ" sz="2000" dirty="0" smtClean="0"/>
          </a:p>
          <a:p>
            <a:r>
              <a:rPr lang="en-US" sz="2000" dirty="0" smtClean="0"/>
              <a:t>The </a:t>
            </a:r>
            <a:r>
              <a:rPr lang="en-US" sz="2000" dirty="0"/>
              <a:t>application of computational thermodynamics on the description of the equilibrium </a:t>
            </a:r>
            <a:r>
              <a:rPr lang="en-US" sz="2000" dirty="0" smtClean="0"/>
              <a:t>in </a:t>
            </a:r>
            <a:r>
              <a:rPr lang="en-US" sz="2000" dirty="0"/>
              <a:t>the materials. Stable and metastable phase diagrams of multicomponent systems. </a:t>
            </a:r>
            <a:endParaRPr lang="cs-CZ" sz="2000" dirty="0" smtClean="0"/>
          </a:p>
          <a:p>
            <a:r>
              <a:rPr lang="en-US" sz="2000" dirty="0" smtClean="0"/>
              <a:t>Phase </a:t>
            </a:r>
            <a:r>
              <a:rPr lang="en-US" sz="2000" dirty="0"/>
              <a:t>transformations, </a:t>
            </a:r>
            <a:r>
              <a:rPr lang="en-US" sz="2000" dirty="0" smtClean="0"/>
              <a:t>diffusion less </a:t>
            </a:r>
            <a:r>
              <a:rPr lang="en-US" sz="2000" dirty="0"/>
              <a:t>phase </a:t>
            </a:r>
            <a:r>
              <a:rPr lang="en-US" sz="2000" dirty="0" smtClean="0"/>
              <a:t>transformations. </a:t>
            </a:r>
            <a:r>
              <a:rPr lang="en-US" sz="2000" dirty="0"/>
              <a:t>Diffusion and nucleation mechanisms of phase transformations. </a:t>
            </a:r>
            <a:endParaRPr lang="cs-CZ" sz="2000" dirty="0" smtClean="0"/>
          </a:p>
          <a:p>
            <a:r>
              <a:rPr lang="en-US" sz="2000" dirty="0" smtClean="0"/>
              <a:t>Simulation </a:t>
            </a:r>
            <a:r>
              <a:rPr lang="en-US" sz="2000" dirty="0"/>
              <a:t>of diffusion controlled phase transformations. </a:t>
            </a:r>
            <a:endParaRPr lang="cs-CZ" sz="2000" dirty="0" smtClean="0"/>
          </a:p>
          <a:p>
            <a:r>
              <a:rPr lang="en-US" sz="2000" dirty="0" smtClean="0"/>
              <a:t>Transformation </a:t>
            </a:r>
            <a:r>
              <a:rPr lang="en-US" sz="2000" dirty="0"/>
              <a:t>diagrams of the materials. </a:t>
            </a:r>
            <a:endParaRPr lang="cs-CZ" sz="2000" dirty="0" smtClean="0"/>
          </a:p>
          <a:p>
            <a:r>
              <a:rPr lang="en-US" sz="2000" dirty="0" smtClean="0"/>
              <a:t>Advanced </a:t>
            </a:r>
            <a:r>
              <a:rPr lang="en-US" sz="2000" dirty="0"/>
              <a:t>methods of study of phase transformations. Methods of thermal analysis of materials.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53876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Subject administration</a:t>
            </a: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899592" y="1700808"/>
            <a:ext cx="4087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altLang="cs-CZ" dirty="0" smtClean="0">
                <a:hlinkClick r:id="rId2"/>
              </a:rPr>
              <a:t>Info</a:t>
            </a:r>
            <a:r>
              <a:rPr lang="en-US" altLang="cs-CZ" dirty="0" err="1" smtClean="0">
                <a:hlinkClick r:id="rId2"/>
              </a:rPr>
              <a:t>rmation</a:t>
            </a:r>
            <a:r>
              <a:rPr lang="en-US" altLang="cs-CZ" dirty="0" smtClean="0">
                <a:hlinkClick r:id="rId2"/>
              </a:rPr>
              <a:t> system of Masaryk University</a:t>
            </a:r>
            <a:endParaRPr lang="cs-CZ" altLang="cs-CZ" dirty="0"/>
          </a:p>
        </p:txBody>
      </p:sp>
      <p:sp>
        <p:nvSpPr>
          <p:cNvPr id="4" name="Obdélník 3"/>
          <p:cNvSpPr/>
          <p:nvPr/>
        </p:nvSpPr>
        <p:spPr>
          <a:xfrm>
            <a:off x="835792" y="2319263"/>
            <a:ext cx="660469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cs-CZ" dirty="0" smtClean="0"/>
              <a:t>2hrs/week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cs-CZ" dirty="0" smtClean="0"/>
              <a:t>Use of</a:t>
            </a:r>
            <a:r>
              <a:rPr lang="en-US" altLang="cs-CZ" b="1" dirty="0" smtClean="0"/>
              <a:t>: Interactive syllabi of the subject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altLang="cs-CZ" dirty="0" smtClean="0"/>
              <a:t> (2</a:t>
            </a:r>
            <a:r>
              <a:rPr lang="en-US" altLang="cs-CZ" dirty="0" smtClean="0"/>
              <a:t>+2</a:t>
            </a:r>
            <a:r>
              <a:rPr lang="cs-CZ" altLang="cs-CZ" dirty="0" smtClean="0"/>
              <a:t>) </a:t>
            </a:r>
            <a:r>
              <a:rPr lang="en-US" altLang="cs-CZ" dirty="0" smtClean="0"/>
              <a:t>credits </a:t>
            </a:r>
            <a:r>
              <a:rPr lang="cs-CZ" dirty="0" err="1" smtClean="0"/>
              <a:t>requirements</a:t>
            </a:r>
            <a:r>
              <a:rPr lang="en-US" dirty="0" smtClean="0"/>
              <a:t>: short presentation, passing the exam.</a:t>
            </a:r>
            <a:endParaRPr lang="en-US" alt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314570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49250"/>
            <a:ext cx="7772400" cy="519113"/>
          </a:xfrm>
        </p:spPr>
        <p:txBody>
          <a:bodyPr>
            <a:normAutofit/>
          </a:bodyPr>
          <a:lstStyle/>
          <a:p>
            <a:pPr eaLnBrk="1" hangingPunct="1"/>
            <a:r>
              <a:rPr lang="cs-CZ" altLang="cs-CZ" sz="2800" b="1" dirty="0" err="1" smtClean="0">
                <a:latin typeface="Arial" charset="0"/>
              </a:rPr>
              <a:t>Time</a:t>
            </a:r>
            <a:r>
              <a:rPr lang="cs-CZ" altLang="cs-CZ" sz="2800" b="1" dirty="0" smtClean="0">
                <a:latin typeface="Arial" charset="0"/>
              </a:rPr>
              <a:t> </a:t>
            </a:r>
            <a:r>
              <a:rPr lang="cs-CZ" altLang="cs-CZ" sz="2800" b="1" dirty="0" err="1" smtClean="0">
                <a:latin typeface="Arial" charset="0"/>
              </a:rPr>
              <a:t>shedule</a:t>
            </a:r>
            <a:endParaRPr lang="cs-CZ" altLang="cs-CZ" sz="2800" b="1" dirty="0" smtClean="0">
              <a:latin typeface="Arial" charset="0"/>
            </a:endParaRPr>
          </a:p>
        </p:txBody>
      </p:sp>
      <p:graphicFrame>
        <p:nvGraphicFramePr>
          <p:cNvPr id="6473" name="Group 329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241920053"/>
              </p:ext>
            </p:extLst>
          </p:nvPr>
        </p:nvGraphicFramePr>
        <p:xfrm>
          <a:off x="467544" y="1052736"/>
          <a:ext cx="8382000" cy="5391134"/>
        </p:xfrm>
        <a:graphic>
          <a:graphicData uri="http://schemas.openxmlformats.org/drawingml/2006/table">
            <a:tbl>
              <a:tblPr/>
              <a:tblGrid>
                <a:gridCol w="662608"/>
                <a:gridCol w="3223592"/>
                <a:gridCol w="664840"/>
                <a:gridCol w="3830960"/>
              </a:tblGrid>
              <a:tr h="49378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Study week</a:t>
                      </a:r>
                      <a:endParaRPr kumimoji="0" lang="cs-CZ" alt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Lecture</a:t>
                      </a:r>
                      <a:endParaRPr kumimoji="0" lang="cs-CZ" alt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Study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</a:t>
                      </a:r>
                      <a:endParaRPr kumimoji="0" lang="cs-CZ" alt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9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 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Introduction and basic thermodynamics of </a:t>
                      </a:r>
                      <a:r>
                        <a:rPr kumimoji="0" lang="en-US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mixtures.of</a:t>
                      </a:r>
                      <a:r>
                        <a:rPr kumimoji="0" lang="en-US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materials. </a:t>
                      </a:r>
                      <a:endParaRPr kumimoji="0" lang="cs-CZ" alt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cs-CZ" alt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Crystallization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and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melting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</a:t>
                      </a:r>
                      <a:endParaRPr kumimoji="0" lang="cs-CZ" alt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988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 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Phase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equilibrium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conditions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inside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multicomponent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systems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</a:t>
                      </a:r>
                      <a:endParaRPr kumimoji="0" lang="cs-CZ" alt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Diffusion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controlled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phase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transformation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(DICTRA),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massive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transformation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</a:t>
                      </a:r>
                      <a:endParaRPr kumimoji="0" lang="cs-CZ" alt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46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 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Stable and metastable phase equilibria, calculation and prediction of phase diagrams. 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CALPHAD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Method</a:t>
                      </a:r>
                      <a:r>
                        <a:rPr kumimoji="0" lang="en-US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</a:t>
                      </a:r>
                      <a:endParaRPr kumimoji="0" lang="cs-CZ" alt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Non-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diffusion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phase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transformations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Simulations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of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phase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transformations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controlled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by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diffusion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</a:t>
                      </a:r>
                      <a:endParaRPr kumimoji="0" lang="cs-CZ" alt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3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 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Diffusion and kinetic phenomena in materials. 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</a:t>
                      </a:r>
                      <a:r>
                        <a:rPr kumimoji="0" lang="en-US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cleation</a:t>
                      </a:r>
                      <a:r>
                        <a:rPr kumimoji="0" lang="en-US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</a:t>
                      </a:r>
                      <a:r>
                        <a:rPr kumimoji="0" lang="en-US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Interfaces and microstructure. </a:t>
                      </a:r>
                      <a:endParaRPr kumimoji="0" lang="cs-CZ" alt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0" lang="en-US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Non-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diffusion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phase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transformations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Simulations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of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phase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transformations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controlled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by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diffusion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</a:t>
                      </a:r>
                      <a:endParaRPr kumimoji="0" lang="cs-CZ" alt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461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 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Transformation diagrams of materials (TTT and CCT diagrams). </a:t>
                      </a:r>
                      <a:endParaRPr kumimoji="0" lang="cs-CZ" alt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0" lang="en-US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Non-ferrous alloys and special materials.</a:t>
                      </a:r>
                      <a:endParaRPr kumimoji="0" lang="cs-CZ" alt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 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Heat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treatment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of </a:t>
                      </a:r>
                      <a:r>
                        <a:rPr kumimoji="0" lang="cs-CZ" alt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materials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</a:t>
                      </a:r>
                      <a:endParaRPr kumimoji="0" lang="cs-CZ" alt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0" lang="en-US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 student`s presentation</a:t>
                      </a:r>
                      <a:endParaRPr kumimoji="0" lang="cs-CZ" alt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alt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</a:t>
                      </a:r>
                      <a:endParaRPr kumimoji="0" lang="cs-CZ" altLang="cs-CZ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Experimental</a:t>
                      </a:r>
                      <a:r>
                        <a:rPr kumimoji="0" lang="cs-CZ" alt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alt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methods </a:t>
                      </a:r>
                      <a:r>
                        <a:rPr kumimoji="0" lang="cs-CZ" alt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. T</a:t>
                      </a:r>
                      <a:r>
                        <a:rPr kumimoji="0" lang="en-US" altLang="cs-CZ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hermal</a:t>
                      </a:r>
                      <a:r>
                        <a:rPr kumimoji="0" lang="en-US" alt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analysis (TGA, DTA, DSC, ...). </a:t>
                      </a:r>
                      <a:r>
                        <a:rPr kumimoji="0" lang="cs-CZ" alt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</a:t>
                      </a:r>
                      <a:r>
                        <a:rPr kumimoji="0" lang="en-US" altLang="cs-CZ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lectron</a:t>
                      </a:r>
                      <a:r>
                        <a:rPr kumimoji="0" lang="en-US" alt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microscopy, diffraction methods, etc.</a:t>
                      </a:r>
                      <a:endParaRPr kumimoji="0" lang="cs-CZ" altLang="cs-CZ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alt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14.</a:t>
                      </a:r>
                      <a:endParaRPr kumimoji="0" lang="cs-CZ" altLang="cs-CZ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SW </a:t>
                      </a:r>
                      <a:r>
                        <a:rPr kumimoji="0" lang="cs-CZ" altLang="cs-CZ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Presentations</a:t>
                      </a:r>
                      <a:r>
                        <a:rPr kumimoji="0" lang="cs-CZ" alt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(</a:t>
                      </a:r>
                      <a:r>
                        <a:rPr kumimoji="0" lang="cs-CZ" altLang="cs-CZ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ThermoCalc</a:t>
                      </a:r>
                      <a:r>
                        <a:rPr kumimoji="0" lang="cs-CZ" alt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, DICTRA)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712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>
          <a:xfrm>
            <a:off x="685800" y="188913"/>
            <a:ext cx="7772400" cy="769937"/>
          </a:xfrm>
        </p:spPr>
        <p:txBody>
          <a:bodyPr>
            <a:normAutofit/>
          </a:bodyPr>
          <a:lstStyle/>
          <a:p>
            <a:r>
              <a:rPr lang="en-US" altLang="cs-CZ" dirty="0" smtClean="0"/>
              <a:t>Recommended literature</a:t>
            </a:r>
            <a:endParaRPr lang="cs-CZ" altLang="cs-CZ" dirty="0" smtClean="0"/>
          </a:p>
        </p:txBody>
      </p:sp>
      <p:sp>
        <p:nvSpPr>
          <p:cNvPr id="7171" name="TextovéPole 2"/>
          <p:cNvSpPr txBox="1">
            <a:spLocks noChangeArrowheads="1"/>
          </p:cNvSpPr>
          <p:nvPr/>
        </p:nvSpPr>
        <p:spPr bwMode="auto">
          <a:xfrm>
            <a:off x="431800" y="981075"/>
            <a:ext cx="8280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SzPct val="85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Char char="-"/>
            </a:pPr>
            <a:r>
              <a:rPr lang="cs-CZ" altLang="cs-CZ" sz="2000" dirty="0">
                <a:latin typeface="Times New Roman" pitchFamily="18" charset="0"/>
              </a:rPr>
              <a:t>PORTER, David A. </a:t>
            </a:r>
            <a:r>
              <a:rPr lang="cs-CZ" altLang="cs-CZ" sz="2000" dirty="0" err="1">
                <a:latin typeface="Times New Roman" pitchFamily="18" charset="0"/>
              </a:rPr>
              <a:t>Phase</a:t>
            </a:r>
            <a:r>
              <a:rPr lang="cs-CZ" altLang="cs-CZ" sz="2000" dirty="0">
                <a:latin typeface="Times New Roman" pitchFamily="18" charset="0"/>
              </a:rPr>
              <a:t> </a:t>
            </a:r>
            <a:r>
              <a:rPr lang="cs-CZ" altLang="cs-CZ" sz="2000" dirty="0" err="1">
                <a:latin typeface="Times New Roman" pitchFamily="18" charset="0"/>
              </a:rPr>
              <a:t>Transfformations</a:t>
            </a:r>
            <a:r>
              <a:rPr lang="cs-CZ" altLang="cs-CZ" sz="2000" dirty="0">
                <a:latin typeface="Times New Roman" pitchFamily="18" charset="0"/>
              </a:rPr>
              <a:t> in Metal and </a:t>
            </a:r>
            <a:r>
              <a:rPr lang="cs-CZ" altLang="cs-CZ" sz="2000" dirty="0" err="1">
                <a:latin typeface="Times New Roman" pitchFamily="18" charset="0"/>
              </a:rPr>
              <a:t>Alloys</a:t>
            </a:r>
            <a:r>
              <a:rPr lang="cs-CZ" altLang="cs-CZ" sz="2000" dirty="0">
                <a:latin typeface="Times New Roman" pitchFamily="18" charset="0"/>
              </a:rPr>
              <a:t>. New York: Van </a:t>
            </a:r>
            <a:r>
              <a:rPr lang="cs-CZ" altLang="cs-CZ" sz="2000" dirty="0" err="1">
                <a:latin typeface="Times New Roman" pitchFamily="18" charset="0"/>
              </a:rPr>
              <a:t>Nostrand</a:t>
            </a:r>
            <a:r>
              <a:rPr lang="cs-CZ" altLang="cs-CZ" sz="2000" dirty="0">
                <a:latin typeface="Times New Roman" pitchFamily="18" charset="0"/>
              </a:rPr>
              <a:t> </a:t>
            </a:r>
            <a:r>
              <a:rPr lang="cs-CZ" altLang="cs-CZ" sz="2000" dirty="0" err="1">
                <a:latin typeface="Times New Roman" pitchFamily="18" charset="0"/>
              </a:rPr>
              <a:t>Reinhol</a:t>
            </a:r>
            <a:r>
              <a:rPr lang="cs-CZ" altLang="cs-CZ" sz="2000" dirty="0">
                <a:latin typeface="Times New Roman" pitchFamily="18" charset="0"/>
              </a:rPr>
              <a:t>, 1981. 445 s. ISBN 0-442-30439-0. </a:t>
            </a:r>
            <a:r>
              <a:rPr lang="cs-CZ" altLang="cs-CZ" sz="2000" dirty="0">
                <a:latin typeface="Times New Roman" pitchFamily="18" charset="0"/>
                <a:hlinkClick r:id="rId3"/>
              </a:rPr>
              <a:t>info</a:t>
            </a:r>
            <a:r>
              <a:rPr lang="cs-CZ" altLang="cs-CZ" sz="2000" dirty="0">
                <a:latin typeface="Times New Roman" pitchFamily="18" charset="0"/>
              </a:rPr>
              <a:t> </a:t>
            </a:r>
            <a:endParaRPr lang="en-US" altLang="cs-CZ" sz="2000" dirty="0" smtClean="0">
              <a:latin typeface="Times New Roman" pitchFamily="18" charset="0"/>
            </a:endParaRPr>
          </a:p>
          <a:p>
            <a:pPr marL="0" indent="0" eaLnBrk="1" hangingPunct="1">
              <a:spcBef>
                <a:spcPct val="0"/>
              </a:spcBef>
              <a:buSzTx/>
              <a:buNone/>
            </a:pPr>
            <a:r>
              <a:rPr lang="en-US" altLang="cs-CZ" sz="2000" dirty="0" smtClean="0">
                <a:latin typeface="Times New Roman" pitchFamily="18" charset="0"/>
              </a:rPr>
              <a:t>	(</a:t>
            </a:r>
            <a:r>
              <a:rPr lang="en-US" altLang="cs-CZ" sz="2000" dirty="0">
                <a:latin typeface="Times New Roman" pitchFamily="18" charset="0"/>
                <a:hlinkClick r:id="rId4"/>
              </a:rPr>
              <a:t>http://</a:t>
            </a:r>
            <a:r>
              <a:rPr lang="en-US" altLang="cs-CZ" sz="2000" dirty="0" smtClean="0">
                <a:latin typeface="Times New Roman" pitchFamily="18" charset="0"/>
                <a:hlinkClick r:id="rId4"/>
              </a:rPr>
              <a:t>ebooks.bfwpub.com/pchemoup.php</a:t>
            </a:r>
            <a:r>
              <a:rPr lang="en-US" altLang="cs-CZ" sz="2000" dirty="0" smtClean="0">
                <a:latin typeface="Times New Roman" pitchFamily="18" charset="0"/>
              </a:rPr>
              <a:t>, user</a:t>
            </a:r>
            <a:r>
              <a:rPr lang="en-US" altLang="cs-CZ" sz="2000" dirty="0">
                <a:latin typeface="Times New Roman" pitchFamily="18" charset="0"/>
              </a:rPr>
              <a:t>: </a:t>
            </a:r>
            <a:r>
              <a:rPr lang="en-US" altLang="cs-CZ" sz="2000" dirty="0" err="1">
                <a:latin typeface="Times New Roman" pitchFamily="18" charset="0"/>
              </a:rPr>
              <a:t>knihovna</a:t>
            </a:r>
            <a:r>
              <a:rPr lang="en-US" altLang="cs-CZ" sz="2000" dirty="0">
                <a:latin typeface="Times New Roman" pitchFamily="18" charset="0"/>
              </a:rPr>
              <a:t>, </a:t>
            </a:r>
            <a:r>
              <a:rPr lang="en-US" altLang="cs-CZ" sz="2000" dirty="0" smtClean="0">
                <a:latin typeface="Times New Roman" pitchFamily="18" charset="0"/>
              </a:rPr>
              <a:t>password: 	uzivatel1</a:t>
            </a:r>
            <a:r>
              <a:rPr lang="en-US" altLang="cs-CZ" sz="2000" dirty="0">
                <a:latin typeface="Times New Roman" pitchFamily="18" charset="0"/>
              </a:rPr>
              <a:t>)</a:t>
            </a:r>
          </a:p>
          <a:p>
            <a:pPr eaLnBrk="1" hangingPunct="1">
              <a:spcBef>
                <a:spcPct val="0"/>
              </a:spcBef>
              <a:buSzTx/>
              <a:buFontTx/>
              <a:buChar char="-"/>
            </a:pPr>
            <a:r>
              <a:rPr lang="cs-CZ" altLang="cs-CZ" sz="2000" dirty="0" smtClean="0">
                <a:latin typeface="Times New Roman" pitchFamily="18" charset="0"/>
              </a:rPr>
              <a:t>SAUNDERS</a:t>
            </a:r>
            <a:r>
              <a:rPr lang="cs-CZ" altLang="cs-CZ" sz="2000" dirty="0">
                <a:latin typeface="Times New Roman" pitchFamily="18" charset="0"/>
              </a:rPr>
              <a:t>, </a:t>
            </a:r>
            <a:r>
              <a:rPr lang="cs-CZ" altLang="cs-CZ" sz="2000" dirty="0" err="1">
                <a:latin typeface="Times New Roman" pitchFamily="18" charset="0"/>
              </a:rPr>
              <a:t>Nigel</a:t>
            </a:r>
            <a:r>
              <a:rPr lang="cs-CZ" altLang="cs-CZ" sz="2000" dirty="0">
                <a:latin typeface="Times New Roman" pitchFamily="18" charset="0"/>
              </a:rPr>
              <a:t> a Peter A. MIODOWNIK. </a:t>
            </a:r>
            <a:r>
              <a:rPr lang="cs-CZ" altLang="cs-CZ" sz="2000" i="1" dirty="0" err="1">
                <a:latin typeface="Times New Roman" pitchFamily="18" charset="0"/>
              </a:rPr>
              <a:t>Calphad</a:t>
            </a:r>
            <a:r>
              <a:rPr lang="cs-CZ" altLang="cs-CZ" sz="2000" i="1" dirty="0">
                <a:latin typeface="Times New Roman" pitchFamily="18" charset="0"/>
              </a:rPr>
              <a:t> :</a:t>
            </a:r>
            <a:r>
              <a:rPr lang="cs-CZ" altLang="cs-CZ" sz="2000" i="1" dirty="0" err="1">
                <a:latin typeface="Times New Roman" pitchFamily="18" charset="0"/>
              </a:rPr>
              <a:t>calculation</a:t>
            </a:r>
            <a:r>
              <a:rPr lang="cs-CZ" altLang="cs-CZ" sz="2000" i="1" dirty="0">
                <a:latin typeface="Times New Roman" pitchFamily="18" charset="0"/>
              </a:rPr>
              <a:t> of </a:t>
            </a:r>
            <a:r>
              <a:rPr lang="cs-CZ" altLang="cs-CZ" sz="2000" i="1" dirty="0" err="1">
                <a:latin typeface="Times New Roman" pitchFamily="18" charset="0"/>
              </a:rPr>
              <a:t>phase</a:t>
            </a:r>
            <a:r>
              <a:rPr lang="cs-CZ" altLang="cs-CZ" sz="2000" i="1" dirty="0">
                <a:latin typeface="Times New Roman" pitchFamily="18" charset="0"/>
              </a:rPr>
              <a:t> </a:t>
            </a:r>
            <a:r>
              <a:rPr lang="cs-CZ" altLang="cs-CZ" sz="2000" i="1" dirty="0" err="1">
                <a:latin typeface="Times New Roman" pitchFamily="18" charset="0"/>
              </a:rPr>
              <a:t>diagrams</a:t>
            </a:r>
            <a:r>
              <a:rPr lang="cs-CZ" altLang="cs-CZ" sz="2000" i="1" dirty="0">
                <a:latin typeface="Times New Roman" pitchFamily="18" charset="0"/>
              </a:rPr>
              <a:t> : a </a:t>
            </a:r>
            <a:r>
              <a:rPr lang="cs-CZ" altLang="cs-CZ" sz="2000" i="1" dirty="0" err="1">
                <a:latin typeface="Times New Roman" pitchFamily="18" charset="0"/>
              </a:rPr>
              <a:t>comprehensive</a:t>
            </a:r>
            <a:r>
              <a:rPr lang="cs-CZ" altLang="cs-CZ" sz="2000" i="1" dirty="0">
                <a:latin typeface="Times New Roman" pitchFamily="18" charset="0"/>
              </a:rPr>
              <a:t> </a:t>
            </a:r>
            <a:r>
              <a:rPr lang="cs-CZ" altLang="cs-CZ" sz="2000" i="1" dirty="0" err="1">
                <a:latin typeface="Times New Roman" pitchFamily="18" charset="0"/>
              </a:rPr>
              <a:t>guide</a:t>
            </a:r>
            <a:r>
              <a:rPr lang="cs-CZ" altLang="cs-CZ" sz="2000" dirty="0">
                <a:latin typeface="Times New Roman" pitchFamily="18" charset="0"/>
              </a:rPr>
              <a:t>. Oxford: Pergamon, 1998. </a:t>
            </a:r>
            <a:r>
              <a:rPr lang="cs-CZ" altLang="cs-CZ" sz="2000" dirty="0" err="1">
                <a:latin typeface="Times New Roman" pitchFamily="18" charset="0"/>
              </a:rPr>
              <a:t>xvi</a:t>
            </a:r>
            <a:r>
              <a:rPr lang="cs-CZ" altLang="cs-CZ" sz="2000" dirty="0">
                <a:latin typeface="Times New Roman" pitchFamily="18" charset="0"/>
              </a:rPr>
              <a:t>, 479 s. ISBN 0-08-042129-6. </a:t>
            </a:r>
            <a:r>
              <a:rPr lang="cs-CZ" altLang="cs-CZ" sz="2000" dirty="0">
                <a:latin typeface="Times New Roman" pitchFamily="18" charset="0"/>
                <a:hlinkClick r:id="rId5"/>
              </a:rPr>
              <a:t>info</a:t>
            </a:r>
            <a:r>
              <a:rPr lang="cs-CZ" altLang="cs-CZ" sz="2000" dirty="0">
                <a:latin typeface="Times New Roman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  <a:buSzTx/>
              <a:buFontTx/>
              <a:buChar char="-"/>
            </a:pPr>
            <a:r>
              <a:rPr lang="cs-CZ" altLang="cs-CZ" sz="2000" dirty="0" err="1" smtClean="0">
                <a:latin typeface="Times New Roman" pitchFamily="18" charset="0"/>
              </a:rPr>
              <a:t>Mats</a:t>
            </a:r>
            <a:r>
              <a:rPr lang="cs-CZ" altLang="cs-CZ" sz="2000" dirty="0" smtClean="0">
                <a:latin typeface="Times New Roman" pitchFamily="18" charset="0"/>
              </a:rPr>
              <a:t> </a:t>
            </a:r>
            <a:r>
              <a:rPr lang="cs-CZ" altLang="cs-CZ" sz="2000" dirty="0" err="1">
                <a:latin typeface="Times New Roman" pitchFamily="18" charset="0"/>
              </a:rPr>
              <a:t>Hillert</a:t>
            </a:r>
            <a:r>
              <a:rPr lang="cs-CZ" altLang="cs-CZ" sz="2000" dirty="0">
                <a:latin typeface="Times New Roman" pitchFamily="18" charset="0"/>
              </a:rPr>
              <a:t>: </a:t>
            </a:r>
            <a:r>
              <a:rPr lang="cs-CZ" altLang="cs-CZ" sz="2000" dirty="0" err="1">
                <a:latin typeface="Times New Roman" pitchFamily="18" charset="0"/>
              </a:rPr>
              <a:t>Phase</a:t>
            </a:r>
            <a:r>
              <a:rPr lang="cs-CZ" altLang="cs-CZ" sz="2000" dirty="0">
                <a:latin typeface="Times New Roman" pitchFamily="18" charset="0"/>
              </a:rPr>
              <a:t> </a:t>
            </a:r>
            <a:r>
              <a:rPr lang="cs-CZ" altLang="cs-CZ" sz="2000" dirty="0" err="1">
                <a:latin typeface="Times New Roman" pitchFamily="18" charset="0"/>
              </a:rPr>
              <a:t>Equilibria</a:t>
            </a:r>
            <a:r>
              <a:rPr lang="cs-CZ" altLang="cs-CZ" sz="2000" dirty="0">
                <a:latin typeface="Times New Roman" pitchFamily="18" charset="0"/>
              </a:rPr>
              <a:t>, </a:t>
            </a:r>
            <a:r>
              <a:rPr lang="cs-CZ" altLang="cs-CZ" sz="2000" dirty="0" err="1">
                <a:latin typeface="Times New Roman" pitchFamily="18" charset="0"/>
              </a:rPr>
              <a:t>Phase</a:t>
            </a:r>
            <a:r>
              <a:rPr lang="cs-CZ" altLang="cs-CZ" sz="2000" dirty="0">
                <a:latin typeface="Times New Roman" pitchFamily="18" charset="0"/>
              </a:rPr>
              <a:t> </a:t>
            </a:r>
            <a:r>
              <a:rPr lang="cs-CZ" altLang="cs-CZ" sz="2000" dirty="0" err="1">
                <a:latin typeface="Times New Roman" pitchFamily="18" charset="0"/>
              </a:rPr>
              <a:t>Diagrams</a:t>
            </a:r>
            <a:r>
              <a:rPr lang="cs-CZ" altLang="cs-CZ" sz="2000" dirty="0">
                <a:latin typeface="Times New Roman" pitchFamily="18" charset="0"/>
              </a:rPr>
              <a:t> and </a:t>
            </a:r>
            <a:r>
              <a:rPr lang="cs-CZ" altLang="cs-CZ" sz="2000" dirty="0" err="1">
                <a:latin typeface="Times New Roman" pitchFamily="18" charset="0"/>
              </a:rPr>
              <a:t>Phase</a:t>
            </a:r>
            <a:r>
              <a:rPr lang="cs-CZ" altLang="cs-CZ" sz="2000" dirty="0">
                <a:latin typeface="Times New Roman" pitchFamily="18" charset="0"/>
              </a:rPr>
              <a:t> </a:t>
            </a:r>
            <a:r>
              <a:rPr lang="cs-CZ" altLang="cs-CZ" sz="2000" dirty="0" err="1">
                <a:latin typeface="Times New Roman" pitchFamily="18" charset="0"/>
              </a:rPr>
              <a:t>Transformations</a:t>
            </a:r>
            <a:r>
              <a:rPr lang="cs-CZ" altLang="cs-CZ" sz="2000" dirty="0">
                <a:latin typeface="Times New Roman" pitchFamily="18" charset="0"/>
              </a:rPr>
              <a:t> (</a:t>
            </a:r>
            <a:r>
              <a:rPr lang="cs-CZ" altLang="cs-CZ" sz="2000" dirty="0" err="1">
                <a:latin typeface="Times New Roman" pitchFamily="18" charset="0"/>
              </a:rPr>
              <a:t>Their</a:t>
            </a:r>
            <a:r>
              <a:rPr lang="cs-CZ" altLang="cs-CZ" sz="2000" dirty="0">
                <a:latin typeface="Times New Roman" pitchFamily="18" charset="0"/>
              </a:rPr>
              <a:t> </a:t>
            </a:r>
            <a:r>
              <a:rPr lang="cs-CZ" altLang="cs-CZ" sz="2000" dirty="0" err="1">
                <a:latin typeface="Times New Roman" pitchFamily="18" charset="0"/>
              </a:rPr>
              <a:t>Thermodynamic</a:t>
            </a:r>
            <a:r>
              <a:rPr lang="cs-CZ" altLang="cs-CZ" sz="2000" dirty="0">
                <a:latin typeface="Times New Roman" pitchFamily="18" charset="0"/>
              </a:rPr>
              <a:t> </a:t>
            </a:r>
            <a:r>
              <a:rPr lang="cs-CZ" altLang="cs-CZ" sz="2000" dirty="0" err="1">
                <a:latin typeface="Times New Roman" pitchFamily="18" charset="0"/>
              </a:rPr>
              <a:t>Basis</a:t>
            </a:r>
            <a:r>
              <a:rPr lang="cs-CZ" altLang="cs-CZ" sz="2000" dirty="0">
                <a:latin typeface="Times New Roman" pitchFamily="18" charset="0"/>
              </a:rPr>
              <a:t>), 2nd </a:t>
            </a:r>
            <a:r>
              <a:rPr lang="cs-CZ" altLang="cs-CZ" sz="2000" dirty="0" err="1">
                <a:latin typeface="Times New Roman" pitchFamily="18" charset="0"/>
              </a:rPr>
              <a:t>Edition</a:t>
            </a:r>
            <a:r>
              <a:rPr lang="cs-CZ" altLang="cs-CZ" sz="2000" dirty="0">
                <a:latin typeface="Times New Roman" pitchFamily="18" charset="0"/>
              </a:rPr>
              <a:t>, ISBN: 9780521853514</a:t>
            </a:r>
          </a:p>
          <a:p>
            <a:pPr eaLnBrk="1" hangingPunct="1">
              <a:spcBef>
                <a:spcPct val="0"/>
              </a:spcBef>
              <a:buSzTx/>
              <a:buFontTx/>
              <a:buChar char="-"/>
            </a:pPr>
            <a:endParaRPr lang="cs-CZ" altLang="cs-CZ" sz="2400" dirty="0">
              <a:latin typeface="Times New Roman" pitchFamily="18" charset="0"/>
            </a:endParaRPr>
          </a:p>
        </p:txBody>
      </p:sp>
      <p:pic>
        <p:nvPicPr>
          <p:cNvPr id="7172" name="Picture 2" descr="http://assets.cambridge.org/97805215/65844/cover/978052156584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7000"/>
            <a:ext cx="171450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4" descr="Výsledek obrázku pro Hillert Phase equilibria transformations Diagram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3937000"/>
            <a:ext cx="16764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 descr="http://ecx.images-amazon.com/images/I/51MKesOklQL._SX326_BO1,204,203,200_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3830638"/>
            <a:ext cx="1703388" cy="258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8" descr="Binary Alloy Phase Diagrams [Hardcover]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675" y="3754438"/>
            <a:ext cx="2708275" cy="274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757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3454400" cy="791369"/>
          </a:xfrm>
        </p:spPr>
        <p:txBody>
          <a:bodyPr/>
          <a:lstStyle/>
          <a:p>
            <a:r>
              <a:rPr lang="cs-CZ" altLang="cs-CZ" sz="2800" dirty="0" err="1"/>
              <a:t>Learning</a:t>
            </a:r>
            <a:r>
              <a:rPr lang="cs-CZ" altLang="cs-CZ" sz="2800" dirty="0"/>
              <a:t> </a:t>
            </a:r>
            <a:r>
              <a:rPr lang="cs-CZ" altLang="cs-CZ" sz="2800"/>
              <a:t>Outcomes </a:t>
            </a:r>
            <a:endParaRPr lang="cs-CZ" altLang="cs-CZ" sz="2800" dirty="0" smtClean="0"/>
          </a:p>
        </p:txBody>
      </p:sp>
      <p:pic>
        <p:nvPicPr>
          <p:cNvPr id="9219" name="Picture 2" descr="Eutectic is my friend. Article I need for campfire pottery, and everything else ceramic. ternary-diagram-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835" y="133636"/>
            <a:ext cx="2831139" cy="4792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467544" y="1052736"/>
            <a:ext cx="5472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Phase diagram reading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TTT and CCT reading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Knowledge of </a:t>
            </a:r>
            <a:r>
              <a:rPr lang="en-US" dirty="0"/>
              <a:t>transformations </a:t>
            </a:r>
            <a:r>
              <a:rPr lang="cs-CZ" dirty="0" smtClean="0"/>
              <a:t>of </a:t>
            </a:r>
            <a:r>
              <a:rPr lang="en-US" dirty="0" err="1" smtClean="0"/>
              <a:t>comm</a:t>
            </a:r>
            <a:r>
              <a:rPr lang="cs-CZ" dirty="0" smtClean="0"/>
              <a:t>on</a:t>
            </a:r>
            <a:r>
              <a:rPr lang="en-US" dirty="0" smtClean="0"/>
              <a:t> material</a:t>
            </a:r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SW: </a:t>
            </a:r>
            <a:r>
              <a:rPr lang="cs-CZ" dirty="0" err="1" smtClean="0"/>
              <a:t>ThermoCalc</a:t>
            </a:r>
            <a:r>
              <a:rPr lang="cs-CZ" dirty="0" smtClean="0"/>
              <a:t>, DICTRA</a:t>
            </a:r>
            <a:endParaRPr lang="cs-CZ" dirty="0"/>
          </a:p>
        </p:txBody>
      </p:sp>
      <p:pic>
        <p:nvPicPr>
          <p:cNvPr id="6" name="Picture 4" descr="Iron/Carbon/Steel phase diagra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400576"/>
            <a:ext cx="3025031" cy="2670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Výsledek obrázku pro ttt phase transform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5" y="2708920"/>
            <a:ext cx="2895600" cy="336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Výsledek obrázku pro DICTRA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72" y="5174415"/>
            <a:ext cx="1336865" cy="758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Výsledek obrázku pro CALPHAD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" name="AutoShape 8" descr="Výsledek obrázku pro CALPHAD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1034" name="Picture 10" descr="Výsledek obrázku pro CALPHAD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701" y="2240063"/>
            <a:ext cx="957008" cy="93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Výsledek obrázku pro ThermoCalc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1503" y="5196469"/>
            <a:ext cx="963535" cy="963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849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 txBox="1">
            <a:spLocks/>
          </p:cNvSpPr>
          <p:nvPr/>
        </p:nvSpPr>
        <p:spPr bwMode="auto">
          <a:xfrm>
            <a:off x="193675" y="195262"/>
            <a:ext cx="8626475" cy="1217513"/>
          </a:xfrm>
          <a:prstGeom prst="rect">
            <a:avLst/>
          </a:prstGeom>
          <a:extLst/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400" b="1">
                <a:latin typeface="+mj-lt"/>
                <a:ea typeface="+mj-ea"/>
                <a:cs typeface="+mj-cs"/>
              </a:defRPr>
            </a:lvl1pPr>
          </a:lstStyle>
          <a:p>
            <a:r>
              <a:rPr lang="cs-CZ" altLang="cs-CZ" sz="2800" dirty="0" err="1"/>
              <a:t>Selected</a:t>
            </a:r>
            <a:r>
              <a:rPr lang="cs-CZ" altLang="cs-CZ" sz="2800" dirty="0"/>
              <a:t> </a:t>
            </a:r>
            <a:r>
              <a:rPr lang="cs-CZ" altLang="cs-CZ" sz="2800" dirty="0" err="1"/>
              <a:t>projects</a:t>
            </a:r>
            <a:r>
              <a:rPr lang="cs-CZ" altLang="cs-CZ" sz="2800" dirty="0"/>
              <a:t> </a:t>
            </a:r>
            <a:r>
              <a:rPr lang="cs-CZ" altLang="cs-CZ" sz="2800" dirty="0" err="1"/>
              <a:t>at</a:t>
            </a:r>
            <a:r>
              <a:rPr lang="cs-CZ" altLang="cs-CZ" sz="2800" dirty="0"/>
              <a:t> CEITEC and </a:t>
            </a:r>
            <a:r>
              <a:rPr lang="cs-CZ" altLang="cs-CZ" sz="2800" dirty="0" err="1"/>
              <a:t>Dept</a:t>
            </a:r>
            <a:r>
              <a:rPr lang="cs-CZ" altLang="cs-CZ" sz="2800" dirty="0"/>
              <a:t>. of </a:t>
            </a:r>
            <a:r>
              <a:rPr lang="cs-CZ" altLang="cs-CZ" sz="2800" dirty="0" err="1"/>
              <a:t>Chemistry</a:t>
            </a:r>
            <a:endParaRPr lang="cs-CZ" altLang="cs-CZ" sz="2800" dirty="0"/>
          </a:p>
        </p:txBody>
      </p:sp>
      <p:sp>
        <p:nvSpPr>
          <p:cNvPr id="10243" name="TextovéPole 8"/>
          <p:cNvSpPr txBox="1">
            <a:spLocks noChangeArrowheads="1"/>
          </p:cNvSpPr>
          <p:nvPr/>
        </p:nvSpPr>
        <p:spPr bwMode="auto">
          <a:xfrm>
            <a:off x="511174" y="1356891"/>
            <a:ext cx="7991475" cy="831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85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cs-CZ" sz="1600" dirty="0">
                <a:latin typeface="Times New Roman" pitchFamily="18" charset="0"/>
              </a:rPr>
              <a:t>2017-2019, GA17-12844S: </a:t>
            </a:r>
            <a:r>
              <a:rPr lang="en-US" altLang="cs-CZ" sz="1600" b="1" dirty="0">
                <a:latin typeface="Times New Roman" pitchFamily="18" charset="0"/>
              </a:rPr>
              <a:t>Thermal and phase stability of advanced thermoelectric materials </a:t>
            </a:r>
            <a:r>
              <a:rPr lang="en-GB" altLang="cs-CZ" sz="1600" b="1" dirty="0">
                <a:latin typeface="Times New Roman" pitchFamily="18" charset="0"/>
              </a:rPr>
              <a:t> </a:t>
            </a:r>
            <a:r>
              <a:rPr lang="en-GB" altLang="cs-CZ" sz="1600" dirty="0">
                <a:latin typeface="Times New Roman" pitchFamily="18" charset="0"/>
              </a:rPr>
              <a:t>(</a:t>
            </a:r>
            <a:r>
              <a:rPr lang="cs-CZ" altLang="cs-CZ" sz="1600" dirty="0" err="1">
                <a:latin typeface="Times New Roman" pitchFamily="18" charset="0"/>
              </a:rPr>
              <a:t>Investigator</a:t>
            </a:r>
            <a:r>
              <a:rPr lang="en-US" altLang="cs-CZ" sz="1600" dirty="0">
                <a:latin typeface="Times New Roman" pitchFamily="18" charset="0"/>
              </a:rPr>
              <a:t>: P</a:t>
            </a:r>
            <a:r>
              <a:rPr lang="en-GB" altLang="cs-CZ" sz="1600" dirty="0">
                <a:latin typeface="Times New Roman" pitchFamily="18" charset="0"/>
              </a:rPr>
              <a:t>. Bro</a:t>
            </a:r>
            <a:r>
              <a:rPr lang="cs-CZ" altLang="cs-CZ" sz="1600" dirty="0">
                <a:latin typeface="Times New Roman" pitchFamily="18" charset="0"/>
              </a:rPr>
              <a:t>ž</a:t>
            </a:r>
            <a:r>
              <a:rPr lang="en-GB" altLang="cs-CZ" sz="1600" dirty="0">
                <a:latin typeface="Times New Roman" pitchFamily="18" charset="0"/>
              </a:rPr>
              <a:t>). </a:t>
            </a:r>
            <a:r>
              <a:rPr lang="en-US" altLang="cs-CZ" sz="1600" dirty="0">
                <a:latin typeface="Times New Roman" pitchFamily="18" charset="0"/>
              </a:rPr>
              <a:t> Focused also on nanostructured thermoelectric materials</a:t>
            </a:r>
            <a:r>
              <a:rPr lang="en-GB" altLang="cs-CZ" sz="1600" dirty="0">
                <a:latin typeface="Times New Roman" pitchFamily="18" charset="0"/>
              </a:rPr>
              <a:t>.</a:t>
            </a:r>
            <a:endParaRPr lang="en-GB" altLang="cs-CZ" sz="1600" b="1" dirty="0">
              <a:latin typeface="Times New Roman" pitchFamily="18" charset="0"/>
            </a:endParaRPr>
          </a:p>
        </p:txBody>
      </p:sp>
      <p:pic>
        <p:nvPicPr>
          <p:cNvPr id="10244" name="Picture 2" descr="https://www.researchgate.net/profile/Nathan_Newman/publication/268330588/figure/fig2/AS:295404747935745@1447441388439/Figure-13-Schematic-of-thermoelectric-refrigeration-left-power-generation-and-pow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163" y="2349500"/>
            <a:ext cx="5153025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439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Discussion</a:t>
            </a:r>
            <a:endParaRPr lang="cs-CZ" dirty="0"/>
          </a:p>
        </p:txBody>
      </p:sp>
      <p:pic>
        <p:nvPicPr>
          <p:cNvPr id="3" name="Picture 7" descr="C:\Documents and Settings\Sopoušek\Dokumenty\Obrázky\imagesCA0EGB2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2952328" cy="131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http://senat.sci.muni.cz/senat/images/PF_175_dgr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374910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C:\Documents and Settings\Sopoušek\Dokumenty\Obrázky\imagesCAS6SAT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779678"/>
            <a:ext cx="3048000" cy="204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C:\Documents and Settings\Sopoušek\Dokumenty\Obrázky\Ceitec map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74" y="3745632"/>
            <a:ext cx="34290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/>
          <p:nvPr/>
        </p:nvSpPr>
        <p:spPr>
          <a:xfrm>
            <a:off x="467544" y="2901642"/>
            <a:ext cx="4032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b="1" dirty="0">
                <a:latin typeface="Times New Roman" pitchFamily="18" charset="0"/>
              </a:rPr>
              <a:t>CEITEC: </a:t>
            </a:r>
            <a:r>
              <a:rPr lang="cs-CZ" altLang="cs-CZ" dirty="0">
                <a:latin typeface="Times New Roman" pitchFamily="18" charset="0"/>
                <a:hlinkClick r:id="rId6"/>
              </a:rPr>
              <a:t>http://www.ceitec.muni.cz/index.php</a:t>
            </a:r>
            <a:r>
              <a:rPr lang="cs-CZ" altLang="cs-CZ" dirty="0">
                <a:latin typeface="Times New Roman" pitchFamily="18" charset="0"/>
              </a:rPr>
              <a:t> </a:t>
            </a:r>
          </a:p>
        </p:txBody>
      </p:sp>
      <p:sp>
        <p:nvSpPr>
          <p:cNvPr id="8" name="Obdélník 7"/>
          <p:cNvSpPr/>
          <p:nvPr/>
        </p:nvSpPr>
        <p:spPr>
          <a:xfrm>
            <a:off x="5220072" y="2913548"/>
            <a:ext cx="3384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b="1" dirty="0">
                <a:latin typeface="Times New Roman" pitchFamily="18" charset="0"/>
              </a:rPr>
              <a:t>Department of </a:t>
            </a:r>
            <a:r>
              <a:rPr lang="cs-CZ" altLang="cs-CZ" b="1" dirty="0" err="1">
                <a:latin typeface="Times New Roman" pitchFamily="18" charset="0"/>
              </a:rPr>
              <a:t>Chemistry</a:t>
            </a:r>
            <a:r>
              <a:rPr lang="cs-CZ" altLang="cs-CZ" b="1" dirty="0">
                <a:latin typeface="Times New Roman" pitchFamily="18" charset="0"/>
              </a:rPr>
              <a:t>: </a:t>
            </a:r>
            <a:r>
              <a:rPr lang="cs-CZ" altLang="cs-CZ" dirty="0">
                <a:latin typeface="Times New Roman" pitchFamily="18" charset="0"/>
                <a:hlinkClick r:id="rId7"/>
              </a:rPr>
              <a:t>http://ustavchemie.sci.muni.cz/</a:t>
            </a:r>
            <a:endParaRPr lang="cs-CZ" altLang="cs-CZ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02558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</TotalTime>
  <Words>452</Words>
  <Application>Microsoft Office PowerPoint</Application>
  <PresentationFormat>Předvádění na obrazovce (4:3)</PresentationFormat>
  <Paragraphs>71</Paragraphs>
  <Slides>8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systému Office</vt:lpstr>
      <vt:lpstr>Phase Transformations of Materials</vt:lpstr>
      <vt:lpstr>Anotation </vt:lpstr>
      <vt:lpstr>Subject administration</vt:lpstr>
      <vt:lpstr>Time shedule</vt:lpstr>
      <vt:lpstr>Recommended literature</vt:lpstr>
      <vt:lpstr>Learning Outcomes </vt:lpstr>
      <vt:lpstr>Prezentace aplikace PowerPoint</vt:lpstr>
      <vt:lpstr>Discussion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ffff</dc:title>
  <dc:creator>sopousek</dc:creator>
  <cp:lastModifiedBy>sopousek</cp:lastModifiedBy>
  <cp:revision>17</cp:revision>
  <dcterms:created xsi:type="dcterms:W3CDTF">2018-10-09T06:26:52Z</dcterms:created>
  <dcterms:modified xsi:type="dcterms:W3CDTF">2019-01-22T11:59:31Z</dcterms:modified>
</cp:coreProperties>
</file>