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9"/>
  </p:notesMasterIdLst>
  <p:handoutMasterIdLst>
    <p:handoutMasterId r:id="rId10"/>
  </p:handoutMasterIdLst>
  <p:sldIdLst>
    <p:sldId id="256" r:id="rId3"/>
    <p:sldId id="271" r:id="rId4"/>
    <p:sldId id="287" r:id="rId5"/>
    <p:sldId id="292" r:id="rId6"/>
    <p:sldId id="291" r:id="rId7"/>
    <p:sldId id="284" r:id="rId8"/>
  </p:sldIdLst>
  <p:sldSz cx="12188825" cy="6858000"/>
  <p:notesSz cx="6743700" cy="9875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1" userDrawn="1">
          <p15:clr>
            <a:srgbClr val="A4A3A4"/>
          </p15:clr>
        </p15:guide>
        <p15:guide id="2" pos="21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Světlý styl 3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>
      <p:cViewPr varScale="1">
        <p:scale>
          <a:sx n="74" d="100"/>
          <a:sy n="74" d="100"/>
        </p:scale>
        <p:origin x="90" y="768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1410" y="66"/>
      </p:cViewPr>
      <p:guideLst>
        <p:guide orient="horz" pos="3111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270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9869" y="0"/>
            <a:ext cx="2922270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cs-CZ" smtClean="0"/>
              <a:t>23.11.2018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80332"/>
            <a:ext cx="2922270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9869" y="9380332"/>
            <a:ext cx="2922270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270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9869" y="0"/>
            <a:ext cx="2922270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cs-CZ" smtClean="0"/>
              <a:t>23.11.2018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2550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4370" y="4691023"/>
            <a:ext cx="5394960" cy="444412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4"/>
          </p:nvPr>
        </p:nvSpPr>
        <p:spPr>
          <a:xfrm>
            <a:off x="0" y="9380332"/>
            <a:ext cx="2922270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9869" y="9380332"/>
            <a:ext cx="2922270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 dirty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 smtClean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cs-CZ" noProof="0" smtClean="0"/>
              <a:t>Upravte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cs-CZ" noProof="0" smtClean="0"/>
              <a:t>23.11.2018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 noProof="0" smtClean="0"/>
              <a:t>Upravte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cs-CZ" noProof="0" smtClean="0"/>
              <a:t>23.11.2018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 noProof="0" smtClean="0"/>
              <a:t>Upravte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cs-CZ" noProof="0" smtClean="0"/>
              <a:t>23.11.2018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noProof="0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cs-CZ" noProof="0" smtClean="0"/>
              <a:t>23.11.2018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 noProof="0" smtClean="0"/>
              <a:t>Upravte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 smtClean="0"/>
              <a:t>Upravte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cs-CZ" noProof="0" smtClean="0"/>
              <a:t>23.11.2018</a:t>
            </a:fld>
            <a:endParaRPr lang="cs-CZ" noProof="0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noProof="0" smtClean="0"/>
              <a:t>Upravte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cs-CZ" noProof="0" smtClean="0"/>
              <a:t>Upravte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cs-CZ" noProof="0" smtClean="0"/>
              <a:t>23.11.2018</a:t>
            </a:fld>
            <a:endParaRPr lang="cs-CZ" noProof="0" dirty="0"/>
          </a:p>
        </p:txBody>
      </p:sp>
      <p:sp>
        <p:nvSpPr>
          <p:cNvPr id="8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cs-CZ" noProof="0" smtClean="0"/>
              <a:t>23.11.2018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cs-CZ" noProof="0" smtClean="0"/>
              <a:t>23.11.2018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 smtClean="0"/>
              <a:t>Upravte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cs-CZ" noProof="0" smtClean="0"/>
              <a:t>23.11.2018</a:t>
            </a:fld>
            <a:endParaRPr lang="cs-CZ" noProof="0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cs-CZ" noProof="0" smtClean="0"/>
              <a:t>23.11.2018</a:t>
            </a:fld>
            <a:endParaRPr lang="cs-CZ" noProof="0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noProof="0" dirty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dirty="0" smtClean="0"/>
              <a:t>Kliknutím lze upravit styly předlohy textu.</a:t>
            </a:r>
          </a:p>
          <a:p>
            <a:pPr lvl="1"/>
            <a:r>
              <a:rPr lang="cs-CZ" noProof="0" dirty="0" smtClean="0"/>
              <a:t>Druhá úroveň</a:t>
            </a:r>
          </a:p>
          <a:p>
            <a:pPr lvl="2"/>
            <a:r>
              <a:rPr lang="cs-CZ" noProof="0" dirty="0" smtClean="0"/>
              <a:t>Třetí úroveň</a:t>
            </a:r>
          </a:p>
          <a:p>
            <a:pPr lvl="3"/>
            <a:r>
              <a:rPr lang="cs-CZ" noProof="0" dirty="0" smtClean="0"/>
              <a:t>Čtvrtá úroveň</a:t>
            </a:r>
          </a:p>
          <a:p>
            <a:pPr lvl="4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cs-CZ" noProof="0" smtClean="0"/>
              <a:pPr/>
              <a:t>23.11.2018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owjsay.com/search?word=vesuvius&amp;submit" TargetMode="External"/><Relationship Id="rId2" Type="http://schemas.openxmlformats.org/officeDocument/2006/relationships/hyperlink" Target="https://russian.stackexchange.com/questions/8571/is-it-possible-to-translate-english-tenses-into-russian-tense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WgktM2luLok" TargetMode="External"/><Relationship Id="rId4" Type="http://schemas.openxmlformats.org/officeDocument/2006/relationships/hyperlink" Target="https://www.youtube.com/watch?v=dY_3ggKg0B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alpha val="0"/>
                <a:lumMod val="0"/>
                <a:lumOff val="100000"/>
              </a:schemeClr>
            </a:gs>
            <a:gs pos="96000">
              <a:schemeClr val="accent3">
                <a:lumMod val="0"/>
                <a:lumOff val="100000"/>
              </a:schemeClr>
            </a:gs>
            <a:gs pos="0">
              <a:schemeClr val="bg1">
                <a:lumMod val="9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53852" y="1844824"/>
            <a:ext cx="9753600" cy="3048001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4400" b="1" i="0" baseline="0" dirty="0" err="1" smtClean="0">
                <a:solidFill>
                  <a:srgbClr val="00B050"/>
                </a:solidFill>
                <a:latin typeface="Century Gothic"/>
                <a:ea typeface="+mj-ea"/>
                <a:cs typeface="+mj-cs"/>
              </a:rPr>
              <a:t>Volcanoes</a:t>
            </a:r>
            <a:r>
              <a:rPr lang="cs-CZ" sz="4400" b="1" i="0" baseline="0" dirty="0" smtClean="0">
                <a:solidFill>
                  <a:srgbClr val="00B050"/>
                </a:solidFill>
                <a:latin typeface="Century Gothic"/>
                <a:ea typeface="+mj-ea"/>
                <a:cs typeface="+mj-cs"/>
              </a:rPr>
              <a:t/>
            </a:r>
            <a:br>
              <a:rPr lang="cs-CZ" sz="4400" b="1" i="0" baseline="0" dirty="0" smtClean="0">
                <a:solidFill>
                  <a:srgbClr val="00B050"/>
                </a:solidFill>
                <a:latin typeface="Century Gothic"/>
                <a:ea typeface="+mj-ea"/>
                <a:cs typeface="+mj-cs"/>
              </a:rPr>
            </a:br>
            <a:endParaRPr lang="cs-CZ" sz="4400" b="1" i="0" baseline="0" dirty="0">
              <a:solidFill>
                <a:srgbClr val="00B0F0"/>
              </a:solidFill>
              <a:latin typeface="Century Gothic"/>
              <a:ea typeface="+mj-ea"/>
              <a:cs typeface="+mj-cs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r>
              <a:rPr lang="cs-CZ" sz="2000" b="1" i="0" dirty="0" smtClean="0">
                <a:solidFill>
                  <a:schemeClr val="tx2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b="1" dirty="0" smtClean="0">
                <a:solidFill>
                  <a:schemeClr val="tx2"/>
                </a:solidFill>
                <a:latin typeface="Century Gothic"/>
              </a:rPr>
              <a:t>In </a:t>
            </a:r>
            <a:r>
              <a:rPr lang="cs-CZ" b="1" dirty="0" err="1" smtClean="0">
                <a:solidFill>
                  <a:schemeClr val="tx2"/>
                </a:solidFill>
                <a:latin typeface="Century Gothic"/>
              </a:rPr>
              <a:t>this</a:t>
            </a:r>
            <a:r>
              <a:rPr lang="cs-CZ" b="1" dirty="0" smtClean="0">
                <a:solidFill>
                  <a:schemeClr val="tx2"/>
                </a:solidFill>
                <a:latin typeface="Century Gothic"/>
              </a:rPr>
              <a:t> </a:t>
            </a:r>
            <a:r>
              <a:rPr lang="cs-CZ" b="1" dirty="0" err="1" smtClean="0">
                <a:solidFill>
                  <a:schemeClr val="tx2"/>
                </a:solidFill>
                <a:latin typeface="Century Gothic"/>
              </a:rPr>
              <a:t>lesson</a:t>
            </a:r>
            <a:r>
              <a:rPr lang="cs-CZ" b="1" dirty="0" smtClean="0">
                <a:solidFill>
                  <a:schemeClr val="tx2"/>
                </a:solidFill>
                <a:latin typeface="Century Gothic"/>
              </a:rPr>
              <a:t> </a:t>
            </a:r>
            <a:r>
              <a:rPr lang="cs-CZ" b="1" dirty="0" err="1" smtClean="0">
                <a:solidFill>
                  <a:schemeClr val="tx2"/>
                </a:solidFill>
                <a:latin typeface="Century Gothic"/>
              </a:rPr>
              <a:t>you</a:t>
            </a:r>
            <a:r>
              <a:rPr lang="cs-CZ" b="1" dirty="0" smtClean="0">
                <a:solidFill>
                  <a:schemeClr val="tx2"/>
                </a:solidFill>
                <a:latin typeface="Century Gothic"/>
              </a:rPr>
              <a:t> are </a:t>
            </a:r>
            <a:r>
              <a:rPr lang="cs-CZ" b="1" dirty="0" err="1" smtClean="0">
                <a:solidFill>
                  <a:schemeClr val="tx2"/>
                </a:solidFill>
                <a:latin typeface="Century Gothic"/>
              </a:rPr>
              <a:t>going</a:t>
            </a:r>
            <a:r>
              <a:rPr lang="cs-CZ" b="1" dirty="0" smtClean="0">
                <a:solidFill>
                  <a:schemeClr val="tx2"/>
                </a:solidFill>
                <a:latin typeface="Century Gothic"/>
              </a:rPr>
              <a:t> to:</a:t>
            </a:r>
            <a:endParaRPr lang="cs-CZ" sz="4000" b="1" i="0" baseline="0" dirty="0">
              <a:solidFill>
                <a:schemeClr val="tx2"/>
              </a:solidFill>
              <a:latin typeface="Century Gothic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17614" y="1772816"/>
            <a:ext cx="9753600" cy="4343400"/>
          </a:xfrm>
          <a:noFill/>
        </p:spPr>
        <p:txBody>
          <a:bodyPr>
            <a:normAutofit/>
          </a:bodyPr>
          <a:lstStyle/>
          <a:p>
            <a:pPr marL="45720" indent="0" algn="l" defTabSz="914400">
              <a:lnSpc>
                <a:spcPct val="90000"/>
              </a:lnSpc>
              <a:spcBef>
                <a:spcPts val="1800"/>
              </a:spcBef>
              <a:buClr>
                <a:srgbClr val="545454"/>
              </a:buClr>
              <a:buSzPct val="80000"/>
              <a:buNone/>
            </a:pPr>
            <a:endParaRPr lang="cs-CZ" sz="2400" b="0" i="0" dirty="0" smtClean="0">
              <a:solidFill>
                <a:schemeClr val="tx2"/>
              </a:solidFill>
              <a:latin typeface="Century Gothic"/>
              <a:ea typeface="+mn-ea"/>
              <a:cs typeface="+mn-cs"/>
            </a:endParaRPr>
          </a:p>
          <a:p>
            <a:pPr algn="l" defTabSz="914400">
              <a:lnSpc>
                <a:spcPct val="90000"/>
              </a:lnSpc>
              <a:spcBef>
                <a:spcPts val="1800"/>
              </a:spcBef>
              <a:buClr>
                <a:srgbClr val="545454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400" b="0" i="0" dirty="0" smtClean="0">
                <a:solidFill>
                  <a:schemeClr val="tx2"/>
                </a:solidFill>
                <a:latin typeface="Century Gothic"/>
                <a:ea typeface="+mn-ea"/>
                <a:cs typeface="+mn-cs"/>
              </a:rPr>
              <a:t> </a:t>
            </a:r>
            <a:r>
              <a:rPr lang="en-US" sz="2400" b="1" i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/>
              </a:rPr>
              <a:t>revise</a:t>
            </a:r>
            <a:r>
              <a:rPr lang="en-US" sz="2400" b="0" i="0" dirty="0" smtClean="0">
                <a:solidFill>
                  <a:schemeClr val="tx2"/>
                </a:solidFill>
                <a:latin typeface="Century Gothic"/>
              </a:rPr>
              <a:t> </a:t>
            </a:r>
            <a:r>
              <a:rPr lang="cs-CZ" sz="2400" b="0" i="0" dirty="0" err="1" smtClean="0">
                <a:solidFill>
                  <a:schemeClr val="tx2"/>
                </a:solidFill>
                <a:latin typeface="Century Gothic"/>
              </a:rPr>
              <a:t>the</a:t>
            </a:r>
            <a:r>
              <a:rPr lang="cs-CZ" sz="2400" b="0" i="0" dirty="0" smtClean="0">
                <a:solidFill>
                  <a:schemeClr val="tx2"/>
                </a:solidFill>
                <a:latin typeface="Century Gothic"/>
              </a:rPr>
              <a:t> </a:t>
            </a:r>
            <a:r>
              <a:rPr lang="cs-CZ" sz="2400" b="0" i="0" dirty="0" err="1" smtClean="0">
                <a:solidFill>
                  <a:schemeClr val="tx2"/>
                </a:solidFill>
                <a:latin typeface="Century Gothic"/>
              </a:rPr>
              <a:t>vocabulary</a:t>
            </a:r>
            <a:endParaRPr lang="cs-CZ" sz="2400" b="0" i="0" dirty="0" smtClean="0">
              <a:solidFill>
                <a:schemeClr val="tx2"/>
              </a:solidFill>
              <a:latin typeface="Century Gothic"/>
            </a:endParaRPr>
          </a:p>
          <a:p>
            <a:pPr algn="l" defTabSz="914400">
              <a:lnSpc>
                <a:spcPct val="90000"/>
              </a:lnSpc>
              <a:spcBef>
                <a:spcPts val="1800"/>
              </a:spcBef>
              <a:buClr>
                <a:srgbClr val="545454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tx2"/>
                </a:solidFill>
                <a:latin typeface="Century Gothic"/>
              </a:rPr>
              <a:t> </a:t>
            </a:r>
            <a:r>
              <a:rPr lang="cs-CZ" dirty="0" err="1" smtClean="0">
                <a:solidFill>
                  <a:schemeClr val="tx2"/>
                </a:solidFill>
                <a:latin typeface="Century Gothic"/>
              </a:rPr>
              <a:t>learn</a:t>
            </a:r>
            <a:r>
              <a:rPr lang="cs-CZ" dirty="0" smtClean="0">
                <a:solidFill>
                  <a:schemeClr val="tx2"/>
                </a:solidFill>
                <a:latin typeface="Century Gothic"/>
              </a:rPr>
              <a:t> </a:t>
            </a:r>
            <a:r>
              <a:rPr lang="cs-CZ" dirty="0" err="1" smtClean="0">
                <a:solidFill>
                  <a:schemeClr val="tx2"/>
                </a:solidFill>
                <a:latin typeface="Century Gothic"/>
              </a:rPr>
              <a:t>how</a:t>
            </a:r>
            <a:r>
              <a:rPr lang="cs-CZ" dirty="0" smtClean="0">
                <a:solidFill>
                  <a:schemeClr val="tx2"/>
                </a:solidFill>
                <a:latin typeface="Century Gothic"/>
              </a:rPr>
              <a:t> to talk </a:t>
            </a:r>
            <a:r>
              <a:rPr lang="cs-CZ" dirty="0" err="1" smtClean="0">
                <a:solidFill>
                  <a:schemeClr val="tx2"/>
                </a:solidFill>
                <a:latin typeface="Century Gothic"/>
              </a:rPr>
              <a:t>about</a:t>
            </a:r>
            <a:r>
              <a:rPr lang="cs-CZ" dirty="0" smtClean="0">
                <a:solidFill>
                  <a:schemeClr val="tx2"/>
                </a:solidFill>
                <a:latin typeface="Century Gothic"/>
              </a:rPr>
              <a:t> </a:t>
            </a:r>
            <a:r>
              <a:rPr lang="cs-CZ" dirty="0" err="1" smtClean="0">
                <a:solidFill>
                  <a:schemeClr val="tx2"/>
                </a:solidFill>
                <a:latin typeface="Century Gothic"/>
              </a:rPr>
              <a:t>the</a:t>
            </a:r>
            <a:r>
              <a:rPr lang="cs-CZ" dirty="0" smtClean="0">
                <a:solidFill>
                  <a:schemeClr val="tx2"/>
                </a:solidFill>
                <a:latin typeface="Century Gothic"/>
              </a:rPr>
              <a:t> </a:t>
            </a:r>
            <a:r>
              <a:rPr lang="cs-CZ" b="1" dirty="0" smtClean="0">
                <a:solidFill>
                  <a:srgbClr val="FF0000"/>
                </a:solidFill>
                <a:latin typeface="Century Gothic"/>
              </a:rPr>
              <a:t>past</a:t>
            </a:r>
            <a:endParaRPr lang="cs-CZ" sz="2400" b="1" i="0" dirty="0" smtClean="0">
              <a:solidFill>
                <a:srgbClr val="FF0000"/>
              </a:solidFill>
              <a:latin typeface="Century Gothic"/>
            </a:endParaRPr>
          </a:p>
          <a:p>
            <a:pPr algn="l" defTabSz="914400">
              <a:lnSpc>
                <a:spcPct val="90000"/>
              </a:lnSpc>
              <a:spcBef>
                <a:spcPts val="1800"/>
              </a:spcBef>
              <a:buClr>
                <a:srgbClr val="545454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tx2"/>
                </a:solidFill>
                <a:latin typeface="Century Gothic"/>
              </a:rPr>
              <a:t> </a:t>
            </a:r>
            <a:r>
              <a:rPr lang="cs-CZ" dirty="0" smtClean="0">
                <a:solidFill>
                  <a:schemeClr val="tx2"/>
                </a:solidFill>
                <a:latin typeface="Century Gothic"/>
              </a:rPr>
              <a:t>revise </a:t>
            </a:r>
            <a:r>
              <a:rPr lang="cs-CZ" dirty="0" err="1" smtClean="0">
                <a:solidFill>
                  <a:schemeClr val="tx2"/>
                </a:solidFill>
                <a:latin typeface="Century Gothic"/>
              </a:rPr>
              <a:t>the</a:t>
            </a:r>
            <a:r>
              <a:rPr lang="cs-CZ" dirty="0" smtClean="0">
                <a:solidFill>
                  <a:schemeClr val="tx2"/>
                </a:solidFill>
                <a:latin typeface="Century Gothic"/>
              </a:rPr>
              <a:t> </a:t>
            </a:r>
            <a:r>
              <a:rPr lang="cs-CZ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/>
              </a:rPr>
              <a:t>system</a:t>
            </a:r>
            <a:r>
              <a:rPr lang="cs-CZ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/>
              </a:rPr>
              <a:t> </a:t>
            </a:r>
            <a:r>
              <a:rPr lang="cs-CZ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/>
              </a:rPr>
              <a:t>of</a:t>
            </a:r>
            <a:r>
              <a:rPr lang="cs-CZ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/>
              </a:rPr>
              <a:t> </a:t>
            </a:r>
            <a:r>
              <a:rPr lang="cs-CZ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/>
              </a:rPr>
              <a:t>tenses</a:t>
            </a:r>
            <a:r>
              <a:rPr lang="cs-CZ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/>
              </a:rPr>
              <a:t> </a:t>
            </a:r>
            <a:r>
              <a:rPr lang="cs-CZ" dirty="0" smtClean="0">
                <a:solidFill>
                  <a:schemeClr val="tx2"/>
                </a:solidFill>
                <a:latin typeface="Century Gothic"/>
              </a:rPr>
              <a:t>(</a:t>
            </a:r>
            <a:r>
              <a:rPr lang="cs-CZ" dirty="0" err="1" smtClean="0">
                <a:solidFill>
                  <a:schemeClr val="tx2"/>
                </a:solidFill>
                <a:latin typeface="Century Gothic"/>
              </a:rPr>
              <a:t>present</a:t>
            </a:r>
            <a:r>
              <a:rPr lang="cs-CZ" dirty="0" smtClean="0">
                <a:solidFill>
                  <a:schemeClr val="tx2"/>
                </a:solidFill>
                <a:latin typeface="Century Gothic"/>
              </a:rPr>
              <a:t> x past x </a:t>
            </a:r>
            <a:r>
              <a:rPr lang="cs-CZ" dirty="0" err="1" smtClean="0">
                <a:solidFill>
                  <a:schemeClr val="tx2"/>
                </a:solidFill>
                <a:latin typeface="Century Gothic"/>
              </a:rPr>
              <a:t>future</a:t>
            </a:r>
            <a:r>
              <a:rPr lang="cs-CZ" dirty="0" smtClean="0">
                <a:solidFill>
                  <a:schemeClr val="tx2"/>
                </a:solidFill>
                <a:latin typeface="Century Gothic"/>
              </a:rPr>
              <a:t>)</a:t>
            </a:r>
          </a:p>
          <a:p>
            <a:pPr algn="l" defTabSz="914400">
              <a:lnSpc>
                <a:spcPct val="90000"/>
              </a:lnSpc>
              <a:spcBef>
                <a:spcPts val="1800"/>
              </a:spcBef>
              <a:buClr>
                <a:srgbClr val="545454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tx2"/>
                </a:solidFill>
                <a:latin typeface="Century Gothic"/>
              </a:rPr>
              <a:t> revise </a:t>
            </a:r>
            <a:r>
              <a:rPr lang="cs-CZ" b="1" dirty="0" err="1" smtClean="0">
                <a:solidFill>
                  <a:srgbClr val="7030A0"/>
                </a:solidFill>
                <a:latin typeface="Century Gothic"/>
              </a:rPr>
              <a:t>questions</a:t>
            </a:r>
            <a:endParaRPr lang="cs-CZ" b="1" dirty="0" smtClean="0">
              <a:solidFill>
                <a:srgbClr val="7030A0"/>
              </a:solidFill>
              <a:latin typeface="Century Gothic"/>
            </a:endParaRPr>
          </a:p>
          <a:p>
            <a:pPr algn="l" defTabSz="914400">
              <a:lnSpc>
                <a:spcPct val="90000"/>
              </a:lnSpc>
              <a:spcBef>
                <a:spcPts val="1800"/>
              </a:spcBef>
              <a:buClr>
                <a:srgbClr val="545454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b="1" dirty="0">
                <a:solidFill>
                  <a:srgbClr val="7030A0"/>
                </a:solidFill>
                <a:latin typeface="Century Gothic"/>
              </a:rPr>
              <a:t> </a:t>
            </a:r>
            <a:r>
              <a:rPr lang="cs-CZ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write</a:t>
            </a:r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!</a:t>
            </a:r>
          </a:p>
          <a:p>
            <a:pPr marL="45720" indent="0" algn="l" defTabSz="914400">
              <a:lnSpc>
                <a:spcPct val="90000"/>
              </a:lnSpc>
              <a:spcBef>
                <a:spcPts val="1800"/>
              </a:spcBef>
              <a:buClr>
                <a:srgbClr val="545454"/>
              </a:buClr>
              <a:buSzPct val="80000"/>
              <a:buNone/>
            </a:pPr>
            <a:endParaRPr lang="cs-CZ" b="1" dirty="0" smtClean="0">
              <a:solidFill>
                <a:schemeClr val="accent3">
                  <a:lumMod val="75000"/>
                </a:scheme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3697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40" y="0"/>
            <a:ext cx="12143085" cy="620688"/>
          </a:xfrm>
        </p:spPr>
        <p:txBody>
          <a:bodyPr>
            <a:normAutofit/>
          </a:bodyPr>
          <a:lstStyle/>
          <a:p>
            <a:r>
              <a:rPr lang="cs-CZ" sz="2800" smtClean="0">
                <a:solidFill>
                  <a:schemeClr val="accent3">
                    <a:lumMod val="75000"/>
                  </a:schemeClr>
                </a:solidFill>
              </a:rPr>
              <a:t>Mount VESUVIus</a:t>
            </a: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8" y="952128"/>
            <a:ext cx="10971214" cy="5645224"/>
          </a:xfrm>
        </p:spPr>
        <p:txBody>
          <a:bodyPr numCol="1">
            <a:normAutofit/>
          </a:bodyPr>
          <a:lstStyle/>
          <a:p>
            <a:pPr marL="45720" indent="0">
              <a:buNone/>
            </a:pPr>
            <a:endParaRPr lang="cs-CZ" sz="2800" dirty="0" smtClean="0">
              <a:solidFill>
                <a:schemeClr val="tx2"/>
              </a:solidFill>
            </a:endParaRPr>
          </a:p>
          <a:p>
            <a:pPr marL="45720" indent="0">
              <a:buNone/>
            </a:pPr>
            <a:endParaRPr lang="cs-CZ" sz="2800" dirty="0" smtClean="0">
              <a:solidFill>
                <a:schemeClr val="tx2"/>
              </a:solidFill>
            </a:endParaRPr>
          </a:p>
          <a:p>
            <a:pPr marL="45720" indent="0">
              <a:buNone/>
            </a:pPr>
            <a:endParaRPr lang="cs-CZ" sz="2800" dirty="0" smtClean="0">
              <a:solidFill>
                <a:schemeClr val="tx2"/>
              </a:solidFill>
            </a:endParaRPr>
          </a:p>
        </p:txBody>
      </p:sp>
      <p:pic>
        <p:nvPicPr>
          <p:cNvPr id="4" name="A Day in Pompei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812" y="788027"/>
            <a:ext cx="10801200" cy="606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5780" y="274638"/>
            <a:ext cx="10565434" cy="778098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b="1" dirty="0" err="1" smtClean="0">
                <a:solidFill>
                  <a:schemeClr val="tx2"/>
                </a:solidFill>
                <a:latin typeface="Century Gothic"/>
              </a:rPr>
              <a:t>Narrative</a:t>
            </a:r>
            <a:r>
              <a:rPr lang="cs-CZ" b="1" dirty="0" smtClean="0">
                <a:solidFill>
                  <a:schemeClr val="tx2"/>
                </a:solidFill>
                <a:latin typeface="Century Gothic"/>
              </a:rPr>
              <a:t> </a:t>
            </a:r>
            <a:r>
              <a:rPr lang="cs-CZ" b="1" dirty="0" err="1" smtClean="0">
                <a:solidFill>
                  <a:schemeClr val="tx2"/>
                </a:solidFill>
                <a:latin typeface="Century Gothic"/>
              </a:rPr>
              <a:t>tenses</a:t>
            </a:r>
            <a:r>
              <a:rPr lang="cs-CZ" b="1" dirty="0" smtClean="0">
                <a:solidFill>
                  <a:schemeClr val="tx2"/>
                </a:solidFill>
                <a:latin typeface="Century Gothic"/>
              </a:rPr>
              <a:t> (</a:t>
            </a:r>
            <a:r>
              <a:rPr lang="cs-CZ" b="1" dirty="0" err="1" smtClean="0">
                <a:solidFill>
                  <a:schemeClr val="tx2"/>
                </a:solidFill>
                <a:latin typeface="Century Gothic"/>
              </a:rPr>
              <a:t>the</a:t>
            </a:r>
            <a:r>
              <a:rPr lang="cs-CZ" b="1" dirty="0" smtClean="0">
                <a:solidFill>
                  <a:schemeClr val="tx2"/>
                </a:solidFill>
                <a:latin typeface="Century Gothic"/>
              </a:rPr>
              <a:t> past)</a:t>
            </a:r>
            <a:endParaRPr lang="cs-CZ" sz="4000" b="1" i="0" baseline="0" dirty="0">
              <a:solidFill>
                <a:schemeClr val="tx2"/>
              </a:solidFill>
              <a:latin typeface="Century Gothic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5780" y="1268760"/>
            <a:ext cx="10565434" cy="5472608"/>
          </a:xfrm>
          <a:noFill/>
        </p:spPr>
        <p:txBody>
          <a:bodyPr>
            <a:normAutofit/>
          </a:bodyPr>
          <a:lstStyle/>
          <a:p>
            <a:pPr marL="45720" indent="0" algn="l" defTabSz="914400">
              <a:lnSpc>
                <a:spcPct val="90000"/>
              </a:lnSpc>
              <a:spcBef>
                <a:spcPts val="1800"/>
              </a:spcBef>
              <a:buClr>
                <a:srgbClr val="545454"/>
              </a:buClr>
              <a:buSzPct val="80000"/>
              <a:buNone/>
            </a:pPr>
            <a:endParaRPr lang="cs-CZ" sz="2400" b="0" i="0" dirty="0" smtClean="0">
              <a:solidFill>
                <a:schemeClr val="tx2"/>
              </a:solidFill>
              <a:latin typeface="Century Gothic"/>
              <a:ea typeface="+mn-ea"/>
              <a:cs typeface="+mn-cs"/>
            </a:endParaRPr>
          </a:p>
          <a:p>
            <a:pPr algn="l" defTabSz="914400">
              <a:lnSpc>
                <a:spcPct val="90000"/>
              </a:lnSpc>
              <a:spcBef>
                <a:spcPts val="1800"/>
              </a:spcBef>
              <a:buClr>
                <a:srgbClr val="545454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400" b="1" i="0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i="0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I </a:t>
            </a:r>
            <a:r>
              <a:rPr lang="cs-CZ" sz="2800" b="1" i="0" dirty="0" smtClean="0">
                <a:solidFill>
                  <a:srgbClr val="FF0000"/>
                </a:solidFill>
                <a:latin typeface="Century Gothic"/>
              </a:rPr>
              <a:t>had </a:t>
            </a:r>
            <a:r>
              <a:rPr lang="cs-CZ" sz="2800" b="1" i="0" dirty="0" err="1" smtClean="0">
                <a:solidFill>
                  <a:srgbClr val="FF0000"/>
                </a:solidFill>
                <a:latin typeface="Century Gothic"/>
              </a:rPr>
              <a:t>analysed</a:t>
            </a:r>
            <a:r>
              <a:rPr lang="cs-CZ" sz="2800" b="1" i="0" dirty="0" smtClean="0">
                <a:solidFill>
                  <a:srgbClr val="FF0000"/>
                </a:solidFill>
                <a:latin typeface="Century Gothic"/>
              </a:rPr>
              <a:t> </a:t>
            </a:r>
            <a:r>
              <a:rPr lang="cs-CZ" sz="2800" b="1" i="0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the</a:t>
            </a:r>
            <a:r>
              <a:rPr lang="cs-CZ" sz="2800" b="1" i="0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i="0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fossil</a:t>
            </a:r>
            <a:r>
              <a:rPr lang="cs-CZ" sz="2800" b="1" i="0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i="0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when</a:t>
            </a:r>
            <a:r>
              <a:rPr lang="cs-CZ" sz="2800" b="1" i="0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i="0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the</a:t>
            </a:r>
            <a:r>
              <a:rPr lang="cs-CZ" sz="2800" b="1" i="0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i="0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volcano</a:t>
            </a:r>
            <a:r>
              <a:rPr lang="cs-CZ" sz="2800" b="1" i="0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i="0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erupted</a:t>
            </a:r>
            <a:r>
              <a:rPr lang="cs-CZ" sz="2800" b="1" i="0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.</a:t>
            </a:r>
          </a:p>
          <a:p>
            <a:pPr algn="l" defTabSz="914400">
              <a:lnSpc>
                <a:spcPct val="90000"/>
              </a:lnSpc>
              <a:spcBef>
                <a:spcPts val="1800"/>
              </a:spcBef>
              <a:buClr>
                <a:srgbClr val="545454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I </a:t>
            </a:r>
            <a:r>
              <a:rPr lang="cs-CZ" sz="2800" b="1" dirty="0" err="1" smtClean="0">
                <a:solidFill>
                  <a:srgbClr val="FF0000"/>
                </a:solidFill>
                <a:latin typeface="Century Gothic"/>
              </a:rPr>
              <a:t>was</a:t>
            </a:r>
            <a:r>
              <a:rPr lang="cs-CZ" sz="2800" b="1" dirty="0" smtClean="0">
                <a:solidFill>
                  <a:srgbClr val="FF0000"/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rgbClr val="FF0000"/>
                </a:solidFill>
                <a:latin typeface="Century Gothic"/>
              </a:rPr>
              <a:t>analysing</a:t>
            </a:r>
            <a:r>
              <a:rPr lang="cs-CZ" sz="2800" b="1" dirty="0" smtClean="0">
                <a:solidFill>
                  <a:srgbClr val="FF0000"/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the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fossil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when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the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volcano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erupted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.</a:t>
            </a:r>
          </a:p>
          <a:p>
            <a:pPr algn="l" defTabSz="914400">
              <a:lnSpc>
                <a:spcPct val="90000"/>
              </a:lnSpc>
              <a:spcBef>
                <a:spcPts val="1800"/>
              </a:spcBef>
              <a:buClr>
                <a:srgbClr val="545454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I </a:t>
            </a:r>
            <a:r>
              <a:rPr lang="cs-CZ" sz="2800" b="1" dirty="0" err="1" smtClean="0">
                <a:solidFill>
                  <a:srgbClr val="FF0000"/>
                </a:solidFill>
                <a:latin typeface="Century Gothic"/>
              </a:rPr>
              <a:t>analysed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the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fossil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when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the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vulcano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erupted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.</a:t>
            </a:r>
          </a:p>
          <a:p>
            <a:pPr algn="l" defTabSz="914400">
              <a:lnSpc>
                <a:spcPct val="90000"/>
              </a:lnSpc>
              <a:spcBef>
                <a:spcPts val="1800"/>
              </a:spcBef>
              <a:buClr>
                <a:srgbClr val="545454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I </a:t>
            </a:r>
            <a:r>
              <a:rPr lang="cs-CZ" sz="2800" b="1" dirty="0" smtClean="0">
                <a:solidFill>
                  <a:srgbClr val="FF0000"/>
                </a:solidFill>
                <a:latin typeface="Century Gothic"/>
              </a:rPr>
              <a:t>had </a:t>
            </a:r>
            <a:r>
              <a:rPr lang="cs-CZ" sz="2800" b="1" dirty="0" err="1" smtClean="0">
                <a:solidFill>
                  <a:srgbClr val="FF0000"/>
                </a:solidFill>
                <a:latin typeface="Century Gothic"/>
              </a:rPr>
              <a:t>been</a:t>
            </a:r>
            <a:r>
              <a:rPr lang="cs-CZ" sz="2800" b="1" dirty="0" smtClean="0">
                <a:solidFill>
                  <a:srgbClr val="FF0000"/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rgbClr val="FF0000"/>
                </a:solidFill>
                <a:latin typeface="Century Gothic"/>
              </a:rPr>
              <a:t>analysing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the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fossil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when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the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volcano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erupted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.</a:t>
            </a:r>
          </a:p>
          <a:p>
            <a:pPr algn="l" defTabSz="914400">
              <a:lnSpc>
                <a:spcPct val="90000"/>
              </a:lnSpc>
              <a:spcBef>
                <a:spcPts val="1800"/>
              </a:spcBef>
              <a:buClr>
                <a:srgbClr val="545454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The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fossil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smtClean="0">
                <a:solidFill>
                  <a:srgbClr val="FF0000"/>
                </a:solidFill>
                <a:latin typeface="Century Gothic"/>
              </a:rPr>
              <a:t>had </a:t>
            </a:r>
            <a:r>
              <a:rPr lang="cs-CZ" sz="2800" b="1" dirty="0" err="1" smtClean="0">
                <a:solidFill>
                  <a:srgbClr val="FF0000"/>
                </a:solidFill>
                <a:latin typeface="Century Gothic"/>
              </a:rPr>
              <a:t>been</a:t>
            </a:r>
            <a:r>
              <a:rPr lang="cs-CZ" sz="2800" b="1" dirty="0" smtClean="0">
                <a:solidFill>
                  <a:srgbClr val="FF0000"/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rgbClr val="FF0000"/>
                </a:solidFill>
                <a:latin typeface="Century Gothic"/>
              </a:rPr>
              <a:t>analysed</a:t>
            </a:r>
            <a:r>
              <a:rPr lang="cs-CZ" sz="2800" b="1" dirty="0" smtClean="0">
                <a:solidFill>
                  <a:srgbClr val="FF0000"/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when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the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volcano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erupted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.</a:t>
            </a:r>
          </a:p>
          <a:p>
            <a:pPr algn="l" defTabSz="914400">
              <a:lnSpc>
                <a:spcPct val="90000"/>
              </a:lnSpc>
              <a:spcBef>
                <a:spcPts val="1800"/>
              </a:spcBef>
              <a:buClr>
                <a:srgbClr val="545454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The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fossil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rgbClr val="FF0000"/>
                </a:solidFill>
                <a:latin typeface="Century Gothic"/>
              </a:rPr>
              <a:t>was</a:t>
            </a:r>
            <a:r>
              <a:rPr lang="cs-CZ" sz="2800" b="1" dirty="0" smtClean="0">
                <a:solidFill>
                  <a:srgbClr val="FF0000"/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rgbClr val="FF0000"/>
                </a:solidFill>
                <a:latin typeface="Century Gothic"/>
              </a:rPr>
              <a:t>analysed</a:t>
            </a:r>
            <a:r>
              <a:rPr lang="cs-CZ" sz="2800" b="1" dirty="0" smtClean="0">
                <a:solidFill>
                  <a:srgbClr val="FF0000"/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when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the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vulcano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erupted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.</a:t>
            </a:r>
          </a:p>
          <a:p>
            <a:pPr algn="l" defTabSz="914400">
              <a:lnSpc>
                <a:spcPct val="90000"/>
              </a:lnSpc>
              <a:spcBef>
                <a:spcPts val="1800"/>
              </a:spcBef>
              <a:buClr>
                <a:srgbClr val="545454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The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fossil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rgbClr val="FF0000"/>
                </a:solidFill>
                <a:latin typeface="Century Gothic"/>
              </a:rPr>
              <a:t>was</a:t>
            </a:r>
            <a:r>
              <a:rPr lang="cs-CZ" sz="2800" b="1" dirty="0" smtClean="0">
                <a:solidFill>
                  <a:srgbClr val="FF0000"/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rgbClr val="FF0000"/>
                </a:solidFill>
                <a:latin typeface="Century Gothic"/>
              </a:rPr>
              <a:t>being</a:t>
            </a:r>
            <a:r>
              <a:rPr lang="cs-CZ" sz="2800" b="1" dirty="0" smtClean="0">
                <a:solidFill>
                  <a:srgbClr val="FF0000"/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rgbClr val="FF0000"/>
                </a:solidFill>
                <a:latin typeface="Century Gothic"/>
              </a:rPr>
              <a:t>analysed</a:t>
            </a:r>
            <a:r>
              <a:rPr lang="cs-CZ" sz="2800" b="1" dirty="0" smtClean="0">
                <a:solidFill>
                  <a:srgbClr val="FF0000"/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when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the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volcano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 </a:t>
            </a: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erupted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Century Gothic"/>
              </a:rPr>
              <a:t>.</a:t>
            </a:r>
          </a:p>
          <a:p>
            <a:pPr marL="45720" indent="0" algn="l" defTabSz="914400">
              <a:lnSpc>
                <a:spcPct val="90000"/>
              </a:lnSpc>
              <a:spcBef>
                <a:spcPts val="1800"/>
              </a:spcBef>
              <a:buClr>
                <a:srgbClr val="545454"/>
              </a:buClr>
              <a:buSzPct val="80000"/>
              <a:buNone/>
            </a:pPr>
            <a:endParaRPr lang="cs-CZ" sz="2800" b="1" dirty="0" smtClean="0">
              <a:solidFill>
                <a:schemeClr val="accent3">
                  <a:lumMod val="75000"/>
                </a:scheme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3253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748" y="-27160"/>
            <a:ext cx="7082095" cy="642376"/>
          </a:xfrm>
        </p:spPr>
        <p:txBody>
          <a:bodyPr>
            <a:normAutofit/>
          </a:bodyPr>
          <a:lstStyle/>
          <a:p>
            <a:endParaRPr lang="en-GB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7" y="116632"/>
            <a:ext cx="11999068" cy="6741369"/>
          </a:xfrm>
        </p:spPr>
      </p:pic>
    </p:spTree>
    <p:extLst>
      <p:ext uri="{BB962C8B-B14F-4D97-AF65-F5344CB8AC3E}">
        <p14:creationId xmlns:p14="http://schemas.microsoft.com/office/powerpoint/2010/main" val="32987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1765" y="274638"/>
            <a:ext cx="10709449" cy="706090"/>
          </a:xfrm>
        </p:spPr>
        <p:txBody>
          <a:bodyPr/>
          <a:lstStyle/>
          <a:p>
            <a:r>
              <a:rPr lang="cs-CZ" b="1" dirty="0" err="1" smtClean="0"/>
              <a:t>sources</a:t>
            </a:r>
            <a:endParaRPr lang="en-GB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russian.stackexchange.com/questions/8571/is-it-possible-to-translate-english-tenses-into-russian-tenses</a:t>
            </a:r>
            <a:endParaRPr lang="cs-CZ" dirty="0" smtClean="0"/>
          </a:p>
          <a:p>
            <a:r>
              <a:rPr lang="cs-CZ" dirty="0">
                <a:hlinkClick r:id="rId3"/>
              </a:rPr>
              <a:t>https://howjsay.com/search?word=vesuvius&amp;submit</a:t>
            </a:r>
            <a:r>
              <a:rPr lang="cs-CZ" dirty="0" smtClean="0"/>
              <a:t>=</a:t>
            </a:r>
          </a:p>
          <a:p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www.youtube.com/watch?v=dY_3ggKg0Bc</a:t>
            </a:r>
            <a:endParaRPr lang="cs-CZ" dirty="0" smtClean="0"/>
          </a:p>
          <a:p>
            <a:r>
              <a:rPr lang="en-GB" u="sng" dirty="0">
                <a:hlinkClick r:id="rId5"/>
              </a:rPr>
              <a:t>https://www.youtube.com/watch?v=WgktM2luLok</a:t>
            </a:r>
            <a:r>
              <a:rPr lang="en-GB" dirty="0"/>
              <a:t> </a:t>
            </a:r>
            <a:endParaRPr lang="cs-CZ" smtClean="0"/>
          </a:p>
          <a:p>
            <a:pPr marL="45720" indent="0">
              <a:buNone/>
            </a:pPr>
            <a:endParaRPr lang="cs-CZ" dirty="0" smtClean="0"/>
          </a:p>
          <a:p>
            <a:pPr marL="45720" indent="0">
              <a:buNone/>
            </a:pPr>
            <a:endParaRPr lang="cs-CZ" dirty="0" smtClean="0"/>
          </a:p>
          <a:p>
            <a:pPr marL="4572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21363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inental_World_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D2E3B38-6996-436F-8E98-B17EFA621C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ze série Mapy – celý svět (širokoúhlá)</Template>
  <TotalTime>0</TotalTime>
  <Words>139</Words>
  <Application>Microsoft Office PowerPoint</Application>
  <PresentationFormat>Vlastní</PresentationFormat>
  <Paragraphs>26</Paragraphs>
  <Slides>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</vt:lpstr>
      <vt:lpstr>Continental_World_16x9</vt:lpstr>
      <vt:lpstr>Volcanoes </vt:lpstr>
      <vt:lpstr>In this lesson you are going to:</vt:lpstr>
      <vt:lpstr>Mount VESUVIus</vt:lpstr>
      <vt:lpstr>Narrative tenses (the past)</vt:lpstr>
      <vt:lpstr>Prezentace aplikace PowerPoint</vt:lpstr>
      <vt:lpstr>sources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2018-07-02T11:16:18Z</dcterms:created>
  <dcterms:modified xsi:type="dcterms:W3CDTF">2018-11-23T13:16:21Z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TC028048919991</vt:lpwstr>
  </property>
</Properties>
</file>