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1" r:id="rId4"/>
    <p:sldId id="275" r:id="rId5"/>
    <p:sldId id="276" r:id="rId6"/>
    <p:sldId id="280" r:id="rId7"/>
    <p:sldId id="282" r:id="rId8"/>
    <p:sldId id="281" r:id="rId9"/>
    <p:sldId id="278" r:id="rId10"/>
    <p:sldId id="279" r:id="rId11"/>
    <p:sldId id="277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90" y="76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25.09.2018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25.09.2018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25.09.2018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25.09.2018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en" TargetMode="External"/><Relationship Id="rId2" Type="http://schemas.openxmlformats.org/officeDocument/2006/relationships/hyperlink" Target="https://www.youtube.com/watch?v=_tvWDPBNiD4&amp;list=PLFg3sIcKgMg_MdT5qTVxnzaFcgXkeIfz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alpha val="0"/>
                <a:lumMod val="0"/>
                <a:lumOff val="100000"/>
              </a:schemeClr>
            </a:gs>
            <a:gs pos="96000">
              <a:schemeClr val="accent3">
                <a:lumMod val="0"/>
                <a:lumOff val="100000"/>
              </a:schemeClr>
            </a:gs>
            <a:gs pos="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3852" y="1844824"/>
            <a:ext cx="9753600" cy="304800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1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J</a:t>
            </a:r>
            <a:r>
              <a:rPr lang="cs-CZ" sz="4400" b="1" i="0" baseline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A</a:t>
            </a:r>
            <a:r>
              <a:rPr lang="cs-CZ" sz="4400" b="1" i="0" baseline="0" dirty="0" smtClean="0">
                <a:solidFill>
                  <a:srgbClr val="00B050"/>
                </a:solidFill>
                <a:latin typeface="Century Gothic"/>
                <a:ea typeface="+mj-ea"/>
                <a:cs typeface="+mj-cs"/>
              </a:rPr>
              <a:t>G</a:t>
            </a:r>
            <a:r>
              <a:rPr lang="cs-CZ" sz="4400" b="1" i="0" baseline="0" dirty="0" smtClean="0">
                <a:solidFill>
                  <a:schemeClr val="accent1">
                    <a:lumMod val="50000"/>
                  </a:schemeClr>
                </a:solidFill>
                <a:latin typeface="Century Gothic"/>
                <a:ea typeface="+mj-ea"/>
                <a:cs typeface="+mj-cs"/>
              </a:rPr>
              <a:t>0</a:t>
            </a:r>
            <a:r>
              <a:rPr lang="cs-CZ" sz="4400" b="1" i="0" baseline="0" dirty="0" smtClean="0">
                <a:solidFill>
                  <a:srgbClr val="FFC000"/>
                </a:solidFill>
                <a:latin typeface="Century Gothic"/>
                <a:ea typeface="+mj-ea"/>
                <a:cs typeface="+mj-cs"/>
              </a:rPr>
              <a:t>1</a:t>
            </a:r>
            <a:endParaRPr lang="cs-CZ" sz="4400" b="1" i="0" baseline="0" dirty="0">
              <a:solidFill>
                <a:srgbClr val="FFC000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endParaRPr lang="cs-CZ" sz="2000" b="1" i="0" dirty="0" smtClean="0">
              <a:solidFill>
                <a:schemeClr val="tx2"/>
              </a:solidFill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1" i="0" dirty="0" smtClean="0">
                <a:solidFill>
                  <a:schemeClr val="tx2"/>
                </a:solidFill>
              </a:rPr>
              <a:t>1</a:t>
            </a:r>
            <a:endParaRPr lang="cs-CZ" sz="2000" b="1" i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850106"/>
          </a:xfrm>
        </p:spPr>
        <p:txBody>
          <a:bodyPr/>
          <a:lstStyle/>
          <a:p>
            <a:r>
              <a:rPr lang="cs-CZ" b="1" dirty="0" err="1" smtClean="0"/>
              <a:t>sources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https://www.youtube.com/watch?v=_</a:t>
            </a:r>
            <a:r>
              <a:rPr lang="en-GB" dirty="0" smtClean="0">
                <a:hlinkClick r:id="rId2"/>
              </a:rPr>
              <a:t>tvWDPBNiD4&amp;list=PLFg3sIcKgMg_MdT5qTVxnzaFcgXkeIfzE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www.muni.cz/en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067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In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this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course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you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are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going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to:</a:t>
            </a:r>
            <a:endParaRPr lang="cs-CZ" sz="4000" b="1" i="0" baseline="0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9753600" cy="4343400"/>
          </a:xfrm>
          <a:noFill/>
        </p:spPr>
        <p:txBody>
          <a:bodyPr>
            <a:norm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develop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your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1" i="0" dirty="0" err="1" smtClean="0">
                <a:solidFill>
                  <a:schemeClr val="accent2">
                    <a:lumMod val="75000"/>
                  </a:schemeClr>
                </a:solidFill>
                <a:latin typeface="Century Gothic"/>
                <a:ea typeface="+mn-ea"/>
                <a:cs typeface="+mn-cs"/>
              </a:rPr>
              <a:t>academic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English</a:t>
            </a: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practise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listening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speaking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reading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and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writing</a:t>
            </a:r>
            <a:endParaRPr lang="cs-CZ" dirty="0" smtClean="0">
              <a:solidFill>
                <a:schemeClr val="tx2"/>
              </a:solidFill>
              <a:latin typeface="Century Gothic"/>
            </a:endParaRPr>
          </a:p>
          <a:p>
            <a:pPr>
              <a:buClr>
                <a:srgbClr val="545454"/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have</a:t>
            </a:r>
            <a:r>
              <a:rPr lang="cs-CZ" dirty="0">
                <a:solidFill>
                  <a:schemeClr val="tx2"/>
                </a:solidFill>
              </a:rPr>
              <a:t> a lot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opportunities</a:t>
            </a:r>
            <a:r>
              <a:rPr lang="cs-CZ" dirty="0">
                <a:solidFill>
                  <a:schemeClr val="tx2"/>
                </a:solidFill>
              </a:rPr>
              <a:t> to </a:t>
            </a:r>
            <a:r>
              <a:rPr lang="cs-CZ" b="1" dirty="0" err="1">
                <a:solidFill>
                  <a:srgbClr val="00B050"/>
                </a:solidFill>
              </a:rPr>
              <a:t>discuss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geological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topics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Clr>
                <a:srgbClr val="545454"/>
              </a:buCl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learn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new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/>
              </a:rPr>
              <a:t>vocabulary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from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geological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context</a:t>
            </a:r>
            <a:endParaRPr lang="cs-CZ" dirty="0" smtClean="0">
              <a:solidFill>
                <a:schemeClr val="tx2"/>
              </a:solidFill>
              <a:latin typeface="Century Gothic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revise </a:t>
            </a:r>
            <a:r>
              <a:rPr lang="cs-CZ" sz="2400" b="1" i="0" dirty="0" err="1" smtClean="0">
                <a:solidFill>
                  <a:srgbClr val="7030A0"/>
                </a:solidFill>
                <a:latin typeface="Century Gothic"/>
                <a:ea typeface="+mn-ea"/>
                <a:cs typeface="+mn-cs"/>
              </a:rPr>
              <a:t>grammar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and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learn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new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grammar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structures</a:t>
            </a: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practise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for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rgbClr val="FFC000"/>
                </a:solidFill>
                <a:latin typeface="Century Gothic"/>
              </a:rPr>
              <a:t>exam</a:t>
            </a:r>
            <a:endParaRPr lang="cs-CZ" b="1" dirty="0" smtClean="0">
              <a:solidFill>
                <a:srgbClr val="FFC000"/>
              </a:solidFill>
              <a:latin typeface="Century Gothic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have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1" i="0" dirty="0" err="1" smtClean="0">
                <a:solidFill>
                  <a:srgbClr val="FF0000"/>
                </a:solidFill>
                <a:latin typeface="Century Gothic"/>
                <a:ea typeface="+mn-ea"/>
                <a:cs typeface="+mn-cs"/>
              </a:rPr>
              <a:t>fun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Requirements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Class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participation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absent</a:t>
            </a:r>
            <a:r>
              <a:rPr lang="cs-CZ" dirty="0" smtClean="0"/>
              <a:t> </a:t>
            </a:r>
            <a:r>
              <a:rPr lang="cs-CZ" dirty="0" err="1" smtClean="0"/>
              <a:t>max</a:t>
            </a:r>
            <a:r>
              <a:rPr lang="cs-CZ" dirty="0" smtClean="0"/>
              <a:t> </a:t>
            </a:r>
            <a:r>
              <a:rPr lang="cs-CZ" dirty="0" err="1" smtClean="0"/>
              <a:t>twice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Activity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in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class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homework</a:t>
            </a:r>
            <a:r>
              <a:rPr lang="cs-CZ" dirty="0" smtClean="0"/>
              <a:t>, </a:t>
            </a:r>
            <a:r>
              <a:rPr lang="cs-CZ" dirty="0" err="1" smtClean="0"/>
              <a:t>materials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Short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presentation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teach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r>
              <a:rPr lang="cs-CZ" dirty="0" smtClean="0"/>
              <a:t>.)</a:t>
            </a: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en-US" b="1" dirty="0" smtClean="0">
                <a:solidFill>
                  <a:schemeClr val="accent5"/>
                </a:solidFill>
              </a:rPr>
              <a:t>Description</a:t>
            </a:r>
            <a:r>
              <a:rPr lang="en-US" dirty="0" smtClean="0"/>
              <a:t> of a volcanic eruption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Test</a:t>
            </a:r>
            <a:r>
              <a:rPr lang="en-US" dirty="0" smtClean="0"/>
              <a:t> (60 % at least)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500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5780" y="274638"/>
            <a:ext cx="10565434" cy="1325562"/>
          </a:xfrm>
        </p:spPr>
        <p:txBody>
          <a:bodyPr/>
          <a:lstStyle/>
          <a:p>
            <a:r>
              <a:rPr lang="cs-CZ" b="1" dirty="0" smtClean="0"/>
              <a:t>GEOLOGY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5780" y="1828800"/>
            <a:ext cx="11665296" cy="50292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marL="45720" indent="0">
              <a:buNone/>
            </a:pPr>
            <a:r>
              <a:rPr lang="cs-CZ" sz="3200" b="1" dirty="0" smtClean="0">
                <a:solidFill>
                  <a:srgbClr val="00B050"/>
                </a:solidFill>
              </a:rPr>
              <a:t>Geology and </a:t>
            </a:r>
            <a:r>
              <a:rPr lang="cs-CZ" sz="3200" b="1" dirty="0" err="1" smtClean="0">
                <a:solidFill>
                  <a:srgbClr val="00B050"/>
                </a:solidFill>
              </a:rPr>
              <a:t>you</a:t>
            </a:r>
            <a:r>
              <a:rPr lang="cs-CZ" sz="3200" b="1" dirty="0" smtClean="0">
                <a:solidFill>
                  <a:srgbClr val="00B050"/>
                </a:solidFill>
              </a:rPr>
              <a:t> </a:t>
            </a:r>
            <a:r>
              <a:rPr lang="cs-CZ" sz="3200" dirty="0" smtClean="0">
                <a:solidFill>
                  <a:srgbClr val="00B050"/>
                </a:solidFill>
              </a:rPr>
              <a:t>(</a:t>
            </a:r>
            <a:r>
              <a:rPr lang="cs-CZ" sz="3200" dirty="0" err="1" smtClean="0">
                <a:solidFill>
                  <a:srgbClr val="00B050"/>
                </a:solidFill>
              </a:rPr>
              <a:t>present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your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perspective</a:t>
            </a:r>
            <a:r>
              <a:rPr lang="cs-CZ" sz="3200" dirty="0" smtClean="0">
                <a:solidFill>
                  <a:srgbClr val="00B050"/>
                </a:solidFill>
              </a:rPr>
              <a:t> and </a:t>
            </a:r>
            <a:r>
              <a:rPr lang="cs-CZ" sz="3200" dirty="0" err="1" smtClean="0">
                <a:solidFill>
                  <a:srgbClr val="00B050"/>
                </a:solidFill>
              </a:rPr>
              <a:t>introduce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yourself</a:t>
            </a:r>
            <a:r>
              <a:rPr lang="cs-CZ" sz="3200" dirty="0" smtClean="0">
                <a:solidFill>
                  <a:srgbClr val="00B050"/>
                </a:solidFill>
              </a:rPr>
              <a:t>)</a:t>
            </a:r>
          </a:p>
          <a:p>
            <a:pPr marL="45720" indent="0">
              <a:buNone/>
            </a:pPr>
            <a:endParaRPr lang="cs-CZ" sz="3200" dirty="0" smtClean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Geology and </a:t>
            </a:r>
            <a:r>
              <a:rPr lang="cs-CZ" sz="3200" b="1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b="1" dirty="0" err="1" smtClean="0">
                <a:solidFill>
                  <a:schemeClr val="accent2">
                    <a:lumMod val="75000"/>
                  </a:schemeClr>
                </a:solidFill>
              </a:rPr>
              <a:t>world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which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aspects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given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in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video do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you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consider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important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?)</a:t>
            </a:r>
          </a:p>
          <a:p>
            <a:pPr marL="4572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Geology and </a:t>
            </a:r>
            <a:r>
              <a:rPr lang="cs-CZ" sz="3200" b="1" dirty="0" err="1" smtClean="0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b="1" dirty="0" err="1" smtClean="0">
                <a:solidFill>
                  <a:schemeClr val="accent5">
                    <a:lumMod val="75000"/>
                  </a:schemeClr>
                </a:solidFill>
              </a:rPr>
              <a:t>course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try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to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formulate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your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expectations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What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do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you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want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to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learn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at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university and in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5">
                    <a:lumMod val="75000"/>
                  </a:schemeClr>
                </a:solidFill>
              </a:rPr>
              <a:t>course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?)</a:t>
            </a:r>
            <a:endParaRPr lang="en-GB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0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10971214" cy="562074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Vocabulary</a:t>
            </a:r>
            <a:r>
              <a:rPr lang="cs-CZ" b="1" dirty="0" smtClean="0"/>
              <a:t> - </a:t>
            </a:r>
            <a:r>
              <a:rPr lang="cs-CZ" b="1" dirty="0" err="1" smtClean="0"/>
              <a:t>listening</a:t>
            </a:r>
            <a:endParaRPr lang="en-GB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89757" y="1124744"/>
            <a:ext cx="5184576" cy="5544616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 smtClean="0">
                <a:solidFill>
                  <a:schemeClr val="accent5"/>
                </a:solidFill>
              </a:rPr>
              <a:t>circulate</a:t>
            </a:r>
            <a:r>
              <a:rPr lang="cs-CZ" sz="2800" dirty="0" smtClean="0">
                <a:solidFill>
                  <a:schemeClr val="accent5"/>
                </a:solidFill>
              </a:rPr>
              <a:t> (air)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 smtClean="0">
                <a:solidFill>
                  <a:schemeClr val="accent5"/>
                </a:solidFill>
              </a:rPr>
              <a:t>figure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out</a:t>
            </a:r>
            <a:r>
              <a:rPr lang="cs-CZ" sz="2800" dirty="0" smtClean="0">
                <a:solidFill>
                  <a:schemeClr val="accent5"/>
                </a:solidFill>
              </a:rPr>
              <a:t> (</a:t>
            </a:r>
            <a:r>
              <a:rPr lang="cs-CZ" sz="2800" dirty="0" err="1" smtClean="0">
                <a:solidFill>
                  <a:schemeClr val="accent5"/>
                </a:solidFill>
              </a:rPr>
              <a:t>the</a:t>
            </a:r>
            <a:r>
              <a:rPr lang="cs-CZ" sz="2800" dirty="0" smtClean="0">
                <a:solidFill>
                  <a:schemeClr val="accent5"/>
                </a:solidFill>
              </a:rPr>
              <a:t> past)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 smtClean="0">
                <a:solidFill>
                  <a:schemeClr val="accent5"/>
                </a:solidFill>
              </a:rPr>
              <a:t>investigate</a:t>
            </a:r>
            <a:r>
              <a:rPr lang="cs-CZ" sz="2800" dirty="0" smtClean="0">
                <a:solidFill>
                  <a:schemeClr val="accent5"/>
                </a:solidFill>
              </a:rPr>
              <a:t> (</a:t>
            </a:r>
            <a:r>
              <a:rPr lang="cs-CZ" sz="2800" dirty="0" err="1" smtClean="0">
                <a:solidFill>
                  <a:schemeClr val="accent5"/>
                </a:solidFill>
              </a:rPr>
              <a:t>the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Earth</a:t>
            </a:r>
            <a:r>
              <a:rPr lang="cs-CZ" sz="2800" dirty="0" smtClean="0">
                <a:solidFill>
                  <a:schemeClr val="accent5"/>
                </a:solidFill>
              </a:rPr>
              <a:t>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i</a:t>
            </a:r>
            <a:r>
              <a:rPr lang="cs-CZ" sz="2800" dirty="0" smtClean="0">
                <a:solidFill>
                  <a:schemeClr val="accent5"/>
                </a:solidFill>
              </a:rPr>
              <a:t>n </a:t>
            </a:r>
            <a:r>
              <a:rPr lang="cs-CZ" sz="2800" dirty="0" err="1" smtClean="0">
                <a:solidFill>
                  <a:schemeClr val="accent5"/>
                </a:solidFill>
              </a:rPr>
              <a:t>space</a:t>
            </a:r>
            <a:endParaRPr lang="cs-CZ" sz="2800" dirty="0" smtClean="0">
              <a:solidFill>
                <a:schemeClr val="accent5"/>
              </a:solidFill>
            </a:endParaRPr>
          </a:p>
          <a:p>
            <a:r>
              <a:rPr lang="cs-CZ" sz="2800" dirty="0" smtClean="0">
                <a:solidFill>
                  <a:schemeClr val="accent5"/>
                </a:solidFill>
              </a:rPr>
              <a:t>solid (</a:t>
            </a:r>
            <a:r>
              <a:rPr lang="cs-CZ" sz="2800" dirty="0" err="1" smtClean="0">
                <a:solidFill>
                  <a:schemeClr val="accent5"/>
                </a:solidFill>
              </a:rPr>
              <a:t>surface</a:t>
            </a:r>
            <a:r>
              <a:rPr lang="cs-CZ" sz="2800" dirty="0" smtClean="0">
                <a:solidFill>
                  <a:schemeClr val="accent5"/>
                </a:solidFill>
              </a:rPr>
              <a:t>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 smtClean="0">
                <a:solidFill>
                  <a:schemeClr val="accent5"/>
                </a:solidFill>
              </a:rPr>
              <a:t>measure</a:t>
            </a:r>
            <a:endParaRPr lang="cs-CZ" sz="2800" dirty="0" smtClean="0">
              <a:solidFill>
                <a:schemeClr val="accent5"/>
              </a:solidFill>
            </a:endParaRPr>
          </a:p>
          <a:p>
            <a:r>
              <a:rPr lang="cs-CZ" sz="2800" dirty="0" err="1">
                <a:solidFill>
                  <a:schemeClr val="accent5"/>
                </a:solidFill>
              </a:rPr>
              <a:t>m</a:t>
            </a:r>
            <a:r>
              <a:rPr lang="cs-CZ" sz="2800" dirty="0" err="1" smtClean="0">
                <a:solidFill>
                  <a:schemeClr val="accent5"/>
                </a:solidFill>
              </a:rPr>
              <a:t>odern</a:t>
            </a:r>
            <a:r>
              <a:rPr lang="cs-CZ" sz="2800" dirty="0" smtClean="0">
                <a:solidFill>
                  <a:schemeClr val="accent5"/>
                </a:solidFill>
              </a:rPr>
              <a:t> technology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 smtClean="0">
                <a:solidFill>
                  <a:schemeClr val="accent5"/>
                </a:solidFill>
              </a:rPr>
              <a:t>reveal</a:t>
            </a:r>
            <a:r>
              <a:rPr lang="cs-CZ" sz="2800" dirty="0" smtClean="0">
                <a:solidFill>
                  <a:schemeClr val="accent5"/>
                </a:solidFill>
              </a:rPr>
              <a:t> (</a:t>
            </a:r>
            <a:r>
              <a:rPr lang="cs-CZ" sz="2800" dirty="0" err="1" smtClean="0">
                <a:solidFill>
                  <a:schemeClr val="accent5"/>
                </a:solidFill>
              </a:rPr>
              <a:t>secrets</a:t>
            </a:r>
            <a:r>
              <a:rPr lang="cs-CZ" sz="2800" dirty="0" smtClean="0">
                <a:solidFill>
                  <a:schemeClr val="accent5"/>
                </a:solidFill>
              </a:rPr>
              <a:t>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n</a:t>
            </a:r>
            <a:r>
              <a:rPr lang="cs-CZ" sz="2800" dirty="0" smtClean="0">
                <a:solidFill>
                  <a:schemeClr val="accent5"/>
                </a:solidFill>
              </a:rPr>
              <a:t>atural </a:t>
            </a:r>
            <a:r>
              <a:rPr lang="cs-CZ" sz="2800" dirty="0" err="1" smtClean="0">
                <a:solidFill>
                  <a:schemeClr val="accent5"/>
                </a:solidFill>
              </a:rPr>
              <a:t>hazards</a:t>
            </a:r>
            <a:endParaRPr lang="cs-CZ" sz="2800" dirty="0" smtClean="0">
              <a:solidFill>
                <a:schemeClr val="accent5"/>
              </a:solidFill>
            </a:endParaRPr>
          </a:p>
          <a:p>
            <a:r>
              <a:rPr lang="cs-CZ" sz="2800" dirty="0" err="1" smtClean="0">
                <a:solidFill>
                  <a:schemeClr val="accent5"/>
                </a:solidFill>
              </a:rPr>
              <a:t>resources</a:t>
            </a:r>
            <a:endParaRPr lang="en-GB" sz="2800" dirty="0">
              <a:solidFill>
                <a:schemeClr val="accent5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518348" y="1124744"/>
            <a:ext cx="648072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err="1" smtClean="0">
                <a:solidFill>
                  <a:schemeClr val="accent5"/>
                </a:solidFill>
              </a:rPr>
              <a:t>models</a:t>
            </a:r>
            <a:endParaRPr lang="cs-CZ" sz="2800" dirty="0" smtClean="0">
              <a:solidFill>
                <a:schemeClr val="accent5"/>
              </a:solidFill>
            </a:endParaRPr>
          </a:p>
          <a:p>
            <a:r>
              <a:rPr lang="cs-CZ" sz="2800" dirty="0" err="1" smtClean="0">
                <a:solidFill>
                  <a:schemeClr val="accent5"/>
                </a:solidFill>
              </a:rPr>
              <a:t>vibrations</a:t>
            </a:r>
            <a:endParaRPr lang="cs-CZ" sz="2800" dirty="0" smtClean="0">
              <a:solidFill>
                <a:schemeClr val="accent5"/>
              </a:solidFill>
            </a:endParaRPr>
          </a:p>
          <a:p>
            <a:r>
              <a:rPr lang="cs-CZ" sz="2800" dirty="0" err="1" smtClean="0">
                <a:solidFill>
                  <a:schemeClr val="accent5"/>
                </a:solidFill>
              </a:rPr>
              <a:t>education</a:t>
            </a:r>
            <a:endParaRPr lang="cs-CZ" sz="2800" dirty="0" smtClean="0">
              <a:solidFill>
                <a:schemeClr val="accent5"/>
              </a:solidFill>
            </a:endParaRPr>
          </a:p>
          <a:p>
            <a:r>
              <a:rPr lang="cs-CZ" sz="2800" dirty="0" err="1">
                <a:solidFill>
                  <a:schemeClr val="accent5"/>
                </a:solidFill>
              </a:rPr>
              <a:t>f</a:t>
            </a:r>
            <a:r>
              <a:rPr lang="cs-CZ" sz="2800" dirty="0" err="1" smtClean="0">
                <a:solidFill>
                  <a:schemeClr val="accent5"/>
                </a:solidFill>
              </a:rPr>
              <a:t>orces</a:t>
            </a:r>
            <a:r>
              <a:rPr lang="cs-CZ" sz="2800" dirty="0" smtClean="0">
                <a:solidFill>
                  <a:schemeClr val="accent5"/>
                </a:solidFill>
              </a:rPr>
              <a:t> (</a:t>
            </a:r>
            <a:r>
              <a:rPr lang="cs-CZ" sz="2800" dirty="0" err="1" smtClean="0">
                <a:solidFill>
                  <a:schemeClr val="accent5"/>
                </a:solidFill>
              </a:rPr>
              <a:t>that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formed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mountains</a:t>
            </a:r>
            <a:r>
              <a:rPr lang="cs-CZ" sz="2800" dirty="0" smtClean="0">
                <a:solidFill>
                  <a:schemeClr val="accent5"/>
                </a:solidFill>
              </a:rPr>
              <a:t>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 smtClean="0">
                <a:solidFill>
                  <a:schemeClr val="accent5"/>
                </a:solidFill>
              </a:rPr>
              <a:t>separate</a:t>
            </a:r>
            <a:endParaRPr lang="cs-CZ" sz="2800" dirty="0" smtClean="0">
              <a:solidFill>
                <a:schemeClr val="accent5"/>
              </a:solidFill>
            </a:endParaRPr>
          </a:p>
          <a:p>
            <a:r>
              <a:rPr lang="cs-CZ" sz="2800" dirty="0" err="1" smtClean="0">
                <a:solidFill>
                  <a:schemeClr val="accent5"/>
                </a:solidFill>
              </a:rPr>
              <a:t>erosion</a:t>
            </a:r>
            <a:endParaRPr lang="cs-CZ" sz="2800" dirty="0">
              <a:solidFill>
                <a:schemeClr val="accent5"/>
              </a:solidFill>
            </a:endParaRPr>
          </a:p>
          <a:p>
            <a:r>
              <a:rPr lang="cs-CZ" sz="2800" dirty="0" smtClean="0">
                <a:solidFill>
                  <a:schemeClr val="accent5"/>
                </a:solidFill>
              </a:rPr>
              <a:t>to </a:t>
            </a:r>
            <a:r>
              <a:rPr lang="cs-CZ" sz="2800" dirty="0" err="1" smtClean="0">
                <a:solidFill>
                  <a:schemeClr val="accent5"/>
                </a:solidFill>
              </a:rPr>
              <a:t>grasp</a:t>
            </a:r>
            <a:r>
              <a:rPr lang="cs-CZ" sz="2800" dirty="0" smtClean="0">
                <a:solidFill>
                  <a:schemeClr val="accent5"/>
                </a:solidFill>
              </a:rPr>
              <a:t> (</a:t>
            </a:r>
            <a:r>
              <a:rPr lang="cs-CZ" sz="2800" dirty="0" err="1" smtClean="0">
                <a:solidFill>
                  <a:schemeClr val="accent5"/>
                </a:solidFill>
              </a:rPr>
              <a:t>the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incredible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history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of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the</a:t>
            </a:r>
            <a:r>
              <a:rPr lang="cs-CZ" sz="2800" dirty="0" smtClean="0">
                <a:solidFill>
                  <a:schemeClr val="accent5"/>
                </a:solidFill>
              </a:rPr>
              <a:t> planet)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>
                <a:solidFill>
                  <a:schemeClr val="accent5"/>
                </a:solidFill>
              </a:rPr>
              <a:t>s</a:t>
            </a:r>
            <a:r>
              <a:rPr lang="cs-CZ" sz="2800" dirty="0" err="1" smtClean="0">
                <a:solidFill>
                  <a:schemeClr val="accent5"/>
                </a:solidFill>
              </a:rPr>
              <a:t>ustain</a:t>
            </a:r>
            <a:r>
              <a:rPr lang="cs-CZ" sz="2800" dirty="0" smtClean="0">
                <a:solidFill>
                  <a:schemeClr val="accent5"/>
                </a:solidFill>
              </a:rPr>
              <a:t> (</a:t>
            </a:r>
            <a:r>
              <a:rPr lang="cs-CZ" sz="2800" dirty="0" err="1" smtClean="0">
                <a:solidFill>
                  <a:schemeClr val="accent5"/>
                </a:solidFill>
              </a:rPr>
              <a:t>life</a:t>
            </a:r>
            <a:r>
              <a:rPr lang="cs-CZ" sz="2800" dirty="0" smtClean="0">
                <a:solidFill>
                  <a:schemeClr val="accent5"/>
                </a:solidFill>
              </a:rPr>
              <a:t>)</a:t>
            </a:r>
          </a:p>
          <a:p>
            <a:r>
              <a:rPr lang="cs-CZ" sz="2800" dirty="0">
                <a:solidFill>
                  <a:schemeClr val="accent5"/>
                </a:solidFill>
              </a:rPr>
              <a:t>t</a:t>
            </a:r>
            <a:r>
              <a:rPr lang="cs-CZ" sz="2800" dirty="0" smtClean="0">
                <a:solidFill>
                  <a:schemeClr val="accent5"/>
                </a:solidFill>
              </a:rPr>
              <a:t>o </a:t>
            </a:r>
            <a:r>
              <a:rPr lang="cs-CZ" sz="2800" dirty="0" err="1" smtClean="0">
                <a:solidFill>
                  <a:schemeClr val="accent5"/>
                </a:solidFill>
              </a:rPr>
              <a:t>address</a:t>
            </a:r>
            <a:r>
              <a:rPr lang="cs-CZ" sz="2800" dirty="0" smtClean="0">
                <a:solidFill>
                  <a:schemeClr val="accent5"/>
                </a:solidFill>
              </a:rPr>
              <a:t> (</a:t>
            </a:r>
            <a:r>
              <a:rPr lang="cs-CZ" sz="2800" dirty="0" err="1" smtClean="0">
                <a:solidFill>
                  <a:schemeClr val="accent5"/>
                </a:solidFill>
              </a:rPr>
              <a:t>some</a:t>
            </a:r>
            <a:r>
              <a:rPr lang="cs-CZ" sz="2800" dirty="0" smtClean="0">
                <a:solidFill>
                  <a:schemeClr val="accent5"/>
                </a:solidFill>
              </a:rPr>
              <a:t> </a:t>
            </a:r>
            <a:r>
              <a:rPr lang="cs-CZ" sz="2800" dirty="0" err="1" smtClean="0">
                <a:solidFill>
                  <a:schemeClr val="accent5"/>
                </a:solidFill>
              </a:rPr>
              <a:t>issues</a:t>
            </a:r>
            <a:r>
              <a:rPr lang="cs-CZ" sz="2800" dirty="0" smtClean="0">
                <a:solidFill>
                  <a:schemeClr val="accent5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6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748" y="274638"/>
            <a:ext cx="11737304" cy="778098"/>
          </a:xfrm>
        </p:spPr>
        <p:txBody>
          <a:bodyPr/>
          <a:lstStyle/>
          <a:p>
            <a:r>
              <a:rPr lang="cs-CZ" sz="3600" b="1" dirty="0" err="1" smtClean="0"/>
              <a:t>Presentations</a:t>
            </a:r>
            <a:r>
              <a:rPr lang="cs-CZ" sz="3600" b="1" dirty="0" smtClean="0"/>
              <a:t> – </a:t>
            </a:r>
            <a:r>
              <a:rPr lang="cs-CZ" sz="3600" b="1" dirty="0" err="1" smtClean="0"/>
              <a:t>teach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me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what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you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learned</a:t>
            </a:r>
            <a:endParaRPr lang="en-GB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1764" y="1268760"/>
            <a:ext cx="10801199" cy="4903440"/>
          </a:xfrm>
        </p:spPr>
        <p:txBody>
          <a:bodyPr/>
          <a:lstStyle/>
          <a:p>
            <a:pPr marL="4572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Make </a:t>
            </a:r>
            <a:r>
              <a:rPr lang="cs-CZ" dirty="0" err="1" smtClean="0">
                <a:solidFill>
                  <a:schemeClr val="tx2"/>
                </a:solidFill>
              </a:rPr>
              <a:t>groups</a:t>
            </a:r>
            <a:r>
              <a:rPr lang="cs-CZ" dirty="0" smtClean="0">
                <a:solidFill>
                  <a:schemeClr val="tx2"/>
                </a:solidFill>
              </a:rPr>
              <a:t> (4 </a:t>
            </a:r>
            <a:r>
              <a:rPr lang="cs-CZ" dirty="0" err="1" smtClean="0">
                <a:solidFill>
                  <a:schemeClr val="tx2"/>
                </a:solidFill>
              </a:rPr>
              <a:t>people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 marL="45720" indent="0">
              <a:buNone/>
            </a:pPr>
            <a:r>
              <a:rPr lang="cs-CZ" dirty="0" err="1" smtClean="0">
                <a:solidFill>
                  <a:schemeClr val="tx2"/>
                </a:solidFill>
              </a:rPr>
              <a:t>Choose</a:t>
            </a:r>
            <a:r>
              <a:rPr lang="cs-CZ" dirty="0" smtClean="0">
                <a:solidFill>
                  <a:schemeClr val="tx2"/>
                </a:solidFill>
              </a:rPr>
              <a:t> a role 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>
                <a:solidFill>
                  <a:srgbClr val="FF0000"/>
                </a:solidFill>
              </a:rPr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endParaRPr lang="cs-CZ" dirty="0" smtClean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/>
              <a:t>look</a:t>
            </a:r>
            <a:r>
              <a:rPr lang="cs-CZ" dirty="0" smtClean="0"/>
              <a:t> up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vocabulary</a:t>
            </a: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/>
              <a:t>prepare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r>
              <a:rPr lang="cs-CZ" dirty="0" smtClean="0"/>
              <a:t> –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structure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design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check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organize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140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10971214" cy="562074"/>
          </a:xfrm>
        </p:spPr>
        <p:txBody>
          <a:bodyPr>
            <a:normAutofit/>
          </a:bodyPr>
          <a:lstStyle/>
          <a:p>
            <a:r>
              <a:rPr lang="cs-CZ" sz="2400" b="1" dirty="0" err="1" smtClean="0"/>
              <a:t>Vocabulary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Studies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discuss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differences</a:t>
            </a:r>
            <a:r>
              <a:rPr lang="cs-CZ" sz="2400" b="1" dirty="0" smtClean="0"/>
              <a:t> and </a:t>
            </a:r>
            <a:r>
              <a:rPr lang="cs-CZ" sz="2400" b="1" dirty="0" err="1" smtClean="0"/>
              <a:t>meaning</a:t>
            </a:r>
            <a:endParaRPr lang="en-GB" sz="24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89757" y="1124744"/>
            <a:ext cx="5184576" cy="5733256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accent5"/>
                </a:solidFill>
              </a:rPr>
              <a:t>halls </a:t>
            </a:r>
            <a:r>
              <a:rPr lang="en-GB" dirty="0">
                <a:solidFill>
                  <a:schemeClr val="accent5"/>
                </a:solidFill>
              </a:rPr>
              <a:t>of residence </a:t>
            </a:r>
            <a:r>
              <a:rPr lang="en-GB" dirty="0" smtClean="0">
                <a:solidFill>
                  <a:schemeClr val="accent5"/>
                </a:solidFill>
              </a:rPr>
              <a:t>x </a:t>
            </a:r>
            <a:r>
              <a:rPr lang="en-GB" dirty="0">
                <a:solidFill>
                  <a:schemeClr val="accent5"/>
                </a:solidFill>
              </a:rPr>
              <a:t>dormitory </a:t>
            </a:r>
            <a:r>
              <a:rPr lang="en-GB" dirty="0" smtClean="0">
                <a:solidFill>
                  <a:schemeClr val="accent5"/>
                </a:solidFill>
              </a:rPr>
              <a:t>x </a:t>
            </a:r>
            <a:r>
              <a:rPr lang="en-GB" dirty="0">
                <a:solidFill>
                  <a:schemeClr val="accent5"/>
                </a:solidFill>
              </a:rPr>
              <a:t>dorm</a:t>
            </a:r>
          </a:p>
          <a:p>
            <a:r>
              <a:rPr lang="en-GB" dirty="0">
                <a:solidFill>
                  <a:schemeClr val="accent5"/>
                </a:solidFill>
              </a:rPr>
              <a:t>faculty x department </a:t>
            </a:r>
          </a:p>
          <a:p>
            <a:r>
              <a:rPr lang="en-GB" dirty="0">
                <a:solidFill>
                  <a:schemeClr val="accent5"/>
                </a:solidFill>
              </a:rPr>
              <a:t>professor x associate professor </a:t>
            </a:r>
            <a:r>
              <a:rPr lang="en-GB" dirty="0" smtClean="0">
                <a:solidFill>
                  <a:schemeClr val="accent5"/>
                </a:solidFill>
              </a:rPr>
              <a:t>x </a:t>
            </a:r>
            <a:r>
              <a:rPr lang="en-US" dirty="0" smtClean="0">
                <a:solidFill>
                  <a:schemeClr val="accent5"/>
                </a:solidFill>
              </a:rPr>
              <a:t>assistant professor </a:t>
            </a:r>
            <a:r>
              <a:rPr lang="cs-CZ" dirty="0" smtClean="0">
                <a:solidFill>
                  <a:schemeClr val="accent5"/>
                </a:solidFill>
              </a:rPr>
              <a:t>x </a:t>
            </a:r>
            <a:r>
              <a:rPr lang="en-US" dirty="0" smtClean="0">
                <a:solidFill>
                  <a:schemeClr val="accent5"/>
                </a:solidFill>
              </a:rPr>
              <a:t>lecturer</a:t>
            </a:r>
            <a:r>
              <a:rPr lang="cs-CZ" dirty="0" smtClean="0">
                <a:solidFill>
                  <a:schemeClr val="accent5"/>
                </a:solidFill>
              </a:rPr>
              <a:t> x </a:t>
            </a:r>
            <a:r>
              <a:rPr lang="en-US" dirty="0" smtClean="0">
                <a:solidFill>
                  <a:schemeClr val="accent5"/>
                </a:solidFill>
              </a:rPr>
              <a:t>assistant lecturer </a:t>
            </a:r>
            <a:r>
              <a:rPr lang="en-GB" dirty="0" smtClean="0">
                <a:solidFill>
                  <a:schemeClr val="accent5"/>
                </a:solidFill>
              </a:rPr>
              <a:t>x </a:t>
            </a:r>
            <a:r>
              <a:rPr lang="en-GB" dirty="0">
                <a:solidFill>
                  <a:schemeClr val="accent5"/>
                </a:solidFill>
              </a:rPr>
              <a:t>master x bachelor</a:t>
            </a:r>
          </a:p>
          <a:p>
            <a:r>
              <a:rPr lang="en-GB" dirty="0">
                <a:solidFill>
                  <a:schemeClr val="accent5"/>
                </a:solidFill>
              </a:rPr>
              <a:t>seminar x course</a:t>
            </a:r>
          </a:p>
          <a:p>
            <a:r>
              <a:rPr lang="en-GB" dirty="0" smtClean="0">
                <a:solidFill>
                  <a:schemeClr val="accent5"/>
                </a:solidFill>
              </a:rPr>
              <a:t>lectures </a:t>
            </a:r>
            <a:r>
              <a:rPr lang="en-GB" dirty="0">
                <a:solidFill>
                  <a:schemeClr val="accent5"/>
                </a:solidFill>
              </a:rPr>
              <a:t>x seminars x tutorials</a:t>
            </a:r>
          </a:p>
          <a:p>
            <a:r>
              <a:rPr lang="en-GB" dirty="0">
                <a:solidFill>
                  <a:schemeClr val="accent5"/>
                </a:solidFill>
              </a:rPr>
              <a:t>tutor x teacher x </a:t>
            </a:r>
            <a:r>
              <a:rPr lang="en-GB" dirty="0" smtClean="0">
                <a:solidFill>
                  <a:schemeClr val="accent5"/>
                </a:solidFill>
              </a:rPr>
              <a:t>lecturer</a:t>
            </a:r>
            <a:endParaRPr lang="cs-CZ" dirty="0" smtClean="0">
              <a:solidFill>
                <a:schemeClr val="accent5"/>
              </a:solidFill>
            </a:endParaRPr>
          </a:p>
          <a:p>
            <a:r>
              <a:rPr lang="cs-CZ" dirty="0">
                <a:solidFill>
                  <a:schemeClr val="accent5"/>
                </a:solidFill>
              </a:rPr>
              <a:t>t</a:t>
            </a:r>
            <a:r>
              <a:rPr lang="en-US" dirty="0" err="1" smtClean="0">
                <a:solidFill>
                  <a:schemeClr val="accent5"/>
                </a:solidFill>
              </a:rPr>
              <a:t>hesis</a:t>
            </a:r>
            <a:r>
              <a:rPr lang="cs-CZ" dirty="0" smtClean="0">
                <a:solidFill>
                  <a:schemeClr val="accent5"/>
                </a:solidFill>
              </a:rPr>
              <a:t> </a:t>
            </a:r>
            <a:r>
              <a:rPr lang="el-GR" dirty="0" smtClean="0"/>
              <a:t>/</a:t>
            </a:r>
            <a:r>
              <a:rPr lang="el-GR" dirty="0"/>
              <a:t>ˈθ</a:t>
            </a:r>
            <a:r>
              <a:rPr lang="en-GB" dirty="0" err="1"/>
              <a:t>iːsɪs</a:t>
            </a:r>
            <a:r>
              <a:rPr lang="en-GB" dirty="0"/>
              <a:t>/</a:t>
            </a:r>
            <a:r>
              <a:rPr lang="en-US" dirty="0" smtClean="0">
                <a:solidFill>
                  <a:schemeClr val="accent5"/>
                </a:solidFill>
              </a:rPr>
              <a:t> x theses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smtClean="0"/>
              <a:t>/</a:t>
            </a:r>
            <a:r>
              <a:rPr lang="el-GR" dirty="0" smtClean="0"/>
              <a:t>θ</a:t>
            </a:r>
            <a:r>
              <a:rPr lang="en-GB" dirty="0" err="1" smtClean="0"/>
              <a:t>i</a:t>
            </a:r>
            <a:r>
              <a:rPr lang="cs-CZ" dirty="0" smtClean="0"/>
              <a:t>:</a:t>
            </a:r>
            <a:r>
              <a:rPr lang="cs-CZ" dirty="0" err="1" smtClean="0"/>
              <a:t>si:s</a:t>
            </a:r>
            <a:r>
              <a:rPr lang="cs-CZ" dirty="0" smtClean="0"/>
              <a:t>/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/>
                </a:solidFill>
              </a:rPr>
              <a:t>x dissertation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518348" y="1124744"/>
            <a:ext cx="6480720" cy="5400600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>
                <a:solidFill>
                  <a:schemeClr val="accent5"/>
                </a:solidFill>
              </a:rPr>
              <a:t>office hours</a:t>
            </a:r>
          </a:p>
          <a:p>
            <a:r>
              <a:rPr lang="en-GB" sz="2800" dirty="0">
                <a:solidFill>
                  <a:schemeClr val="accent5"/>
                </a:solidFill>
              </a:rPr>
              <a:t>rector x vice-rector x dean x vice-dean x registrar</a:t>
            </a:r>
          </a:p>
          <a:p>
            <a:r>
              <a:rPr lang="en-GB" sz="2800" dirty="0">
                <a:solidFill>
                  <a:schemeClr val="accent5"/>
                </a:solidFill>
              </a:rPr>
              <a:t>semester x term</a:t>
            </a:r>
          </a:p>
          <a:p>
            <a:r>
              <a:rPr lang="en-GB" sz="2800" dirty="0">
                <a:solidFill>
                  <a:schemeClr val="accent5"/>
                </a:solidFill>
              </a:rPr>
              <a:t>vacation x holiday</a:t>
            </a:r>
          </a:p>
          <a:p>
            <a:r>
              <a:rPr lang="en-GB" sz="2800" dirty="0">
                <a:solidFill>
                  <a:schemeClr val="accent5"/>
                </a:solidFill>
              </a:rPr>
              <a:t>supervisor </a:t>
            </a:r>
          </a:p>
          <a:p>
            <a:r>
              <a:rPr lang="en-GB" sz="2800" dirty="0">
                <a:solidFill>
                  <a:schemeClr val="accent5"/>
                </a:solidFill>
              </a:rPr>
              <a:t>college x university x school</a:t>
            </a:r>
          </a:p>
          <a:p>
            <a:r>
              <a:rPr lang="en-GB" sz="2800" dirty="0">
                <a:solidFill>
                  <a:schemeClr val="accent5"/>
                </a:solidFill>
              </a:rPr>
              <a:t>finals x exams x </a:t>
            </a:r>
            <a:r>
              <a:rPr lang="en-US" sz="2800" dirty="0" smtClean="0">
                <a:solidFill>
                  <a:schemeClr val="accent5"/>
                </a:solidFill>
              </a:rPr>
              <a:t>credit</a:t>
            </a:r>
            <a:r>
              <a:rPr lang="cs-CZ" sz="2800" dirty="0" smtClean="0">
                <a:solidFill>
                  <a:schemeClr val="accent5"/>
                </a:solidFill>
              </a:rPr>
              <a:t> test</a:t>
            </a:r>
            <a:endParaRPr lang="en-GB" sz="2800" dirty="0">
              <a:solidFill>
                <a:schemeClr val="accent5"/>
              </a:solidFill>
            </a:endParaRPr>
          </a:p>
          <a:p>
            <a:r>
              <a:rPr lang="en-GB" sz="2800" dirty="0">
                <a:solidFill>
                  <a:schemeClr val="accent5"/>
                </a:solidFill>
              </a:rPr>
              <a:t>undergraduate x graduate x postgraduate</a:t>
            </a:r>
          </a:p>
          <a:p>
            <a:r>
              <a:rPr lang="en-GB" sz="2800" dirty="0">
                <a:solidFill>
                  <a:schemeClr val="accent5"/>
                </a:solidFill>
              </a:rPr>
              <a:t>further education x higher education </a:t>
            </a:r>
          </a:p>
        </p:txBody>
      </p:sp>
    </p:spTree>
    <p:extLst>
      <p:ext uri="{BB962C8B-B14F-4D97-AF65-F5344CB8AC3E}">
        <p14:creationId xmlns:p14="http://schemas.microsoft.com/office/powerpoint/2010/main" val="420106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788" y="1340768"/>
            <a:ext cx="10493426" cy="5256584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>
                <a:solidFill>
                  <a:schemeClr val="accent3"/>
                </a:solidFill>
              </a:rPr>
              <a:t>University Studies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Earth Science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Earth’s Spheres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Earth as a System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Extinction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Earthquakes 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Tsunami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Volcanoes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Fossil Fuels</a:t>
            </a:r>
          </a:p>
          <a:p>
            <a:pPr lvl="0"/>
            <a:r>
              <a:rPr lang="en-GB" dirty="0">
                <a:solidFill>
                  <a:schemeClr val="accent3"/>
                </a:solidFill>
              </a:rPr>
              <a:t>Alternative Energy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7788" y="274638"/>
            <a:ext cx="10493426" cy="850106"/>
          </a:xfrm>
        </p:spPr>
        <p:txBody>
          <a:bodyPr/>
          <a:lstStyle/>
          <a:p>
            <a:r>
              <a:rPr lang="cs-CZ" b="1" dirty="0" smtClean="0"/>
              <a:t>TOPICS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3054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20584"/>
            <a:ext cx="5302324" cy="455200"/>
          </a:xfrm>
        </p:spPr>
        <p:txBody>
          <a:bodyPr/>
          <a:lstStyle/>
          <a:p>
            <a:r>
              <a:rPr lang="cs-CZ" b="1" dirty="0" smtClean="0"/>
              <a:t>A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33772" y="475784"/>
            <a:ext cx="5256584" cy="6193576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GB" sz="2500" b="1" dirty="0">
                <a:solidFill>
                  <a:srgbClr val="0070C0"/>
                </a:solidFill>
              </a:rPr>
              <a:t>Go to the MU website (you can also include your own experience or other websites) and find the following </a:t>
            </a:r>
            <a:r>
              <a:rPr lang="en-GB" sz="2500" b="1" dirty="0" smtClean="0">
                <a:solidFill>
                  <a:srgbClr val="0070C0"/>
                </a:solidFill>
              </a:rPr>
              <a:t>information:</a:t>
            </a:r>
            <a:endParaRPr lang="en-GB" sz="2500" b="1" dirty="0">
              <a:solidFill>
                <a:srgbClr val="0070C0"/>
              </a:solidFill>
            </a:endParaRP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How can you enjoy Brno?</a:t>
            </a: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Structure (departments/fields of study at Faculty of Science)</a:t>
            </a: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Interesting details (why is it good to study there?)</a:t>
            </a: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Further career opportunities</a:t>
            </a: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Academic staff</a:t>
            </a: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Academic year</a:t>
            </a: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Accommodation</a:t>
            </a:r>
          </a:p>
          <a:p>
            <a:pPr lvl="0"/>
            <a:r>
              <a:rPr lang="en-GB" sz="2500" dirty="0">
                <a:solidFill>
                  <a:srgbClr val="0070C0"/>
                </a:solidFill>
              </a:rPr>
              <a:t>Erasmus</a:t>
            </a:r>
          </a:p>
          <a:p>
            <a:pPr marL="45720" indent="0">
              <a:buNone/>
            </a:pP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918326" y="-25718"/>
            <a:ext cx="5295533" cy="482652"/>
          </a:xfrm>
        </p:spPr>
        <p:txBody>
          <a:bodyPr/>
          <a:lstStyle/>
          <a:p>
            <a:r>
              <a:rPr lang="cs-CZ" b="1" dirty="0" smtClean="0"/>
              <a:t>B</a:t>
            </a:r>
            <a:endParaRPr lang="en-GB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926774" y="475785"/>
            <a:ext cx="6144302" cy="617699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GB" sz="2300" b="1" dirty="0">
                <a:solidFill>
                  <a:srgbClr val="00B050"/>
                </a:solidFill>
              </a:rPr>
              <a:t>From all the universities in the world choose one where you would like to study. Go to its website and find the following information.</a:t>
            </a:r>
            <a:r>
              <a:rPr lang="en-GB" sz="2300" dirty="0">
                <a:solidFill>
                  <a:srgbClr val="00B050"/>
                </a:solidFill>
              </a:rPr>
              <a:t> </a:t>
            </a:r>
            <a:endParaRPr lang="cs-CZ" sz="2300" dirty="0" smtClean="0">
              <a:solidFill>
                <a:srgbClr val="00B050"/>
              </a:solidFill>
            </a:endParaRPr>
          </a:p>
          <a:p>
            <a:r>
              <a:rPr lang="en-GB" sz="2300" dirty="0" smtClean="0">
                <a:solidFill>
                  <a:srgbClr val="00B050"/>
                </a:solidFill>
              </a:rPr>
              <a:t>Background </a:t>
            </a:r>
            <a:r>
              <a:rPr lang="en-GB" sz="2300" dirty="0">
                <a:solidFill>
                  <a:srgbClr val="00B050"/>
                </a:solidFill>
              </a:rPr>
              <a:t>(country/language/culture)</a:t>
            </a:r>
          </a:p>
          <a:p>
            <a:pPr lvl="0"/>
            <a:r>
              <a:rPr lang="en-GB" sz="2300" dirty="0">
                <a:solidFill>
                  <a:srgbClr val="00B050"/>
                </a:solidFill>
              </a:rPr>
              <a:t>Structure (departments/fields of study)</a:t>
            </a:r>
          </a:p>
          <a:p>
            <a:pPr lvl="0"/>
            <a:r>
              <a:rPr lang="en-GB" sz="2300" dirty="0">
                <a:solidFill>
                  <a:srgbClr val="00B050"/>
                </a:solidFill>
              </a:rPr>
              <a:t>Interesting details</a:t>
            </a:r>
          </a:p>
          <a:p>
            <a:pPr lvl="0"/>
            <a:r>
              <a:rPr lang="en-GB" sz="2300" dirty="0">
                <a:solidFill>
                  <a:srgbClr val="00B050"/>
                </a:solidFill>
              </a:rPr>
              <a:t>Further career opportunities</a:t>
            </a:r>
          </a:p>
          <a:p>
            <a:pPr lvl="0"/>
            <a:r>
              <a:rPr lang="en-GB" sz="2300" dirty="0">
                <a:solidFill>
                  <a:srgbClr val="00B050"/>
                </a:solidFill>
              </a:rPr>
              <a:t>Academic staff</a:t>
            </a:r>
          </a:p>
          <a:p>
            <a:pPr lvl="0"/>
            <a:r>
              <a:rPr lang="en-GB" sz="2300" dirty="0">
                <a:solidFill>
                  <a:srgbClr val="00B050"/>
                </a:solidFill>
              </a:rPr>
              <a:t>Academic year</a:t>
            </a:r>
          </a:p>
          <a:p>
            <a:pPr lvl="0"/>
            <a:r>
              <a:rPr lang="en-GB" sz="2300" dirty="0">
                <a:solidFill>
                  <a:srgbClr val="00B050"/>
                </a:solidFill>
              </a:rPr>
              <a:t>Accommodation</a:t>
            </a:r>
          </a:p>
          <a:p>
            <a:pPr lvl="0"/>
            <a:r>
              <a:rPr lang="en-GB" sz="2300" dirty="0">
                <a:solidFill>
                  <a:srgbClr val="00B050"/>
                </a:solidFill>
              </a:rPr>
              <a:t>How can you study there as a foreigner?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73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524</Words>
  <Application>Microsoft Office PowerPoint</Application>
  <PresentationFormat>Vlastní</PresentationFormat>
  <Paragraphs>108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</vt:lpstr>
      <vt:lpstr>Continental_World_16x9</vt:lpstr>
      <vt:lpstr>JAG01</vt:lpstr>
      <vt:lpstr>In this course you are going to:</vt:lpstr>
      <vt:lpstr>Requirements</vt:lpstr>
      <vt:lpstr>GEOLOGY</vt:lpstr>
      <vt:lpstr>Vocabulary - listening</vt:lpstr>
      <vt:lpstr>Presentations – teach me what you learned</vt:lpstr>
      <vt:lpstr>Vocabulary – Studies – discuss the differences and meaning</vt:lpstr>
      <vt:lpstr>TOPICS</vt:lpstr>
      <vt:lpstr>Prezentace aplikace PowerPoint</vt:lpstr>
      <vt:lpstr>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2018-07-02T11:16:18Z</dcterms:created>
  <dcterms:modified xsi:type="dcterms:W3CDTF">2018-09-25T09:59:00Z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