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0" r:id="rId4"/>
    <p:sldId id="265" r:id="rId5"/>
    <p:sldId id="259" r:id="rId6"/>
    <p:sldId id="261" r:id="rId7"/>
    <p:sldId id="262" r:id="rId8"/>
    <p:sldId id="258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52" autoAdjust="0"/>
  </p:normalViewPr>
  <p:slideViewPr>
    <p:cSldViewPr>
      <p:cViewPr>
        <p:scale>
          <a:sx n="80" d="100"/>
          <a:sy n="80" d="100"/>
        </p:scale>
        <p:origin x="-389" y="6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9A1D2-D988-4381-97EE-DC1337B83FE7}" type="datetimeFigureOut">
              <a:rPr lang="es-ES" smtClean="0"/>
              <a:t>15/11/2016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2BEC3-7B95-4561-99A1-317E954621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96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2BEC3-7B95-4561-99A1-317E954621FA}" type="slidenum">
              <a:rPr lang="es-ES" smtClean="0"/>
              <a:t>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26B5132-C406-43B9-8DD1-12E81AF035AE}" type="datetimeFigureOut">
              <a:rPr lang="es-ES" smtClean="0"/>
              <a:pPr/>
              <a:t>15/11/2016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BC86339-99EF-4497-8412-363006174B5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5132-C406-43B9-8DD1-12E81AF035AE}" type="datetimeFigureOut">
              <a:rPr lang="es-ES" smtClean="0"/>
              <a:pPr/>
              <a:t>15/11/2016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6339-99EF-4497-8412-363006174B5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5132-C406-43B9-8DD1-12E81AF035AE}" type="datetimeFigureOut">
              <a:rPr lang="es-ES" smtClean="0"/>
              <a:pPr/>
              <a:t>15/11/2016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6339-99EF-4497-8412-363006174B5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26B5132-C406-43B9-8DD1-12E81AF035AE}" type="datetimeFigureOut">
              <a:rPr lang="es-ES" smtClean="0"/>
              <a:pPr/>
              <a:t>15/11/2016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BC86339-99EF-4497-8412-363006174B5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26B5132-C406-43B9-8DD1-12E81AF035AE}" type="datetimeFigureOut">
              <a:rPr lang="es-ES" smtClean="0"/>
              <a:pPr/>
              <a:t>15/11/2016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BC86339-99EF-4497-8412-363006174B5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5132-C406-43B9-8DD1-12E81AF035AE}" type="datetimeFigureOut">
              <a:rPr lang="es-ES" smtClean="0"/>
              <a:pPr/>
              <a:t>15/11/2016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6339-99EF-4497-8412-363006174B5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5132-C406-43B9-8DD1-12E81AF035AE}" type="datetimeFigureOut">
              <a:rPr lang="es-ES" smtClean="0"/>
              <a:pPr/>
              <a:t>15/11/2016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6339-99EF-4497-8412-363006174B5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6B5132-C406-43B9-8DD1-12E81AF035AE}" type="datetimeFigureOut">
              <a:rPr lang="es-ES" smtClean="0"/>
              <a:pPr/>
              <a:t>15/11/2016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C86339-99EF-4497-8412-363006174B5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5132-C406-43B9-8DD1-12E81AF035AE}" type="datetimeFigureOut">
              <a:rPr lang="es-ES" smtClean="0"/>
              <a:pPr/>
              <a:t>15/11/2016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6339-99EF-4497-8412-363006174B5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26B5132-C406-43B9-8DD1-12E81AF035AE}" type="datetimeFigureOut">
              <a:rPr lang="es-ES" smtClean="0"/>
              <a:pPr/>
              <a:t>15/11/2016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BC86339-99EF-4497-8412-363006174B5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6B5132-C406-43B9-8DD1-12E81AF035AE}" type="datetimeFigureOut">
              <a:rPr lang="es-ES" smtClean="0"/>
              <a:pPr/>
              <a:t>15/11/2016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C86339-99EF-4497-8412-363006174B5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26B5132-C406-43B9-8DD1-12E81AF035AE}" type="datetimeFigureOut">
              <a:rPr lang="es-ES" smtClean="0"/>
              <a:pPr/>
              <a:t>15/11/2016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BC86339-99EF-4497-8412-363006174B50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www.youtube.com/watch?v=0Hml0bNVXh4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www.youtube.com/watch?v=k8-eqaafr1A" TargetMode="External"/><Relationship Id="rId4" Type="http://schemas.openxmlformats.org/officeDocument/2006/relationships/hyperlink" Target="https://www.youtube.com/watch?v=9iXROi2CJn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YH77kWZSSH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2y9PGG7U20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lzmvlU1ocw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fXuXrvHAW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11760" y="2060848"/>
            <a:ext cx="4968552" cy="821953"/>
          </a:xfrm>
        </p:spPr>
        <p:txBody>
          <a:bodyPr>
            <a:noAutofit/>
          </a:bodyPr>
          <a:lstStyle/>
          <a:p>
            <a:r>
              <a:rPr lang="es-ES" sz="4500" b="1" dirty="0" smtClean="0"/>
              <a:t>Cultura Catalana</a:t>
            </a:r>
            <a:endParaRPr lang="es-ES" sz="45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627784" y="4653136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Alba Nievas Viñals</a:t>
            </a:r>
            <a:br>
              <a:rPr lang="cs-CZ" i="1" dirty="0" smtClean="0"/>
            </a:b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Centro de Lenguas,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err="1" smtClean="0"/>
              <a:t>Universidad</a:t>
            </a:r>
            <a:r>
              <a:rPr lang="cs-CZ" i="1" dirty="0" smtClean="0"/>
              <a:t> </a:t>
            </a:r>
            <a:r>
              <a:rPr lang="cs-CZ" i="1" dirty="0" smtClean="0"/>
              <a:t>Masaryk de Brno, 2016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de mapa de catalunya y españa comunida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4824536" cy="3385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Flecha abajo"/>
          <p:cNvSpPr/>
          <p:nvPr/>
        </p:nvSpPr>
        <p:spPr>
          <a:xfrm rot="19363193">
            <a:off x="5295238" y="1525058"/>
            <a:ext cx="229394" cy="2400433"/>
          </a:xfrm>
          <a:prstGeom prst="downArrow">
            <a:avLst>
              <a:gd name="adj1" fmla="val 50000"/>
              <a:gd name="adj2" fmla="val 101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467544" y="4365104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http://www.elhispano.es/articles/2014/09/20/%C2%BFpor-qu%C3%A9-catalu%C3%B1a-quiere-separarse-de-espa%C3%B1a</a:t>
            </a:r>
            <a:endParaRPr lang="es-ES" sz="1000" b="1" dirty="0"/>
          </a:p>
        </p:txBody>
      </p:sp>
      <p:pic>
        <p:nvPicPr>
          <p:cNvPr id="11266" name="Picture 2" descr="Resultado de imagen de catalunya mapa comunida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789040"/>
            <a:ext cx="2292820" cy="2369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5868144" y="6197242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http://foropolitico.es/de-independentistas-independencias-y-demas-segregaciones/</a:t>
            </a:r>
            <a:endParaRPr lang="es-E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ES" sz="3900" dirty="0" smtClean="0"/>
              <a:t>Bandera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       </a:t>
            </a:r>
            <a:r>
              <a:rPr lang="es-ES" b="1" dirty="0" err="1" smtClean="0"/>
              <a:t>Senyera</a:t>
            </a:r>
            <a:r>
              <a:rPr lang="es-ES" b="1" dirty="0" smtClean="0"/>
              <a:t>           /      </a:t>
            </a:r>
            <a:r>
              <a:rPr lang="es-ES" b="1" dirty="0" err="1" smtClean="0"/>
              <a:t>Estelada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267744" y="6021288"/>
            <a:ext cx="554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http://www.elmundo.es/cataluna/2016/05/19/573ddfa5268e3e68518b4640.html</a:t>
            </a:r>
            <a:endParaRPr lang="es-ES" sz="1000" b="1" dirty="0"/>
          </a:p>
        </p:txBody>
      </p:sp>
      <p:pic>
        <p:nvPicPr>
          <p:cNvPr id="5" name="Picture 4" descr="http://e01-elmundo.uecdn.es/assets/multimedia/imagenes/2016/05/19/14636758309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6679226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Comida</a:t>
            </a:r>
            <a:endParaRPr lang="es-ES" dirty="0"/>
          </a:p>
        </p:txBody>
      </p:sp>
      <p:pic>
        <p:nvPicPr>
          <p:cNvPr id="24578" name="Picture 2" descr="Resultado de imagen de comida catal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3"/>
            <a:ext cx="2952328" cy="2214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827584" y="3933056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http://blog.thefork.com/es/cocina-catalana/</a:t>
            </a:r>
            <a:endParaRPr lang="es-ES" sz="1000" dirty="0"/>
          </a:p>
        </p:txBody>
      </p:sp>
      <p:pic>
        <p:nvPicPr>
          <p:cNvPr id="24580" name="Picture 4" descr="Pa amb tomàqu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4664"/>
            <a:ext cx="3248819" cy="2163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4860032" y="234888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http://blog.thefork.com/es/cocina-catalana/</a:t>
            </a:r>
            <a:endParaRPr lang="es-ES" sz="1000" dirty="0"/>
          </a:p>
        </p:txBody>
      </p:sp>
      <p:pic>
        <p:nvPicPr>
          <p:cNvPr id="24582" name="Picture 6" descr="Calçots con rome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93096"/>
            <a:ext cx="3024336" cy="2014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971600" y="6093296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http://blog.thefork.com/es/cocina-catalana/</a:t>
            </a:r>
            <a:endParaRPr lang="es-ES" sz="1000" dirty="0"/>
          </a:p>
        </p:txBody>
      </p:sp>
      <p:pic>
        <p:nvPicPr>
          <p:cNvPr id="24586" name="Picture 10" descr="Resultado de imagen de comida catala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924944"/>
            <a:ext cx="2822165" cy="1885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11 CuadroTexto"/>
          <p:cNvSpPr txBox="1"/>
          <p:nvPr/>
        </p:nvSpPr>
        <p:spPr>
          <a:xfrm>
            <a:off x="3995936" y="4315162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https://www.homeaway.es/info/ideas-para-vacaciones/destinos-vacaciones/que-comer-en/barcelona</a:t>
            </a:r>
            <a:endParaRPr lang="es-E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FIESTAS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466728" cy="269289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ES" dirty="0"/>
              <a:t>Nit de Sant </a:t>
            </a:r>
            <a:r>
              <a:rPr lang="es-ES" dirty="0" smtClean="0"/>
              <a:t>Joan</a:t>
            </a:r>
            <a:r>
              <a:rPr lang="cs-CZ" dirty="0" smtClean="0"/>
              <a:t> </a:t>
            </a:r>
            <a:r>
              <a:rPr lang="es-ES" dirty="0" smtClean="0"/>
              <a:t>(</a:t>
            </a:r>
            <a:r>
              <a:rPr lang="es-ES" dirty="0"/>
              <a:t>Noche de San Juan)</a:t>
            </a:r>
            <a:endParaRPr lang="es-ES" dirty="0" smtClean="0"/>
          </a:p>
          <a:p>
            <a:pPr>
              <a:buNone/>
            </a:pPr>
            <a:r>
              <a:rPr lang="es-ES" dirty="0" smtClean="0">
                <a:hlinkClick r:id="rId3"/>
              </a:rPr>
              <a:t>https://www.youtube.com/watch?v=0Hml0bNVXh4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Font typeface="Wingdings" pitchFamily="2" charset="2"/>
              <a:buChar char="Ø"/>
            </a:pPr>
            <a:r>
              <a:rPr lang="es-ES" dirty="0"/>
              <a:t>Festa </a:t>
            </a:r>
            <a:r>
              <a:rPr lang="cs-CZ" dirty="0" err="1" smtClean="0"/>
              <a:t>Mayor</a:t>
            </a:r>
            <a:r>
              <a:rPr lang="cs-CZ" dirty="0" smtClean="0"/>
              <a:t> </a:t>
            </a:r>
            <a:r>
              <a:rPr lang="cs-CZ" dirty="0"/>
              <a:t>(Fiesta </a:t>
            </a:r>
            <a:r>
              <a:rPr lang="es-ES" dirty="0" smtClean="0"/>
              <a:t>Major</a:t>
            </a:r>
            <a:r>
              <a:rPr lang="cs-CZ" dirty="0" smtClean="0"/>
              <a:t>)</a:t>
            </a:r>
            <a:r>
              <a:rPr lang="es-ES" dirty="0" smtClean="0"/>
              <a:t> (corref</a:t>
            </a:r>
            <a:r>
              <a:rPr lang="cs-CZ" dirty="0" err="1" smtClean="0"/>
              <a:t>uego</a:t>
            </a:r>
            <a:r>
              <a:rPr lang="es-ES" dirty="0" smtClean="0"/>
              <a:t>s/g</a:t>
            </a:r>
            <a:r>
              <a:rPr lang="cs-CZ" dirty="0" smtClean="0"/>
              <a:t>i</a:t>
            </a:r>
            <a:r>
              <a:rPr lang="es-ES" dirty="0" smtClean="0"/>
              <a:t>gant</a:t>
            </a:r>
            <a:r>
              <a:rPr lang="cs-CZ" dirty="0" smtClean="0"/>
              <a:t>e</a:t>
            </a:r>
            <a:r>
              <a:rPr lang="es-ES" dirty="0" smtClean="0"/>
              <a:t>s/ca</a:t>
            </a:r>
            <a:r>
              <a:rPr lang="cs-CZ" dirty="0" err="1" smtClean="0"/>
              <a:t>bezudos</a:t>
            </a:r>
            <a:r>
              <a:rPr lang="es-ES" dirty="0" smtClean="0"/>
              <a:t>)</a:t>
            </a:r>
          </a:p>
          <a:p>
            <a:pPr>
              <a:buNone/>
            </a:pPr>
            <a:r>
              <a:rPr lang="es-ES" dirty="0" smtClean="0">
                <a:hlinkClick r:id="rId4"/>
              </a:rPr>
              <a:t>https://www.youtube.com/watch?v=9iXROi2CJn4</a:t>
            </a:r>
            <a:endParaRPr lang="es-ES" dirty="0" smtClean="0"/>
          </a:p>
          <a:p>
            <a:pPr>
              <a:buNone/>
            </a:pPr>
            <a:r>
              <a:rPr lang="es-ES" dirty="0" smtClean="0">
                <a:hlinkClick r:id="rId5"/>
              </a:rPr>
              <a:t>https://www.youtube.com/watch?v=k8-eqaafr1A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Font typeface="Wingdings" pitchFamily="2" charset="2"/>
              <a:buChar char="Ø"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Font typeface="Wingdings" pitchFamily="2" charset="2"/>
              <a:buChar char="Ø"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3074" name="Picture 2" descr="Resultado de imagen de nit de sant jo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836712"/>
            <a:ext cx="3248481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4427984" y="263691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bg1"/>
                </a:solidFill>
              </a:rPr>
              <a:t>https://www.pinterest.com/playbarcelona/nit-de-sant-joan/</a:t>
            </a:r>
            <a:endParaRPr lang="es-ES" sz="10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Resultado de imagen de festa major gegant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789040"/>
            <a:ext cx="3168352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4860032" y="5805264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bg1"/>
                </a:solidFill>
              </a:rPr>
              <a:t>http://www.wikiwand.com/ca/Gegants_de_Solsona</a:t>
            </a:r>
            <a:endParaRPr lang="es-ES" sz="1000" b="1" dirty="0">
              <a:solidFill>
                <a:schemeClr val="bg1"/>
              </a:solidFill>
            </a:endParaRPr>
          </a:p>
        </p:txBody>
      </p:sp>
      <p:pic>
        <p:nvPicPr>
          <p:cNvPr id="3078" name="Picture 6" descr="Resultado de imagen de correfoc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293096"/>
            <a:ext cx="4479414" cy="1891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216024" y="5877272"/>
            <a:ext cx="428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bg1"/>
                </a:solidFill>
              </a:rPr>
              <a:t>http://tupequeenmallorca.com/medidas-de-seguridad-del-correfoc/els-correfocs/</a:t>
            </a:r>
            <a:endParaRPr lang="es-ES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7467600" cy="487375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" dirty="0" smtClean="0"/>
              <a:t>La Diada o l’Onze de Septembre (</a:t>
            </a:r>
            <a:r>
              <a:rPr lang="cs-CZ" dirty="0" smtClean="0"/>
              <a:t>El </a:t>
            </a:r>
            <a:r>
              <a:rPr lang="cs-CZ" dirty="0" err="1" smtClean="0"/>
              <a:t>Día</a:t>
            </a:r>
            <a:r>
              <a:rPr lang="cs-CZ" dirty="0" smtClean="0"/>
              <a:t> 11 de </a:t>
            </a:r>
            <a:r>
              <a:rPr lang="cs-CZ" dirty="0" err="1" smtClean="0"/>
              <a:t>septiembre</a:t>
            </a:r>
            <a:r>
              <a:rPr lang="cs-CZ" dirty="0" smtClean="0"/>
              <a:t>; </a:t>
            </a:r>
            <a:r>
              <a:rPr lang="es-ES" dirty="0" smtClean="0"/>
              <a:t>himn</a:t>
            </a:r>
            <a:r>
              <a:rPr lang="cs-CZ" dirty="0" smtClean="0"/>
              <a:t>o</a:t>
            </a:r>
            <a:r>
              <a:rPr lang="es-ES" dirty="0" smtClean="0"/>
              <a:t> de</a:t>
            </a:r>
            <a:r>
              <a:rPr lang="cs-CZ" dirty="0" smtClean="0"/>
              <a:t> </a:t>
            </a:r>
            <a:r>
              <a:rPr lang="es-ES" dirty="0" smtClean="0"/>
              <a:t>l</a:t>
            </a:r>
            <a:r>
              <a:rPr lang="cs-CZ" dirty="0" smtClean="0"/>
              <a:t>o</a:t>
            </a:r>
            <a:r>
              <a:rPr lang="es-ES" dirty="0" smtClean="0"/>
              <a:t>s segador</a:t>
            </a:r>
            <a:r>
              <a:rPr lang="cs-CZ" dirty="0" smtClean="0"/>
              <a:t>e</a:t>
            </a:r>
            <a:r>
              <a:rPr lang="es-ES" dirty="0" smtClean="0"/>
              <a:t>s)</a:t>
            </a:r>
          </a:p>
          <a:p>
            <a:pPr>
              <a:buNone/>
            </a:pPr>
            <a:r>
              <a:rPr lang="es-ES" sz="1400" dirty="0" smtClean="0">
                <a:hlinkClick r:id="rId2"/>
              </a:rPr>
              <a:t>https://www.youtube.com/watch?v=YH77kWZSSHc</a:t>
            </a:r>
            <a:endParaRPr lang="es-ES" sz="1400" dirty="0" smtClean="0"/>
          </a:p>
          <a:p>
            <a:pPr>
              <a:buFont typeface="Wingdings" pitchFamily="2" charset="2"/>
              <a:buChar char="Ø"/>
            </a:pPr>
            <a:endParaRPr lang="es-ES" dirty="0" smtClean="0"/>
          </a:p>
        </p:txBody>
      </p:sp>
      <p:pic>
        <p:nvPicPr>
          <p:cNvPr id="1026" name="Picture 2" descr="Resultado de imagen de diada 11 setemb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92896"/>
            <a:ext cx="5191125" cy="3429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1691680" y="5589240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bg1"/>
                </a:solidFill>
              </a:rPr>
              <a:t>http://www.lavozlibre.com/noticias/blog_opiniones/14/1262551/como-darle-la-vuelta-a-la-diada/1</a:t>
            </a:r>
            <a:endParaRPr lang="es-ES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7467600" cy="487375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" dirty="0" smtClean="0"/>
              <a:t>Pessebres Vivents</a:t>
            </a: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(</a:t>
            </a:r>
            <a:r>
              <a:rPr lang="cs-CZ" dirty="0" err="1" smtClean="0"/>
              <a:t>pesebres</a:t>
            </a:r>
            <a:r>
              <a:rPr lang="cs-CZ" dirty="0" smtClean="0"/>
              <a:t> </a:t>
            </a:r>
            <a:r>
              <a:rPr lang="cs-CZ" dirty="0" err="1" smtClean="0"/>
              <a:t>vivientes</a:t>
            </a:r>
            <a:r>
              <a:rPr lang="cs-CZ" dirty="0" smtClean="0"/>
              <a:t>)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1506" name="Picture 2" descr="Resultado de imagen de pessebre viv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2656"/>
            <a:ext cx="4739680" cy="3157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4644008" y="321297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bg1"/>
                </a:solidFill>
              </a:rPr>
              <a:t>http://www.festacatalunya.cat/articles-mostra-2118-cat-pessebre_vivent_dydena.htm</a:t>
            </a:r>
            <a:endParaRPr lang="es-ES" sz="1000" b="1" dirty="0">
              <a:solidFill>
                <a:schemeClr val="bg1"/>
              </a:solidFill>
            </a:endParaRPr>
          </a:p>
        </p:txBody>
      </p:sp>
      <p:pic>
        <p:nvPicPr>
          <p:cNvPr id="21508" name="Picture 4" descr="Resultado de imagen de tió de nad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4048743" cy="3573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395536" y="6180892"/>
            <a:ext cx="41764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bg1"/>
                </a:solidFill>
              </a:rPr>
              <a:t>http://fiesta.uncomo.com/articulo/como-hacer-cagar-el-tio-de-nadal-15380.html</a:t>
            </a:r>
          </a:p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572000" y="4149080"/>
            <a:ext cx="388843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 dirty="0" smtClean="0"/>
              <a:t>El tronc de nadal</a:t>
            </a:r>
            <a:endParaRPr lang="cs-CZ" sz="2400" dirty="0" smtClean="0"/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(El </a:t>
            </a:r>
            <a:r>
              <a:rPr lang="cs-CZ" sz="2400" dirty="0" err="1" smtClean="0"/>
              <a:t>tronco</a:t>
            </a:r>
            <a:r>
              <a:rPr lang="cs-CZ" sz="2400" dirty="0" smtClean="0"/>
              <a:t> de </a:t>
            </a:r>
            <a:r>
              <a:rPr lang="cs-CZ" sz="2400" dirty="0" err="1" smtClean="0"/>
              <a:t>navidad</a:t>
            </a:r>
            <a:r>
              <a:rPr lang="cs-CZ" sz="2400" dirty="0" smtClean="0"/>
              <a:t>)</a:t>
            </a:r>
          </a:p>
          <a:p>
            <a:pPr>
              <a:buFont typeface="Wingdings" pitchFamily="2" charset="2"/>
              <a:buChar char="Ø"/>
            </a:pPr>
            <a:endParaRPr lang="es-ES" sz="2400" dirty="0" smtClean="0"/>
          </a:p>
          <a:p>
            <a:r>
              <a:rPr lang="es-ES" sz="1400" dirty="0" smtClean="0">
                <a:hlinkClick r:id="rId4"/>
              </a:rPr>
              <a:t>https://www.youtube.com/watch?v=2y9PGG7U20k</a:t>
            </a:r>
            <a:endParaRPr lang="es-ES" sz="1400" dirty="0" smtClean="0"/>
          </a:p>
          <a:p>
            <a:pPr>
              <a:buFont typeface="Wingdings" pitchFamily="2" charset="2"/>
              <a:buChar char="Ø"/>
            </a:pPr>
            <a:endParaRPr lang="es-ES" sz="24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Danza tradicional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Sardan</a:t>
            </a:r>
            <a:r>
              <a:rPr lang="cs-CZ" dirty="0" smtClean="0"/>
              <a:t>a</a:t>
            </a:r>
            <a:r>
              <a:rPr lang="es-ES" dirty="0" smtClean="0"/>
              <a:t>s.</a:t>
            </a:r>
          </a:p>
        </p:txBody>
      </p:sp>
      <p:pic>
        <p:nvPicPr>
          <p:cNvPr id="5" name="Picture 4" descr="http://www.ua1.cat/sites/default/files/field/image/dol%C3%A7%20infer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512295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QuadreDeText 3"/>
          <p:cNvSpPr txBox="1"/>
          <p:nvPr/>
        </p:nvSpPr>
        <p:spPr>
          <a:xfrm>
            <a:off x="6084168" y="4766955"/>
            <a:ext cx="3528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dirty="0" smtClean="0"/>
              <a:t>Colla Dolç Infern de Lleida</a:t>
            </a:r>
            <a:endParaRPr lang="ca-ES" sz="1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827584" y="530120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hlinkClick r:id="rId3"/>
              </a:rPr>
              <a:t>https://www.youtube.com/watch?v=OlzmvlU1ocw</a:t>
            </a:r>
            <a:endParaRPr lang="es-ES" sz="14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7467600" cy="4873752"/>
          </a:xfrm>
        </p:spPr>
        <p:txBody>
          <a:bodyPr/>
          <a:lstStyle/>
          <a:p>
            <a:r>
              <a:rPr lang="es-ES" dirty="0" smtClean="0"/>
              <a:t>Castellers</a:t>
            </a:r>
            <a:r>
              <a:rPr lang="cs-CZ" dirty="0" smtClean="0"/>
              <a:t> (</a:t>
            </a:r>
            <a:r>
              <a:rPr lang="cs-CZ" dirty="0" err="1" smtClean="0"/>
              <a:t>castell</a:t>
            </a:r>
            <a:r>
              <a:rPr lang="cs-CZ" dirty="0" smtClean="0"/>
              <a:t> = </a:t>
            </a:r>
            <a:r>
              <a:rPr lang="cs-CZ" dirty="0" err="1" smtClean="0"/>
              <a:t>castillo</a:t>
            </a:r>
            <a:r>
              <a:rPr lang="cs-CZ" dirty="0" smtClean="0"/>
              <a:t>; </a:t>
            </a:r>
            <a:r>
              <a:rPr lang="cs-CZ" dirty="0" err="1" smtClean="0"/>
              <a:t>casteller</a:t>
            </a:r>
            <a:r>
              <a:rPr lang="cs-CZ" dirty="0" smtClean="0"/>
              <a:t> </a:t>
            </a:r>
            <a:r>
              <a:rPr lang="cs-CZ" dirty="0" smtClean="0"/>
              <a:t>– persona </a:t>
            </a:r>
            <a:r>
              <a:rPr lang="cs-CZ" dirty="0" err="1" smtClean="0"/>
              <a:t>que</a:t>
            </a:r>
            <a:r>
              <a:rPr lang="cs-CZ" dirty="0" smtClean="0"/>
              <a:t> forma parte de la </a:t>
            </a:r>
            <a:r>
              <a:rPr lang="cs-CZ" dirty="0" err="1" smtClean="0"/>
              <a:t>montaña</a:t>
            </a:r>
            <a:r>
              <a:rPr lang="cs-CZ" dirty="0" smtClean="0"/>
              <a:t> humana)</a:t>
            </a:r>
            <a:endParaRPr lang="es-ES" dirty="0"/>
          </a:p>
        </p:txBody>
      </p:sp>
      <p:pic>
        <p:nvPicPr>
          <p:cNvPr id="23554" name="Picture 2" descr="Resultado de imagen de castell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12776"/>
            <a:ext cx="3240360" cy="4401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923928" y="544522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bg1"/>
                </a:solidFill>
              </a:rPr>
              <a:t>https://es.wikipedia.org/wiki/Castellers_de_Vilafranca</a:t>
            </a:r>
            <a:endParaRPr lang="es-ES" sz="1000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692696"/>
            <a:ext cx="74888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hlinkClick r:id="rId3"/>
            </a:endParaRPr>
          </a:p>
          <a:p>
            <a:r>
              <a:rPr lang="es-ES" sz="1400" dirty="0" smtClean="0">
                <a:hlinkClick r:id="rId3"/>
              </a:rPr>
              <a:t>https</a:t>
            </a:r>
            <a:r>
              <a:rPr lang="es-ES" sz="1400" dirty="0" smtClean="0">
                <a:hlinkClick r:id="rId3"/>
              </a:rPr>
              <a:t>://www.youtube.com/watch?v=yfXuXrvHAWg</a:t>
            </a:r>
            <a:endParaRPr lang="es-ES" sz="14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135</TotalTime>
  <Words>173</Words>
  <Application>Microsoft Office PowerPoint</Application>
  <PresentationFormat>Předvádění na obrazovce (4:3)</PresentationFormat>
  <Paragraphs>44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Mirador</vt:lpstr>
      <vt:lpstr>Cultura Catalana</vt:lpstr>
      <vt:lpstr>Prezentace aplikace PowerPoint</vt:lpstr>
      <vt:lpstr>Bandera          Senyera           /      Estelada</vt:lpstr>
      <vt:lpstr>Comida</vt:lpstr>
      <vt:lpstr>FIESTAS</vt:lpstr>
      <vt:lpstr>Prezentace aplikace PowerPoint</vt:lpstr>
      <vt:lpstr>Prezentace aplikace PowerPoint</vt:lpstr>
      <vt:lpstr>Danza tradicional</vt:lpstr>
      <vt:lpstr>Prezentace aplikace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 Catalana</dc:title>
  <dc:creator>Luffi</dc:creator>
  <cp:lastModifiedBy>cjv</cp:lastModifiedBy>
  <cp:revision>20</cp:revision>
  <dcterms:created xsi:type="dcterms:W3CDTF">2016-11-07T17:30:15Z</dcterms:created>
  <dcterms:modified xsi:type="dcterms:W3CDTF">2016-11-15T21:15:22Z</dcterms:modified>
</cp:coreProperties>
</file>