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5"/>
  </p:notesMasterIdLst>
  <p:handoutMasterIdLst>
    <p:handoutMasterId r:id="rId76"/>
  </p:handoutMasterIdLst>
  <p:sldIdLst>
    <p:sldId id="260" r:id="rId2"/>
    <p:sldId id="375" r:id="rId3"/>
    <p:sldId id="374" r:id="rId4"/>
    <p:sldId id="371" r:id="rId5"/>
    <p:sldId id="372" r:id="rId6"/>
    <p:sldId id="373" r:id="rId7"/>
    <p:sldId id="264" r:id="rId8"/>
    <p:sldId id="376" r:id="rId9"/>
    <p:sldId id="463" r:id="rId10"/>
    <p:sldId id="392" r:id="rId11"/>
    <p:sldId id="380" r:id="rId12"/>
    <p:sldId id="379" r:id="rId13"/>
    <p:sldId id="385" r:id="rId14"/>
    <p:sldId id="384" r:id="rId15"/>
    <p:sldId id="383" r:id="rId16"/>
    <p:sldId id="382" r:id="rId17"/>
    <p:sldId id="393" r:id="rId18"/>
    <p:sldId id="400" r:id="rId19"/>
    <p:sldId id="269" r:id="rId20"/>
    <p:sldId id="270" r:id="rId21"/>
    <p:sldId id="271" r:id="rId22"/>
    <p:sldId id="272" r:id="rId23"/>
    <p:sldId id="466" r:id="rId24"/>
    <p:sldId id="464" r:id="rId25"/>
    <p:sldId id="402" r:id="rId26"/>
    <p:sldId id="257" r:id="rId27"/>
    <p:sldId id="401" r:id="rId28"/>
    <p:sldId id="396" r:id="rId29"/>
    <p:sldId id="397" r:id="rId30"/>
    <p:sldId id="273" r:id="rId31"/>
    <p:sldId id="394" r:id="rId32"/>
    <p:sldId id="398" r:id="rId33"/>
    <p:sldId id="399" r:id="rId34"/>
    <p:sldId id="412" r:id="rId35"/>
    <p:sldId id="438" r:id="rId36"/>
    <p:sldId id="433" r:id="rId37"/>
    <p:sldId id="431" r:id="rId38"/>
    <p:sldId id="435" r:id="rId39"/>
    <p:sldId id="434" r:id="rId40"/>
    <p:sldId id="437" r:id="rId41"/>
    <p:sldId id="436" r:id="rId42"/>
    <p:sldId id="411" r:id="rId43"/>
    <p:sldId id="313" r:id="rId44"/>
    <p:sldId id="445" r:id="rId45"/>
    <p:sldId id="422" r:id="rId46"/>
    <p:sldId id="413" r:id="rId47"/>
    <p:sldId id="414" r:id="rId48"/>
    <p:sldId id="415" r:id="rId49"/>
    <p:sldId id="416" r:id="rId50"/>
    <p:sldId id="444" r:id="rId51"/>
    <p:sldId id="418" r:id="rId52"/>
    <p:sldId id="274" r:id="rId53"/>
    <p:sldId id="409" r:id="rId54"/>
    <p:sldId id="403" r:id="rId55"/>
    <p:sldId id="410" r:id="rId56"/>
    <p:sldId id="455" r:id="rId57"/>
    <p:sldId id="406" r:id="rId58"/>
    <p:sldId id="404" r:id="rId59"/>
    <p:sldId id="420" r:id="rId60"/>
    <p:sldId id="467" r:id="rId61"/>
    <p:sldId id="460" r:id="rId62"/>
    <p:sldId id="468" r:id="rId63"/>
    <p:sldId id="446" r:id="rId64"/>
    <p:sldId id="456" r:id="rId65"/>
    <p:sldId id="425" r:id="rId66"/>
    <p:sldId id="452" r:id="rId67"/>
    <p:sldId id="430" r:id="rId68"/>
    <p:sldId id="423" r:id="rId69"/>
    <p:sldId id="450" r:id="rId70"/>
    <p:sldId id="469" r:id="rId71"/>
    <p:sldId id="470" r:id="rId72"/>
    <p:sldId id="453" r:id="rId73"/>
    <p:sldId id="454"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94662" autoAdjust="0"/>
  </p:normalViewPr>
  <p:slideViewPr>
    <p:cSldViewPr snapToGrid="0">
      <p:cViewPr varScale="1">
        <p:scale>
          <a:sx n="109" d="100"/>
          <a:sy n="109" d="100"/>
        </p:scale>
        <p:origin x="1776" y="10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43</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did students notice? What they liked about this? </a:t>
            </a:r>
            <a:endParaRPr lang="en-GB" dirty="0"/>
          </a:p>
        </p:txBody>
      </p:sp>
      <p:sp>
        <p:nvSpPr>
          <p:cNvPr id="4" name="Slide Number Placeholder 3"/>
          <p:cNvSpPr>
            <a:spLocks noGrp="1"/>
          </p:cNvSpPr>
          <p:nvPr>
            <p:ph type="sldNum" sz="quarter" idx="10"/>
          </p:nvPr>
        </p:nvSpPr>
        <p:spPr/>
        <p:txBody>
          <a:bodyPr/>
          <a:lstStyle/>
          <a:p>
            <a:fld id="{6CFD7B2C-F5A0-458D-9536-F3035C43D22D}" type="slidenum">
              <a:rPr lang="en-GB" smtClean="0"/>
              <a:t>44</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48</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smtClean="0"/>
              <a:t>Kliknutím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smtClean="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Tree>
    <p:extLst>
      <p:ext uri="{BB962C8B-B14F-4D97-AF65-F5344CB8AC3E}">
        <p14:creationId xmlns:p14="http://schemas.microsoft.com/office/powerpoint/2010/main" val="3710002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a:t>
            </a:r>
            <a:r>
              <a:rPr lang="en-GB" noProof="0" dirty="0" smtClean="0"/>
              <a:t>.</a:t>
            </a:r>
            <a:endParaRPr lang="en-GB" noProof="0" dirty="0"/>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a:p>
            <a:pPr lvl="1"/>
            <a:r>
              <a:rPr lang="en-GB" noProof="0" dirty="0" err="1" smtClean="0"/>
              <a:t>Druhá</a:t>
            </a:r>
            <a:r>
              <a:rPr lang="en-GB" noProof="0" dirty="0" smtClean="0"/>
              <a:t> </a:t>
            </a:r>
            <a:r>
              <a:rPr lang="en-GB" noProof="0" dirty="0" err="1" smtClean="0"/>
              <a:t>úroveň</a:t>
            </a:r>
            <a:endParaRPr lang="en-GB" noProof="0" dirty="0" smtClean="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Kliknutím</a:t>
            </a:r>
            <a:r>
              <a:rPr lang="en-GB" noProof="0" dirty="0" smtClean="0"/>
              <a:t> </a:t>
            </a:r>
            <a:r>
              <a:rPr lang="en-GB" noProof="0" dirty="0" err="1" smtClean="0"/>
              <a:t>lze</a:t>
            </a:r>
            <a:r>
              <a:rPr lang="en-GB" noProof="0" dirty="0" smtClean="0"/>
              <a:t> </a:t>
            </a:r>
            <a:r>
              <a:rPr lang="en-GB" noProof="0" dirty="0" err="1" smtClean="0"/>
              <a:t>upravit</a:t>
            </a:r>
            <a:r>
              <a:rPr lang="en-GB" noProof="0" dirty="0" smtClean="0"/>
              <a:t> </a:t>
            </a:r>
            <a:r>
              <a:rPr lang="en-GB" noProof="0" dirty="0" err="1" smtClean="0"/>
              <a:t>styly</a:t>
            </a:r>
            <a:r>
              <a:rPr lang="en-GB" noProof="0" dirty="0" smtClean="0"/>
              <a:t> </a:t>
            </a:r>
            <a:r>
              <a:rPr lang="en-GB" noProof="0" dirty="0" err="1" smtClean="0"/>
              <a:t>předlohy</a:t>
            </a:r>
            <a:r>
              <a:rPr lang="en-GB" noProof="0" dirty="0" smtClean="0"/>
              <a:t> </a:t>
            </a:r>
            <a:r>
              <a:rPr lang="en-GB" noProof="0" dirty="0" err="1" smtClean="0"/>
              <a:t>textu</a:t>
            </a:r>
            <a:r>
              <a:rPr lang="en-GB" noProof="0" dirty="0" smtClean="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cs-CZ" dirty="0"/>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smtClean="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a:t>
            </a:r>
            <a:r>
              <a:rPr lang="en-GB" altLang="cs-CZ" noProof="0" dirty="0" smtClean="0"/>
              <a:t> </a:t>
            </a:r>
            <a:r>
              <a:rPr lang="en-GB" altLang="cs-CZ" noProof="0" dirty="0" err="1" smtClean="0"/>
              <a:t>předlohy</a:t>
            </a:r>
            <a:r>
              <a:rPr lang="en-GB" altLang="cs-CZ" noProof="0" dirty="0" smtClean="0"/>
              <a:t> </a:t>
            </a:r>
            <a:r>
              <a:rPr lang="en-GB" altLang="cs-CZ" noProof="0" dirty="0" err="1" smtClean="0"/>
              <a:t>nadpisů</a:t>
            </a:r>
            <a:r>
              <a:rPr lang="en-GB" altLang="cs-CZ" noProof="0" dirty="0" smtClean="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smtClean="0"/>
              <a:t>Klepnutím</a:t>
            </a:r>
            <a:r>
              <a:rPr lang="en-GB" altLang="cs-CZ" noProof="0" dirty="0" smtClean="0"/>
              <a:t> </a:t>
            </a:r>
            <a:r>
              <a:rPr lang="en-GB" altLang="cs-CZ" noProof="0" dirty="0" err="1" smtClean="0"/>
              <a:t>lze</a:t>
            </a:r>
            <a:r>
              <a:rPr lang="en-GB" altLang="cs-CZ" noProof="0" dirty="0" smtClean="0"/>
              <a:t> </a:t>
            </a:r>
            <a:r>
              <a:rPr lang="en-GB" altLang="cs-CZ" noProof="0" dirty="0" err="1" smtClean="0"/>
              <a:t>upravit</a:t>
            </a:r>
            <a:r>
              <a:rPr lang="en-GB" altLang="cs-CZ" noProof="0" dirty="0" smtClean="0"/>
              <a:t> </a:t>
            </a:r>
            <a:r>
              <a:rPr lang="en-GB" altLang="cs-CZ" noProof="0" dirty="0" err="1" smtClean="0"/>
              <a:t>styly</a:t>
            </a:r>
            <a:r>
              <a:rPr lang="en-GB" altLang="cs-CZ" noProof="0" dirty="0" smtClean="0"/>
              <a:t> </a:t>
            </a:r>
            <a:r>
              <a:rPr lang="en-GB" altLang="cs-CZ" noProof="0" dirty="0" err="1" smtClean="0"/>
              <a:t>předlohy</a:t>
            </a:r>
            <a:r>
              <a:rPr lang="en-GB" altLang="cs-CZ" noProof="0" dirty="0" smtClean="0"/>
              <a:t> </a:t>
            </a:r>
            <a:r>
              <a:rPr lang="en-GB" altLang="cs-CZ" noProof="0" dirty="0" err="1" smtClean="0"/>
              <a:t>textu</a:t>
            </a:r>
            <a:r>
              <a:rPr lang="en-GB" altLang="cs-CZ" noProof="0" dirty="0" smtClean="0"/>
              <a:t>.</a:t>
            </a:r>
          </a:p>
          <a:p>
            <a:pPr lvl="1"/>
            <a:r>
              <a:rPr lang="en-GB" altLang="cs-CZ" noProof="0" dirty="0" err="1" smtClean="0"/>
              <a:t>Druhá</a:t>
            </a:r>
            <a:r>
              <a:rPr lang="en-GB" altLang="cs-CZ" noProof="0" dirty="0" smtClean="0"/>
              <a:t> </a:t>
            </a:r>
            <a:r>
              <a:rPr lang="en-GB" altLang="cs-CZ" noProof="0" dirty="0" err="1" smtClean="0"/>
              <a:t>úroveň</a:t>
            </a:r>
            <a:endParaRPr lang="en-GB" altLang="cs-CZ" noProof="0" dirty="0" smtClean="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smtClean="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englishvocabularyexercises.com/AWL/index.htm"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uefap.com/vocab/vocfram.htm" TargetMode="External"/><Relationship Id="rId5" Type="http://schemas.openxmlformats.org/officeDocument/2006/relationships/hyperlink" Target="http://www.phrasebank.manchester.ac.uk/" TargetMode="External"/><Relationship Id="rId4" Type="http://schemas.openxmlformats.org/officeDocument/2006/relationships/hyperlink" Target="http://www.just-the-word.com/"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14.png"/><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uefap.com/writing/feature/intro.ht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dlsweb.rmit.edu.au/lsu/content/4_WritingSkills/writing_pdf/vocabulary.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smtClean="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smtClean="0">
                <a:latin typeface="Arial Narrow" panose="020B0606020202030204" pitchFamily="34" charset="0"/>
              </a:rPr>
              <a:t>S4001 </a:t>
            </a:r>
            <a:br>
              <a:rPr lang="cs-CZ" sz="4400" dirty="0" smtClean="0">
                <a:latin typeface="Arial Narrow" panose="020B0606020202030204" pitchFamily="34" charset="0"/>
              </a:rPr>
            </a:br>
            <a:r>
              <a:rPr lang="cs-CZ" sz="4400" dirty="0" smtClean="0">
                <a:latin typeface="Arial Narrow" panose="020B0606020202030204" pitchFamily="34" charset="0"/>
              </a:rPr>
              <a:t>International Performance </a:t>
            </a:r>
            <a:br>
              <a:rPr lang="cs-CZ" sz="4400" dirty="0" smtClean="0">
                <a:latin typeface="Arial Narrow" panose="020B0606020202030204" pitchFamily="34" charset="0"/>
              </a:rPr>
            </a:br>
            <a:r>
              <a:rPr lang="cs-CZ" sz="4400" dirty="0" err="1" smtClean="0">
                <a:latin typeface="Arial Narrow" panose="020B0606020202030204" pitchFamily="34" charset="0"/>
              </a:rPr>
              <a:t>Course</a:t>
            </a:r>
            <a:endParaRPr lang="cs-CZ" sz="4400" dirty="0">
              <a:latin typeface="Arial Narrow" panose="020B0606020202030204" pitchFamily="34" charset="0"/>
            </a:endParaRPr>
          </a:p>
        </p:txBody>
      </p:sp>
      <p:sp>
        <p:nvSpPr>
          <p:cNvPr id="3" name="TextovéPole 2"/>
          <p:cNvSpPr txBox="1"/>
          <p:nvPr/>
        </p:nvSpPr>
        <p:spPr>
          <a:xfrm>
            <a:off x="4116391" y="4753021"/>
            <a:ext cx="3756454" cy="461665"/>
          </a:xfrm>
          <a:prstGeom prst="rect">
            <a:avLst/>
          </a:prstGeom>
          <a:noFill/>
        </p:spPr>
        <p:txBody>
          <a:bodyPr wrap="square" rtlCol="0">
            <a:spAutoFit/>
          </a:bodyPr>
          <a:lstStyle/>
          <a:p>
            <a:pPr algn="r"/>
            <a:r>
              <a:rPr lang="cs-CZ" dirty="0" err="1" smtClean="0">
                <a:solidFill>
                  <a:srgbClr val="00287D"/>
                </a:solidFill>
                <a:latin typeface="Arial Narrow" panose="020B0606020202030204" pitchFamily="34" charset="0"/>
              </a:rPr>
              <a:t>Autumn</a:t>
            </a:r>
            <a:r>
              <a:rPr lang="cs-CZ" dirty="0" smtClean="0">
                <a:solidFill>
                  <a:srgbClr val="00287D"/>
                </a:solidFill>
                <a:latin typeface="Arial Narrow" panose="020B0606020202030204" pitchFamily="34" charset="0"/>
              </a:rPr>
              <a:t> Term 2018</a:t>
            </a:r>
            <a:endParaRPr lang="cs-CZ" dirty="0">
              <a:solidFill>
                <a:srgbClr val="00287D"/>
              </a:solidFill>
              <a:latin typeface="Arial Narrow" panose="020B0606020202030204" pitchFamily="34" charset="0"/>
            </a:endParaRPr>
          </a:p>
        </p:txBody>
      </p:sp>
    </p:spTree>
    <p:extLst>
      <p:ext uri="{BB962C8B-B14F-4D97-AF65-F5344CB8AC3E}">
        <p14:creationId xmlns:p14="http://schemas.microsoft.com/office/powerpoint/2010/main" val="1937958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smtClean="0">
                <a:solidFill>
                  <a:srgbClr val="00287D"/>
                </a:solidFill>
                <a:latin typeface="Arial Narrow" pitchFamily="34" charset="0"/>
              </a:rPr>
              <a:t>neatly presented   		cohesive 	with full forms of words</a:t>
            </a:r>
          </a:p>
          <a:p>
            <a:pPr>
              <a:lnSpc>
                <a:spcPct val="90000"/>
              </a:lnSpc>
              <a:buFontTx/>
              <a:buNone/>
            </a:pPr>
            <a:r>
              <a:rPr lang="en-GB" altLang="cs-CZ" sz="2200" dirty="0" smtClean="0">
                <a:solidFill>
                  <a:srgbClr val="00287D"/>
                </a:solidFill>
                <a:latin typeface="Arial Narrow" pitchFamily="34" charset="0"/>
              </a:rPr>
              <a:t>objective    			correct   		without redundancies </a:t>
            </a:r>
          </a:p>
          <a:p>
            <a:pPr>
              <a:lnSpc>
                <a:spcPct val="90000"/>
              </a:lnSpc>
              <a:buFontTx/>
              <a:buNone/>
            </a:pPr>
            <a:r>
              <a:rPr lang="en-GB" altLang="cs-CZ" sz="2200" dirty="0" smtClean="0">
                <a:solidFill>
                  <a:srgbClr val="00287D"/>
                </a:solidFill>
                <a:latin typeface="Arial Narrow" pitchFamily="34" charset="0"/>
              </a:rPr>
              <a:t>explicit         			factual 		with flowing structure </a:t>
            </a:r>
          </a:p>
          <a:p>
            <a:pPr>
              <a:lnSpc>
                <a:spcPct val="90000"/>
              </a:lnSpc>
              <a:buFontTx/>
              <a:buNone/>
            </a:pPr>
            <a:r>
              <a:rPr lang="en-GB" altLang="cs-CZ" sz="2200" dirty="0" smtClean="0">
                <a:solidFill>
                  <a:srgbClr val="00287D"/>
                </a:solidFill>
                <a:latin typeface="Arial Narrow" pitchFamily="34" charset="0"/>
              </a:rPr>
              <a:t>hedged   			unambiguous 	without clichés </a:t>
            </a:r>
          </a:p>
          <a:p>
            <a:pPr>
              <a:lnSpc>
                <a:spcPct val="90000"/>
              </a:lnSpc>
              <a:buFontTx/>
              <a:buNone/>
            </a:pPr>
            <a:r>
              <a:rPr lang="en-GB" altLang="cs-CZ" sz="2200" dirty="0" smtClean="0">
                <a:solidFill>
                  <a:srgbClr val="00287D"/>
                </a:solidFill>
                <a:latin typeface="Arial Narrow" pitchFamily="34" charset="0"/>
              </a:rPr>
              <a:t>frequent third person pronouns	accurate		responsible</a:t>
            </a:r>
          </a:p>
          <a:p>
            <a:pPr>
              <a:lnSpc>
                <a:spcPct val="90000"/>
              </a:lnSpc>
              <a:buFontTx/>
              <a:buNone/>
            </a:pPr>
            <a:r>
              <a:rPr lang="en-GB" altLang="cs-CZ" sz="2200" dirty="0" smtClean="0">
                <a:solidFill>
                  <a:srgbClr val="00287D"/>
                </a:solidFill>
                <a:latin typeface="Arial Narrow" pitchFamily="34" charset="0"/>
              </a:rPr>
              <a:t>well structured 			neutral		backed up by evidence </a:t>
            </a:r>
          </a:p>
          <a:p>
            <a:pPr>
              <a:lnSpc>
                <a:spcPct val="90000"/>
              </a:lnSpc>
              <a:buFontTx/>
              <a:buNone/>
            </a:pPr>
            <a:r>
              <a:rPr lang="en-GB" altLang="cs-CZ" sz="2200" dirty="0" smtClean="0">
                <a:solidFill>
                  <a:srgbClr val="00287D"/>
                </a:solidFill>
                <a:latin typeface="Arial Narrow" pitchFamily="34" charset="0"/>
              </a:rPr>
              <a:t>professionally acceptable         	revised		understandable</a:t>
            </a:r>
          </a:p>
          <a:p>
            <a:pPr>
              <a:lnSpc>
                <a:spcPct val="90000"/>
              </a:lnSpc>
              <a:buNone/>
            </a:pPr>
            <a:r>
              <a:rPr lang="en-GB" altLang="cs-CZ" sz="2200" dirty="0" smtClean="0">
                <a:solidFill>
                  <a:srgbClr val="00287D"/>
                </a:solidFill>
                <a:latin typeface="Arial Narrow" pitchFamily="34" charset="0"/>
              </a:rPr>
              <a:t>linear structure 			timeless		specific</a:t>
            </a:r>
          </a:p>
          <a:p>
            <a:pPr>
              <a:lnSpc>
                <a:spcPct val="90000"/>
              </a:lnSpc>
              <a:buFontTx/>
              <a:buNone/>
            </a:pPr>
            <a:r>
              <a:rPr lang="en-GB" altLang="cs-CZ" sz="2200" dirty="0" smtClean="0">
                <a:solidFill>
                  <a:srgbClr val="00287D"/>
                </a:solidFill>
                <a:latin typeface="Arial Narrow" pitchFamily="34" charset="0"/>
              </a:rPr>
              <a:t>without colloquialisms 		re-drafted	referenced		</a:t>
            </a:r>
          </a:p>
          <a:p>
            <a:pPr>
              <a:lnSpc>
                <a:spcPct val="90000"/>
              </a:lnSpc>
              <a:buNone/>
            </a:pPr>
            <a:r>
              <a:rPr lang="en-GB" altLang="cs-CZ" sz="2200" dirty="0" smtClean="0">
                <a:solidFill>
                  <a:srgbClr val="00287D"/>
                </a:solidFill>
                <a:latin typeface="Arial Narrow" pitchFamily="34" charset="0"/>
              </a:rPr>
              <a:t>precise 				clear 		nominalised            </a:t>
            </a:r>
          </a:p>
          <a:p>
            <a:pPr>
              <a:lnSpc>
                <a:spcPct val="90000"/>
              </a:lnSpc>
              <a:buNone/>
            </a:pPr>
            <a:r>
              <a:rPr lang="en-GB" altLang="cs-CZ" sz="2200" dirty="0" smtClean="0">
                <a:solidFill>
                  <a:srgbClr val="00287D"/>
                </a:solidFill>
                <a:latin typeface="Arial Narrow" pitchFamily="34" charset="0"/>
              </a:rPr>
              <a:t>claiming authority			formal 		tentative</a:t>
            </a:r>
          </a:p>
          <a:p>
            <a:pPr>
              <a:lnSpc>
                <a:spcPct val="90000"/>
              </a:lnSpc>
              <a:buNone/>
            </a:pPr>
            <a:r>
              <a:rPr lang="en-GB" altLang="cs-CZ" sz="2200" dirty="0" smtClean="0">
                <a:solidFill>
                  <a:srgbClr val="00287D"/>
                </a:solidFill>
                <a:latin typeface="Arial Narrow" pitchFamily="34" charset="0"/>
              </a:rPr>
              <a:t>more frequent passive voice        	impersonal 	no negative forms </a:t>
            </a:r>
          </a:p>
          <a:p>
            <a:pPr>
              <a:lnSpc>
                <a:spcPct val="90000"/>
              </a:lnSpc>
              <a:buNone/>
            </a:pPr>
            <a:r>
              <a:rPr lang="en-GB" altLang="cs-CZ" sz="2200" dirty="0" smtClean="0">
                <a:solidFill>
                  <a:srgbClr val="00287D"/>
                </a:solidFill>
                <a:latin typeface="Arial Narrow" pitchFamily="34" charset="0"/>
              </a:rPr>
              <a:t>with explicit links between presented ideas		coherent</a:t>
            </a:r>
          </a:p>
          <a:p>
            <a:pPr>
              <a:lnSpc>
                <a:spcPct val="90000"/>
              </a:lnSpc>
              <a:buFontTx/>
              <a:buNone/>
            </a:pPr>
            <a:r>
              <a:rPr lang="en-GB" altLang="cs-CZ" sz="2200" dirty="0" smtClean="0">
                <a:solidFill>
                  <a:srgbClr val="00287D"/>
                </a:solidFill>
                <a:latin typeface="Arial Narrow" pitchFamily="34" charset="0"/>
              </a:rPr>
              <a:t>with clear understanding of the subject matter 	concise</a:t>
            </a:r>
          </a:p>
          <a:p>
            <a:pPr>
              <a:lnSpc>
                <a:spcPct val="90000"/>
              </a:lnSpc>
              <a:buFontTx/>
              <a:buNone/>
            </a:pPr>
            <a:r>
              <a:rPr lang="en-GB" altLang="cs-CZ" sz="2200" dirty="0" smtClean="0">
                <a:solidFill>
                  <a:srgbClr val="00287D"/>
                </a:solidFill>
                <a:latin typeface="Arial Narrow" pitchFamily="34" charset="0"/>
              </a:rPr>
              <a:t>relevant within the discourse of your discipline</a:t>
            </a: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977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spTree>
    <p:extLst>
      <p:ext uri="{BB962C8B-B14F-4D97-AF65-F5344CB8AC3E}">
        <p14:creationId xmlns:p14="http://schemas.microsoft.com/office/powerpoint/2010/main" val="369292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cs-CZ" sz="2000" dirty="0" smtClean="0">
                <a:solidFill>
                  <a:srgbClr val="00287D"/>
                </a:solidFill>
                <a:latin typeface="Arial Narrow" panose="020B0606020202030204" pitchFamily="34" charset="0"/>
              </a:rPr>
              <a:t>a) </a:t>
            </a:r>
            <a:r>
              <a:rPr lang="en-GB" sz="2000" dirty="0" smtClean="0">
                <a:solidFill>
                  <a:srgbClr val="00287D"/>
                </a:solidFill>
                <a:latin typeface="Arial Narrow" panose="020B0606020202030204" pitchFamily="34" charset="0"/>
              </a:rPr>
              <a:t>It </a:t>
            </a:r>
            <a:r>
              <a:rPr lang="en-GB" sz="2000" dirty="0">
                <a:solidFill>
                  <a:srgbClr val="00287D"/>
                </a:solidFill>
                <a:latin typeface="Arial Narrow" panose="020B0606020202030204" pitchFamily="34" charset="0"/>
              </a:rPr>
              <a:t>rained cats and dogs yesterday, didn´t it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b) What a downpour last night</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c) The UK Meteorology Office monitored a heavy rainfall with the rate of precipitation reading 46 millimetres per hour on 24th March 2011 in North Cumbria</a:t>
            </a:r>
            <a:r>
              <a:rPr lang="en-GB" sz="2000" dirty="0" smtClean="0">
                <a:solidFill>
                  <a:srgbClr val="00287D"/>
                </a:solidFill>
                <a:latin typeface="Arial Narrow" panose="020B0606020202030204" pitchFamily="34" charset="0"/>
              </a:rPr>
              <a:t>.</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en-GB" sz="2000" dirty="0">
                <a:solidFill>
                  <a:srgbClr val="00287D"/>
                </a:solidFill>
                <a:latin typeface="Arial Narrow" panose="020B0606020202030204" pitchFamily="34" charset="0"/>
              </a:rPr>
              <a:t>d) She 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71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endParaRPr lang="cs-CZ" sz="18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It </a:t>
            </a:r>
            <a:r>
              <a:rPr lang="en-GB" sz="3600" dirty="0">
                <a:solidFill>
                  <a:srgbClr val="00287D"/>
                </a:solidFill>
                <a:latin typeface="Arial Narrow" panose="020B0606020202030204" pitchFamily="34" charset="0"/>
              </a:rPr>
              <a:t>rained cats and dogs yesterday, didn´t it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457200" indent="-457200">
              <a:buAutoNum type="alphaLcParenR"/>
            </a:pPr>
            <a:endParaRPr lang="cs-CZ" sz="20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se šipkou 2"/>
          <p:cNvCxnSpPr/>
          <p:nvPr/>
        </p:nvCxnSpPr>
        <p:spPr bwMode="auto">
          <a:xfrm>
            <a:off x="2255108" y="2088292"/>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V="1">
            <a:off x="4719252" y="3945925"/>
            <a:ext cx="451022" cy="145397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flipH="1">
            <a:off x="6993924" y="1989438"/>
            <a:ext cx="753762" cy="134688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se šipkou 11"/>
          <p:cNvCxnSpPr/>
          <p:nvPr/>
        </p:nvCxnSpPr>
        <p:spPr bwMode="auto">
          <a:xfrm flipH="1">
            <a:off x="7488195" y="1989438"/>
            <a:ext cx="259491" cy="1433384"/>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000" dirty="0" smtClean="0">
                <a:solidFill>
                  <a:srgbClr val="00287D"/>
                </a:solidFill>
                <a:latin typeface="Arial Narrow" panose="020B0606020202030204" pitchFamily="34" charset="0"/>
              </a:rPr>
              <a:t> </a:t>
            </a: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endParaRPr lang="cs-CZ" sz="2000" dirty="0" smtClean="0">
              <a:solidFill>
                <a:srgbClr val="00287D"/>
              </a:solidFill>
              <a:latin typeface="Arial Narrow" panose="020B0606020202030204" pitchFamily="34" charset="0"/>
            </a:endParaRPr>
          </a:p>
          <a:p>
            <a:pPr marL="0" indent="0">
              <a:buNone/>
            </a:pPr>
            <a:endParaRPr lang="cs-CZ" sz="2000" dirty="0">
              <a:solidFill>
                <a:srgbClr val="00287D"/>
              </a:solidFill>
              <a:latin typeface="Arial Narrow" panose="020B0606020202030204" pitchFamily="34" charset="0"/>
            </a:endParaRPr>
          </a:p>
          <a:p>
            <a:pPr marL="0" indent="0">
              <a:buNone/>
            </a:pPr>
            <a:r>
              <a:rPr lang="cs-CZ" sz="20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What </a:t>
            </a:r>
            <a:r>
              <a:rPr lang="en-GB" sz="3600" dirty="0">
                <a:solidFill>
                  <a:srgbClr val="00287D"/>
                </a:solidFill>
                <a:latin typeface="Arial Narrow" panose="020B0606020202030204" pitchFamily="34" charset="0"/>
              </a:rPr>
              <a:t>a downpour last night</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marL="0" indent="0">
              <a:buNone/>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p:cNvCxnSpPr/>
          <p:nvPr/>
        </p:nvCxnSpPr>
        <p:spPr bwMode="auto">
          <a:xfrm>
            <a:off x="4102443" y="1927654"/>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flipH="1">
            <a:off x="6005385" y="2236573"/>
            <a:ext cx="1248031"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3083385" y="3877400"/>
            <a:ext cx="902044" cy="1235676"/>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sz="2000" dirty="0">
              <a:solidFill>
                <a:srgbClr val="00287D"/>
              </a:solidFill>
              <a:latin typeface="Arial Narrow" panose="020B0606020202030204" pitchFamily="34" charset="0"/>
            </a:endParaRPr>
          </a:p>
          <a:p>
            <a:pPr marL="0" indent="0" algn="ctr">
              <a:buNone/>
            </a:pPr>
            <a:endParaRPr lang="cs-CZ" sz="3600" dirty="0" smtClean="0">
              <a:solidFill>
                <a:srgbClr val="00287D"/>
              </a:solidFill>
              <a:latin typeface="Arial Narrow" panose="020B0606020202030204" pitchFamily="34" charset="0"/>
            </a:endParaRPr>
          </a:p>
          <a:p>
            <a:pPr marL="0" indent="0" algn="ctr">
              <a:buNone/>
            </a:pPr>
            <a:r>
              <a:rPr lang="en-GB" sz="3600" dirty="0" smtClean="0">
                <a:solidFill>
                  <a:srgbClr val="00287D"/>
                </a:solidFill>
                <a:latin typeface="Arial Narrow" panose="020B0606020202030204" pitchFamily="34" charset="0"/>
              </a:rPr>
              <a:t>The </a:t>
            </a:r>
            <a:r>
              <a:rPr lang="en-GB" sz="3600" dirty="0">
                <a:solidFill>
                  <a:srgbClr val="00287D"/>
                </a:solidFill>
                <a:latin typeface="Arial Narrow" panose="020B0606020202030204" pitchFamily="34" charset="0"/>
              </a:rPr>
              <a:t>UK Meteorology Office monitored a heavy rainfall with the rate of precipitation reading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46 </a:t>
            </a:r>
            <a:r>
              <a:rPr lang="en-GB" sz="3600" dirty="0">
                <a:solidFill>
                  <a:srgbClr val="00287D"/>
                </a:solidFill>
                <a:latin typeface="Arial Narrow" panose="020B0606020202030204" pitchFamily="34" charset="0"/>
              </a:rPr>
              <a:t>millimetres per hour on 24th March 2011 </a:t>
            </a:r>
            <a:r>
              <a:rPr lang="cs-CZ" sz="3600" dirty="0" smtClean="0">
                <a:solidFill>
                  <a:srgbClr val="00287D"/>
                </a:solidFill>
                <a:latin typeface="Arial Narrow" panose="020B0606020202030204" pitchFamily="34" charset="0"/>
              </a:rPr>
              <a:t>  </a:t>
            </a:r>
            <a:r>
              <a:rPr lang="en-GB" sz="3600" dirty="0" smtClean="0">
                <a:solidFill>
                  <a:srgbClr val="00287D"/>
                </a:solidFill>
                <a:latin typeface="Arial Narrow" panose="020B0606020202030204" pitchFamily="34" charset="0"/>
              </a:rPr>
              <a:t>in </a:t>
            </a:r>
            <a:r>
              <a:rPr lang="en-GB" sz="3600" dirty="0">
                <a:solidFill>
                  <a:srgbClr val="00287D"/>
                </a:solidFill>
                <a:latin typeface="Arial Narrow" panose="020B0606020202030204" pitchFamily="34" charset="0"/>
              </a:rPr>
              <a:t>North Cumbria</a:t>
            </a:r>
            <a:r>
              <a:rPr lang="en-GB" sz="3600" dirty="0" smtClean="0">
                <a:solidFill>
                  <a:srgbClr val="00287D"/>
                </a:solidFill>
                <a:latin typeface="Arial Narrow" panose="020B0606020202030204" pitchFamily="34" charset="0"/>
              </a:rPr>
              <a:t>.</a:t>
            </a:r>
            <a:endParaRPr lang="cs-CZ" sz="3600" dirty="0" smtClean="0">
              <a:solidFill>
                <a:srgbClr val="00287D"/>
              </a:solidFill>
              <a:latin typeface="Arial Narrow" panose="020B0606020202030204"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smtClean="0">
                <a:latin typeface="Arial Narrow" pitchFamily="34" charset="0"/>
              </a:rPr>
              <a:t>style</a:t>
            </a: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r>
              <a:rPr lang="en-GB" sz="2800" dirty="0" smtClean="0">
                <a:solidFill>
                  <a:srgbClr val="00287D"/>
                </a:solidFill>
                <a:latin typeface="Arial Narrow" panose="020B0606020202030204" pitchFamily="34" charset="0"/>
              </a:rPr>
              <a:t>She </a:t>
            </a:r>
            <a:r>
              <a:rPr lang="en-GB" sz="2800" dirty="0">
                <a:solidFill>
                  <a:srgbClr val="00287D"/>
                </a:solidFill>
                <a:latin typeface="Arial Narrow" panose="020B0606020202030204" pitchFamily="34" charset="0"/>
              </a:rPr>
              <a:t>was standing there in the storm waiting for deafening thunder to come, feeling the water cooling the air and thinking of how heavy the drops of water must be so that they could fall down from the dark clouds and make her feel refreshed and so light that she could fly, and make her full of energy, make her appreciate the eternal life it delivers, when finally she realised this precipitation was indeed a friend, her only true friend.                                                                                </a:t>
            </a:r>
            <a:endParaRPr lang="cs-CZ" sz="2800" dirty="0">
              <a:solidFill>
                <a:srgbClr val="00287D"/>
              </a:solidFill>
              <a:latin typeface="Arial Narrow" panose="020B0606020202030204" pitchFamily="34" charset="0"/>
            </a:endParaRPr>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Přímá spojnice se šipkou 4"/>
          <p:cNvCxnSpPr/>
          <p:nvPr/>
        </p:nvCxnSpPr>
        <p:spPr bwMode="auto">
          <a:xfrm>
            <a:off x="827903" y="5647038"/>
            <a:ext cx="1544595"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se šipkou 6"/>
          <p:cNvCxnSpPr/>
          <p:nvPr/>
        </p:nvCxnSpPr>
        <p:spPr bwMode="auto">
          <a:xfrm>
            <a:off x="2582562" y="5647038"/>
            <a:ext cx="1351006"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a:off x="4188941" y="5647038"/>
            <a:ext cx="1453978"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p:nvPr/>
        </p:nvCxnSpPr>
        <p:spPr bwMode="auto">
          <a:xfrm>
            <a:off x="5881816" y="5647038"/>
            <a:ext cx="1519882" cy="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9943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0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smtClean="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Redundant </a:t>
            </a:r>
            <a:r>
              <a:rPr lang="en-GB" dirty="0">
                <a:solidFill>
                  <a:srgbClr val="00287D"/>
                </a:solidFill>
                <a:latin typeface="Arial Narrow" panose="020B0606020202030204" pitchFamily="34" charset="0"/>
              </a:rPr>
              <a:t>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66518" y="4640159"/>
            <a:ext cx="4572000" cy="261610"/>
          </a:xfrm>
          <a:prstGeom prst="rect">
            <a:avLst/>
          </a:prstGeom>
        </p:spPr>
        <p:txBody>
          <a:bodyPr>
            <a:spAutoFit/>
          </a:bodyPr>
          <a:lstStyle/>
          <a:p>
            <a:r>
              <a:rPr lang="en-GB" sz="1100" dirty="0" smtClean="0">
                <a:solidFill>
                  <a:srgbClr val="00287D"/>
                </a:solidFill>
                <a:latin typeface="Arial Narrow" panose="020B0606020202030204" pitchFamily="34" charset="0"/>
              </a:rPr>
              <a:t>Adapted from: Cooper, </a:t>
            </a:r>
            <a:r>
              <a:rPr lang="en-GB" sz="1100" dirty="0">
                <a:solidFill>
                  <a:srgbClr val="00287D"/>
                </a:solidFill>
                <a:latin typeface="Arial Narrow" panose="020B0606020202030204" pitchFamily="34" charset="0"/>
              </a:rPr>
              <a:t>P. (2011): Academic Writing and Czech </a:t>
            </a:r>
            <a:r>
              <a:rPr lang="en-GB" sz="1100" dirty="0" smtClean="0">
                <a:solidFill>
                  <a:srgbClr val="00287D"/>
                </a:solidFill>
                <a:latin typeface="Arial Narrow" panose="020B0606020202030204" pitchFamily="34" charset="0"/>
              </a:rPr>
              <a:t>Universities </a:t>
            </a:r>
            <a:endParaRPr lang="cs-CZ" sz="1100" dirty="0">
              <a:solidFill>
                <a:srgbClr val="00287D"/>
              </a:solidFill>
              <a:latin typeface="Arial Narrow" panose="020B0606020202030204" pitchFamily="34" charset="0"/>
            </a:endParaRPr>
          </a:p>
        </p:txBody>
      </p:sp>
    </p:spTree>
    <p:extLst>
      <p:ext uri="{BB962C8B-B14F-4D97-AF65-F5344CB8AC3E}">
        <p14:creationId xmlns:p14="http://schemas.microsoft.com/office/powerpoint/2010/main" val="219348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smtClean="0">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5"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2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89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25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smtClean="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9"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9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19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06501" y="612007"/>
            <a:ext cx="8086635" cy="647700"/>
          </a:xfrm>
        </p:spPr>
        <p:txBody>
          <a:bodyPr/>
          <a:lstStyle/>
          <a:p>
            <a:pPr algn="r"/>
            <a:r>
              <a:rPr lang="cs-CZ" altLang="cs-CZ" sz="3200" dirty="0" smtClean="0">
                <a:latin typeface="Calibri" panose="020F0502020204030204" pitchFamily="34" charset="0"/>
                <a:cs typeface="Calibri" panose="020F0502020204030204" pitchFamily="34" charset="0"/>
              </a:rPr>
              <a:t>formality</a:t>
            </a:r>
            <a:endParaRPr lang="en-GB" altLang="cs-CZ" sz="3200" dirty="0" smtClean="0">
              <a:latin typeface="Calibri" panose="020F0502020204030204" pitchFamily="34" charset="0"/>
              <a:cs typeface="Calibri" panose="020F0502020204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541323" y="1773239"/>
            <a:ext cx="7816993" cy="4031873"/>
          </a:xfrm>
          <a:prstGeom prst="rect">
            <a:avLst/>
          </a:prstGeom>
        </p:spPr>
        <p:txBody>
          <a:bodyPr wrap="square">
            <a:spAutoFit/>
          </a:bodyPr>
          <a:lstStyle/>
          <a:p>
            <a:pPr marL="514350" indent="-514350">
              <a:spcAft>
                <a:spcPts val="0"/>
              </a:spcAft>
              <a:buAutoNum type="alphaLcParenR"/>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Essential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measures should be undertaken at the earliest opportunity</a:t>
            </a: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t>
            </a: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
            </a:r>
            <a:b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b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b) You should do whatever you have to as soon as you can. </a:t>
            </a:r>
            <a:endParaRPr lang="cs-CZ" sz="3200" dirty="0" smtClean="0">
              <a:solidFill>
                <a:srgbClr val="00287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endParaRPr lang="cs-CZ" sz="3200" dirty="0">
              <a:solidFill>
                <a:srgbClr val="00287D"/>
              </a:solidFill>
              <a:latin typeface="Times New Roman" panose="02020603050405020304" pitchFamily="18" charset="0"/>
              <a:ea typeface="Times New Roman" panose="02020603050405020304" pitchFamily="18" charset="0"/>
            </a:endParaRPr>
          </a:p>
          <a:p>
            <a:pPr>
              <a:spcAft>
                <a:spcPts val="0"/>
              </a:spcAft>
            </a:pPr>
            <a:r>
              <a:rPr lang="en-GB" sz="3200" dirty="0">
                <a:solidFill>
                  <a:srgbClr val="00287D"/>
                </a:solidFill>
                <a:latin typeface="Calibri" panose="020F0502020204030204" pitchFamily="34" charset="0"/>
                <a:ea typeface="Times New Roman" panose="02020603050405020304" pitchFamily="18" charset="0"/>
                <a:cs typeface="Times New Roman" panose="02020603050405020304" pitchFamily="18" charset="0"/>
              </a:rPr>
              <a:t>c) One should undertake any necessary measures at the earliest opportunity. </a:t>
            </a:r>
            <a:endParaRPr lang="cs-CZ" sz="3200" dirty="0">
              <a:solidFill>
                <a:srgbClr val="00287D"/>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77305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25</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a:t>
            </a:r>
            <a:r>
              <a:rPr lang="cs-CZ" altLang="cs-CZ" sz="4400" dirty="0" smtClean="0">
                <a:latin typeface="Arial Narrow" panose="020B0606020202030204" pitchFamily="34" charset="0"/>
              </a:rPr>
              <a:t>e-</a:t>
            </a:r>
            <a:r>
              <a:rPr lang="cs-CZ" altLang="cs-CZ" sz="4400" dirty="0" err="1" smtClean="0">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425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smtClean="0">
                          <a:solidFill>
                            <a:schemeClr val="tx1"/>
                          </a:solidFill>
                          <a:effectLst/>
                          <a:latin typeface="Arial Narrow" panose="020B0606020202030204" pitchFamily="34" charset="0"/>
                        </a:rPr>
                        <a:t>Physics</a:t>
                      </a:r>
                      <a:endParaRPr lang="cs-CZ" sz="1100" dirty="0" smtClean="0">
                        <a:solidFill>
                          <a:schemeClr val="tx1"/>
                        </a:solidFill>
                        <a:effectLst/>
                        <a:latin typeface="Arial Narrow" panose="020B0606020202030204" pitchFamily="34" charset="0"/>
                      </a:endParaRPr>
                    </a:p>
                    <a:p>
                      <a:pPr lvl="0">
                        <a:spcAft>
                          <a:spcPts val="0"/>
                        </a:spcAft>
                      </a:pPr>
                      <a:endParaRPr lang="cs-CZ" sz="1200" dirty="0" smtClean="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Marketing</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smtClean="0">
                          <a:solidFill>
                            <a:schemeClr val="tx1"/>
                          </a:solidFill>
                          <a:effectLst/>
                          <a:latin typeface="Arial Narrow" panose="020B0606020202030204" pitchFamily="34" charset="0"/>
                        </a:rPr>
                        <a:t>Biology</a:t>
                      </a:r>
                      <a:endParaRPr lang="cs-CZ" sz="1100" dirty="0" smtClean="0">
                        <a:solidFill>
                          <a:schemeClr val="tx1"/>
                        </a:solidFill>
                        <a:effectLst/>
                        <a:latin typeface="Arial Narrow" panose="020B0606020202030204" pitchFamily="34" charset="0"/>
                      </a:endParaRPr>
                    </a:p>
                    <a:p>
                      <a:pPr lvl="0">
                        <a:spcAft>
                          <a:spcPts val="0"/>
                        </a:spcAft>
                      </a:pPr>
                      <a:endParaRPr lang="cs-CZ" sz="1100" dirty="0" smtClean="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27</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smtClean="0">
                <a:solidFill>
                  <a:srgbClr val="00287D"/>
                </a:solidFill>
                <a:latin typeface="Calibri" panose="020F0502020204030204" pitchFamily="34" charset="0"/>
                <a:cs typeface="Calibri" panose="020F0502020204030204" pitchFamily="34" charset="0"/>
              </a:rPr>
              <a:t>All manuscripts must</a:t>
            </a:r>
            <a:r>
              <a:rPr lang="cs-CZ" sz="3600" dirty="0" smtClean="0">
                <a:solidFill>
                  <a:srgbClr val="00287D"/>
                </a:solidFill>
                <a:latin typeface="Calibri" panose="020F0502020204030204" pitchFamily="34" charset="0"/>
                <a:cs typeface="Calibri" panose="020F0502020204030204" pitchFamily="34" charset="0"/>
              </a:rPr>
              <a:t>…</a:t>
            </a:r>
            <a:r>
              <a:rPr lang="en-US" sz="3600" dirty="0" smtClean="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smtClean="0">
                <a:solidFill>
                  <a:srgbClr val="00287D"/>
                </a:solidFill>
                <a:latin typeface="Calibri" panose="020F0502020204030204" pitchFamily="34" charset="0"/>
                <a:cs typeface="Calibri" panose="020F0502020204030204" pitchFamily="34" charset="0"/>
              </a:rPr>
              <a:t>…</a:t>
            </a:r>
          </a:p>
          <a:p>
            <a:pPr indent="0">
              <a:buNone/>
            </a:pPr>
            <a:endParaRPr lang="cs-CZ" sz="3600" dirty="0" smtClean="0">
              <a:solidFill>
                <a:srgbClr val="00287D"/>
              </a:solidFill>
              <a:latin typeface="Calibri" panose="020F0502020204030204" pitchFamily="34" charset="0"/>
              <a:cs typeface="Calibri" panose="020F0502020204030204" pitchFamily="34" charset="0"/>
            </a:endParaRPr>
          </a:p>
          <a:p>
            <a:pPr indent="0">
              <a:buNone/>
            </a:pPr>
            <a:r>
              <a:rPr lang="cs-CZ" sz="1400" dirty="0" smtClean="0">
                <a:latin typeface="Arial Narrow" panose="020B0606020202030204" pitchFamily="34" charset="0"/>
              </a:rPr>
              <a:t>		</a:t>
            </a:r>
            <a:r>
              <a:rPr lang="cs-CZ" sz="1400" dirty="0" smtClean="0">
                <a:solidFill>
                  <a:srgbClr val="00287D"/>
                </a:solidFill>
                <a:latin typeface="Arial Narrow" panose="020B0606020202030204" pitchFamily="34" charset="0"/>
              </a:rPr>
              <a:t>(</a:t>
            </a:r>
            <a:r>
              <a:rPr lang="en-GB" sz="1400" dirty="0" smtClean="0">
                <a:solidFill>
                  <a:srgbClr val="00287D"/>
                </a:solidFill>
                <a:latin typeface="Arial Narrow" panose="020B0606020202030204" pitchFamily="34" charset="0"/>
              </a:rPr>
              <a:t>Adapted from: http://www.igi-global.com/publish/contributor-resources/before-you-write</a:t>
            </a:r>
            <a:r>
              <a:rPr lang="cs-CZ" sz="1400" dirty="0" smtClean="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78045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smtClean="0">
                <a:latin typeface="Arial Narrow" pitchFamily="34" charset="0"/>
              </a:rPr>
              <a:t>passive </a:t>
            </a:r>
            <a:r>
              <a:rPr lang="cs-CZ" altLang="cs-CZ" sz="3600" dirty="0" smtClean="0">
                <a:latin typeface="Arial Narrow" pitchFamily="34" charset="0"/>
              </a:rPr>
              <a:t>  </a:t>
            </a:r>
            <a:r>
              <a:rPr lang="en-GB" altLang="cs-CZ" sz="3600" dirty="0" smtClean="0">
                <a:latin typeface="Arial Narrow" pitchFamily="34" charset="0"/>
              </a:rPr>
              <a:t>vs </a:t>
            </a:r>
            <a:r>
              <a:rPr lang="cs-CZ" altLang="cs-CZ" sz="3600" dirty="0" smtClean="0">
                <a:latin typeface="Arial Narrow" pitchFamily="34" charset="0"/>
              </a:rPr>
              <a:t>  </a:t>
            </a:r>
            <a:r>
              <a:rPr lang="en-GB" altLang="cs-CZ" sz="3600" dirty="0" smtClean="0">
                <a:latin typeface="Arial Narrow" pitchFamily="34" charset="0"/>
              </a:rPr>
              <a:t>active</a:t>
            </a:r>
          </a:p>
        </p:txBody>
      </p:sp>
      <p:pic>
        <p:nvPicPr>
          <p:cNvPr id="7"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67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3382275159"/>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dirty="0">
                          <a:solidFill>
                            <a:srgbClr val="00287D"/>
                          </a:solidFill>
                          <a:effectLst/>
                        </a:rPr>
                        <a:t>Physical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lumOff val="7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solidFill>
                <a:srgbClr val="00287D"/>
              </a:solidFill>
            </a:endParaRPr>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a:t>
            </a:r>
            <a:r>
              <a:rPr lang="en-GB" sz="1100" dirty="0" smtClean="0">
                <a:solidFill>
                  <a:srgbClr val="00287D"/>
                </a:solidFill>
              </a:rPr>
              <a:t>P=passive                             Source: </a:t>
            </a:r>
            <a:r>
              <a:rPr lang="en-GB" sz="1100" dirty="0" err="1" smtClean="0">
                <a:solidFill>
                  <a:srgbClr val="00287D"/>
                </a:solidFill>
              </a:rPr>
              <a:t>I.A.Martinez</a:t>
            </a:r>
            <a:r>
              <a:rPr lang="en-GB" sz="1100" dirty="0" smtClean="0">
                <a:solidFill>
                  <a:srgbClr val="00287D"/>
                </a:solidFill>
              </a:rPr>
              <a:t>/English for </a:t>
            </a:r>
            <a:r>
              <a:rPr lang="en-GB" sz="1100" dirty="0">
                <a:solidFill>
                  <a:srgbClr val="00287D"/>
                </a:solidFill>
              </a:rPr>
              <a:t>Specific Purposes 20 (2001) 227-247</a:t>
            </a:r>
            <a:r>
              <a:rPr lang="en-GB" sz="1100" dirty="0" smtClean="0">
                <a:solidFill>
                  <a:srgbClr val="00287D"/>
                </a:solidFill>
              </a:rPr>
              <a:t>)</a:t>
            </a:r>
            <a:endParaRPr lang="cs-CZ" sz="1100" dirty="0">
              <a:solidFill>
                <a:srgbClr val="00287D"/>
              </a:solidFill>
            </a:endParaRPr>
          </a:p>
        </p:txBody>
      </p:sp>
      <p:sp>
        <p:nvSpPr>
          <p:cNvPr id="6" name="TextovéPole 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pic>
        <p:nvPicPr>
          <p:cNvPr id="9"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38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p:txBody>
          <a:bodyPr/>
          <a:lstStyle/>
          <a:p>
            <a:pPr>
              <a:buFontTx/>
              <a:buNone/>
            </a:pPr>
            <a:endParaRPr lang="en-GB" altLang="cs-CZ" b="1" u="sng" dirty="0"/>
          </a:p>
          <a:p>
            <a:pPr>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What</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Who </a:t>
            </a:r>
            <a:endParaRPr lang="cs-CZ" altLang="cs-CZ" sz="5400" b="1" dirty="0">
              <a:solidFill>
                <a:srgbClr val="00287D"/>
              </a:solidFill>
              <a:latin typeface="Arial Narrow" pitchFamily="34" charset="0"/>
            </a:endParaRPr>
          </a:p>
          <a:p>
            <a:pPr>
              <a:buFontTx/>
              <a:buNone/>
            </a:pPr>
            <a:r>
              <a:rPr lang="cs-CZ" altLang="cs-CZ" sz="5400" b="1" dirty="0" smtClean="0">
                <a:solidFill>
                  <a:srgbClr val="00287D"/>
                </a:solidFill>
                <a:latin typeface="Arial Narrow" pitchFamily="34" charset="0"/>
              </a:rPr>
              <a:t>							</a:t>
            </a:r>
            <a:r>
              <a:rPr lang="en-GB" altLang="cs-CZ" sz="5400" b="1" dirty="0" smtClean="0">
                <a:solidFill>
                  <a:srgbClr val="00287D"/>
                </a:solidFill>
                <a:latin typeface="Arial Narrow" pitchFamily="34" charset="0"/>
              </a:rPr>
              <a:t>Why</a:t>
            </a:r>
            <a:endParaRPr lang="cs-CZ" altLang="cs-CZ" sz="5400" b="1" dirty="0">
              <a:solidFill>
                <a:srgbClr val="00287D"/>
              </a:solidFill>
              <a:latin typeface="Arial Narrow"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smtClean="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smtClean="0">
                          <a:solidFill>
                            <a:srgbClr val="00287D"/>
                          </a:solidFill>
                          <a:effectLst/>
                        </a:rPr>
                        <a:t>61</a:t>
                      </a:r>
                      <a:r>
                        <a:rPr lang="cs-CZ" sz="1200" b="1" dirty="0" smtClean="0">
                          <a:solidFill>
                            <a:srgbClr val="00287D"/>
                          </a:solidFill>
                          <a:effectLst/>
                        </a:rPr>
                        <a:t>,</a:t>
                      </a:r>
                      <a:r>
                        <a:rPr lang="en-GB" sz="1200" b="1" dirty="0" smtClean="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smtClean="0">
              <a:solidFill>
                <a:srgbClr val="00287D"/>
              </a:solidFill>
            </a:endParaRPr>
          </a:p>
          <a:p>
            <a:r>
              <a:rPr lang="en-GB" sz="1400" i="1" dirty="0" smtClean="0">
                <a:solidFill>
                  <a:srgbClr val="00287D"/>
                </a:solidFill>
              </a:rPr>
              <a:t>in </a:t>
            </a:r>
            <a:r>
              <a:rPr lang="en-GB" sz="1400" i="1" dirty="0">
                <a:solidFill>
                  <a:srgbClr val="00287D"/>
                </a:solidFill>
              </a:rPr>
              <a:t>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smtClean="0">
                <a:solidFill>
                  <a:srgbClr val="00287D"/>
                </a:solidFill>
              </a:rPr>
              <a:t>S</a:t>
            </a:r>
            <a:r>
              <a:rPr lang="en-GB" sz="1100" dirty="0" err="1" smtClean="0">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r>
              <a:rPr lang="en-GB" sz="1100" dirty="0" smtClean="0">
                <a:solidFill>
                  <a:srgbClr val="00287D"/>
                </a:solidFill>
              </a:rPr>
              <a:t>)</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ovéPole 15"/>
          <p:cNvSpPr txBox="1"/>
          <p:nvPr/>
        </p:nvSpPr>
        <p:spPr>
          <a:xfrm>
            <a:off x="160638" y="5888047"/>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a:t>
            </a:r>
            <a:r>
              <a:rPr lang="en-GB" sz="1600" i="1" dirty="0" smtClean="0">
                <a:solidFill>
                  <a:srgbClr val="00287D"/>
                </a:solidFill>
              </a:rPr>
              <a:t>scientific</a:t>
            </a:r>
            <a:endParaRPr lang="cs-CZ" sz="1600" i="1" dirty="0" smtClean="0">
              <a:solidFill>
                <a:srgbClr val="00287D"/>
              </a:solidFill>
            </a:endParaRPr>
          </a:p>
          <a:p>
            <a:r>
              <a:rPr lang="cs-CZ" sz="1600" i="1" dirty="0">
                <a:solidFill>
                  <a:srgbClr val="00287D"/>
                </a:solidFill>
              </a:rPr>
              <a:t> </a:t>
            </a:r>
            <a:r>
              <a:rPr lang="cs-CZ" sz="1600" i="1" dirty="0" smtClean="0">
                <a:solidFill>
                  <a:srgbClr val="00287D"/>
                </a:solidFill>
              </a:rPr>
              <a:t>         </a:t>
            </a:r>
            <a:r>
              <a:rPr lang="en-GB" sz="1600" i="1" dirty="0" smtClean="0">
                <a:solidFill>
                  <a:srgbClr val="00287D"/>
                </a:solidFill>
              </a:rPr>
              <a:t> </a:t>
            </a:r>
            <a:r>
              <a:rPr lang="en-GB" sz="1600" i="1" dirty="0">
                <a:solidFill>
                  <a:srgbClr val="00287D"/>
                </a:solidFill>
              </a:rPr>
              <a:t>writing; http://www.jaconlinejournal.com/archives/vol2/rodman-passive.pdf </a:t>
            </a:r>
            <a:endParaRPr lang="cs-CZ" sz="1600" i="1" dirty="0">
              <a:solidFill>
                <a:srgbClr val="00287D"/>
              </a:solidFill>
            </a:endParaRPr>
          </a:p>
          <a:p>
            <a:endParaRPr lang="cs-CZ" sz="1600" dirty="0"/>
          </a:p>
        </p:txBody>
      </p:sp>
    </p:spTree>
    <p:extLst>
      <p:ext uri="{BB962C8B-B14F-4D97-AF65-F5344CB8AC3E}">
        <p14:creationId xmlns:p14="http://schemas.microsoft.com/office/powerpoint/2010/main" val="266109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smtClean="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smtClean="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smtClean="0">
                <a:solidFill>
                  <a:srgbClr val="00287D"/>
                </a:solidFill>
                <a:latin typeface="Arial Narrow" panose="020B0606020202030204" pitchFamily="34" charset="0"/>
              </a:rPr>
              <a:t>It is unclear </a:t>
            </a:r>
            <a:r>
              <a:rPr lang="en-GB" sz="3200" dirty="0" smtClean="0">
                <a:solidFill>
                  <a:srgbClr val="00287D"/>
                </a:solidFill>
                <a:latin typeface="Arial Narrow" panose="020B0606020202030204" pitchFamily="34" charset="0"/>
              </a:rPr>
              <a:t>at this time as to what extent cremophore is responsible for these side effects, but similar hypersensitivity </a:t>
            </a:r>
            <a:r>
              <a:rPr lang="en-GB" sz="3200" b="1" dirty="0" smtClean="0">
                <a:solidFill>
                  <a:srgbClr val="00287D"/>
                </a:solidFill>
                <a:latin typeface="Arial Narrow" panose="020B0606020202030204" pitchFamily="34" charset="0"/>
              </a:rPr>
              <a:t>reactions</a:t>
            </a:r>
            <a:r>
              <a:rPr lang="en-GB" sz="3200" dirty="0" smtClean="0">
                <a:solidFill>
                  <a:srgbClr val="00287D"/>
                </a:solidFill>
                <a:latin typeface="Arial Narrow" panose="020B0606020202030204" pitchFamily="34" charset="0"/>
              </a:rPr>
              <a:t> in dogs </a:t>
            </a:r>
            <a:r>
              <a:rPr lang="en-GB" sz="3200" b="1" dirty="0" smtClean="0">
                <a:solidFill>
                  <a:srgbClr val="00287D"/>
                </a:solidFill>
                <a:latin typeface="Arial Narrow" panose="020B0606020202030204" pitchFamily="34" charset="0"/>
              </a:rPr>
              <a:t>have been attributed</a:t>
            </a:r>
            <a:r>
              <a:rPr lang="en-GB" sz="3200" dirty="0" smtClean="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440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r>
              <a:rPr lang="cs-CZ" altLang="cs-CZ" sz="2000" dirty="0" smtClean="0">
                <a:latin typeface="Arial Narrow" pitchFamily="34" charset="0"/>
                <a:ea typeface="Times New Roman" pitchFamily="18" charset="0"/>
                <a:cs typeface="Arial" pitchFamily="34" charset="0"/>
              </a:rPr>
              <a:t>   </a:t>
            </a: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smtClean="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smtClean="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smtClean="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smtClean="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smtClean="0">
                <a:solidFill>
                  <a:srgbClr val="00287D"/>
                </a:solidFill>
                <a:latin typeface="Arial Narrow" pitchFamily="34" charset="0"/>
                <a:ea typeface="Times New Roman" pitchFamily="18" charset="0"/>
                <a:cs typeface="Arial" pitchFamily="34" charset="0"/>
              </a:rPr>
              <a:t>during the two-day workshop sessions.</a:t>
            </a:r>
            <a:r>
              <a:rPr lang="en-GB" altLang="cs-CZ" sz="3200" dirty="0" smtClean="0">
                <a:latin typeface="Arial Narrow" pitchFamily="34" charset="0"/>
                <a:ea typeface="Times New Roman" pitchFamily="18" charset="0"/>
                <a:cs typeface="Arial" pitchFamily="34" charset="0"/>
              </a:rPr>
              <a:t> </a:t>
            </a: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a:t>
            </a:r>
            <a:r>
              <a:rPr lang="en-US" sz="2800" dirty="0" smtClean="0">
                <a:latin typeface="Arial Narrow" panose="020B0606020202030204" pitchFamily="34" charset="0"/>
              </a:rPr>
              <a:t>measure</a:t>
            </a:r>
            <a:r>
              <a:rPr lang="cs-CZ" sz="2800" dirty="0" smtClean="0">
                <a:latin typeface="Arial Narrow" panose="020B0606020202030204" pitchFamily="34" charset="0"/>
              </a:rPr>
              <a:t> </a:t>
            </a:r>
            <a:r>
              <a:rPr lang="en-US" sz="2800" dirty="0" smtClean="0">
                <a:latin typeface="Arial Narrow" panose="020B0606020202030204" pitchFamily="34" charset="0"/>
              </a:rPr>
              <a:t>the number of </a:t>
            </a:r>
            <a:r>
              <a:rPr lang="en-US" sz="2800" dirty="0">
                <a:latin typeface="Arial Narrow" panose="020B0606020202030204" pitchFamily="34" charset="0"/>
              </a:rPr>
              <a:t>gene </a:t>
            </a:r>
            <a:r>
              <a:rPr lang="en-US" sz="2800" dirty="0" smtClean="0">
                <a:latin typeface="Arial Narrow" panose="020B0606020202030204" pitchFamily="34" charset="0"/>
              </a:rPr>
              <a:t>copies the </a:t>
            </a:r>
            <a:r>
              <a:rPr lang="en-US" sz="2800" dirty="0" smtClean="0">
                <a:solidFill>
                  <a:schemeClr val="tx2">
                    <a:lumMod val="75000"/>
                  </a:schemeClr>
                </a:solidFill>
                <a:latin typeface="Arial Narrow" panose="020B0606020202030204" pitchFamily="34" charset="0"/>
              </a:rPr>
              <a:t>cellular DNA </a:t>
            </a:r>
            <a:endParaRPr lang="cs-CZ" sz="2800" dirty="0" smtClean="0">
              <a:solidFill>
                <a:schemeClr val="tx2">
                  <a:lumMod val="75000"/>
                </a:schemeClr>
              </a:solidFill>
              <a:latin typeface="Arial Narrow" panose="020B0606020202030204" pitchFamily="34" charset="0"/>
            </a:endParaRPr>
          </a:p>
          <a:p>
            <a:pPr marL="0" indent="0" algn="ctr">
              <a:buNone/>
            </a:pPr>
            <a:r>
              <a:rPr lang="en-US" sz="2800" b="1" dirty="0" smtClean="0">
                <a:latin typeface="Arial Narrow" panose="020B0606020202030204" pitchFamily="34" charset="0"/>
              </a:rPr>
              <a:t>is </a:t>
            </a:r>
            <a:r>
              <a:rPr lang="en-US" sz="2800" b="1" dirty="0">
                <a:latin typeface="Arial Narrow" panose="020B0606020202030204" pitchFamily="34" charset="0"/>
              </a:rPr>
              <a:t>broken </a:t>
            </a:r>
            <a:r>
              <a:rPr lang="en-GB" sz="2800" dirty="0" smtClean="0">
                <a:latin typeface="Arial Narrow" panose="020B0606020202030204" pitchFamily="34" charset="0"/>
              </a:rPr>
              <a:t>into small pieces, </a:t>
            </a:r>
            <a:r>
              <a:rPr lang="en-GB" sz="2800" dirty="0" smtClean="0">
                <a:solidFill>
                  <a:schemeClr val="tx2">
                    <a:lumMod val="75000"/>
                  </a:schemeClr>
                </a:solidFill>
                <a:latin typeface="Arial Narrow" panose="020B0606020202030204" pitchFamily="34" charset="0"/>
              </a:rPr>
              <a:t>the double strands </a:t>
            </a:r>
            <a:r>
              <a:rPr lang="en-GB" sz="2800" b="1" dirty="0" smtClean="0">
                <a:latin typeface="Arial Narrow" panose="020B0606020202030204" pitchFamily="34" charset="0"/>
              </a:rPr>
              <a:t>are denatured </a:t>
            </a:r>
          </a:p>
          <a:p>
            <a:pPr marL="0" indent="0" algn="ctr">
              <a:buNone/>
            </a:pPr>
            <a:r>
              <a:rPr lang="en-GB" sz="2800" dirty="0" smtClean="0">
                <a:latin typeface="Arial Narrow" panose="020B0606020202030204" pitchFamily="34" charset="0"/>
              </a:rPr>
              <a:t>(</a:t>
            </a:r>
            <a:r>
              <a:rPr lang="en-GB" sz="2800" b="1" dirty="0" smtClean="0">
                <a:latin typeface="Arial Narrow" panose="020B0606020202030204" pitchFamily="34" charset="0"/>
              </a:rPr>
              <a:t>separated</a:t>
            </a:r>
            <a:r>
              <a:rPr lang="en-GB" sz="2800" dirty="0" smtClean="0">
                <a:latin typeface="Arial Narrow" panose="020B0606020202030204" pitchFamily="34" charset="0"/>
              </a:rPr>
              <a:t> into single strands) by boiling, and </a:t>
            </a:r>
            <a:r>
              <a:rPr lang="en-GB" sz="2800" dirty="0" smtClean="0">
                <a:solidFill>
                  <a:schemeClr val="tx2">
                    <a:lumMod val="75000"/>
                  </a:schemeClr>
                </a:solidFill>
                <a:latin typeface="Arial Narrow" panose="020B0606020202030204" pitchFamily="34" charset="0"/>
              </a:rPr>
              <a:t>a small amount of </a:t>
            </a:r>
          </a:p>
          <a:p>
            <a:pPr marL="0" indent="0" algn="ctr">
              <a:buNone/>
            </a:pPr>
            <a:r>
              <a:rPr lang="en-GB" sz="2800" dirty="0" smtClean="0">
                <a:solidFill>
                  <a:schemeClr val="tx2">
                    <a:lumMod val="75000"/>
                  </a:schemeClr>
                </a:solidFill>
                <a:latin typeface="Arial Narrow" panose="020B0606020202030204" pitchFamily="34" charset="0"/>
              </a:rPr>
              <a:t>the radioactively </a:t>
            </a:r>
            <a:r>
              <a:rPr lang="en-GB" sz="2800" dirty="0" err="1" smtClean="0">
                <a:solidFill>
                  <a:schemeClr val="tx2">
                    <a:lumMod val="75000"/>
                  </a:schemeClr>
                </a:solidFill>
                <a:latin typeface="Arial Narrow" panose="020B0606020202030204" pitchFamily="34" charset="0"/>
              </a:rPr>
              <a:t>labeled</a:t>
            </a:r>
            <a:r>
              <a:rPr lang="en-GB" sz="2800" dirty="0" smtClean="0">
                <a:solidFill>
                  <a:schemeClr val="tx2">
                    <a:lumMod val="75000"/>
                  </a:schemeClr>
                </a:solidFill>
                <a:latin typeface="Arial Narrow" panose="020B0606020202030204" pitchFamily="34" charset="0"/>
              </a:rPr>
              <a:t> complementary DNA </a:t>
            </a:r>
            <a:r>
              <a:rPr lang="en-GB" sz="2800" b="1" dirty="0" smtClean="0">
                <a:latin typeface="Arial Narrow" panose="020B0606020202030204" pitchFamily="34" charset="0"/>
              </a:rPr>
              <a:t>is added </a:t>
            </a:r>
          </a:p>
          <a:p>
            <a:pPr marL="0" indent="0" algn="ctr">
              <a:buNone/>
            </a:pPr>
            <a:r>
              <a:rPr lang="en-GB" sz="2800" dirty="0" smtClean="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smtClean="0">
                <a:latin typeface="Arial Narrow" pitchFamily="34" charset="0"/>
              </a:rPr>
              <a:t>nominalisation</a:t>
            </a: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r>
              <a:rPr lang="en-GB" sz="3200" dirty="0" smtClean="0">
                <a:latin typeface="Arial Narrow" panose="020B0606020202030204" pitchFamily="34" charset="0"/>
              </a:rPr>
              <a:t> </a:t>
            </a:r>
          </a:p>
          <a:p>
            <a:r>
              <a:rPr lang="en-GB" sz="1200" dirty="0"/>
              <a:t> </a:t>
            </a:r>
            <a:endParaRPr lang="cs-CZ" sz="1200" dirty="0"/>
          </a:p>
        </p:txBody>
      </p:sp>
    </p:spTree>
    <p:extLst>
      <p:ext uri="{BB962C8B-B14F-4D97-AF65-F5344CB8AC3E}">
        <p14:creationId xmlns:p14="http://schemas.microsoft.com/office/powerpoint/2010/main" val="66871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1200" dirty="0" smtClean="0"/>
              <a:t> </a:t>
            </a:r>
            <a:r>
              <a:rPr lang="en-GB" sz="3200" dirty="0" smtClean="0">
                <a:solidFill>
                  <a:srgbClr val="00287D"/>
                </a:solidFill>
                <a:latin typeface="Arial Narrow" panose="020B0606020202030204" pitchFamily="34" charset="0"/>
              </a:rPr>
              <a:t>You can understand something better if it is repeated.</a:t>
            </a: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endParaRPr lang="en-GB" sz="3200" dirty="0" smtClean="0">
              <a:solidFill>
                <a:srgbClr val="00287D"/>
              </a:solidFill>
              <a:latin typeface="Arial Narrow" panose="020B0606020202030204" pitchFamily="34" charset="0"/>
            </a:endParaRPr>
          </a:p>
          <a:p>
            <a:r>
              <a:rPr lang="en-GB" sz="3200" dirty="0" smtClean="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225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1041023"/>
            <a:ext cx="8452022" cy="5570756"/>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smtClean="0">
                <a:solidFill>
                  <a:srgbClr val="00287D"/>
                </a:solidFill>
                <a:latin typeface="Arial Narrow" panose="020B0606020202030204" pitchFamily="34" charset="0"/>
              </a:rPr>
              <a:t>This can serve as a template, </a:t>
            </a:r>
          </a:p>
          <a:p>
            <a:pPr algn="ctr"/>
            <a:r>
              <a:rPr lang="en-GB" sz="3200" dirty="0" smtClean="0">
                <a:solidFill>
                  <a:srgbClr val="00287D"/>
                </a:solidFill>
                <a:latin typeface="Arial Narrow" panose="020B0606020202030204" pitchFamily="34" charset="0"/>
              </a:rPr>
              <a:t>thanks to which proteins can be synthesised.</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 This can serve as a template </a:t>
            </a:r>
          </a:p>
          <a:p>
            <a:pPr algn="ctr"/>
            <a:r>
              <a:rPr lang="en-GB" sz="3200" dirty="0" smtClean="0">
                <a:solidFill>
                  <a:srgbClr val="00287D"/>
                </a:solidFill>
                <a:latin typeface="Arial Narrow" panose="020B0606020202030204" pitchFamily="34" charset="0"/>
              </a:rPr>
              <a:t>for the synthesis of proteins.</a:t>
            </a:r>
          </a:p>
          <a:p>
            <a:endParaRPr lang="cs-CZ" sz="3200" dirty="0" smtClean="0">
              <a:latin typeface="Arial Narrow" panose="020B0606020202030204" pitchFamily="34" charset="0"/>
            </a:endParaRPr>
          </a:p>
          <a:p>
            <a:endParaRPr lang="cs-CZ" sz="3200" dirty="0">
              <a:latin typeface="Arial Narrow" panose="020B0606020202030204" pitchFamily="34" charset="0"/>
            </a:endParaRPr>
          </a:p>
          <a:p>
            <a:r>
              <a:rPr lang="en-US" sz="2800" dirty="0" smtClean="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5951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sudden rise in body temperature may also have caused the inhibition of the growth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004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1041023"/>
            <a:ext cx="8452022" cy="4216539"/>
          </a:xfrm>
          <a:prstGeom prst="rect">
            <a:avLst/>
          </a:prstGeom>
        </p:spPr>
        <p:txBody>
          <a:bodyPr wrap="square">
            <a:spAutoFit/>
          </a:bodyPr>
          <a:lstStyle/>
          <a:p>
            <a:r>
              <a:rPr lang="en-GB" sz="1200" dirty="0"/>
              <a:t> </a:t>
            </a:r>
            <a:r>
              <a:rPr lang="en-GB" sz="1200" dirty="0" smtClean="0"/>
              <a:t> </a:t>
            </a:r>
            <a:r>
              <a:rPr lang="en-GB" sz="1200" dirty="0"/>
              <a:t> </a:t>
            </a:r>
            <a:endParaRPr lang="cs-CZ" sz="1200" dirty="0"/>
          </a:p>
          <a:p>
            <a:pPr algn="ctr"/>
            <a:r>
              <a:rPr lang="en-GB" sz="3200" dirty="0" smtClean="0">
                <a:solidFill>
                  <a:srgbClr val="00287D"/>
                </a:solidFill>
                <a:latin typeface="Arial Narrow" panose="020B0606020202030204" pitchFamily="34" charset="0"/>
              </a:rPr>
              <a:t>The body temperature rose suddenly, </a:t>
            </a:r>
          </a:p>
          <a:p>
            <a:pPr algn="ctr"/>
            <a:r>
              <a:rPr lang="en-GB" sz="3200" dirty="0" smtClean="0">
                <a:solidFill>
                  <a:srgbClr val="00287D"/>
                </a:solidFill>
                <a:latin typeface="Arial Narrow" panose="020B0606020202030204" pitchFamily="34" charset="0"/>
              </a:rPr>
              <a:t>as a consequence, the invading pathogen </a:t>
            </a:r>
          </a:p>
          <a:p>
            <a:pPr algn="ctr"/>
            <a:r>
              <a:rPr lang="en-GB" sz="3200" dirty="0" smtClean="0">
                <a:solidFill>
                  <a:srgbClr val="00287D"/>
                </a:solidFill>
                <a:latin typeface="Arial Narrow" panose="020B0606020202030204" pitchFamily="34" charset="0"/>
              </a:rPr>
              <a:t>grew less quickly.</a:t>
            </a:r>
          </a:p>
          <a:p>
            <a:pPr algn="ctr"/>
            <a:endParaRPr lang="en-GB" sz="3200" dirty="0" smtClean="0">
              <a:solidFill>
                <a:srgbClr val="00287D"/>
              </a:solidFill>
              <a:latin typeface="Arial Narrow" panose="020B0606020202030204" pitchFamily="34" charset="0"/>
            </a:endParaRPr>
          </a:p>
          <a:p>
            <a:pPr algn="ctr"/>
            <a:endParaRPr lang="en-GB" sz="3200" dirty="0" smtClean="0">
              <a:solidFill>
                <a:srgbClr val="00287D"/>
              </a:solidFill>
              <a:latin typeface="Arial Narrow" panose="020B0606020202030204" pitchFamily="34" charset="0"/>
            </a:endParaRPr>
          </a:p>
          <a:p>
            <a:pPr algn="ct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sudden rise </a:t>
            </a:r>
            <a:r>
              <a:rPr lang="en-GB" sz="3200" dirty="0" smtClean="0">
                <a:solidFill>
                  <a:srgbClr val="00287D"/>
                </a:solidFill>
                <a:latin typeface="Arial Narrow" panose="020B0606020202030204" pitchFamily="34" charset="0"/>
              </a:rPr>
              <a:t>in body temperature </a:t>
            </a:r>
            <a:r>
              <a:rPr lang="en-GB" sz="3200" dirty="0" smtClean="0">
                <a:solidFill>
                  <a:srgbClr val="FF0000"/>
                </a:solidFill>
                <a:latin typeface="Arial Narrow" panose="020B0606020202030204" pitchFamily="34" charset="0"/>
              </a:rPr>
              <a:t>may also have caused </a:t>
            </a:r>
            <a:r>
              <a:rPr lang="en-GB" sz="3200" dirty="0" smtClean="0">
                <a:solidFill>
                  <a:srgbClr val="00287D"/>
                </a:solidFill>
                <a:latin typeface="Arial Narrow" panose="020B0606020202030204" pitchFamily="34" charset="0"/>
              </a:rPr>
              <a:t>the </a:t>
            </a:r>
            <a:r>
              <a:rPr lang="en-GB" sz="3200" b="1" dirty="0" smtClean="0">
                <a:solidFill>
                  <a:srgbClr val="00287D"/>
                </a:solidFill>
                <a:latin typeface="Arial Narrow" panose="020B0606020202030204" pitchFamily="34" charset="0"/>
              </a:rPr>
              <a:t>inhibition </a:t>
            </a:r>
            <a:r>
              <a:rPr lang="en-GB" sz="3200" dirty="0" smtClean="0">
                <a:solidFill>
                  <a:srgbClr val="00287D"/>
                </a:solidFill>
                <a:latin typeface="Arial Narrow" panose="020B0606020202030204" pitchFamily="34" charset="0"/>
              </a:rPr>
              <a:t>of the </a:t>
            </a:r>
            <a:r>
              <a:rPr lang="en-GB" sz="3200" b="1" dirty="0" smtClean="0">
                <a:solidFill>
                  <a:srgbClr val="00287D"/>
                </a:solidFill>
                <a:latin typeface="Arial Narrow" panose="020B0606020202030204" pitchFamily="34" charset="0"/>
              </a:rPr>
              <a:t>growth</a:t>
            </a:r>
            <a:r>
              <a:rPr lang="en-GB" sz="3200" dirty="0" smtClean="0">
                <a:solidFill>
                  <a:srgbClr val="00287D"/>
                </a:solidFill>
                <a:latin typeface="Arial Narrow" panose="020B0606020202030204" pitchFamily="34" charset="0"/>
              </a:rPr>
              <a:t> </a:t>
            </a:r>
          </a:p>
          <a:p>
            <a:pPr algn="ctr"/>
            <a:r>
              <a:rPr lang="en-GB" sz="3200" dirty="0" smtClean="0">
                <a:solidFill>
                  <a:srgbClr val="00287D"/>
                </a:solidFill>
                <a:latin typeface="Arial Narrow" panose="020B0606020202030204" pitchFamily="34" charset="0"/>
              </a:rPr>
              <a:t>of the invading pathogen. </a:t>
            </a:r>
            <a:endParaRPr lang="en-GB" sz="3200" dirty="0">
              <a:solidFill>
                <a:srgbClr val="00287D"/>
              </a:solidFill>
              <a:latin typeface="Arial Narrow" panose="020B0606020202030204" pitchFamily="34" charset="0"/>
            </a:endParaRP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spTree>
    <p:extLst>
      <p:ext uri="{BB962C8B-B14F-4D97-AF65-F5344CB8AC3E}">
        <p14:creationId xmlns:p14="http://schemas.microsoft.com/office/powerpoint/2010/main" val="232203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384854"/>
            <a:ext cx="8082321" cy="2730844"/>
          </a:xfrm>
        </p:spPr>
        <p:txBody>
          <a:bodyPr/>
          <a:lstStyle/>
          <a:p>
            <a:pPr>
              <a:buFontTx/>
              <a:buNone/>
            </a:pPr>
            <a:endParaRPr lang="en-GB" altLang="cs-CZ" b="1" u="sng" dirty="0"/>
          </a:p>
          <a:p>
            <a:pPr>
              <a:buFontTx/>
              <a:buNone/>
            </a:pPr>
            <a:endParaRPr lang="cs-CZ" altLang="cs-CZ" b="1" u="sng" dirty="0">
              <a:solidFill>
                <a:srgbClr val="00287D"/>
              </a:solidFill>
              <a:latin typeface="Arial Narrow" pitchFamily="34" charset="0"/>
            </a:endParaRPr>
          </a:p>
          <a:p>
            <a:pPr marL="457200" lvl="1" indent="0">
              <a:buNone/>
            </a:pPr>
            <a:r>
              <a:rPr lang="cs-CZ" altLang="cs-CZ" sz="4400" b="1" i="1" dirty="0" smtClean="0">
                <a:solidFill>
                  <a:srgbClr val="00287D"/>
                </a:solidFill>
                <a:latin typeface="Arial Narrow" pitchFamily="34" charset="0"/>
              </a:rPr>
              <a:t>    </a:t>
            </a:r>
            <a:r>
              <a:rPr lang="en-GB" altLang="cs-CZ" sz="4400" b="1" i="1" dirty="0" smtClean="0">
                <a:solidFill>
                  <a:srgbClr val="00287D"/>
                </a:solidFill>
                <a:latin typeface="Arial Narrow" pitchFamily="34" charset="0"/>
              </a:rPr>
              <a:t>What</a:t>
            </a:r>
            <a:r>
              <a:rPr lang="en-GB" altLang="cs-CZ" sz="4400" i="1" dirty="0" smtClean="0">
                <a:solidFill>
                  <a:srgbClr val="00287D"/>
                </a:solidFill>
                <a:latin typeface="Arial Narrow" pitchFamily="34" charset="0"/>
              </a:rPr>
              <a:t> </a:t>
            </a:r>
            <a:r>
              <a:rPr lang="en-GB" altLang="cs-CZ" sz="4400" i="1" dirty="0">
                <a:solidFill>
                  <a:srgbClr val="00287D"/>
                </a:solidFill>
                <a:latin typeface="Arial Narrow" pitchFamily="34" charset="0"/>
              </a:rPr>
              <a:t>is the writing about</a:t>
            </a:r>
            <a:r>
              <a:rPr lang="en-GB" altLang="cs-CZ" sz="4400" i="1" dirty="0" smtClean="0">
                <a:solidFill>
                  <a:srgbClr val="00287D"/>
                </a:solidFill>
                <a:latin typeface="Arial Narrow" pitchFamily="34" charset="0"/>
              </a:rPr>
              <a:t>?</a:t>
            </a:r>
            <a:endParaRPr lang="cs-CZ" altLang="cs-CZ" sz="4400" i="1" dirty="0">
              <a:solidFill>
                <a:srgbClr val="00287D"/>
              </a:solidFill>
              <a:latin typeface="Arial Narrow"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317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2128417"/>
            <a:ext cx="8452022" cy="3400931"/>
          </a:xfrm>
          <a:prstGeom prst="rect">
            <a:avLst/>
          </a:prstGeom>
        </p:spPr>
        <p:txBody>
          <a:bodyPr wrap="square">
            <a:spAutoFit/>
          </a:bodyPr>
          <a:lstStyle/>
          <a:p>
            <a:pPr algn="ctr"/>
            <a:r>
              <a:rPr lang="en-GB" sz="3200" dirty="0" smtClean="0">
                <a:solidFill>
                  <a:srgbClr val="00287D"/>
                </a:solidFill>
                <a:latin typeface="Arial Narrow" panose="020B0606020202030204" pitchFamily="34" charset="0"/>
              </a:rPr>
              <a:t>Incomplete implementation of strategized</a:t>
            </a:r>
          </a:p>
          <a:p>
            <a:pPr algn="ctr"/>
            <a:r>
              <a:rPr lang="en-GB" sz="3200" dirty="0" err="1" smtClean="0">
                <a:solidFill>
                  <a:srgbClr val="00287D"/>
                </a:solidFill>
                <a:latin typeface="Arial Narrow" panose="020B0606020202030204" pitchFamily="34" charset="0"/>
              </a:rPr>
              <a:t>programmatics</a:t>
            </a:r>
            <a:r>
              <a:rPr lang="en-GB" sz="3200" dirty="0" smtClean="0">
                <a:solidFill>
                  <a:srgbClr val="00287D"/>
                </a:solidFill>
                <a:latin typeface="Arial Narrow" panose="020B0606020202030204" pitchFamily="34" charset="0"/>
              </a:rPr>
              <a:t> was designated to maximize acquisition </a:t>
            </a:r>
          </a:p>
          <a:p>
            <a:pPr algn="ctr"/>
            <a:r>
              <a:rPr lang="en-GB" sz="3200" dirty="0" smtClean="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smtClean="0">
                <a:solidFill>
                  <a:srgbClr val="00287D"/>
                </a:solidFill>
                <a:latin typeface="Arial Narrow" panose="020B0606020202030204" pitchFamily="34" charset="0"/>
              </a:rPr>
              <a:t>of linguistic development.</a:t>
            </a:r>
          </a:p>
          <a:p>
            <a:pPr algn="ctr"/>
            <a:endParaRPr lang="en-GB" sz="3200" dirty="0" smtClean="0">
              <a:latin typeface="Arial Narrow" panose="020B0606020202030204" pitchFamily="34" charset="0"/>
            </a:endParaRPr>
          </a:p>
          <a:p>
            <a:pPr algn="ctr"/>
            <a:r>
              <a:rPr lang="en-GB" sz="1100" dirty="0" smtClean="0">
                <a:latin typeface="Arial Narrow" panose="020B0606020202030204" pitchFamily="34" charset="0"/>
              </a:rPr>
              <a:t>                                                                                                   </a:t>
            </a:r>
            <a:r>
              <a:rPr lang="en-GB" sz="1100" dirty="0" smtClean="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spTree>
    <p:extLst>
      <p:ext uri="{BB962C8B-B14F-4D97-AF65-F5344CB8AC3E}">
        <p14:creationId xmlns:p14="http://schemas.microsoft.com/office/powerpoint/2010/main" val="301641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95416" y="2128417"/>
            <a:ext cx="8452022" cy="3400931"/>
          </a:xfrm>
          <a:prstGeom prst="rect">
            <a:avLst/>
          </a:prstGeom>
        </p:spPr>
        <p:txBody>
          <a:bodyPr wrap="square">
            <a:spAutoFit/>
          </a:bodyPr>
          <a:lstStyle/>
          <a:p>
            <a:pPr algn="ctr"/>
            <a:r>
              <a:rPr lang="en-US" sz="3200" dirty="0" smtClean="0">
                <a:solidFill>
                  <a:srgbClr val="00287D"/>
                </a:solidFill>
                <a:latin typeface="Arial Narrow" panose="020B0606020202030204" pitchFamily="34" charset="0"/>
              </a:rPr>
              <a:t>Incomplete </a:t>
            </a:r>
            <a:r>
              <a:rPr lang="en-US" sz="3200" dirty="0">
                <a:solidFill>
                  <a:srgbClr val="00287D"/>
                </a:solidFill>
                <a:latin typeface="Arial Narrow" panose="020B0606020202030204" pitchFamily="34" charset="0"/>
              </a:rPr>
              <a:t>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smtClean="0">
                <a:solidFill>
                  <a:srgbClr val="00287D"/>
                </a:solidFill>
                <a:latin typeface="Arial Narrow" panose="020B0606020202030204" pitchFamily="34" charset="0"/>
              </a:rPr>
              <a:t>was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designated </a:t>
            </a:r>
            <a:r>
              <a:rPr lang="en-US" sz="3200" dirty="0">
                <a:solidFill>
                  <a:srgbClr val="00287D"/>
                </a:solidFill>
                <a:latin typeface="Arial Narrow" panose="020B0606020202030204" pitchFamily="34" charset="0"/>
              </a:rPr>
              <a:t>to maximize acquisition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awareness</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and </a:t>
            </a:r>
            <a:r>
              <a:rPr lang="en-US" sz="3200" dirty="0">
                <a:solidFill>
                  <a:srgbClr val="00287D"/>
                </a:solidFill>
                <a:latin typeface="Arial Narrow" panose="020B0606020202030204" pitchFamily="34" charset="0"/>
              </a:rPr>
              <a:t>utilization of </a:t>
            </a:r>
            <a:r>
              <a:rPr lang="en-US" sz="3200" dirty="0" smtClean="0">
                <a:solidFill>
                  <a:srgbClr val="00287D"/>
                </a:solidFill>
                <a:latin typeface="Arial Narrow" panose="020B0606020202030204" pitchFamily="34" charset="0"/>
              </a:rPr>
              <a:t>communication </a:t>
            </a:r>
            <a:r>
              <a:rPr lang="en-US" sz="3200" dirty="0">
                <a:solidFill>
                  <a:srgbClr val="00287D"/>
                </a:solidFill>
                <a:latin typeface="Arial Narrow" panose="020B0606020202030204" pitchFamily="34" charset="0"/>
              </a:rPr>
              <a:t>skills pursuant to </a:t>
            </a:r>
            <a:r>
              <a:rPr lang="en-US" sz="3200" dirty="0" smtClean="0">
                <a:solidFill>
                  <a:srgbClr val="00287D"/>
                </a:solidFill>
                <a:latin typeface="Arial Narrow" panose="020B0606020202030204" pitchFamily="34" charset="0"/>
              </a:rPr>
              <a:t>standardized</a:t>
            </a:r>
            <a:r>
              <a:rPr lang="cs-CZ" sz="3200" dirty="0" smtClean="0">
                <a:solidFill>
                  <a:srgbClr val="00287D"/>
                </a:solidFill>
                <a:latin typeface="Arial Narrow" panose="020B0606020202030204" pitchFamily="34" charset="0"/>
              </a:rPr>
              <a:t> </a:t>
            </a:r>
            <a:r>
              <a:rPr lang="en-US" sz="3200" dirty="0" smtClean="0">
                <a:solidFill>
                  <a:srgbClr val="00287D"/>
                </a:solidFill>
                <a:latin typeface="Arial Narrow" panose="020B0606020202030204" pitchFamily="34" charset="0"/>
              </a:rPr>
              <a:t>review </a:t>
            </a:r>
            <a:r>
              <a:rPr lang="en-US" sz="3200" dirty="0">
                <a:solidFill>
                  <a:srgbClr val="00287D"/>
                </a:solidFill>
                <a:latin typeface="Arial Narrow" panose="020B0606020202030204" pitchFamily="34" charset="0"/>
              </a:rPr>
              <a:t>and assessment </a:t>
            </a:r>
            <a:endParaRPr lang="cs-CZ" sz="3200" dirty="0" smtClean="0">
              <a:solidFill>
                <a:srgbClr val="00287D"/>
              </a:solidFill>
              <a:latin typeface="Arial Narrow" panose="020B0606020202030204" pitchFamily="34" charset="0"/>
            </a:endParaRPr>
          </a:p>
          <a:p>
            <a:pPr algn="ctr"/>
            <a:r>
              <a:rPr lang="en-US" sz="3200" dirty="0" smtClean="0">
                <a:solidFill>
                  <a:srgbClr val="00287D"/>
                </a:solidFill>
                <a:latin typeface="Arial Narrow" panose="020B0606020202030204" pitchFamily="34" charset="0"/>
              </a:rPr>
              <a:t>of l</a:t>
            </a:r>
            <a:r>
              <a:rPr lang="cs-CZ" sz="3200" dirty="0" err="1" smtClean="0">
                <a:solidFill>
                  <a:srgbClr val="00287D"/>
                </a:solidFill>
                <a:latin typeface="Arial Narrow" panose="020B0606020202030204" pitchFamily="34" charset="0"/>
              </a:rPr>
              <a:t>inguistic</a:t>
            </a:r>
            <a:r>
              <a:rPr lang="en-US" sz="3200" dirty="0" smtClean="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development</a:t>
            </a:r>
            <a:r>
              <a:rPr lang="en-US" sz="3200" dirty="0" smtClean="0">
                <a:solidFill>
                  <a:srgbClr val="00287D"/>
                </a:solidFill>
                <a:latin typeface="Arial Narrow" panose="020B0606020202030204" pitchFamily="34" charset="0"/>
              </a:rPr>
              <a:t>.</a:t>
            </a:r>
            <a:endParaRPr lang="cs-CZ" sz="3200" dirty="0" smtClean="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Adapted</a:t>
            </a:r>
            <a:r>
              <a:rPr lang="cs-CZ" sz="1100" dirty="0" smtClean="0">
                <a:solidFill>
                  <a:srgbClr val="00287D"/>
                </a:solidFill>
                <a:latin typeface="Arial Narrow" panose="020B0606020202030204" pitchFamily="34" charset="0"/>
              </a:rPr>
              <a:t> </a:t>
            </a:r>
            <a:r>
              <a:rPr lang="cs-CZ" sz="1100" dirty="0" err="1" smtClean="0">
                <a:solidFill>
                  <a:srgbClr val="00287D"/>
                </a:solidFill>
                <a:latin typeface="Arial Narrow" panose="020B0606020202030204" pitchFamily="34" charset="0"/>
              </a:rPr>
              <a:t>from</a:t>
            </a:r>
            <a:r>
              <a:rPr lang="cs-CZ" sz="1100" dirty="0" smtClean="0">
                <a:solidFill>
                  <a:srgbClr val="00287D"/>
                </a:solidFill>
                <a:latin typeface="Arial Narrow" panose="020B0606020202030204" pitchFamily="34" charset="0"/>
              </a:rPr>
              <a:t>: </a:t>
            </a:r>
            <a:r>
              <a:rPr lang="en-US" sz="1100" dirty="0" smtClean="0">
                <a:solidFill>
                  <a:srgbClr val="00287D"/>
                </a:solidFill>
                <a:latin typeface="Arial Narrow" panose="020B0606020202030204" pitchFamily="34" charset="0"/>
              </a:rPr>
              <a:t>http</a:t>
            </a:r>
            <a:r>
              <a:rPr lang="en-US" sz="1100" dirty="0">
                <a:solidFill>
                  <a:srgbClr val="00287D"/>
                </a:solidFill>
                <a:latin typeface="Arial Narrow" panose="020B0606020202030204" pitchFamily="34" charset="0"/>
              </a:rPr>
              <a:t>://stevenpinker.com/files/pinker/files/why_academics_stink_at_writing.pdf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4219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smtClean="0">
                <a:latin typeface="Arial Narrow" pitchFamily="34" charset="0"/>
              </a:rPr>
              <a:t>coherence and cohesion</a:t>
            </a: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5"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stepanek\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28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smtClean="0">
                <a:solidFill>
                  <a:schemeClr val="accent3"/>
                </a:solidFill>
              </a:rPr>
              <a:t>Reformulation (ii) </a:t>
            </a:r>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1800" b="1" dirty="0"/>
          </a:p>
          <a:p>
            <a:pPr marL="0" indent="0">
              <a:buNone/>
            </a:pPr>
            <a:endParaRPr lang="en-GB" sz="1800" b="1" dirty="0" smtClean="0"/>
          </a:p>
          <a:p>
            <a:pPr marL="0" indent="0">
              <a:buNone/>
            </a:pPr>
            <a:endParaRPr lang="en-GB" sz="200" b="1" dirty="0"/>
          </a:p>
          <a:p>
            <a:pPr marL="0" indent="0">
              <a:buNone/>
            </a:pPr>
            <a:endParaRPr lang="en-GB" sz="200" b="1" dirty="0" smtClean="0"/>
          </a:p>
          <a:p>
            <a:pPr marL="0" indent="0">
              <a:buNone/>
            </a:pPr>
            <a:endParaRPr lang="en-GB" sz="200" b="1" dirty="0"/>
          </a:p>
          <a:p>
            <a:pPr marL="0" indent="0">
              <a:buNone/>
            </a:pPr>
            <a:endParaRPr lang="en-GB" sz="200" b="1" dirty="0"/>
          </a:p>
          <a:p>
            <a:pPr marL="0" indent="0">
              <a:buNone/>
            </a:pPr>
            <a:endParaRPr lang="en-GB" sz="200" b="1" dirty="0" smtClean="0"/>
          </a:p>
          <a:p>
            <a:pPr marL="0" indent="0">
              <a:buNone/>
            </a:pPr>
            <a:r>
              <a:rPr lang="en-GB" sz="2000" b="1" dirty="0" smtClean="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smtClean="0"/>
              <a:t> </a:t>
            </a:r>
            <a:endParaRPr lang="en-GB" b="1" dirty="0"/>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smtClean="0">
                <a:latin typeface="Arial Narrow" panose="020B0606020202030204" pitchFamily="34" charset="0"/>
              </a:rPr>
              <a:t>: </a:t>
            </a:r>
            <a:r>
              <a:rPr lang="en-US" sz="1100" dirty="0" smtClean="0">
                <a:latin typeface="Arial Narrow" panose="020B0606020202030204" pitchFamily="34" charset="0"/>
              </a:rPr>
              <a:t>Ellwood</a:t>
            </a:r>
            <a:r>
              <a:rPr lang="cs-CZ" sz="1100" dirty="0">
                <a:latin typeface="Arial Narrow" panose="020B0606020202030204" pitchFamily="34" charset="0"/>
              </a:rPr>
              <a:t>, C.(2011</a:t>
            </a:r>
            <a:r>
              <a:rPr lang="cs-CZ" sz="1100" dirty="0" smtClean="0">
                <a:latin typeface="Arial Narrow" panose="020B0606020202030204" pitchFamily="34" charset="0"/>
              </a:rPr>
              <a:t>)</a:t>
            </a:r>
            <a:endParaRPr lang="cs-CZ" dirty="0"/>
          </a:p>
        </p:txBody>
      </p:sp>
      <p:pic>
        <p:nvPicPr>
          <p:cNvPr id="5"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stepanek\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416821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smtClean="0">
                <a:latin typeface="Calibri" panose="020F0502020204030204" pitchFamily="34" charset="0"/>
                <a:cs typeface="Calibri" panose="020F0502020204030204" pitchFamily="34" charset="0"/>
              </a:rPr>
              <a:t>hedging</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language of caution </a:t>
            </a:r>
            <a:br>
              <a:rPr lang="en-GB" sz="3600" dirty="0" smtClean="0">
                <a:latin typeface="Calibri" panose="020F0502020204030204" pitchFamily="34" charset="0"/>
                <a:cs typeface="Calibri" panose="020F0502020204030204" pitchFamily="34" charset="0"/>
              </a:rPr>
            </a:br>
            <a:r>
              <a:rPr lang="en-GB" sz="3600" dirty="0" smtClean="0">
                <a:latin typeface="Calibri" panose="020F0502020204030204" pitchFamily="34" charset="0"/>
                <a:cs typeface="Calibri" panose="020F0502020204030204" pitchFamily="34" charset="0"/>
              </a:rPr>
              <a:t> tentative language</a:t>
            </a:r>
            <a:endParaRPr lang="en-GB" sz="3600" dirty="0">
              <a:latin typeface="Calibri" panose="020F0502020204030204" pitchFamily="34" charset="0"/>
              <a:cs typeface="Calibri" panose="020F0502020204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1276" y="2205725"/>
            <a:ext cx="8340811" cy="4247317"/>
          </a:xfrm>
          <a:prstGeom prst="rect">
            <a:avLst/>
          </a:prstGeom>
        </p:spPr>
        <p:txBody>
          <a:bodyPr wrap="square">
            <a:spAutoFit/>
          </a:bodyPr>
          <a:lstStyle/>
          <a:p>
            <a:pPr algn="ctr"/>
            <a:r>
              <a:rPr lang="en-GB" sz="2800" dirty="0" smtClean="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smtClean="0">
                <a:solidFill>
                  <a:srgbClr val="00287D"/>
                </a:solidFill>
                <a:latin typeface="Calibri" panose="020F0502020204030204" pitchFamily="34" charset="0"/>
                <a:cs typeface="Calibri" panose="020F0502020204030204" pitchFamily="34" charset="0"/>
              </a:rPr>
              <a:t>hedging</a:t>
            </a:r>
            <a:r>
              <a:rPr lang="en-GB" sz="2800" dirty="0" smtClean="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smtClean="0">
                <a:solidFill>
                  <a:srgbClr val="00287D"/>
                </a:solidFill>
                <a:latin typeface="Calibri" panose="020F0502020204030204" pitchFamily="34" charset="0"/>
                <a:cs typeface="Calibri" panose="020F0502020204030204" pitchFamily="34" charset="0"/>
              </a:rPr>
              <a:t> </a:t>
            </a:r>
            <a:r>
              <a:rPr lang="en-GB" sz="2800" dirty="0" smtClean="0">
                <a:solidFill>
                  <a:srgbClr val="00287D"/>
                </a:solidFill>
                <a:latin typeface="Calibri" panose="020F0502020204030204" pitchFamily="34" charset="0"/>
                <a:cs typeface="Calibri" panose="020F0502020204030204" pitchFamily="34" charset="0"/>
              </a:rPr>
              <a:t>                                                                    </a:t>
            </a:r>
          </a:p>
          <a:p>
            <a:pPr algn="ctr"/>
            <a:endParaRPr lang="en-GB" sz="1100" dirty="0" smtClean="0">
              <a:solidFill>
                <a:srgbClr val="00287D"/>
              </a:solidFill>
              <a:latin typeface="Arial Narrow" panose="020B0606020202030204" pitchFamily="34" charset="0"/>
            </a:endParaRPr>
          </a:p>
          <a:p>
            <a:r>
              <a:rPr lang="en-GB" sz="1100" dirty="0" smtClean="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smtClean="0">
                        <a:solidFill>
                          <a:srgbClr val="00287D"/>
                        </a:solidFill>
                        <a:effectLst/>
                        <a:latin typeface="Arial Narrow" panose="020B0606020202030204" pitchFamily="34" charset="0"/>
                      </a:endParaRPr>
                    </a:p>
                    <a:p>
                      <a:pPr>
                        <a:spcAft>
                          <a:spcPts val="0"/>
                        </a:spcAft>
                      </a:pP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a:t>
                      </a:r>
                      <a:r>
                        <a:rPr lang="en-GB" sz="1600" b="0" dirty="0" smtClean="0">
                          <a:solidFill>
                            <a:srgbClr val="00287D"/>
                          </a:solidFill>
                          <a:effectLst/>
                          <a:latin typeface="Arial Narrow" panose="020B0606020202030204" pitchFamily="34" charset="0"/>
                        </a:rPr>
                        <a:t>The </a:t>
                      </a:r>
                      <a:r>
                        <a:rPr lang="en-GB" sz="1600" b="0" dirty="0">
                          <a:solidFill>
                            <a:srgbClr val="00287D"/>
                          </a:solidFill>
                          <a:effectLst/>
                          <a:latin typeface="Arial Narrow" panose="020B0606020202030204" pitchFamily="34" charset="0"/>
                        </a:rPr>
                        <a:t>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smtClean="0">
                          <a:solidFill>
                            <a:srgbClr val="00287D"/>
                          </a:solidFill>
                          <a:effectLst/>
                          <a:latin typeface="Arial Narrow" panose="020B0606020202030204" pitchFamily="34" charset="0"/>
                        </a:rPr>
                        <a:t>Understatement </a:t>
                      </a:r>
                      <a:r>
                        <a:rPr lang="en-GB" sz="1600" b="0" dirty="0">
                          <a:solidFill>
                            <a:srgbClr val="00287D"/>
                          </a:solidFill>
                          <a:effectLst/>
                          <a:latin typeface="Arial Narrow" panose="020B0606020202030204" pitchFamily="34" charset="0"/>
                        </a:rPr>
                        <a:t>By using these devices, </a:t>
                      </a:r>
                      <a:r>
                        <a:rPr lang="cs-CZ" sz="1600" b="0" dirty="0" err="1" smtClean="0">
                          <a:solidFill>
                            <a:srgbClr val="00287D"/>
                          </a:solidFill>
                          <a:effectLst/>
                          <a:latin typeface="Arial Narrow" panose="020B0606020202030204" pitchFamily="34" charset="0"/>
                        </a:rPr>
                        <a:t>authors</a:t>
                      </a:r>
                      <a:r>
                        <a:rPr lang="en-GB" sz="1600" b="0" dirty="0" smtClean="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lessen the importance and the validity of their claims</a:t>
                      </a:r>
                      <a:r>
                        <a:rPr lang="en-GB" sz="1600" b="0" dirty="0" smtClean="0">
                          <a:solidFill>
                            <a:srgbClr val="00287D"/>
                          </a:solidFill>
                          <a:effectLst/>
                          <a:latin typeface="Arial Narrow" panose="020B0606020202030204" pitchFamily="34" charset="0"/>
                        </a:rPr>
                        <a:t>.</a:t>
                      </a:r>
                      <a:r>
                        <a:rPr lang="cs-CZ" sz="1600" b="0" dirty="0" smtClean="0">
                          <a:solidFill>
                            <a:srgbClr val="00287D"/>
                          </a:solidFill>
                          <a:effectLst/>
                          <a:latin typeface="Arial Narrow" panose="020B0606020202030204" pitchFamily="34" charset="0"/>
                        </a:rPr>
                        <a:t>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a:t>
                      </a:r>
                      <a:r>
                        <a:rPr lang="en-GB" sz="1600" b="0" dirty="0" smtClean="0">
                          <a:solidFill>
                            <a:srgbClr val="00287D"/>
                          </a:solidFill>
                          <a:effectLst/>
                          <a:latin typeface="Arial Narrow" panose="020B0606020202030204" pitchFamily="34" charset="0"/>
                        </a:rPr>
                        <a:t>e.g</a:t>
                      </a:r>
                      <a:r>
                        <a:rPr lang="en-GB" sz="1600" b="0" dirty="0">
                          <a:solidFill>
                            <a:srgbClr val="00287D"/>
                          </a:solidFill>
                          <a:effectLst/>
                          <a:latin typeface="Arial Narrow" panose="020B0606020202030204" pitchFamily="34" charset="0"/>
                        </a:rPr>
                        <a:t>.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a:t>
                      </a:r>
                      <a:r>
                        <a:rPr lang="en-GB" sz="1800" b="0" dirty="0" smtClean="0">
                          <a:solidFill>
                            <a:srgbClr val="00287D"/>
                          </a:solidFill>
                          <a:effectLst/>
                          <a:latin typeface="Arial Narrow" panose="020B0606020202030204" pitchFamily="34" charset="0"/>
                        </a:rPr>
                        <a:t>suggest</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a:t>
                      </a:r>
                      <a:r>
                        <a:rPr lang="en-GB" sz="1800" b="0" dirty="0" smtClean="0">
                          <a:solidFill>
                            <a:srgbClr val="00287D"/>
                          </a:solidFill>
                          <a:effectLst/>
                          <a:latin typeface="Arial Narrow" panose="020B0606020202030204" pitchFamily="34" charset="0"/>
                        </a:rPr>
                        <a:t>could</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smtClean="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t>
                      </a:r>
                      <a:r>
                        <a:rPr lang="en-GB" sz="1800" b="1" dirty="0" smtClean="0">
                          <a:solidFill>
                            <a:srgbClr val="00287D"/>
                          </a:solidFill>
                          <a:effectLst/>
                          <a:latin typeface="Arial Narrow" panose="020B0606020202030204" pitchFamily="34" charset="0"/>
                        </a:rPr>
                        <a:t>adverbs</a:t>
                      </a:r>
                      <a:r>
                        <a:rPr lang="cs-CZ" sz="1800" b="1" dirty="0" smtClean="0">
                          <a:solidFill>
                            <a:srgbClr val="00287D"/>
                          </a:solidFill>
                          <a:effectLst/>
                          <a:latin typeface="Arial Narrow" panose="020B0606020202030204" pitchFamily="34" charset="0"/>
                        </a:rPr>
                        <a:t> </a:t>
                      </a:r>
                      <a:r>
                        <a:rPr lang="en-GB" sz="1800" b="1" dirty="0" smtClean="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a:t>
                      </a:r>
                      <a:r>
                        <a:rPr lang="en-GB" sz="1800" b="0" dirty="0" smtClean="0">
                          <a:solidFill>
                            <a:srgbClr val="00287D"/>
                          </a:solidFill>
                          <a:effectLst/>
                          <a:latin typeface="Arial Narrow" panose="020B0606020202030204" pitchFamily="34" charset="0"/>
                        </a:rPr>
                        <a:t>probability</a:t>
                      </a:r>
                      <a:endParaRPr lang="cs-CZ" sz="1800" b="0" dirty="0" smtClean="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smtClean="0">
              <a:solidFill>
                <a:srgbClr val="00287D"/>
              </a:solidFill>
              <a:latin typeface="Arial Narrow" panose="020B0606020202030204" pitchFamily="34" charset="0"/>
            </a:endParaRPr>
          </a:p>
          <a:p>
            <a:pPr algn="ctr"/>
            <a:r>
              <a:rPr lang="en-US" sz="3600" dirty="0" smtClean="0">
                <a:solidFill>
                  <a:srgbClr val="00287D"/>
                </a:solidFill>
                <a:latin typeface="Arial Narrow" panose="020B0606020202030204" pitchFamily="34" charset="0"/>
              </a:rPr>
              <a:t>there </a:t>
            </a:r>
            <a:r>
              <a:rPr lang="en-US" sz="3600" dirty="0">
                <a:solidFill>
                  <a:srgbClr val="00287D"/>
                </a:solidFill>
                <a:latin typeface="Arial Narrow" panose="020B0606020202030204" pitchFamily="34" charset="0"/>
              </a:rPr>
              <a:t>is no facile and practical method for </a:t>
            </a:r>
            <a:r>
              <a:rPr lang="cs-CZ" sz="3600" dirty="0" smtClean="0">
                <a:solidFill>
                  <a:srgbClr val="00287D"/>
                </a:solidFill>
                <a:latin typeface="Arial Narrow" panose="020B0606020202030204" pitchFamily="34" charset="0"/>
              </a:rPr>
              <a:t>                </a:t>
            </a:r>
            <a:r>
              <a:rPr lang="en-US" sz="3600" dirty="0" smtClean="0">
                <a:solidFill>
                  <a:srgbClr val="00287D"/>
                </a:solidFill>
                <a:latin typeface="Arial Narrow" panose="020B0606020202030204" pitchFamily="34" charset="0"/>
              </a:rPr>
              <a:t>the </a:t>
            </a:r>
            <a:r>
              <a:rPr lang="en-US" sz="3600" dirty="0">
                <a:solidFill>
                  <a:srgbClr val="00287D"/>
                </a:solidFill>
                <a:latin typeface="Arial Narrow" panose="020B0606020202030204" pitchFamily="34" charset="0"/>
              </a:rPr>
              <a:t>synthesis of this compound in the literature. </a:t>
            </a:r>
            <a:endParaRPr lang="cs-CZ" sz="3600" dirty="0">
              <a:solidFill>
                <a:srgbClr val="00287D"/>
              </a:solidFill>
              <a:latin typeface="Arial Narrow" panose="020B0606020202030204" pitchFamily="34" charset="0"/>
            </a:endParaRPr>
          </a:p>
        </p:txBody>
      </p:sp>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a:t>
            </a:r>
            <a:r>
              <a:rPr lang="cs-CZ" altLang="cs-CZ" sz="2800" dirty="0" err="1" smtClean="0">
                <a:latin typeface="Arial Narrow" pitchFamily="34" charset="0"/>
              </a:rPr>
              <a:t>cademic</a:t>
            </a:r>
            <a:r>
              <a:rPr lang="cs-CZ" altLang="cs-CZ" sz="2800" dirty="0" smtClean="0">
                <a:latin typeface="Arial Narrow" pitchFamily="34" charset="0"/>
              </a:rPr>
              <a:t> </a:t>
            </a:r>
            <a:r>
              <a:rPr lang="cs-CZ" altLang="cs-CZ" sz="2800" dirty="0" err="1" smtClean="0">
                <a:latin typeface="Arial Narrow" pitchFamily="34" charset="0"/>
              </a:rPr>
              <a:t>Writing</a:t>
            </a:r>
            <a:r>
              <a:rPr lang="cs-CZ" altLang="cs-CZ" sz="2800" dirty="0" smtClean="0">
                <a:latin typeface="Arial Narrow" pitchFamily="34" charset="0"/>
              </a:rPr>
              <a:t> </a:t>
            </a:r>
            <a:r>
              <a:rPr lang="cs-CZ" altLang="cs-CZ" sz="2800" dirty="0" err="1" smtClean="0">
                <a:latin typeface="Arial Narrow" pitchFamily="34" charset="0"/>
              </a:rPr>
              <a:t>Introduction</a:t>
            </a:r>
            <a:endParaRPr lang="cs-CZ" altLang="cs-CZ" sz="2800" dirty="0">
              <a:latin typeface="Arial Narrow" pitchFamily="34" charset="0"/>
            </a:endParaRPr>
          </a:p>
        </p:txBody>
      </p:sp>
      <p:sp>
        <p:nvSpPr>
          <p:cNvPr id="37894" name="Rectangle 6"/>
          <p:cNvSpPr>
            <a:spLocks noGrp="1" noChangeArrowheads="1"/>
          </p:cNvSpPr>
          <p:nvPr>
            <p:ph type="body" idx="1"/>
          </p:nvPr>
        </p:nvSpPr>
        <p:spPr>
          <a:xfrm>
            <a:off x="509589" y="2582561"/>
            <a:ext cx="8082321" cy="3549951"/>
          </a:xfrm>
        </p:spPr>
        <p:txBody>
          <a:bodyPr/>
          <a:lstStyle/>
          <a:p>
            <a:pPr>
              <a:buFontTx/>
              <a:buNone/>
            </a:pPr>
            <a:endParaRPr lang="en-GB" altLang="cs-CZ" b="1" u="sng" dirty="0"/>
          </a:p>
          <a:p>
            <a:pPr>
              <a:buFontTx/>
              <a:buNone/>
            </a:pPr>
            <a:endParaRPr lang="cs-CZ" altLang="cs-CZ" b="1" dirty="0">
              <a:solidFill>
                <a:srgbClr val="00287D"/>
              </a:solidFill>
              <a:latin typeface="Arial Narrow" pitchFamily="34" charset="0"/>
            </a:endParaRPr>
          </a:p>
          <a:p>
            <a:pPr marL="457200" lvl="1" indent="0">
              <a:buNone/>
            </a:pPr>
            <a:r>
              <a:rPr lang="en-GB" altLang="cs-CZ" sz="3600" b="1" i="1" dirty="0">
                <a:solidFill>
                  <a:srgbClr val="00287D"/>
                </a:solidFill>
                <a:latin typeface="Arial Narrow" pitchFamily="34" charset="0"/>
              </a:rPr>
              <a:t>Who</a:t>
            </a:r>
            <a:r>
              <a:rPr lang="en-GB" altLang="cs-CZ" sz="3600" i="1" dirty="0">
                <a:solidFill>
                  <a:srgbClr val="00287D"/>
                </a:solidFill>
                <a:latin typeface="Arial Narrow" pitchFamily="34" charset="0"/>
              </a:rPr>
              <a:t> is writing? </a:t>
            </a:r>
            <a:r>
              <a:rPr lang="cs-CZ" altLang="cs-CZ" sz="3600"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Who</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audience</a:t>
            </a:r>
            <a:r>
              <a:rPr lang="en-GB" altLang="cs-CZ" sz="3600" i="1" dirty="0" smtClean="0">
                <a:solidFill>
                  <a:srgbClr val="00287D"/>
                </a:solidFill>
                <a:latin typeface="Arial Narrow" pitchFamily="34" charset="0"/>
              </a:rPr>
              <a:t>?</a:t>
            </a:r>
            <a:endParaRPr lang="cs-CZ" altLang="cs-CZ" sz="3600" i="1" dirty="0">
              <a:solidFill>
                <a:srgbClr val="00287D"/>
              </a:solidFill>
              <a:latin typeface="Arial Narrow"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a:t>
            </a:r>
            <a:r>
              <a:rPr lang="en-GB" sz="2800" dirty="0" smtClean="0">
                <a:solidFill>
                  <a:srgbClr val="00287D"/>
                </a:solidFill>
                <a:latin typeface="Calibri" panose="020F0502020204030204" pitchFamily="34" charset="0"/>
                <a:ea typeface="Times New Roman" panose="02020603050405020304" pitchFamily="18" charset="0"/>
              </a:rPr>
              <a:t>on </a:t>
            </a:r>
            <a:r>
              <a:rPr lang="en-GB" sz="2800" dirty="0">
                <a:solidFill>
                  <a:srgbClr val="00287D"/>
                </a:solidFill>
                <a:latin typeface="Calibri" panose="020F0502020204030204" pitchFamily="34" charset="0"/>
                <a:ea typeface="Times New Roman" panose="02020603050405020304" pitchFamily="18" charset="0"/>
              </a:rPr>
              <a:t>both server </a:t>
            </a:r>
            <a:endParaRPr lang="cs-CZ" sz="2800" dirty="0" smtClean="0">
              <a:solidFill>
                <a:srgbClr val="00287D"/>
              </a:solidFill>
              <a:latin typeface="Calibri" panose="020F0502020204030204" pitchFamily="34" charset="0"/>
              <a:ea typeface="Times New Roman" panose="02020603050405020304" pitchFamily="18" charset="0"/>
            </a:endParaRPr>
          </a:p>
          <a:p>
            <a:r>
              <a:rPr lang="en-GB" sz="2800" dirty="0" smtClean="0">
                <a:solidFill>
                  <a:srgbClr val="00287D"/>
                </a:solidFill>
                <a:latin typeface="Calibri" panose="020F0502020204030204" pitchFamily="34" charset="0"/>
                <a:ea typeface="Times New Roman" panose="02020603050405020304" pitchFamily="18" charset="0"/>
              </a:rPr>
              <a:t>and </a:t>
            </a:r>
            <a:r>
              <a:rPr lang="en-GB" sz="2800" dirty="0">
                <a:solidFill>
                  <a:srgbClr val="00287D"/>
                </a:solidFill>
                <a:latin typeface="Calibri" panose="020F0502020204030204" pitchFamily="34" charset="0"/>
                <a:ea typeface="Times New Roman" panose="02020603050405020304" pitchFamily="18" charset="0"/>
              </a:rPr>
              <a:t>client sides</a:t>
            </a:r>
            <a:endParaRPr lang="cs-CZ" sz="2800" dirty="0">
              <a:solidFill>
                <a:srgbClr val="00287D"/>
              </a:solidFill>
            </a:endParaRPr>
          </a:p>
        </p:txBody>
      </p:sp>
    </p:spTree>
    <p:extLst>
      <p:ext uri="{BB962C8B-B14F-4D97-AF65-F5344CB8AC3E}">
        <p14:creationId xmlns:p14="http://schemas.microsoft.com/office/powerpoint/2010/main" val="1966454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45988" y="718764"/>
            <a:ext cx="8316099" cy="6386364"/>
          </a:xfrm>
          <a:prstGeom prst="rect">
            <a:avLst/>
          </a:prstGeom>
        </p:spPr>
        <p:txBody>
          <a:bodyPr wrap="square">
            <a:spAutoFit/>
          </a:bodyPr>
          <a:lstStyle/>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will be complete </a:t>
            </a:r>
            <a:r>
              <a:rPr lang="en-GB" dirty="0" smtClean="0">
                <a:latin typeface="Calibri" panose="020F0502020204030204" pitchFamily="34" charset="0"/>
                <a:cs typeface="Calibri" panose="020F0502020204030204" pitchFamily="34" charset="0"/>
              </a:rPr>
              <a:t>in two months.</a:t>
            </a:r>
          </a:p>
          <a:p>
            <a:endParaRPr lang="en-GB" dirty="0" smtClean="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fluorescence lifetime measurement of the diol/carbonate pair </a:t>
            </a:r>
            <a:r>
              <a:rPr lang="en-GB" b="1" dirty="0" smtClean="0">
                <a:solidFill>
                  <a:srgbClr val="00287D"/>
                </a:solidFill>
                <a:latin typeface="Calibri" panose="020F0502020204030204" pitchFamily="34" charset="0"/>
                <a:cs typeface="Calibri" panose="020F0502020204030204" pitchFamily="34" charset="0"/>
              </a:rPr>
              <a:t>is expected to be complete </a:t>
            </a:r>
            <a:r>
              <a:rPr lang="en-GB" dirty="0" smtClean="0">
                <a:latin typeface="Calibri" panose="020F0502020204030204" pitchFamily="34" charset="0"/>
                <a:cs typeface="Calibri" panose="020F0502020204030204" pitchFamily="34" charset="0"/>
              </a:rPr>
              <a:t>in two months. </a:t>
            </a: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latin typeface="Calibri" panose="020F0502020204030204" pitchFamily="34" charset="0"/>
                <a:cs typeface="Calibri" panose="020F0502020204030204" pitchFamily="34" charset="0"/>
              </a:rPr>
              <a:t>  </a:t>
            </a:r>
            <a:endParaRPr lang="en-GB" dirty="0" smtClean="0">
              <a:latin typeface="Calibri" panose="020F0502020204030204" pitchFamily="34" charset="0"/>
              <a:cs typeface="Calibri" panose="020F0502020204030204" pitchFamily="34" charset="0"/>
            </a:endParaRPr>
          </a:p>
          <a:p>
            <a:r>
              <a:rPr lang="en-GB" b="1" dirty="0" smtClean="0">
                <a:solidFill>
                  <a:srgbClr val="00287D"/>
                </a:solidFill>
                <a:latin typeface="Calibri" panose="020F0502020204030204" pitchFamily="34" charset="0"/>
                <a:cs typeface="Calibri" panose="020F0502020204030204" pitchFamily="34" charset="0"/>
              </a:rPr>
              <a:t>It is estimated</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that 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might again grow</a:t>
            </a:r>
            <a:r>
              <a:rPr lang="en-GB" dirty="0" smtClean="0">
                <a:latin typeface="Calibri" panose="020F0502020204030204" pitchFamily="34" charset="0"/>
                <a:cs typeface="Calibri" panose="020F0502020204030204" pitchFamily="34" charset="0"/>
              </a:rPr>
              <a:t> 40-50% and if we continuously </a:t>
            </a:r>
            <a:r>
              <a:rPr lang="en-GB" b="1" dirty="0" smtClean="0">
                <a:solidFill>
                  <a:srgbClr val="00287D"/>
                </a:solidFill>
                <a:latin typeface="Calibri" panose="020F0502020204030204" pitchFamily="34" charset="0"/>
                <a:cs typeface="Calibri" panose="020F0502020204030204" pitchFamily="34" charset="0"/>
              </a:rPr>
              <a:t>used</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may</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significantly diminish.</a:t>
            </a:r>
          </a:p>
          <a:p>
            <a:r>
              <a:rPr lang="en-GB" dirty="0" smtClean="0">
                <a:latin typeface="Calibri" panose="020F0502020204030204" pitchFamily="34" charset="0"/>
                <a:cs typeface="Calibri" panose="020F0502020204030204" pitchFamily="34" charset="0"/>
              </a:rPr>
              <a:t> </a:t>
            </a:r>
          </a:p>
          <a:p>
            <a:r>
              <a:rPr lang="en-GB" dirty="0" smtClean="0">
                <a:latin typeface="Calibri" panose="020F0502020204030204" pitchFamily="34" charset="0"/>
                <a:cs typeface="Calibri" panose="020F0502020204030204" pitchFamily="34" charset="0"/>
              </a:rPr>
              <a:t>In the next fifty years the world’s population </a:t>
            </a:r>
            <a:r>
              <a:rPr lang="en-GB" b="1" dirty="0" smtClean="0">
                <a:solidFill>
                  <a:srgbClr val="00287D"/>
                </a:solidFill>
                <a:latin typeface="Calibri" panose="020F0502020204030204" pitchFamily="34" charset="0"/>
                <a:cs typeface="Calibri" panose="020F0502020204030204" pitchFamily="34" charset="0"/>
              </a:rPr>
              <a:t>will again grow</a:t>
            </a:r>
            <a:r>
              <a:rPr lang="en-GB" dirty="0" smtClean="0">
                <a:solidFill>
                  <a:srgbClr val="00287D"/>
                </a:solidFill>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40-50% and if we continuously </a:t>
            </a:r>
            <a:r>
              <a:rPr lang="en-GB" b="1" dirty="0" smtClean="0">
                <a:solidFill>
                  <a:srgbClr val="00287D"/>
                </a:solidFill>
                <a:latin typeface="Calibri" panose="020F0502020204030204" pitchFamily="34" charset="0"/>
                <a:cs typeface="Calibri" panose="020F0502020204030204" pitchFamily="34" charset="0"/>
              </a:rPr>
              <a:t>use</a:t>
            </a:r>
            <a:r>
              <a:rPr lang="en-GB" dirty="0" smtClean="0">
                <a:latin typeface="Calibri" panose="020F0502020204030204" pitchFamily="34" charset="0"/>
                <a:cs typeface="Calibri" panose="020F0502020204030204" pitchFamily="34" charset="0"/>
              </a:rPr>
              <a:t> the amount of water that we are currently using the water supply </a:t>
            </a:r>
            <a:r>
              <a:rPr lang="en-GB" b="1" dirty="0" smtClean="0">
                <a:solidFill>
                  <a:srgbClr val="00287D"/>
                </a:solidFill>
                <a:latin typeface="Calibri" panose="020F0502020204030204" pitchFamily="34" charset="0"/>
                <a:cs typeface="Calibri" panose="020F0502020204030204" pitchFamily="34" charset="0"/>
              </a:rPr>
              <a:t>will</a:t>
            </a:r>
            <a:r>
              <a:rPr lang="en-GB" dirty="0" smtClean="0">
                <a:latin typeface="Calibri" panose="020F0502020204030204" pitchFamily="34" charset="0"/>
                <a:cs typeface="Calibri" panose="020F0502020204030204" pitchFamily="34" charset="0"/>
              </a:rPr>
              <a:t> significantly diminish.                                                                                 </a:t>
            </a:r>
          </a:p>
          <a:p>
            <a:r>
              <a:rPr lang="en-GB" b="1" dirty="0" smtClean="0">
                <a:latin typeface="Arial Narrow" panose="020B0606020202030204" pitchFamily="34" charset="0"/>
              </a:rPr>
              <a:t> </a:t>
            </a:r>
            <a:r>
              <a:rPr lang="en-GB" sz="1100" dirty="0" smtClean="0">
                <a:latin typeface="Arial Narrow" panose="020B0606020202030204" pitchFamily="34" charset="0"/>
              </a:rPr>
              <a:t>			                                                     Adapted from: Robinson, M., </a:t>
            </a:r>
            <a:r>
              <a:rPr lang="en-GB" sz="1100" dirty="0" err="1" smtClean="0">
                <a:latin typeface="Arial Narrow" panose="020B0606020202030204" pitchFamily="34" charset="0"/>
              </a:rPr>
              <a:t>Stoller,F</a:t>
            </a:r>
            <a:r>
              <a:rPr lang="en-GB" sz="1100" dirty="0" smtClean="0">
                <a:latin typeface="Arial Narrow" panose="020B0606020202030204" pitchFamily="34" charset="0"/>
              </a:rPr>
              <a:t>. (2008): pp.594-596</a:t>
            </a:r>
            <a:r>
              <a:rPr lang="en-US" sz="1400" b="1" u="sng" dirty="0"/>
              <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smtClean="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smtClean="0"/>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7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stepanek\Desktop\obr2.1.png"/>
          <p:cNvPicPr>
            <a:picLocks noChangeAspect="1" noChangeArrowheads="1"/>
          </p:cNvPicPr>
          <p:nvPr/>
        </p:nvPicPr>
        <p:blipFill>
          <a:blip r:embed="rId2"/>
          <a:srcRect/>
          <a:stretch>
            <a:fillRect/>
          </a:stretch>
        </p:blipFill>
        <p:spPr bwMode="auto">
          <a:xfrm>
            <a:off x="360362" y="2657089"/>
            <a:ext cx="8542337" cy="1630362"/>
          </a:xfrm>
          <a:prstGeom prst="rect">
            <a:avLst/>
          </a:prstGeom>
          <a:noFill/>
          <a:ln w="38100">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C:\Users\stepanek\Desktop\Obráze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775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271848" y="1107680"/>
            <a:ext cx="8538519" cy="5062924"/>
          </a:xfrm>
          <a:prstGeom prst="rect">
            <a:avLst/>
          </a:prstGeom>
        </p:spPr>
        <p:txBody>
          <a:bodyPr wrap="square">
            <a:spAutoFit/>
          </a:bodyPr>
          <a:lstStyle/>
          <a:p>
            <a:endParaRPr lang="cs-CZ" dirty="0" smtClean="0"/>
          </a:p>
          <a:p>
            <a:r>
              <a:rPr lang="en-GB" dirty="0" smtClean="0"/>
              <a:t>In their …………. study, </a:t>
            </a:r>
            <a:r>
              <a:rPr lang="en-GB" dirty="0" err="1" smtClean="0"/>
              <a:t>Lakhina</a:t>
            </a:r>
            <a:r>
              <a:rPr lang="en-GB" dirty="0" smtClean="0"/>
              <a:t>, </a:t>
            </a:r>
            <a:r>
              <a:rPr lang="en-GB" dirty="0" err="1" smtClean="0"/>
              <a:t>Crovella</a:t>
            </a:r>
            <a:r>
              <a:rPr lang="en-GB" dirty="0" smtClean="0"/>
              <a:t> and </a:t>
            </a:r>
            <a:r>
              <a:rPr lang="en-GB" dirty="0" err="1" smtClean="0"/>
              <a:t>Diot</a:t>
            </a:r>
            <a:r>
              <a:rPr lang="en-GB" dirty="0" smtClean="0"/>
              <a:t> ….</a:t>
            </a:r>
          </a:p>
          <a:p>
            <a:r>
              <a:rPr lang="en-GB" dirty="0" smtClean="0"/>
              <a:t>       	  </a:t>
            </a:r>
          </a:p>
          <a:p>
            <a:r>
              <a:rPr lang="en-GB" i="1" dirty="0" smtClean="0"/>
              <a:t>	  important 	</a:t>
            </a:r>
          </a:p>
          <a:p>
            <a:r>
              <a:rPr lang="en-GB" i="1" dirty="0" smtClean="0"/>
              <a:t>	  small scale	</a:t>
            </a:r>
          </a:p>
          <a:p>
            <a:r>
              <a:rPr lang="en-GB" i="1" dirty="0" smtClean="0"/>
              <a:t>	  ambitious			exploratory</a:t>
            </a:r>
            <a:r>
              <a:rPr lang="en-GB" dirty="0" smtClean="0"/>
              <a:t>	</a:t>
            </a:r>
            <a:endParaRPr lang="en-GB" i="1" dirty="0" smtClean="0"/>
          </a:p>
          <a:p>
            <a:r>
              <a:rPr lang="en-GB" i="1" dirty="0" smtClean="0"/>
              <a:t>	  significant			preliminary</a:t>
            </a:r>
          </a:p>
          <a:p>
            <a:r>
              <a:rPr lang="en-GB" i="1" dirty="0" smtClean="0"/>
              <a:t>	  limited 			impressive</a:t>
            </a:r>
          </a:p>
          <a:p>
            <a:r>
              <a:rPr lang="en-GB" i="1" dirty="0" smtClean="0"/>
              <a:t>	  original			rigorous			remarkable			simple</a:t>
            </a:r>
          </a:p>
          <a:p>
            <a:r>
              <a:rPr lang="en-GB" i="1" dirty="0" smtClean="0"/>
              <a:t>	  useful			complex</a:t>
            </a:r>
          </a:p>
          <a:p>
            <a:r>
              <a:rPr lang="en-GB" i="1" dirty="0" smtClean="0"/>
              <a:t>	  traditional		 	modest 			</a:t>
            </a:r>
            <a:r>
              <a:rPr lang="en-GB" dirty="0" smtClean="0"/>
              <a:t>	 	     </a:t>
            </a:r>
            <a:r>
              <a:rPr lang="en-GB" sz="1100" dirty="0" smtClean="0">
                <a:latin typeface="Arial Narrow" panose="020B0606020202030204" pitchFamily="34" charset="0"/>
              </a:rPr>
              <a:t>(Adapted from: </a:t>
            </a:r>
            <a:r>
              <a:rPr lang="en-GB" sz="1100" dirty="0" err="1" smtClean="0">
                <a:latin typeface="Arial Narrow" panose="020B0606020202030204" pitchFamily="34" charset="0"/>
              </a:rPr>
              <a:t>Morley,J</a:t>
            </a:r>
            <a:r>
              <a:rPr lang="en-GB" sz="1100" dirty="0" smtClean="0">
                <a:latin typeface="Arial Narrow" panose="020B0606020202030204" pitchFamily="34" charset="0"/>
              </a:rPr>
              <a:t>. et al: University Writing Course, Express Publishing, </a:t>
            </a:r>
            <a:r>
              <a:rPr lang="en-GB" sz="1100" dirty="0" err="1" smtClean="0">
                <a:latin typeface="Arial Narrow" panose="020B0606020202030204" pitchFamily="34" charset="0"/>
              </a:rPr>
              <a:t>Newburry</a:t>
            </a:r>
            <a:r>
              <a:rPr lang="en-GB" sz="1100" dirty="0" smtClean="0">
                <a:latin typeface="Arial Narrow" panose="020B0606020202030204" pitchFamily="34" charset="0"/>
              </a:rPr>
              <a:t>, 2009,p.101)</a:t>
            </a:r>
            <a:endParaRPr lang="en-GB" sz="1100" dirty="0">
              <a:latin typeface="Arial Narrow" panose="020B0606020202030204" pitchFamily="34" charset="0"/>
            </a:endParaRPr>
          </a:p>
        </p:txBody>
      </p:sp>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namely neon and radon, are under standard conditions odourless and colourless. </a:t>
            </a:r>
          </a:p>
          <a:p>
            <a:endParaRPr lang="en-GB" dirty="0" smtClean="0"/>
          </a:p>
          <a:p>
            <a:endParaRPr lang="en-GB" dirty="0" smtClean="0"/>
          </a:p>
          <a:p>
            <a:endParaRPr lang="en-GB" dirty="0" smtClean="0"/>
          </a:p>
          <a:p>
            <a:r>
              <a:rPr lang="en-GB" dirty="0" smtClean="0"/>
              <a:t>Herbivores that feed mainly or only on plants form an important link in the food chain.</a:t>
            </a:r>
            <a:endParaRPr lang="en-GB" dirty="0"/>
          </a:p>
        </p:txBody>
      </p:sp>
    </p:spTree>
    <p:extLst>
      <p:ext uri="{BB962C8B-B14F-4D97-AF65-F5344CB8AC3E}">
        <p14:creationId xmlns:p14="http://schemas.microsoft.com/office/powerpoint/2010/main" val="249502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54908" y="1831365"/>
            <a:ext cx="7604554" cy="2677656"/>
          </a:xfrm>
          <a:prstGeom prst="rect">
            <a:avLst/>
          </a:prstGeom>
        </p:spPr>
        <p:txBody>
          <a:bodyPr wrap="square">
            <a:spAutoFit/>
          </a:bodyPr>
          <a:lstStyle/>
          <a:p>
            <a:r>
              <a:rPr lang="en-GB" dirty="0" smtClean="0"/>
              <a:t>The noble gases, </a:t>
            </a:r>
            <a:r>
              <a:rPr lang="en-GB" b="1" dirty="0" smtClean="0">
                <a:solidFill>
                  <a:srgbClr val="00287D"/>
                </a:solidFill>
              </a:rPr>
              <a:t>for example </a:t>
            </a:r>
            <a:r>
              <a:rPr lang="en-GB" dirty="0" smtClean="0"/>
              <a:t>neon and radon, are under standard conditions odourless and colourless. </a:t>
            </a:r>
          </a:p>
          <a:p>
            <a:endParaRPr lang="en-GB" dirty="0" smtClean="0"/>
          </a:p>
          <a:p>
            <a:endParaRPr lang="en-GB" dirty="0" smtClean="0"/>
          </a:p>
          <a:p>
            <a:endParaRPr lang="en-GB" dirty="0" smtClean="0"/>
          </a:p>
          <a:p>
            <a:r>
              <a:rPr lang="en-GB" dirty="0" smtClean="0"/>
              <a:t>Herbivores</a:t>
            </a:r>
            <a:r>
              <a:rPr lang="en-GB" b="1" dirty="0" smtClean="0">
                <a:solidFill>
                  <a:srgbClr val="00287D"/>
                </a:solidFill>
              </a:rPr>
              <a:t>, which </a:t>
            </a:r>
            <a:r>
              <a:rPr lang="en-GB" dirty="0" smtClean="0"/>
              <a:t>feed mainly or only on plants</a:t>
            </a:r>
            <a:r>
              <a:rPr lang="en-GB" b="1" dirty="0" smtClean="0">
                <a:solidFill>
                  <a:srgbClr val="00287D"/>
                </a:solidFill>
              </a:rPr>
              <a:t>,</a:t>
            </a:r>
            <a:r>
              <a:rPr lang="en-GB" dirty="0" smtClean="0"/>
              <a:t> form an important link in the food chain.</a:t>
            </a:r>
            <a:endParaRPr lang="en-GB" dirty="0"/>
          </a:p>
        </p:txBody>
      </p:sp>
    </p:spTree>
    <p:extLst>
      <p:ext uri="{BB962C8B-B14F-4D97-AF65-F5344CB8AC3E}">
        <p14:creationId xmlns:p14="http://schemas.microsoft.com/office/powerpoint/2010/main" val="69913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429491" y="991204"/>
            <a:ext cx="8232596" cy="5262979"/>
          </a:xfrm>
          <a:prstGeom prst="rect">
            <a:avLst/>
          </a:prstGeom>
        </p:spPr>
        <p:txBody>
          <a:bodyPr wrap="square">
            <a:spAutoFit/>
          </a:bodyPr>
          <a:lstStyle/>
          <a:p>
            <a:r>
              <a:rPr lang="en-GB" dirty="0" smtClean="0">
                <a:latin typeface="Arial Narrow" panose="020B0606020202030204" pitchFamily="34" charset="0"/>
              </a:rPr>
              <a:t>                     </a:t>
            </a:r>
            <a:r>
              <a:rPr lang="en-GB" i="1" dirty="0" smtClean="0">
                <a:solidFill>
                  <a:srgbClr val="00287D"/>
                </a:solidFill>
                <a:latin typeface="Calibri" panose="020F0502020204030204" pitchFamily="34" charset="0"/>
                <a:cs typeface="Calibri" panose="020F0502020204030204" pitchFamily="34" charset="0"/>
              </a:rPr>
              <a:t>It is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certain </a:t>
            </a:r>
          </a:p>
          <a:p>
            <a:r>
              <a:rPr lang="en-GB" b="1" dirty="0" smtClean="0">
                <a:solidFill>
                  <a:srgbClr val="00287D"/>
                </a:solidFill>
                <a:latin typeface="Calibri" panose="020F0502020204030204" pitchFamily="34" charset="0"/>
                <a:cs typeface="Calibri" panose="020F0502020204030204" pitchFamily="34" charset="0"/>
              </a:rPr>
              <a:t>			almost certain 			      </a:t>
            </a:r>
          </a:p>
          <a:p>
            <a:r>
              <a:rPr lang="en-GB" b="1" dirty="0" smtClean="0">
                <a:solidFill>
                  <a:srgbClr val="00287D"/>
                </a:solidFill>
                <a:latin typeface="Calibri" panose="020F0502020204030204" pitchFamily="34" charset="0"/>
                <a:cs typeface="Calibri" panose="020F0502020204030204" pitchFamily="34" charset="0"/>
              </a:rPr>
              <a:t>  			very probable / highly likely 				</a:t>
            </a:r>
            <a:r>
              <a:rPr lang="cs-CZ" b="1" dirty="0" smtClean="0">
                <a:solidFill>
                  <a:srgbClr val="00287D"/>
                </a:solidFill>
                <a:latin typeface="Calibri" panose="020F0502020204030204" pitchFamily="34" charset="0"/>
                <a:cs typeface="Calibri" panose="020F0502020204030204" pitchFamily="34" charset="0"/>
              </a:rPr>
              <a:t>	</a:t>
            </a:r>
            <a:r>
              <a:rPr lang="en-GB" b="1" dirty="0" smtClean="0">
                <a:solidFill>
                  <a:srgbClr val="00287D"/>
                </a:solidFill>
                <a:latin typeface="Calibri" panose="020F0502020204030204" pitchFamily="34" charset="0"/>
                <a:cs typeface="Calibri" panose="020F0502020204030204" pitchFamily="34" charset="0"/>
              </a:rPr>
              <a:t>probable / likely</a:t>
            </a:r>
          </a:p>
          <a:p>
            <a:r>
              <a:rPr lang="en-GB" b="1" dirty="0" smtClean="0">
                <a:solidFill>
                  <a:srgbClr val="00287D"/>
                </a:solidFill>
                <a:latin typeface="Calibri" panose="020F0502020204030204" pitchFamily="34" charset="0"/>
                <a:cs typeface="Calibri" panose="020F0502020204030204" pitchFamily="34" charset="0"/>
              </a:rPr>
              <a:t>			possible</a:t>
            </a:r>
          </a:p>
          <a:p>
            <a:r>
              <a:rPr lang="en-GB" b="1" dirty="0" smtClean="0">
                <a:solidFill>
                  <a:srgbClr val="00287D"/>
                </a:solidFill>
                <a:latin typeface="Calibri" panose="020F0502020204030204" pitchFamily="34" charset="0"/>
                <a:cs typeface="Calibri" panose="020F0502020204030204" pitchFamily="34" charset="0"/>
              </a:rPr>
              <a:t>			unlikely</a:t>
            </a:r>
          </a:p>
          <a:p>
            <a:r>
              <a:rPr lang="en-GB" b="1" dirty="0" smtClean="0">
                <a:solidFill>
                  <a:srgbClr val="00287D"/>
                </a:solidFill>
                <a:latin typeface="Calibri" panose="020F0502020204030204" pitchFamily="34" charset="0"/>
                <a:cs typeface="Calibri" panose="020F0502020204030204" pitchFamily="34" charset="0"/>
              </a:rPr>
              <a:t>			very / highly unlikely 	</a:t>
            </a:r>
          </a:p>
          <a:p>
            <a:r>
              <a:rPr lang="en-GB" dirty="0" smtClean="0">
                <a:solidFill>
                  <a:srgbClr val="00287D"/>
                </a:solidFill>
                <a:latin typeface="Calibri" panose="020F0502020204030204" pitchFamily="34" charset="0"/>
                <a:cs typeface="Calibri" panose="020F0502020204030204" pitchFamily="34" charset="0"/>
              </a:rPr>
              <a:t>			</a:t>
            </a:r>
          </a:p>
          <a:p>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a:t>
            </a:r>
            <a:r>
              <a:rPr lang="en-GB" i="1" dirty="0" smtClean="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smtClean="0">
                <a:solidFill>
                  <a:srgbClr val="00287D"/>
                </a:solidFill>
                <a:latin typeface="Calibri" panose="020F0502020204030204" pitchFamily="34" charset="0"/>
                <a:cs typeface="Calibri" panose="020F0502020204030204" pitchFamily="34" charset="0"/>
              </a:rPr>
              <a:t> </a:t>
            </a:r>
            <a:endParaRPr lang="en-GB" dirty="0" smtClean="0">
              <a:solidFill>
                <a:srgbClr val="00287D"/>
              </a:solidFill>
              <a:latin typeface="Calibri" panose="020F0502020204030204" pitchFamily="34" charset="0"/>
              <a:cs typeface="Calibri" panose="020F0502020204030204" pitchFamily="34" charset="0"/>
            </a:endParaRPr>
          </a:p>
          <a:p>
            <a:r>
              <a:rPr lang="en-GB" dirty="0" smtClean="0">
                <a:solidFill>
                  <a:srgbClr val="00287D"/>
                </a:solidFill>
                <a:latin typeface="Calibri" panose="020F0502020204030204" pitchFamily="34" charset="0"/>
                <a:cs typeface="Calibri" panose="020F0502020204030204" pitchFamily="34" charset="0"/>
              </a:rPr>
              <a:t>                            </a:t>
            </a:r>
            <a:r>
              <a:rPr lang="en-GB" sz="1100" dirty="0" smtClean="0">
                <a:solidFill>
                  <a:srgbClr val="00287D"/>
                </a:solidFill>
                <a:latin typeface="Calibri" panose="020F0502020204030204" pitchFamily="34" charset="0"/>
                <a:cs typeface="Calibri" panose="020F0502020204030204" pitchFamily="34" charset="0"/>
              </a:rPr>
              <a:t>Adapted from: Štěpánek, L., </a:t>
            </a:r>
            <a:r>
              <a:rPr lang="en-GB" sz="1100" dirty="0" err="1" smtClean="0">
                <a:solidFill>
                  <a:srgbClr val="00287D"/>
                </a:solidFill>
                <a:latin typeface="Calibri" panose="020F0502020204030204" pitchFamily="34" charset="0"/>
                <a:cs typeface="Calibri" panose="020F0502020204030204" pitchFamily="34" charset="0"/>
              </a:rPr>
              <a:t>deHaaff</a:t>
            </a:r>
            <a:r>
              <a:rPr lang="en-GB" sz="1100" dirty="0" smtClean="0">
                <a:solidFill>
                  <a:srgbClr val="00287D"/>
                </a:solidFill>
                <a:latin typeface="Calibri" panose="020F0502020204030204" pitchFamily="34" charset="0"/>
                <a:cs typeface="Calibri" panose="020F0502020204030204" pitchFamily="34" charset="0"/>
              </a:rPr>
              <a:t>, J.(2011): Academic English, </a:t>
            </a:r>
            <a:r>
              <a:rPr lang="en-GB" sz="1100" dirty="0" err="1" smtClean="0">
                <a:solidFill>
                  <a:srgbClr val="00287D"/>
                </a:solidFill>
                <a:latin typeface="Calibri" panose="020F0502020204030204" pitchFamily="34" charset="0"/>
                <a:cs typeface="Calibri" panose="020F0502020204030204" pitchFamily="34" charset="0"/>
              </a:rPr>
              <a:t>Grada</a:t>
            </a:r>
            <a:r>
              <a:rPr lang="en-GB" sz="1100" dirty="0" smtClean="0">
                <a:solidFill>
                  <a:srgbClr val="00287D"/>
                </a:solidFill>
                <a:latin typeface="Calibri" panose="020F0502020204030204" pitchFamily="34" charset="0"/>
                <a:cs typeface="Calibri" panose="020F0502020204030204" pitchFamily="34" charset="0"/>
              </a:rPr>
              <a:t>, Praha, p.29</a:t>
            </a:r>
            <a:endParaRPr lang="en-GB" sz="1100" dirty="0">
              <a:solidFill>
                <a:srgbClr val="00287D"/>
              </a:solidFill>
              <a:latin typeface="Calibri" panose="020F0502020204030204" pitchFamily="34" charset="0"/>
              <a:cs typeface="Calibri" panose="020F0502020204030204" pitchFamily="34" charset="0"/>
            </a:endParaRP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9" descr="j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515" y="1664694"/>
            <a:ext cx="4610572" cy="3105013"/>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0"/>
          <p:cNvSpPr txBox="1">
            <a:spLocks noChangeArrowheads="1"/>
          </p:cNvSpPr>
          <p:nvPr/>
        </p:nvSpPr>
        <p:spPr bwMode="auto">
          <a:xfrm>
            <a:off x="404082" y="1664695"/>
            <a:ext cx="7781240" cy="486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cs-CZ" altLang="cs-CZ" sz="2400" dirty="0" smtClean="0">
                <a:solidFill>
                  <a:srgbClr val="00287D"/>
                </a:solidFill>
                <a:latin typeface="Calibri" panose="020F0502020204030204" pitchFamily="34" charset="0"/>
                <a:cs typeface="Calibri" panose="020F0502020204030204" pitchFamily="34" charset="0"/>
                <a:hlinkClick r:id="rId4"/>
              </a:rPr>
              <a:t>Just </a:t>
            </a:r>
            <a:r>
              <a:rPr lang="cs-CZ" altLang="cs-CZ" sz="2400" dirty="0" err="1" smtClean="0">
                <a:solidFill>
                  <a:srgbClr val="00287D"/>
                </a:solidFill>
                <a:latin typeface="Calibri" panose="020F0502020204030204" pitchFamily="34" charset="0"/>
                <a:cs typeface="Calibri" panose="020F0502020204030204" pitchFamily="34" charset="0"/>
                <a:hlinkClick r:id="rId4"/>
              </a:rPr>
              <a:t>the</a:t>
            </a:r>
            <a:r>
              <a:rPr lang="cs-CZ" altLang="cs-CZ" sz="2400" dirty="0" smtClean="0">
                <a:solidFill>
                  <a:srgbClr val="00287D"/>
                </a:solidFill>
                <a:latin typeface="Calibri" panose="020F0502020204030204" pitchFamily="34" charset="0"/>
                <a:cs typeface="Calibri" panose="020F0502020204030204" pitchFamily="34" charset="0"/>
                <a:hlinkClick r:id="rId4"/>
              </a:rPr>
              <a:t> </a:t>
            </a:r>
            <a:r>
              <a:rPr lang="cs-CZ" altLang="cs-CZ" sz="2400" dirty="0" err="1" smtClean="0">
                <a:solidFill>
                  <a:srgbClr val="00287D"/>
                </a:solidFill>
                <a:latin typeface="Calibri" panose="020F0502020204030204" pitchFamily="34" charset="0"/>
                <a:cs typeface="Calibri" panose="020F0502020204030204" pitchFamily="34" charset="0"/>
                <a:hlinkClick r:id="rId4"/>
              </a:rPr>
              <a:t>word</a:t>
            </a:r>
            <a:endParaRPr lang="cs-CZ" altLang="cs-CZ" sz="2400" dirty="0" smtClean="0">
              <a:solidFill>
                <a:srgbClr val="00287D"/>
              </a:solidFill>
              <a:latin typeface="Calibri" panose="020F0502020204030204" pitchFamily="34" charset="0"/>
              <a:cs typeface="Calibri" panose="020F0502020204030204" pitchFamily="34" charset="0"/>
            </a:endParaRPr>
          </a:p>
          <a:p>
            <a:pPr>
              <a:buNone/>
            </a:pPr>
            <a:r>
              <a:rPr lang="pl-PL" sz="2400" u="sng" dirty="0">
                <a:solidFill>
                  <a:srgbClr val="00287D"/>
                </a:solidFill>
                <a:latin typeface="Calibri" panose="020F0502020204030204" pitchFamily="34" charset="0"/>
                <a:cs typeface="Calibri" panose="020F0502020204030204" pitchFamily="34" charset="0"/>
                <a:hlinkClick r:id="rId5"/>
              </a:rPr>
              <a:t>Phrasebank</a:t>
            </a: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u="sng" dirty="0" smtClean="0">
                <a:solidFill>
                  <a:srgbClr val="00287D"/>
                </a:solidFill>
                <a:latin typeface="Calibri" panose="020F0502020204030204" pitchFamily="34" charset="0"/>
                <a:cs typeface="Calibri" panose="020F0502020204030204" pitchFamily="34" charset="0"/>
                <a:hlinkClick r:id="rId6"/>
              </a:rPr>
              <a:t>UEFAP</a:t>
            </a:r>
            <a:r>
              <a:rPr lang="en-GB" sz="2400" dirty="0" smtClean="0">
                <a:solidFill>
                  <a:srgbClr val="00287D"/>
                </a:solidFill>
                <a:latin typeface="Calibri" panose="020F0502020204030204" pitchFamily="34" charset="0"/>
                <a:cs typeface="Calibri" panose="020F0502020204030204" pitchFamily="34" charset="0"/>
              </a:rPr>
              <a:t> </a:t>
            </a:r>
            <a:endParaRPr lang="cs-CZ" sz="2400" dirty="0">
              <a:solidFill>
                <a:srgbClr val="00287D"/>
              </a:solidFill>
              <a:latin typeface="Calibri" panose="020F0502020204030204" pitchFamily="34" charset="0"/>
              <a:cs typeface="Calibri" panose="020F0502020204030204" pitchFamily="34" charset="0"/>
            </a:endParaRPr>
          </a:p>
          <a:p>
            <a:pPr>
              <a:buNone/>
            </a:pPr>
            <a:endParaRPr lang="cs-CZ" sz="2400" dirty="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Academic Word List - </a:t>
            </a:r>
            <a:r>
              <a:rPr lang="en-GB" sz="2400" u="sng" dirty="0" smtClean="0">
                <a:solidFill>
                  <a:srgbClr val="00287D"/>
                </a:solidFill>
                <a:latin typeface="Calibri" panose="020F0502020204030204" pitchFamily="34" charset="0"/>
                <a:cs typeface="Calibri" panose="020F0502020204030204" pitchFamily="34" charset="0"/>
                <a:hlinkClick r:id="rId7"/>
              </a:rPr>
              <a:t>AWL</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Wikipedia Google</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Thesaurus / Synonyms</a:t>
            </a:r>
          </a:p>
          <a:p>
            <a:pPr>
              <a:buNone/>
            </a:pPr>
            <a:r>
              <a:rPr lang="en-GB" sz="2400" b="1" dirty="0" smtClean="0">
                <a:solidFill>
                  <a:srgbClr val="00287D"/>
                </a:solidFill>
                <a:latin typeface="Calibri" panose="020F0502020204030204" pitchFamily="34" charset="0"/>
                <a:cs typeface="Calibri" panose="020F0502020204030204" pitchFamily="34" charset="0"/>
              </a:rPr>
              <a:t>Online dictionaries</a:t>
            </a:r>
            <a:endParaRPr lang="en-GB" sz="2400" dirty="0" smtClean="0">
              <a:solidFill>
                <a:srgbClr val="00287D"/>
              </a:solidFill>
              <a:latin typeface="Calibri" panose="020F0502020204030204" pitchFamily="34" charset="0"/>
              <a:cs typeface="Calibri" panose="020F0502020204030204" pitchFamily="34" charset="0"/>
            </a:endParaRPr>
          </a:p>
          <a:p>
            <a:pPr>
              <a:buNone/>
            </a:pPr>
            <a:r>
              <a:rPr lang="en-GB" sz="2400" b="1" dirty="0" smtClean="0">
                <a:solidFill>
                  <a:srgbClr val="00287D"/>
                </a:solidFill>
                <a:latin typeface="Calibri" panose="020F0502020204030204" pitchFamily="34" charset="0"/>
                <a:cs typeface="Calibri" panose="020F0502020204030204" pitchFamily="34" charset="0"/>
              </a:rPr>
              <a:t>Google translator</a:t>
            </a:r>
          </a:p>
          <a:p>
            <a:pPr>
              <a:buNone/>
            </a:pPr>
            <a:endParaRPr lang="cs-CZ" sz="2400" dirty="0" smtClean="0">
              <a:latin typeface="Arial Narrow" panose="020B0606020202030204" pitchFamily="34" charset="0"/>
            </a:endParaRPr>
          </a:p>
          <a:p>
            <a:pPr eaLnBrk="1" hangingPunct="1">
              <a:spcBef>
                <a:spcPct val="50000"/>
              </a:spcBef>
              <a:buFontTx/>
              <a:buNone/>
            </a:pPr>
            <a:endParaRPr lang="cs-CZ" altLang="cs-CZ" sz="1800" dirty="0">
              <a:latin typeface="Arial Narrow" pitchFamily="34" charset="0"/>
            </a:endParaRPr>
          </a:p>
        </p:txBody>
      </p:sp>
      <p:sp>
        <p:nvSpPr>
          <p:cNvPr id="2" name="TextovéPole 1"/>
          <p:cNvSpPr txBox="1"/>
          <p:nvPr/>
        </p:nvSpPr>
        <p:spPr>
          <a:xfrm>
            <a:off x="5558387" y="664237"/>
            <a:ext cx="3585613" cy="646331"/>
          </a:xfrm>
          <a:prstGeom prst="rect">
            <a:avLst/>
          </a:prstGeom>
          <a:noFill/>
        </p:spPr>
        <p:txBody>
          <a:bodyPr wrap="square" rtlCol="0">
            <a:spAutoFit/>
          </a:bodyPr>
          <a:lstStyle/>
          <a:p>
            <a:r>
              <a:rPr lang="cs-CZ" sz="3600" b="1" dirty="0" err="1" smtClean="0">
                <a:solidFill>
                  <a:srgbClr val="00287D"/>
                </a:solidFill>
                <a:latin typeface="Calibri" panose="020F0502020204030204" pitchFamily="34" charset="0"/>
                <a:cs typeface="Calibri" panose="020F0502020204030204" pitchFamily="34" charset="0"/>
              </a:rPr>
              <a:t>words</a:t>
            </a:r>
            <a:endParaRPr lang="cs-CZ" sz="3600" b="1" dirty="0">
              <a:solidFill>
                <a:srgbClr val="0028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689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smtClean="0">
                <a:latin typeface="Calibri" panose="020F0502020204030204" pitchFamily="34" charset="0"/>
                <a:cs typeface="Calibri" panose="020F0502020204030204" pitchFamily="34" charset="0"/>
              </a:rPr>
              <a:t>titles</a:t>
            </a:r>
            <a:endParaRPr lang="en-GB" altLang="cs-CZ" sz="4000" dirty="0" smtClean="0">
              <a:latin typeface="Calibri" panose="020F0502020204030204" pitchFamily="34" charset="0"/>
              <a:cs typeface="Calibri" panose="020F0502020204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smtClean="0">
                <a:solidFill>
                  <a:srgbClr val="00287D"/>
                </a:solidFill>
                <a:latin typeface="Calibri" panose="020F0502020204030204" pitchFamily="34" charset="0"/>
                <a:cs typeface="Calibri" panose="020F0502020204030204" pitchFamily="34" charset="0"/>
              </a:rPr>
              <a:t>A </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B</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smtClean="0">
                <a:solidFill>
                  <a:srgbClr val="00287D"/>
                </a:solidFill>
                <a:latin typeface="Calibri" panose="020F0502020204030204" pitchFamily="34" charset="0"/>
                <a:cs typeface="Calibri" panose="020F0502020204030204" pitchFamily="34" charset="0"/>
              </a:rPr>
              <a:t>C</a:t>
            </a:r>
          </a:p>
          <a:p>
            <a:endParaRPr lang="cs-CZ" sz="4400" dirty="0" smtClean="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smtClean="0">
                <a:latin typeface="Arial Narrow" pitchFamily="34" charset="0"/>
              </a:rPr>
              <a:t>Academic Writing Introduction</a:t>
            </a:r>
            <a:endParaRPr lang="en-GB" altLang="cs-CZ" sz="2800" dirty="0">
              <a:latin typeface="Arial Narrow" pitchFamily="34" charset="0"/>
            </a:endParaRP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smtClean="0">
                <a:solidFill>
                  <a:srgbClr val="00287D"/>
                </a:solidFill>
                <a:latin typeface="Arial Narrow" pitchFamily="34" charset="0"/>
              </a:rPr>
              <a:t>              </a:t>
            </a:r>
            <a:r>
              <a:rPr lang="en-GB" altLang="cs-CZ" sz="3600" b="1" i="1" dirty="0" smtClean="0">
                <a:solidFill>
                  <a:srgbClr val="00287D"/>
                </a:solidFill>
                <a:latin typeface="Arial Narrow" pitchFamily="34" charset="0"/>
              </a:rPr>
              <a:t>Why</a:t>
            </a:r>
            <a:r>
              <a:rPr lang="en-GB" altLang="cs-CZ" sz="3600" i="1" dirty="0" smtClean="0">
                <a:solidFill>
                  <a:srgbClr val="00287D"/>
                </a:solidFill>
                <a:latin typeface="Arial Narrow" pitchFamily="34" charset="0"/>
              </a:rPr>
              <a:t> </a:t>
            </a:r>
            <a:r>
              <a:rPr lang="en-GB" altLang="cs-CZ" sz="3600" i="1" dirty="0">
                <a:solidFill>
                  <a:srgbClr val="00287D"/>
                </a:solidFill>
                <a:latin typeface="Arial Narrow" pitchFamily="34" charset="0"/>
              </a:rPr>
              <a:t>is the writing done?</a:t>
            </a:r>
            <a:endParaRPr lang="cs-CZ" altLang="cs-CZ" sz="3600" i="1" dirty="0">
              <a:solidFill>
                <a:srgbClr val="00287D"/>
              </a:solidFill>
              <a:latin typeface="Arial Narrow" pitchFamily="34" charset="0"/>
            </a:endParaRPr>
          </a:p>
        </p:txBody>
      </p:sp>
      <p:pic>
        <p:nvPicPr>
          <p:cNvPr id="4"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94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smtClean="0">
                <a:latin typeface="Calibri" panose="020F0502020204030204" pitchFamily="34" charset="0"/>
                <a:cs typeface="Calibri" panose="020F0502020204030204" pitchFamily="34" charset="0"/>
              </a:rPr>
              <a:t>sentences</a:t>
            </a:r>
            <a:endParaRPr lang="en-GB" altLang="cs-CZ" sz="3600" dirty="0" smtClean="0">
              <a:latin typeface="Calibri" panose="020F0502020204030204" pitchFamily="34" charset="0"/>
              <a:cs typeface="Calibri" panose="020F0502020204030204"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descr="C:\Users\stepanek\AppData\Local\Microsoft\Windows\INetCache\Content.Outlook\LA054R0A\image1.PNG"/>
          <p:cNvPicPr/>
          <p:nvPr/>
        </p:nvPicPr>
        <p:blipFill>
          <a:blip r:embed="rId3">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spTree>
    <p:extLst>
      <p:ext uri="{BB962C8B-B14F-4D97-AF65-F5344CB8AC3E}">
        <p14:creationId xmlns:p14="http://schemas.microsoft.com/office/powerpoint/2010/main" val="4087288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543696" y="1279406"/>
            <a:ext cx="7970109" cy="4093428"/>
          </a:xfrm>
          <a:prstGeom prst="rect">
            <a:avLst/>
          </a:prstGeom>
        </p:spPr>
        <p:txBody>
          <a:bodyPr wrap="square">
            <a:spAutoFit/>
          </a:bodyPr>
          <a:lstStyle/>
          <a:p>
            <a:pPr algn="ctr"/>
            <a:r>
              <a:rPr lang="en-GB" sz="2800" dirty="0" smtClean="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endParaRPr lang="en-GB" sz="3200" dirty="0" smtClean="0">
              <a:latin typeface="Arial Narrow" panose="020B0606020202030204" pitchFamily="34" charset="0"/>
            </a:endParaRPr>
          </a:p>
          <a:p>
            <a:pPr algn="ctr"/>
            <a:r>
              <a:rPr lang="en-GB" sz="2800" b="1" dirty="0" smtClean="0">
                <a:solidFill>
                  <a:srgbClr val="00287D"/>
                </a:solidFill>
                <a:latin typeface="Arial Narrow" panose="020B0606020202030204" pitchFamily="34" charset="0"/>
              </a:rPr>
              <a:t>The(Our)</a:t>
            </a:r>
            <a:r>
              <a:rPr lang="en-GB" sz="2800" dirty="0" smtClean="0">
                <a:latin typeface="Arial Narrow" panose="020B0606020202030204" pitchFamily="34" charset="0"/>
              </a:rPr>
              <a:t> intention was to verify </a:t>
            </a:r>
            <a:r>
              <a:rPr lang="en-GB" sz="2800" b="1" dirty="0" smtClean="0">
                <a:solidFill>
                  <a:srgbClr val="00287D"/>
                </a:solidFill>
                <a:latin typeface="Arial Narrow" panose="020B0606020202030204" pitchFamily="34" charset="0"/>
              </a:rPr>
              <a:t>(its) </a:t>
            </a:r>
            <a:r>
              <a:rPr lang="en-GB" sz="2800" dirty="0" smtClean="0">
                <a:latin typeface="Arial Narrow" panose="020B0606020202030204" pitchFamily="34" charset="0"/>
              </a:rPr>
              <a:t>time characteristics       </a:t>
            </a:r>
          </a:p>
          <a:p>
            <a:pPr algn="ctr"/>
            <a:r>
              <a:rPr lang="en-GB" sz="2800" dirty="0" smtClean="0">
                <a:latin typeface="Arial Narrow" panose="020B0606020202030204" pitchFamily="34" charset="0"/>
              </a:rPr>
              <a:t>                            </a:t>
            </a:r>
            <a:r>
              <a:rPr lang="en-GB" sz="2800" b="1" dirty="0" smtClean="0">
                <a:solidFill>
                  <a:srgbClr val="00287D"/>
                </a:solidFill>
                <a:latin typeface="Arial Narrow" panose="020B0606020202030204" pitchFamily="34" charset="0"/>
              </a:rPr>
              <a:t>(of…) </a:t>
            </a:r>
            <a:r>
              <a:rPr lang="en-GB" sz="2800" dirty="0" smtClean="0">
                <a:latin typeface="Arial Narrow" panose="020B0606020202030204" pitchFamily="34" charset="0"/>
              </a:rPr>
              <a:t>by means of a </a:t>
            </a:r>
            <a:r>
              <a:rPr lang="en-GB" sz="2800" b="1" dirty="0" smtClean="0">
                <a:solidFill>
                  <a:srgbClr val="00287D"/>
                </a:solidFill>
                <a:latin typeface="Arial Narrow" panose="020B0606020202030204" pitchFamily="34" charset="0"/>
              </a:rPr>
              <a:t>(…)</a:t>
            </a:r>
            <a:r>
              <a:rPr lang="en-GB" sz="2800" dirty="0" smtClean="0">
                <a:latin typeface="Arial Narrow" panose="020B0606020202030204" pitchFamily="34" charset="0"/>
              </a:rPr>
              <a:t> test. </a:t>
            </a:r>
            <a:r>
              <a:rPr lang="en-GB" sz="1100" dirty="0" smtClean="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7644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smtClean="0">
                <a:latin typeface="Arial Narrow" pitchFamily="34" charset="0"/>
              </a:rPr>
              <a:t>paragraphs</a:t>
            </a: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243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2" name="6_cut_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396314" y="1556953"/>
            <a:ext cx="6079524" cy="4053016"/>
          </a:xfrm>
          <a:prstGeom prst="rect">
            <a:avLst/>
          </a:prstGeom>
        </p:spPr>
      </p:pic>
      <p:sp>
        <p:nvSpPr>
          <p:cNvPr id="3" name="TextovéPole 2"/>
          <p:cNvSpPr txBox="1"/>
          <p:nvPr/>
        </p:nvSpPr>
        <p:spPr>
          <a:xfrm>
            <a:off x="4176583" y="5716486"/>
            <a:ext cx="3459892" cy="261610"/>
          </a:xfrm>
          <a:prstGeom prst="rect">
            <a:avLst/>
          </a:prstGeom>
          <a:noFill/>
        </p:spPr>
        <p:txBody>
          <a:bodyPr wrap="square" rtlCol="0">
            <a:spAutoFit/>
          </a:bodyPr>
          <a:lstStyle/>
          <a:p>
            <a:r>
              <a:rPr lang="cs-CZ" sz="1100" dirty="0" err="1" smtClean="0">
                <a:latin typeface="Arial Narrow" panose="020B0606020202030204" pitchFamily="34" charset="0"/>
              </a:rPr>
              <a:t>Adapted</a:t>
            </a:r>
            <a:r>
              <a:rPr lang="cs-CZ" sz="1100" dirty="0" smtClean="0">
                <a:latin typeface="Arial Narrow" panose="020B0606020202030204" pitchFamily="34" charset="0"/>
              </a:rPr>
              <a:t> </a:t>
            </a:r>
            <a:r>
              <a:rPr lang="cs-CZ" sz="1100" dirty="0" err="1" smtClean="0">
                <a:latin typeface="Arial Narrow" panose="020B0606020202030204" pitchFamily="34" charset="0"/>
              </a:rPr>
              <a:t>from</a:t>
            </a:r>
            <a:r>
              <a:rPr lang="cs-CZ" sz="1100" dirty="0">
                <a:latin typeface="Arial Narrow" panose="020B0606020202030204" pitchFamily="34" charset="0"/>
              </a:rPr>
              <a:t>: https://www.youtube.com/watch?v=vN4afrr33Ac</a:t>
            </a:r>
          </a:p>
        </p:txBody>
      </p:sp>
    </p:spTree>
    <p:extLst>
      <p:ext uri="{BB962C8B-B14F-4D97-AF65-F5344CB8AC3E}">
        <p14:creationId xmlns:p14="http://schemas.microsoft.com/office/powerpoint/2010/main" val="91039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10066" y="1780176"/>
            <a:ext cx="8662086" cy="769441"/>
          </a:xfrm>
          <a:prstGeom prst="rect">
            <a:avLst/>
          </a:prstGeom>
        </p:spPr>
        <p:txBody>
          <a:bodyPr wrap="square">
            <a:spAutoFit/>
          </a:bodyPr>
          <a:lstStyle/>
          <a:p>
            <a:pPr algn="r"/>
            <a:r>
              <a:rPr lang="en-GB" altLang="cs-CZ" sz="4400" dirty="0" smtClean="0">
                <a:solidFill>
                  <a:srgbClr val="00287D"/>
                </a:solidFill>
                <a:ea typeface="ＭＳ Ｐゴシック" pitchFamily="-105" charset="-128"/>
              </a:rPr>
              <a:t>parallel structures…</a:t>
            </a:r>
            <a:endParaRPr lang="en-GB" altLang="cs-CZ" sz="4400" dirty="0">
              <a:solidFill>
                <a:srgbClr val="00287D"/>
              </a:solidFill>
              <a:ea typeface="ＭＳ Ｐゴシック" pitchFamily="-105" charset="-128"/>
            </a:endParaRPr>
          </a:p>
        </p:txBody>
      </p:sp>
    </p:spTree>
    <p:extLst>
      <p:ext uri="{BB962C8B-B14F-4D97-AF65-F5344CB8AC3E}">
        <p14:creationId xmlns:p14="http://schemas.microsoft.com/office/powerpoint/2010/main" val="2131252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210066" y="1322976"/>
            <a:ext cx="8662086" cy="4524315"/>
          </a:xfrm>
          <a:prstGeom prst="rect">
            <a:avLst/>
          </a:prstGeom>
        </p:spPr>
        <p:txBody>
          <a:bodyPr wrap="square">
            <a:spAutoFit/>
          </a:bodyPr>
          <a:lstStyle/>
          <a:p>
            <a:r>
              <a:rPr lang="en-GB" altLang="cs-CZ" dirty="0" smtClean="0">
                <a:ea typeface="ＭＳ Ｐゴシック" pitchFamily="-105" charset="-128"/>
              </a:rPr>
              <a:t>This report was researched by Steve, written by 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the editing was done by Justin</a:t>
            </a:r>
            <a:r>
              <a:rPr lang="en-GB" altLang="cs-CZ" dirty="0" smtClean="0">
                <a:ea typeface="ＭＳ Ｐゴシック" pitchFamily="-105" charset="-128"/>
              </a:rPr>
              <a:t>.</a:t>
            </a:r>
          </a:p>
          <a:p>
            <a:r>
              <a:rPr lang="en-GB" altLang="cs-CZ" dirty="0" smtClean="0">
                <a:ea typeface="ＭＳ Ｐゴシック" pitchFamily="-105" charset="-128"/>
              </a:rPr>
              <a:t>This report was </a:t>
            </a:r>
            <a:r>
              <a:rPr lang="en-GB" altLang="cs-CZ" b="1" dirty="0" smtClean="0">
                <a:solidFill>
                  <a:srgbClr val="00287D"/>
                </a:solidFill>
                <a:ea typeface="ＭＳ Ｐゴシック" pitchFamily="-105" charset="-128"/>
              </a:rPr>
              <a:t>researched by </a:t>
            </a:r>
            <a:r>
              <a:rPr lang="en-GB" altLang="cs-CZ" dirty="0" smtClean="0">
                <a:ea typeface="ＭＳ Ｐゴシック" pitchFamily="-105" charset="-128"/>
              </a:rPr>
              <a:t>Steve, </a:t>
            </a:r>
            <a:r>
              <a:rPr lang="en-GB" altLang="cs-CZ" b="1" dirty="0" smtClean="0">
                <a:solidFill>
                  <a:srgbClr val="00287D"/>
                </a:solidFill>
                <a:ea typeface="ＭＳ Ｐゴシック" pitchFamily="-105" charset="-128"/>
              </a:rPr>
              <a:t>written by </a:t>
            </a:r>
            <a:r>
              <a:rPr lang="en-GB" altLang="cs-CZ" dirty="0" smtClean="0">
                <a:ea typeface="ＭＳ Ｐゴシック" pitchFamily="-105" charset="-128"/>
              </a:rPr>
              <a:t>Joan, </a:t>
            </a:r>
          </a:p>
          <a:p>
            <a:r>
              <a:rPr lang="en-GB" altLang="cs-CZ" dirty="0" smtClean="0">
                <a:ea typeface="ＭＳ Ｐゴシック" pitchFamily="-105" charset="-128"/>
              </a:rPr>
              <a:t>and </a:t>
            </a:r>
            <a:r>
              <a:rPr lang="en-GB" altLang="cs-CZ" b="1" dirty="0" smtClean="0">
                <a:solidFill>
                  <a:srgbClr val="00287D"/>
                </a:solidFill>
                <a:ea typeface="ＭＳ Ｐゴシック" pitchFamily="-105" charset="-128"/>
              </a:rPr>
              <a:t>edited by </a:t>
            </a:r>
            <a:r>
              <a:rPr lang="en-GB" altLang="cs-CZ" dirty="0" smtClean="0">
                <a:ea typeface="ＭＳ Ｐゴシック" pitchFamily="-105" charset="-128"/>
              </a:rPr>
              <a:t>Justin.</a:t>
            </a:r>
          </a:p>
          <a:p>
            <a:endParaRPr lang="en-GB" dirty="0" smtClean="0"/>
          </a:p>
          <a:p>
            <a:r>
              <a:rPr lang="en-GB" dirty="0" smtClean="0"/>
              <a:t>Writing essays is not easy because it takes time and care and </a:t>
            </a:r>
            <a:r>
              <a:rPr lang="en-GB" b="1" dirty="0" smtClean="0">
                <a:solidFill>
                  <a:srgbClr val="00287D"/>
                </a:solidFill>
              </a:rPr>
              <a:t>careful thinking</a:t>
            </a:r>
            <a:r>
              <a:rPr lang="en-GB" dirty="0" smtClean="0"/>
              <a:t>.</a:t>
            </a:r>
          </a:p>
          <a:p>
            <a:r>
              <a:rPr lang="en-GB" dirty="0" smtClean="0"/>
              <a:t>Writing essays is not easy because it takes time, care and </a:t>
            </a:r>
            <a:r>
              <a:rPr lang="en-GB" b="1" dirty="0" smtClean="0">
                <a:solidFill>
                  <a:srgbClr val="00287D"/>
                </a:solidFill>
              </a:rPr>
              <a:t>thought</a:t>
            </a:r>
            <a:r>
              <a:rPr lang="en-GB" dirty="0" smtClean="0"/>
              <a:t>. </a:t>
            </a:r>
          </a:p>
          <a:p>
            <a:pPr eaLnBrk="1" hangingPunct="1"/>
            <a:endParaRPr lang="en-GB" altLang="cs-CZ" dirty="0" smtClean="0">
              <a:ea typeface="ＭＳ Ｐゴシック" pitchFamily="-105" charset="-128"/>
            </a:endParaRP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they have no taste</a:t>
            </a:r>
            <a:r>
              <a:rPr lang="en-GB" altLang="cs-CZ" b="1" dirty="0" smtClean="0">
                <a:ea typeface="ＭＳ Ｐゴシック" pitchFamily="-105" charset="-128"/>
              </a:rPr>
              <a:t>.</a:t>
            </a:r>
          </a:p>
          <a:p>
            <a:pPr eaLnBrk="1" hangingPunct="1"/>
            <a:r>
              <a:rPr lang="en-GB" altLang="cs-CZ" dirty="0" smtClean="0">
                <a:ea typeface="ＭＳ Ｐゴシック" pitchFamily="-105" charset="-128"/>
              </a:rPr>
              <a:t>Many gases are invisible, odourless, and </a:t>
            </a:r>
            <a:r>
              <a:rPr lang="en-GB" altLang="cs-CZ" b="1" dirty="0" smtClean="0">
                <a:solidFill>
                  <a:srgbClr val="00287D"/>
                </a:solidFill>
                <a:ea typeface="ＭＳ Ｐゴシック" pitchFamily="-105" charset="-128"/>
              </a:rPr>
              <a:t>tasteless</a:t>
            </a:r>
            <a:r>
              <a:rPr lang="en-GB" altLang="cs-CZ" dirty="0" smtClean="0">
                <a:ea typeface="ＭＳ Ｐゴシック" pitchFamily="-105" charset="-128"/>
              </a:rPr>
              <a:t>.</a:t>
            </a:r>
            <a:endParaRPr lang="en-GB" altLang="cs-CZ" dirty="0">
              <a:ea typeface="ＭＳ Ｐゴシック" pitchFamily="-105" charset="-128"/>
            </a:endParaRPr>
          </a:p>
        </p:txBody>
      </p:sp>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444842" y="2269359"/>
            <a:ext cx="8106033" cy="1938992"/>
          </a:xfrm>
          <a:prstGeom prst="rect">
            <a:avLst/>
          </a:prstGeom>
        </p:spPr>
        <p:txBody>
          <a:bodyPr wrap="square">
            <a:spAutoFit/>
          </a:bodyPr>
          <a:lstStyle/>
          <a:p>
            <a:r>
              <a:rPr lang="en-US" dirty="0" smtClean="0">
                <a:latin typeface="Arial Narrow" panose="020B0606020202030204" pitchFamily="34" charset="0"/>
              </a:rPr>
              <a:t>It </a:t>
            </a:r>
            <a:r>
              <a:rPr lang="en-US" dirty="0">
                <a:latin typeface="Arial Narrow" panose="020B0606020202030204" pitchFamily="34" charset="0"/>
              </a:rPr>
              <a:t>was the best of times, it was the worst of times,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age of wisdom, it was the age of foolishness,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epoch of belief, it was the epoch of incredulity,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season of Light, it was the season of Darkness,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was the spring of hope, it was the winter of despair.</a:t>
            </a:r>
            <a:endParaRPr lang="cs-CZ" dirty="0">
              <a:latin typeface="Arial Narrow" panose="020B0606020202030204" pitchFamily="34" charset="0"/>
            </a:endParaRPr>
          </a:p>
        </p:txBody>
      </p:sp>
      <p:sp>
        <p:nvSpPr>
          <p:cNvPr id="7" name="Obdélník 6"/>
          <p:cNvSpPr/>
          <p:nvPr/>
        </p:nvSpPr>
        <p:spPr>
          <a:xfrm>
            <a:off x="3223053" y="4882206"/>
            <a:ext cx="5135263" cy="400110"/>
          </a:xfrm>
          <a:prstGeom prst="rect">
            <a:avLst/>
          </a:prstGeom>
        </p:spPr>
        <p:txBody>
          <a:bodyPr wrap="square">
            <a:spAutoFit/>
          </a:bodyPr>
          <a:lstStyle/>
          <a:p>
            <a:r>
              <a:rPr lang="cs-CZ" sz="2000" dirty="0" smtClean="0">
                <a:latin typeface="Arial Narrow" panose="020B0606020202030204" pitchFamily="34" charset="0"/>
              </a:rPr>
              <a:t>Charles Dickens: A </a:t>
            </a:r>
            <a:r>
              <a:rPr lang="cs-CZ" sz="2000" dirty="0" err="1" smtClean="0">
                <a:latin typeface="Arial Narrow" panose="020B0606020202030204" pitchFamily="34" charset="0"/>
              </a:rPr>
              <a:t>Tale</a:t>
            </a:r>
            <a:r>
              <a:rPr lang="cs-CZ" sz="2000" dirty="0" smtClean="0">
                <a:latin typeface="Arial Narrow" panose="020B0606020202030204" pitchFamily="34" charset="0"/>
              </a:rPr>
              <a:t> of </a:t>
            </a:r>
            <a:r>
              <a:rPr lang="cs-CZ" sz="2000" dirty="0" err="1">
                <a:latin typeface="Arial Narrow" panose="020B0606020202030204" pitchFamily="34" charset="0"/>
              </a:rPr>
              <a:t>T</a:t>
            </a:r>
            <a:r>
              <a:rPr lang="cs-CZ" sz="2000" dirty="0" err="1" smtClean="0">
                <a:latin typeface="Arial Narrow" panose="020B0606020202030204" pitchFamily="34" charset="0"/>
              </a:rPr>
              <a:t>wo</a:t>
            </a:r>
            <a:r>
              <a:rPr lang="cs-CZ" sz="2000" dirty="0" smtClean="0">
                <a:latin typeface="Arial Narrow" panose="020B0606020202030204" pitchFamily="34" charset="0"/>
              </a:rPr>
              <a:t> </a:t>
            </a:r>
            <a:r>
              <a:rPr lang="cs-CZ" sz="2000" dirty="0" err="1" smtClean="0">
                <a:latin typeface="Arial Narrow" panose="020B0606020202030204" pitchFamily="34" charset="0"/>
              </a:rPr>
              <a:t>Cities</a:t>
            </a:r>
            <a:r>
              <a:rPr lang="cs-CZ" sz="2000" dirty="0" smtClean="0">
                <a:latin typeface="Arial Narrow" panose="020B0606020202030204" pitchFamily="34" charset="0"/>
              </a:rPr>
              <a:t>, 1859</a:t>
            </a:r>
            <a:endParaRPr lang="cs-CZ" sz="2000" dirty="0">
              <a:latin typeface="Arial Narrow" panose="020B0606020202030204" pitchFamily="34" charset="0"/>
            </a:endParaRPr>
          </a:p>
        </p:txBody>
      </p:sp>
      <p:pic>
        <p:nvPicPr>
          <p:cNvPr id="2050" name="Picture 2" descr="Výsledek obrázku pro charles dickens the tale of two c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51" y="4482096"/>
            <a:ext cx="2050005" cy="20500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ek obrázku pro charles dicke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827" y="396446"/>
            <a:ext cx="1679489" cy="167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09483" y="1879401"/>
            <a:ext cx="7952603" cy="3416320"/>
          </a:xfrm>
          <a:prstGeom prst="rect">
            <a:avLst/>
          </a:prstGeom>
        </p:spPr>
        <p:txBody>
          <a:bodyPr wrap="square">
            <a:spAutoFit/>
          </a:bodyPr>
          <a:lstStyle/>
          <a:p>
            <a:r>
              <a:rPr lang="en-US" dirty="0" smtClean="0">
                <a:latin typeface="Arial Narrow" panose="020B0606020202030204" pitchFamily="34" charset="0"/>
              </a:rPr>
              <a:t>A </a:t>
            </a:r>
            <a:r>
              <a:rPr lang="en-US" dirty="0">
                <a:latin typeface="Arial Narrow" panose="020B0606020202030204" pitchFamily="34" charset="0"/>
              </a:rPr>
              <a:t>house divided against itself </a:t>
            </a:r>
            <a:r>
              <a:rPr lang="en-US" b="1" dirty="0" smtClean="0">
                <a:solidFill>
                  <a:srgbClr val="00287D"/>
                </a:solidFill>
                <a:latin typeface="Arial Narrow" panose="020B0606020202030204" pitchFamily="34" charset="0"/>
              </a:rPr>
              <a:t>cannot stand</a:t>
            </a:r>
            <a:r>
              <a:rPr lang="en-US" dirty="0" smtClean="0">
                <a:latin typeface="Arial Narrow" panose="020B0606020202030204" pitchFamily="34" charset="0"/>
              </a:rPr>
              <a:t>. </a:t>
            </a:r>
            <a:endParaRPr lang="cs-CZ" dirty="0" smtClean="0">
              <a:latin typeface="Arial Narrow" panose="020B0606020202030204" pitchFamily="34" charset="0"/>
            </a:endParaRPr>
          </a:p>
          <a:p>
            <a:r>
              <a:rPr lang="en-US" dirty="0" smtClean="0">
                <a:latin typeface="Arial Narrow" panose="020B0606020202030204" pitchFamily="34" charset="0"/>
              </a:rPr>
              <a:t>I</a:t>
            </a:r>
            <a:r>
              <a:rPr lang="cs-CZ" dirty="0" smtClean="0">
                <a:latin typeface="Arial Narrow" panose="020B0606020202030204" pitchFamily="34" charset="0"/>
              </a:rPr>
              <a:t> </a:t>
            </a:r>
            <a:r>
              <a:rPr lang="en-US" dirty="0" smtClean="0">
                <a:latin typeface="Arial Narrow" panose="020B0606020202030204" pitchFamily="34" charset="0"/>
              </a:rPr>
              <a:t>believe </a:t>
            </a:r>
            <a:r>
              <a:rPr lang="en-US" dirty="0">
                <a:latin typeface="Arial Narrow" panose="020B0606020202030204" pitchFamily="34" charset="0"/>
              </a:rPr>
              <a:t>this government </a:t>
            </a:r>
            <a:r>
              <a:rPr lang="en-US" b="1" dirty="0" smtClean="0">
                <a:solidFill>
                  <a:srgbClr val="00287D"/>
                </a:solidFill>
                <a:latin typeface="Arial Narrow" panose="020B0606020202030204" pitchFamily="34" charset="0"/>
              </a:rPr>
              <a:t>cannot endure</a:t>
            </a:r>
            <a:r>
              <a:rPr lang="en-US" dirty="0" smtClean="0">
                <a:latin typeface="Arial Narrow" panose="020B0606020202030204" pitchFamily="34" charset="0"/>
              </a:rPr>
              <a:t>,</a:t>
            </a:r>
            <a:r>
              <a:rPr lang="cs-CZ" dirty="0">
                <a:latin typeface="Arial Narrow" panose="020B0606020202030204" pitchFamily="34" charset="0"/>
              </a:rPr>
              <a:t> </a:t>
            </a:r>
            <a:r>
              <a:rPr lang="en-US" dirty="0" smtClean="0">
                <a:latin typeface="Arial Narrow" panose="020B0606020202030204" pitchFamily="34" charset="0"/>
              </a:rPr>
              <a:t>permanently </a:t>
            </a:r>
            <a:r>
              <a:rPr lang="en-US" dirty="0">
                <a:latin typeface="Arial Narrow" panose="020B0606020202030204" pitchFamily="34" charset="0"/>
              </a:rPr>
              <a:t>half slave </a:t>
            </a:r>
            <a:endParaRPr lang="cs-CZ" dirty="0" smtClean="0">
              <a:latin typeface="Arial Narrow" panose="020B0606020202030204" pitchFamily="34" charset="0"/>
            </a:endParaRPr>
          </a:p>
          <a:p>
            <a:r>
              <a:rPr lang="en-US" dirty="0" smtClean="0">
                <a:latin typeface="Arial Narrow" panose="020B0606020202030204" pitchFamily="34" charset="0"/>
              </a:rPr>
              <a:t>and </a:t>
            </a:r>
            <a:r>
              <a:rPr lang="en-US" dirty="0">
                <a:latin typeface="Arial Narrow" panose="020B0606020202030204" pitchFamily="34" charset="0"/>
              </a:rPr>
              <a:t>half free. </a:t>
            </a:r>
          </a:p>
          <a:p>
            <a:r>
              <a:rPr lang="en-US" b="1" dirty="0">
                <a:solidFill>
                  <a:srgbClr val="00287D"/>
                </a:solidFill>
                <a:latin typeface="Arial Narrow" panose="020B0606020202030204" pitchFamily="34" charset="0"/>
              </a:rPr>
              <a:t>I 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Union to be </a:t>
            </a:r>
            <a:r>
              <a:rPr lang="en-US" dirty="0" smtClean="0">
                <a:latin typeface="Arial Narrow" panose="020B0606020202030204" pitchFamily="34" charset="0"/>
              </a:rPr>
              <a:t>dissolved</a:t>
            </a:r>
            <a:r>
              <a:rPr lang="en-US" dirty="0">
                <a:latin typeface="Arial Narrow" panose="020B0606020202030204" pitchFamily="34" charset="0"/>
              </a:rPr>
              <a:t>.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I </a:t>
            </a:r>
            <a:r>
              <a:rPr lang="en-US" b="1" dirty="0">
                <a:solidFill>
                  <a:srgbClr val="00287D"/>
                </a:solidFill>
                <a:latin typeface="Arial Narrow" panose="020B0606020202030204" pitchFamily="34" charset="0"/>
              </a:rPr>
              <a:t>do not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the </a:t>
            </a:r>
            <a:r>
              <a:rPr lang="en-US" dirty="0">
                <a:latin typeface="Arial Narrow" panose="020B0606020202030204" pitchFamily="34" charset="0"/>
              </a:rPr>
              <a:t>house to fall. </a:t>
            </a:r>
            <a:endParaRPr lang="cs-CZ" dirty="0" smtClean="0">
              <a:latin typeface="Arial Narrow" panose="020B0606020202030204" pitchFamily="34" charset="0"/>
            </a:endParaRPr>
          </a:p>
          <a:p>
            <a:r>
              <a:rPr lang="en-US" b="1" dirty="0" smtClean="0">
                <a:solidFill>
                  <a:srgbClr val="00287D"/>
                </a:solidFill>
                <a:latin typeface="Arial Narrow" panose="020B0606020202030204" pitchFamily="34" charset="0"/>
              </a:rPr>
              <a:t>But I </a:t>
            </a:r>
            <a:r>
              <a:rPr lang="en-US" b="1" dirty="0">
                <a:solidFill>
                  <a:srgbClr val="00287D"/>
                </a:solidFill>
                <a:latin typeface="Arial Narrow" panose="020B0606020202030204" pitchFamily="34" charset="0"/>
              </a:rPr>
              <a:t>do </a:t>
            </a:r>
            <a:r>
              <a:rPr lang="en-US" b="1" dirty="0" smtClean="0">
                <a:solidFill>
                  <a:srgbClr val="00287D"/>
                </a:solidFill>
                <a:latin typeface="Arial Narrow" panose="020B0606020202030204" pitchFamily="34" charset="0"/>
              </a:rPr>
              <a:t>expect</a:t>
            </a:r>
            <a:r>
              <a:rPr lang="cs-CZ" b="1" dirty="0" smtClean="0">
                <a:solidFill>
                  <a:srgbClr val="00287D"/>
                </a:solidFill>
                <a:latin typeface="Arial Narrow" panose="020B0606020202030204" pitchFamily="34" charset="0"/>
              </a:rPr>
              <a:t> </a:t>
            </a:r>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cease</a:t>
            </a:r>
            <a:r>
              <a:rPr lang="cs-CZ" dirty="0" smtClean="0">
                <a:latin typeface="Arial Narrow" panose="020B0606020202030204" pitchFamily="34" charset="0"/>
              </a:rPr>
              <a:t> </a:t>
            </a:r>
            <a:r>
              <a:rPr lang="en-US" dirty="0" smtClean="0">
                <a:latin typeface="Arial Narrow" panose="020B0606020202030204" pitchFamily="34" charset="0"/>
              </a:rPr>
              <a:t>to </a:t>
            </a:r>
            <a:r>
              <a:rPr lang="en-US" dirty="0">
                <a:latin typeface="Arial Narrow" panose="020B0606020202030204" pitchFamily="34" charset="0"/>
              </a:rPr>
              <a:t>be divided. </a:t>
            </a:r>
            <a:endParaRPr lang="cs-CZ" dirty="0" smtClean="0">
              <a:latin typeface="Arial Narrow" panose="020B0606020202030204" pitchFamily="34" charset="0"/>
            </a:endParaRPr>
          </a:p>
          <a:p>
            <a:r>
              <a:rPr lang="en-US" dirty="0" smtClean="0">
                <a:latin typeface="Arial Narrow" panose="020B0606020202030204" pitchFamily="34" charset="0"/>
              </a:rPr>
              <a:t>It </a:t>
            </a:r>
            <a:r>
              <a:rPr lang="en-US" dirty="0">
                <a:latin typeface="Arial Narrow" panose="020B0606020202030204" pitchFamily="34" charset="0"/>
              </a:rPr>
              <a:t>will </a:t>
            </a:r>
            <a:r>
              <a:rPr lang="en-US" dirty="0" smtClean="0">
                <a:latin typeface="Arial Narrow" panose="020B0606020202030204" pitchFamily="34" charset="0"/>
              </a:rPr>
              <a:t>become</a:t>
            </a:r>
            <a:r>
              <a:rPr lang="cs-CZ" dirty="0" smtClean="0">
                <a:latin typeface="Arial Narrow" panose="020B0606020202030204" pitchFamily="34" charset="0"/>
              </a:rPr>
              <a:t> </a:t>
            </a:r>
            <a:r>
              <a:rPr lang="en-US" dirty="0" smtClean="0">
                <a:latin typeface="Arial Narrow" panose="020B0606020202030204" pitchFamily="34" charset="0"/>
              </a:rPr>
              <a:t>all </a:t>
            </a:r>
            <a:r>
              <a:rPr lang="en-US" dirty="0">
                <a:latin typeface="Arial Narrow" panose="020B0606020202030204" pitchFamily="34" charset="0"/>
              </a:rPr>
              <a:t>one thing, </a:t>
            </a:r>
            <a:r>
              <a:rPr lang="en-US" dirty="0" smtClean="0">
                <a:latin typeface="Arial Narrow" panose="020B0606020202030204" pitchFamily="34" charset="0"/>
              </a:rPr>
              <a:t>or </a:t>
            </a:r>
            <a:r>
              <a:rPr lang="en-US" dirty="0">
                <a:latin typeface="Arial Narrow" panose="020B0606020202030204" pitchFamily="34" charset="0"/>
              </a:rPr>
              <a:t>all the other</a:t>
            </a:r>
            <a:r>
              <a:rPr lang="en-US" dirty="0" smtClean="0">
                <a:latin typeface="Arial Narrow" panose="020B0606020202030204" pitchFamily="34" charset="0"/>
              </a:rPr>
              <a:t>.</a:t>
            </a:r>
            <a:endParaRPr lang="en-US" dirty="0">
              <a:latin typeface="Arial Narrow" panose="020B0606020202030204" pitchFamily="34" charset="0"/>
            </a:endParaRPr>
          </a:p>
          <a:p>
            <a:endParaRPr lang="en-US" dirty="0">
              <a:latin typeface="Arial Narrow" panose="020B0606020202030204" pitchFamily="34" charset="0"/>
            </a:endParaRPr>
          </a:p>
          <a:p>
            <a:r>
              <a:rPr lang="cs-CZ" dirty="0" smtClean="0">
                <a:latin typeface="Arial Narrow" panose="020B0606020202030204" pitchFamily="34" charset="0"/>
              </a:rPr>
              <a:t>				</a:t>
            </a:r>
            <a:r>
              <a:rPr lang="en-US" dirty="0" smtClean="0">
                <a:latin typeface="Arial Narrow" panose="020B0606020202030204" pitchFamily="34" charset="0"/>
              </a:rPr>
              <a:t>Abraham </a:t>
            </a:r>
            <a:r>
              <a:rPr lang="en-US" dirty="0">
                <a:latin typeface="Arial Narrow" panose="020B0606020202030204" pitchFamily="34" charset="0"/>
              </a:rPr>
              <a:t>Lincoln, 1858</a:t>
            </a:r>
          </a:p>
        </p:txBody>
      </p:sp>
      <p:pic>
        <p:nvPicPr>
          <p:cNvPr id="1026" name="Picture 2" descr="Výsledek obrázku pro abraham lincol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8695" y="2913739"/>
            <a:ext cx="1314880" cy="164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91978" y="1316476"/>
            <a:ext cx="7970109" cy="5432256"/>
          </a:xfrm>
          <a:prstGeom prst="rect">
            <a:avLst/>
          </a:prstGeom>
        </p:spPr>
        <p:txBody>
          <a:bodyPr wrap="square">
            <a:spAutoFit/>
          </a:bodyPr>
          <a:lstStyle/>
          <a:p>
            <a:pPr algn="ct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present study was conducted to determine the prevalence of </a:t>
            </a:r>
            <a:r>
              <a:rPr lang="en-GB" i="1" dirty="0">
                <a:solidFill>
                  <a:srgbClr val="00287D"/>
                </a:solidFill>
                <a:latin typeface="Arial Narrow" panose="020B0606020202030204" pitchFamily="34" charset="0"/>
              </a:rPr>
              <a:t>Listeria monocytogenes </a:t>
            </a:r>
            <a:r>
              <a:rPr lang="en-GB" dirty="0">
                <a:solidFill>
                  <a:srgbClr val="00287D"/>
                </a:solidFill>
                <a:latin typeface="Arial Narrow" panose="020B0606020202030204" pitchFamily="34" charset="0"/>
              </a:rPr>
              <a:t>in smoked fish in </a:t>
            </a:r>
            <a:r>
              <a:rPr lang="en-GB" dirty="0" err="1">
                <a:solidFill>
                  <a:srgbClr val="00287D"/>
                </a:solidFill>
                <a:latin typeface="Arial Narrow" panose="020B0606020202030204" pitchFamily="34" charset="0"/>
              </a:rPr>
              <a:t>Sokoto</a:t>
            </a:r>
            <a:r>
              <a:rPr lang="en-GB" dirty="0">
                <a:solidFill>
                  <a:srgbClr val="00287D"/>
                </a:solidFill>
                <a:latin typeface="Arial Narrow" panose="020B0606020202030204" pitchFamily="34" charset="0"/>
              </a:rPr>
              <a:t>, Nigeria</a:t>
            </a:r>
            <a:r>
              <a:rPr lang="en-GB" dirty="0" smtClean="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A total of 115 different species of smoked fish from the various retail outlets and market places within the metropolis were analysed for the presence of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using ISO culture method. </a:t>
            </a:r>
            <a:r>
              <a:rPr lang="en-GB" dirty="0" smtClean="0">
                <a:solidFill>
                  <a:srgbClr val="00287D"/>
                </a:solidFill>
                <a:latin typeface="Arial Narrow" panose="020B0606020202030204" pitchFamily="34" charset="0"/>
              </a:rPr>
              <a:t>Out </a:t>
            </a:r>
            <a:r>
              <a:rPr lang="en-GB" dirty="0">
                <a:solidFill>
                  <a:srgbClr val="00287D"/>
                </a:solidFill>
                <a:latin typeface="Arial Narrow" panose="020B0606020202030204" pitchFamily="34" charset="0"/>
              </a:rPr>
              <a:t>of the 115 samples analysed, 29 (25%) were positive for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t>
            </a:r>
            <a:r>
              <a:rPr lang="en-GB" dirty="0" smtClean="0">
                <a:solidFill>
                  <a:srgbClr val="00287D"/>
                </a:solidFill>
                <a:latin typeface="Arial Narrow" panose="020B0606020202030204" pitchFamily="34" charset="0"/>
              </a:rPr>
              <a:t>Other </a:t>
            </a:r>
            <a:r>
              <a:rPr lang="en-GB" dirty="0">
                <a:solidFill>
                  <a:srgbClr val="00287D"/>
                </a:solidFill>
                <a:latin typeface="Arial Narrow" panose="020B0606020202030204" pitchFamily="34" charset="0"/>
              </a:rPr>
              <a:t>Listeria species isolated in this study </a:t>
            </a:r>
            <a:r>
              <a:rPr lang="cs-CZ" dirty="0" err="1" smtClean="0">
                <a:solidFill>
                  <a:srgbClr val="00287D"/>
                </a:solidFill>
                <a:latin typeface="Arial Narrow" panose="020B0606020202030204" pitchFamily="34" charset="0"/>
              </a:rPr>
              <a:t>we</a:t>
            </a:r>
            <a:r>
              <a:rPr lang="en-GB" dirty="0" smtClean="0">
                <a:solidFill>
                  <a:srgbClr val="00287D"/>
                </a:solidFill>
                <a:latin typeface="Arial Narrow" panose="020B0606020202030204" pitchFamily="34" charset="0"/>
              </a:rPr>
              <a:t>re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grayi</a:t>
            </a:r>
            <a:r>
              <a:rPr lang="en-GB" dirty="0">
                <a:solidFill>
                  <a:srgbClr val="00287D"/>
                </a:solidFill>
                <a:latin typeface="Arial Narrow" panose="020B0606020202030204" pitchFamily="34" charset="0"/>
              </a:rPr>
              <a:t> 13 (11%),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innocua</a:t>
            </a:r>
            <a:r>
              <a:rPr lang="en-GB" dirty="0">
                <a:solidFill>
                  <a:srgbClr val="00287D"/>
                </a:solidFill>
                <a:latin typeface="Arial Narrow" panose="020B0606020202030204" pitchFamily="34" charset="0"/>
              </a:rPr>
              <a:t> 10 (9%) and </a:t>
            </a:r>
            <a:r>
              <a:rPr lang="en-GB" i="1" dirty="0">
                <a:solidFill>
                  <a:srgbClr val="00287D"/>
                </a:solidFill>
                <a:latin typeface="Arial Narrow" panose="020B0606020202030204" pitchFamily="34" charset="0"/>
              </a:rPr>
              <a:t>L. </a:t>
            </a:r>
            <a:r>
              <a:rPr lang="en-GB" i="1" dirty="0" err="1">
                <a:solidFill>
                  <a:srgbClr val="00287D"/>
                </a:solidFill>
                <a:latin typeface="Arial Narrow" panose="020B0606020202030204" pitchFamily="34" charset="0"/>
              </a:rPr>
              <a:t>ivanovi</a:t>
            </a:r>
            <a:r>
              <a:rPr lang="en-GB" dirty="0">
                <a:solidFill>
                  <a:srgbClr val="00287D"/>
                </a:solidFill>
                <a:latin typeface="Arial Narrow" panose="020B0606020202030204" pitchFamily="34" charset="0"/>
              </a:rPr>
              <a:t> 15 (13%).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remaining 48 (42%) of the sample were negative for Listeria species. </a:t>
            </a:r>
            <a:r>
              <a:rPr lang="en-GB" dirty="0" smtClean="0">
                <a:solidFill>
                  <a:srgbClr val="00287D"/>
                </a:solidFill>
                <a:latin typeface="Arial Narrow" panose="020B0606020202030204" pitchFamily="34" charset="0"/>
              </a:rPr>
              <a:t>The </a:t>
            </a:r>
            <a:r>
              <a:rPr lang="en-GB" dirty="0">
                <a:solidFill>
                  <a:srgbClr val="00287D"/>
                </a:solidFill>
                <a:latin typeface="Arial Narrow" panose="020B0606020202030204" pitchFamily="34" charset="0"/>
              </a:rPr>
              <a:t>study shows that </a:t>
            </a:r>
            <a:r>
              <a:rPr lang="en-GB" i="1" dirty="0">
                <a:solidFill>
                  <a:srgbClr val="00287D"/>
                </a:solidFill>
                <a:latin typeface="Arial Narrow" panose="020B0606020202030204" pitchFamily="34" charset="0"/>
              </a:rPr>
              <a:t>L. monocytogenes</a:t>
            </a:r>
            <a:r>
              <a:rPr lang="en-GB" dirty="0">
                <a:solidFill>
                  <a:srgbClr val="00287D"/>
                </a:solidFill>
                <a:latin typeface="Arial Narrow" panose="020B0606020202030204" pitchFamily="34" charset="0"/>
              </a:rPr>
              <a:t> and other </a:t>
            </a:r>
            <a:r>
              <a:rPr lang="en-GB" i="1" dirty="0">
                <a:solidFill>
                  <a:srgbClr val="00287D"/>
                </a:solidFill>
                <a:latin typeface="Arial Narrow" panose="020B0606020202030204" pitchFamily="34" charset="0"/>
              </a:rPr>
              <a:t>Listeria</a:t>
            </a:r>
            <a:r>
              <a:rPr lang="en-GB" dirty="0">
                <a:solidFill>
                  <a:srgbClr val="00287D"/>
                </a:solidFill>
                <a:latin typeface="Arial Narrow" panose="020B0606020202030204" pitchFamily="34" charset="0"/>
              </a:rPr>
              <a:t> species are common contaminant of smoked fish, and this may pose serious public health implications. (</a:t>
            </a:r>
            <a:r>
              <a:rPr lang="en-GB" dirty="0" err="1">
                <a:solidFill>
                  <a:srgbClr val="00287D"/>
                </a:solidFill>
                <a:latin typeface="Arial Narrow" panose="020B0606020202030204" pitchFamily="34" charset="0"/>
              </a:rPr>
              <a:t>Salihu</a:t>
            </a:r>
            <a:r>
              <a:rPr lang="en-GB" dirty="0">
                <a:solidFill>
                  <a:srgbClr val="00287D"/>
                </a:solidFill>
                <a:latin typeface="Arial Narrow" panose="020B0606020202030204" pitchFamily="34" charset="0"/>
              </a:rPr>
              <a:t> et al., 2008)</a:t>
            </a:r>
            <a:endParaRPr lang="cs-CZ" dirty="0">
              <a:solidFill>
                <a:srgbClr val="00287D"/>
              </a:solidFill>
              <a:latin typeface="Arial Narrow" panose="020B0606020202030204" pitchFamily="34" charset="0"/>
            </a:endParaRPr>
          </a:p>
          <a:p>
            <a:r>
              <a:rPr lang="en-GB" dirty="0">
                <a:solidFill>
                  <a:srgbClr val="00287D"/>
                </a:solidFill>
                <a:latin typeface="Arial Narrow" panose="020B0606020202030204" pitchFamily="34" charset="0"/>
              </a:rPr>
              <a:t>                                                            </a:t>
            </a:r>
            <a:endParaRPr lang="cs-CZ" dirty="0" smtClean="0">
              <a:solidFill>
                <a:srgbClr val="00287D"/>
              </a:solidFill>
              <a:latin typeface="Arial Narrow" panose="020B0606020202030204" pitchFamily="34" charset="0"/>
            </a:endParaRPr>
          </a:p>
          <a:p>
            <a:r>
              <a:rPr lang="cs-CZ" sz="1100" dirty="0">
                <a:solidFill>
                  <a:srgbClr val="00287D"/>
                </a:solidFill>
                <a:latin typeface="Arial Narrow" panose="020B0606020202030204" pitchFamily="34" charset="0"/>
              </a:rPr>
              <a:t>	</a:t>
            </a:r>
            <a:r>
              <a:rPr lang="cs-CZ" sz="1100" dirty="0" smtClean="0">
                <a:solidFill>
                  <a:srgbClr val="00287D"/>
                </a:solidFill>
                <a:latin typeface="Arial Narrow" panose="020B0606020202030204" pitchFamily="34" charset="0"/>
              </a:rPr>
              <a:t>				</a:t>
            </a:r>
            <a:r>
              <a:rPr lang="en-GB" sz="1100" dirty="0" smtClean="0">
                <a:solidFill>
                  <a:srgbClr val="00287D"/>
                </a:solidFill>
                <a:latin typeface="Arial Narrow" panose="020B0606020202030204" pitchFamily="34" charset="0"/>
              </a:rPr>
              <a:t>Adapted </a:t>
            </a:r>
            <a:r>
              <a:rPr lang="en-GB" sz="1100" dirty="0">
                <a:solidFill>
                  <a:srgbClr val="00287D"/>
                </a:solidFill>
                <a:latin typeface="Arial Narrow" panose="020B0606020202030204" pitchFamily="34" charset="0"/>
              </a:rPr>
              <a:t>from: Štěpánek, L., </a:t>
            </a:r>
            <a:r>
              <a:rPr lang="en-GB" sz="1100" dirty="0" err="1">
                <a:solidFill>
                  <a:srgbClr val="00287D"/>
                </a:solidFill>
                <a:latin typeface="Arial Narrow" panose="020B0606020202030204" pitchFamily="34" charset="0"/>
              </a:rPr>
              <a:t>deHaaff</a:t>
            </a:r>
            <a:r>
              <a:rPr lang="en-GB" sz="1100" dirty="0">
                <a:solidFill>
                  <a:srgbClr val="00287D"/>
                </a:solidFill>
                <a:latin typeface="Arial Narrow" panose="020B0606020202030204" pitchFamily="34" charset="0"/>
              </a:rPr>
              <a:t>, J.(2011): </a:t>
            </a:r>
            <a:r>
              <a:rPr lang="en-GB" sz="1100" dirty="0" smtClean="0">
                <a:solidFill>
                  <a:srgbClr val="00287D"/>
                </a:solidFill>
                <a:latin typeface="Arial Narrow" panose="020B0606020202030204" pitchFamily="34" charset="0"/>
              </a:rPr>
              <a:t>p.172</a:t>
            </a:r>
            <a:endParaRPr lang="cs-CZ" sz="1100" dirty="0">
              <a:solidFill>
                <a:srgbClr val="00287D"/>
              </a:solidFill>
              <a:latin typeface="Arial Narrow" panose="020B0606020202030204" pitchFamily="34" charset="0"/>
            </a:endParaRPr>
          </a:p>
          <a:p>
            <a:r>
              <a:rPr lang="en-GB" dirty="0">
                <a:latin typeface="Arial Narrow" panose="020B0606020202030204" pitchFamily="34" charset="0"/>
              </a:rPr>
              <a:t> </a:t>
            </a:r>
            <a:endParaRPr lang="cs-CZ" dirty="0">
              <a:latin typeface="Arial Narrow" panose="020B0606020202030204" pitchFamily="34" charset="0"/>
            </a:endParaRPr>
          </a:p>
        </p:txBody>
      </p:sp>
      <p:sp>
        <p:nvSpPr>
          <p:cNvPr id="3" name="TextovéPole 2"/>
          <p:cNvSpPr txBox="1"/>
          <p:nvPr/>
        </p:nvSpPr>
        <p:spPr>
          <a:xfrm>
            <a:off x="6647238" y="528364"/>
            <a:ext cx="1407308" cy="461665"/>
          </a:xfrm>
          <a:prstGeom prst="rect">
            <a:avLst/>
          </a:prstGeom>
          <a:noFill/>
        </p:spPr>
        <p:txBody>
          <a:bodyPr wrap="none" rtlCol="0">
            <a:spAutoFit/>
          </a:bodyPr>
          <a:lstStyle/>
          <a:p>
            <a:r>
              <a:rPr lang="cs-CZ" dirty="0" err="1" smtClean="0">
                <a:solidFill>
                  <a:srgbClr val="00287D"/>
                </a:solidFill>
              </a:rPr>
              <a:t>abstracts</a:t>
            </a:r>
            <a:endParaRPr lang="cs-CZ" dirty="0">
              <a:solidFill>
                <a:srgbClr val="00287D"/>
              </a:solidFill>
            </a:endParaRPr>
          </a:p>
        </p:txBody>
      </p:sp>
    </p:spTree>
    <p:extLst>
      <p:ext uri="{BB962C8B-B14F-4D97-AF65-F5344CB8AC3E}">
        <p14:creationId xmlns:p14="http://schemas.microsoft.com/office/powerpoint/2010/main" val="4200483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691978" y="1316476"/>
            <a:ext cx="7970109" cy="3908762"/>
          </a:xfrm>
          <a:prstGeom prst="rect">
            <a:avLst/>
          </a:prstGeom>
        </p:spPr>
        <p:txBody>
          <a:bodyPr wrap="square">
            <a:spAutoFit/>
          </a:bodyPr>
          <a:lstStyle/>
          <a:p>
            <a:pPr algn="ctr"/>
            <a:r>
              <a:rPr lang="en-GB" sz="3200" dirty="0" smtClean="0">
                <a:solidFill>
                  <a:srgbClr val="00287D"/>
                </a:solidFill>
                <a:latin typeface="Calibri" panose="020F0502020204030204" pitchFamily="34" charset="0"/>
                <a:cs typeface="Calibri" panose="020F0502020204030204" pitchFamily="34" charset="0"/>
              </a:rPr>
              <a:t>…..was conducted to determine …..</a:t>
            </a:r>
          </a:p>
          <a:p>
            <a:pPr algn="ctr"/>
            <a:r>
              <a:rPr lang="en-GB" sz="3200" dirty="0" smtClean="0">
                <a:solidFill>
                  <a:srgbClr val="00287D"/>
                </a:solidFill>
                <a:latin typeface="Calibri" panose="020F0502020204030204" pitchFamily="34" charset="0"/>
                <a:cs typeface="Calibri" panose="020F0502020204030204" pitchFamily="34" charset="0"/>
              </a:rPr>
              <a:t>…. were analysed …... </a:t>
            </a:r>
          </a:p>
          <a:p>
            <a:pPr algn="ctr"/>
            <a:r>
              <a:rPr lang="en-GB" sz="3200" dirty="0" smtClean="0">
                <a:solidFill>
                  <a:srgbClr val="00287D"/>
                </a:solidFill>
                <a:latin typeface="Calibri" panose="020F0502020204030204" pitchFamily="34" charset="0"/>
                <a:cs typeface="Calibri" panose="020F0502020204030204" pitchFamily="34" charset="0"/>
              </a:rPr>
              <a:t>…% were positive for </a:t>
            </a:r>
            <a:endParaRPr lang="en-GB" sz="3200" i="1" dirty="0" smtClean="0">
              <a:solidFill>
                <a:srgbClr val="00287D"/>
              </a:solidFill>
              <a:latin typeface="Calibri" panose="020F0502020204030204" pitchFamily="34" charset="0"/>
              <a:cs typeface="Calibri" panose="020F0502020204030204" pitchFamily="34" charset="0"/>
            </a:endParaRPr>
          </a:p>
          <a:p>
            <a:pPr algn="ctr"/>
            <a:r>
              <a:rPr lang="en-GB" sz="3200" dirty="0" smtClean="0">
                <a:solidFill>
                  <a:srgbClr val="00287D"/>
                </a:solidFill>
                <a:latin typeface="Calibri" panose="020F0502020204030204" pitchFamily="34" charset="0"/>
                <a:cs typeface="Calibri" panose="020F0502020204030204" pitchFamily="34" charset="0"/>
              </a:rPr>
              <a:t>…. were ...%</a:t>
            </a:r>
          </a:p>
          <a:p>
            <a:pPr algn="ctr"/>
            <a:r>
              <a:rPr lang="en-GB" sz="3200" dirty="0" smtClean="0">
                <a:solidFill>
                  <a:srgbClr val="00287D"/>
                </a:solidFill>
                <a:latin typeface="Calibri" panose="020F0502020204030204" pitchFamily="34" charset="0"/>
                <a:cs typeface="Calibri" panose="020F0502020204030204" pitchFamily="34" charset="0"/>
              </a:rPr>
              <a:t>…% were negative for …</a:t>
            </a:r>
          </a:p>
          <a:p>
            <a:pPr algn="ctr"/>
            <a:r>
              <a:rPr lang="en-GB" sz="3200" dirty="0" smtClean="0">
                <a:solidFill>
                  <a:srgbClr val="00287D"/>
                </a:solidFill>
                <a:latin typeface="Calibri" panose="020F0502020204030204" pitchFamily="34" charset="0"/>
                <a:cs typeface="Calibri" panose="020F0502020204030204" pitchFamily="34" charset="0"/>
              </a:rPr>
              <a:t>The study shows that </a:t>
            </a:r>
            <a:r>
              <a:rPr lang="en-GB" sz="3200" i="1" dirty="0" smtClean="0">
                <a:solidFill>
                  <a:srgbClr val="00287D"/>
                </a:solidFill>
                <a:latin typeface="Calibri" panose="020F0502020204030204" pitchFamily="34" charset="0"/>
                <a:cs typeface="Calibri" panose="020F0502020204030204" pitchFamily="34" charset="0"/>
              </a:rPr>
              <a:t>….</a:t>
            </a:r>
            <a:r>
              <a:rPr lang="en-GB" sz="3200" dirty="0" smtClean="0">
                <a:solidFill>
                  <a:srgbClr val="00287D"/>
                </a:solidFill>
                <a:latin typeface="Calibri" panose="020F0502020204030204" pitchFamily="34" charset="0"/>
                <a:cs typeface="Calibri" panose="020F0502020204030204" pitchFamily="34" charset="0"/>
              </a:rPr>
              <a:t>are …</a:t>
            </a:r>
          </a:p>
          <a:p>
            <a:pPr algn="ctr"/>
            <a:r>
              <a:rPr lang="en-GB" sz="3200" dirty="0" smtClean="0">
                <a:solidFill>
                  <a:srgbClr val="00287D"/>
                </a:solidFill>
                <a:latin typeface="Calibri" panose="020F0502020204030204" pitchFamily="34" charset="0"/>
                <a:cs typeface="Calibri" panose="020F0502020204030204" pitchFamily="34" charset="0"/>
              </a:rPr>
              <a:t>                          …. this may pose .... </a:t>
            </a:r>
            <a:r>
              <a:rPr lang="cs-CZ" sz="1100" dirty="0">
                <a:latin typeface="Arial Narrow" panose="020B0606020202030204" pitchFamily="34" charset="0"/>
              </a:rPr>
              <a:t>	</a:t>
            </a:r>
            <a:r>
              <a:rPr lang="cs-CZ" sz="1100" dirty="0" smtClean="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spTree>
    <p:extLst>
      <p:ext uri="{BB962C8B-B14F-4D97-AF65-F5344CB8AC3E}">
        <p14:creationId xmlns:p14="http://schemas.microsoft.com/office/powerpoint/2010/main" val="178093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pic>
        <p:nvPicPr>
          <p:cNvPr id="5"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998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spTree>
    <p:extLst>
      <p:ext uri="{BB962C8B-B14F-4D97-AF65-F5344CB8AC3E}">
        <p14:creationId xmlns:p14="http://schemas.microsoft.com/office/powerpoint/2010/main" val="618906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p:nvPr/>
        </p:nvPicPr>
        <p:blipFill>
          <a:blip r:embed="rId3">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spTree>
    <p:extLst>
      <p:ext uri="{BB962C8B-B14F-4D97-AF65-F5344CB8AC3E}">
        <p14:creationId xmlns:p14="http://schemas.microsoft.com/office/powerpoint/2010/main" val="407918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681593"/>
            <a:ext cx="8086635" cy="647700"/>
          </a:xfrm>
        </p:spPr>
        <p:txBody>
          <a:bodyPr/>
          <a:lstStyle/>
          <a:p>
            <a:pPr algn="r"/>
            <a:endParaRPr lang="en-GB" altLang="cs-CZ" sz="4400"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000896" y="2669061"/>
            <a:ext cx="7179276" cy="3416320"/>
          </a:xfrm>
          <a:prstGeom prst="rect">
            <a:avLst/>
          </a:prstGeom>
          <a:noFill/>
        </p:spPr>
        <p:txBody>
          <a:bodyPr wrap="square" rtlCol="0">
            <a:spAutoFit/>
          </a:bodyPr>
          <a:lstStyle/>
          <a:p>
            <a:r>
              <a:rPr lang="en-GB" sz="3200" b="1" dirty="0" smtClean="0">
                <a:solidFill>
                  <a:srgbClr val="00287D"/>
                </a:solidFill>
                <a:latin typeface="Arial Narrow" panose="020B0606020202030204" pitchFamily="34" charset="0"/>
              </a:rPr>
              <a:t>-  audience</a:t>
            </a:r>
          </a:p>
          <a:p>
            <a:r>
              <a:rPr lang="en-GB" sz="3200" b="1" dirty="0" smtClean="0">
                <a:solidFill>
                  <a:srgbClr val="00287D"/>
                </a:solidFill>
                <a:latin typeface="Arial Narrow" panose="020B0606020202030204" pitchFamily="34" charset="0"/>
              </a:rPr>
              <a:t>-  complexity of the language</a:t>
            </a:r>
          </a:p>
          <a:p>
            <a:r>
              <a:rPr lang="en-GB" sz="3200" b="1" dirty="0" smtClean="0">
                <a:solidFill>
                  <a:srgbClr val="00287D"/>
                </a:solidFill>
                <a:latin typeface="Arial Narrow" panose="020B0606020202030204" pitchFamily="34" charset="0"/>
              </a:rPr>
              <a:t>-  drafting processes</a:t>
            </a:r>
          </a:p>
          <a:p>
            <a:r>
              <a:rPr lang="en-GB" sz="3200" b="1" dirty="0" smtClean="0">
                <a:solidFill>
                  <a:srgbClr val="00287D"/>
                </a:solidFill>
                <a:latin typeface="Arial Narrow" panose="020B0606020202030204" pitchFamily="34" charset="0"/>
              </a:rPr>
              <a:t>-  details</a:t>
            </a:r>
          </a:p>
          <a:p>
            <a:endParaRPr lang="en-GB" sz="3200" b="1" dirty="0" smtClean="0">
              <a:solidFill>
                <a:srgbClr val="00287D"/>
              </a:solidFill>
              <a:latin typeface="Arial Narrow" panose="020B0606020202030204" pitchFamily="34" charset="0"/>
            </a:endParaRPr>
          </a:p>
          <a:p>
            <a:r>
              <a:rPr lang="en-GB" sz="3200" b="1" dirty="0" smtClean="0">
                <a:solidFill>
                  <a:srgbClr val="00287D"/>
                </a:solidFill>
                <a:latin typeface="Arial Narrow" panose="020B0606020202030204" pitchFamily="34" charset="0"/>
              </a:rPr>
              <a:t>				</a:t>
            </a:r>
            <a:r>
              <a:rPr lang="en-GB" sz="3200" b="1" i="1" dirty="0" smtClean="0">
                <a:solidFill>
                  <a:srgbClr val="00287D"/>
                </a:solidFill>
                <a:latin typeface="Arial Narrow" panose="020B0606020202030204" pitchFamily="34" charset="0"/>
              </a:rPr>
              <a:t>    …keep writing…</a:t>
            </a:r>
          </a:p>
          <a:p>
            <a:endParaRPr lang="cs-CZ" dirty="0"/>
          </a:p>
        </p:txBody>
      </p:sp>
      <p:pic>
        <p:nvPicPr>
          <p:cNvPr id="5" name="Picture 4" descr="castle of writin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961" y="316881"/>
            <a:ext cx="2539126" cy="3097427"/>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469557" y="1025611"/>
            <a:ext cx="8365524" cy="5355312"/>
          </a:xfrm>
          <a:prstGeom prst="rect">
            <a:avLst/>
          </a:prstGeom>
          <a:noFill/>
        </p:spPr>
        <p:txBody>
          <a:bodyPr wrap="square" rtlCol="0">
            <a:spAutoFit/>
          </a:bodyPr>
          <a:lstStyle/>
          <a:p>
            <a:r>
              <a:rPr lang="en-GB" sz="1800" b="1" dirty="0" smtClean="0">
                <a:solidFill>
                  <a:srgbClr val="00287D"/>
                </a:solidFill>
                <a:latin typeface="Arial Narrow" panose="020B0606020202030204" pitchFamily="34" charset="0"/>
              </a:rPr>
              <a:t>Reading:</a:t>
            </a:r>
            <a:r>
              <a:rPr lang="en-GB" sz="1200" dirty="0" smtClean="0">
                <a:solidFill>
                  <a:srgbClr val="00287D"/>
                </a:solidFill>
                <a:latin typeface="Arial Narrow" panose="020B0606020202030204" pitchFamily="34" charset="0"/>
              </a:rPr>
              <a:t> </a:t>
            </a:r>
          </a:p>
          <a:p>
            <a:r>
              <a:rPr lang="en-GB" sz="1200" dirty="0" smtClean="0">
                <a:solidFill>
                  <a:srgbClr val="00287D"/>
                </a:solidFill>
                <a:latin typeface="Arial Narrow" panose="020B0606020202030204" pitchFamily="34" charset="0"/>
              </a:rPr>
              <a:t>Brooks and Grundy, 1990:92 in Morgan, J. (2007): Academic Writing Course materials, MU</a:t>
            </a:r>
          </a:p>
          <a:p>
            <a:r>
              <a:rPr lang="en-GB" sz="1200" dirty="0" smtClean="0">
                <a:solidFill>
                  <a:srgbClr val="00287D"/>
                </a:solidFill>
                <a:latin typeface="Arial Narrow" panose="020B0606020202030204" pitchFamily="34" charset="0"/>
              </a:rPr>
              <a:t>Caplan, N. A. (2012): Grammar Choices for Graduate and Professional Writers (Michigan Series in English for Academic &amp; Professional Purposes) 1st Edition. The University of Michigan press.</a:t>
            </a:r>
          </a:p>
          <a:p>
            <a:r>
              <a:rPr lang="en-GB" sz="1200" dirty="0" smtClean="0">
                <a:solidFill>
                  <a:srgbClr val="00287D"/>
                </a:solidFill>
                <a:latin typeface="Arial Narrow" panose="020B0606020202030204" pitchFamily="34" charset="0"/>
              </a:rPr>
              <a:t>Cooper, P. (2011): Academic Writing and Czech Universities, a lecture </a:t>
            </a:r>
          </a:p>
          <a:p>
            <a:r>
              <a:rPr lang="en-GB" sz="1200" dirty="0" err="1" smtClean="0">
                <a:solidFill>
                  <a:srgbClr val="00287D"/>
                </a:solidFill>
                <a:latin typeface="Arial Narrow" panose="020B0606020202030204" pitchFamily="34" charset="0"/>
              </a:rPr>
              <a:t>Craswell</a:t>
            </a:r>
            <a:r>
              <a:rPr lang="en-GB" sz="1200" dirty="0" smtClean="0">
                <a:solidFill>
                  <a:srgbClr val="00287D"/>
                </a:solidFill>
                <a:latin typeface="Arial Narrow" panose="020B0606020202030204" pitchFamily="34" charset="0"/>
              </a:rPr>
              <a:t>, G., </a:t>
            </a:r>
            <a:r>
              <a:rPr lang="en-GB" sz="1200" dirty="0" err="1" smtClean="0">
                <a:solidFill>
                  <a:srgbClr val="00287D"/>
                </a:solidFill>
                <a:latin typeface="Arial Narrow" panose="020B0606020202030204" pitchFamily="34" charset="0"/>
              </a:rPr>
              <a:t>Poore</a:t>
            </a:r>
            <a:r>
              <a:rPr lang="en-GB" sz="1200" dirty="0" smtClean="0">
                <a:solidFill>
                  <a:srgbClr val="00287D"/>
                </a:solidFill>
                <a:latin typeface="Arial Narrow" panose="020B0606020202030204" pitchFamily="34" charset="0"/>
              </a:rPr>
              <a:t>, M. (2012): Writing for Academic Success , Second Edition</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a:t>
            </a:r>
            <a:r>
              <a:rPr lang="en-GB" sz="1200" dirty="0" smtClean="0">
                <a:solidFill>
                  <a:srgbClr val="00287D"/>
                </a:solidFill>
                <a:latin typeface="Arial Narrow" panose="020B0606020202030204" pitchFamily="34" charset="0"/>
              </a:rPr>
              <a:t>-Deal, H. (2010): Science Research Writing for Non-Native Speakers of English, Palgrave Macmillan,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Glasman-Deal,H</a:t>
            </a:r>
            <a:r>
              <a:rPr lang="en-GB" sz="1200" dirty="0" smtClean="0">
                <a:solidFill>
                  <a:srgbClr val="00287D"/>
                </a:solidFill>
                <a:latin typeface="Arial Narrow" panose="020B0606020202030204" pitchFamily="34" charset="0"/>
              </a:rPr>
              <a:t>.,(2010): Science Research Writing for Non-native Speakers of English, Imperial College Press, London</a:t>
            </a:r>
          </a:p>
          <a:p>
            <a:r>
              <a:rPr lang="en-GB" sz="1200" dirty="0" smtClean="0">
                <a:solidFill>
                  <a:srgbClr val="00287D"/>
                </a:solidFill>
                <a:latin typeface="Arial Narrow" panose="020B0606020202030204" pitchFamily="34" charset="0"/>
              </a:rPr>
              <a:t>Graff, G., </a:t>
            </a:r>
            <a:r>
              <a:rPr lang="en-GB" sz="1200" dirty="0" err="1" smtClean="0">
                <a:solidFill>
                  <a:srgbClr val="00287D"/>
                </a:solidFill>
                <a:latin typeface="Arial Narrow" panose="020B0606020202030204" pitchFamily="34" charset="0"/>
              </a:rPr>
              <a:t>Birkenstein</a:t>
            </a:r>
            <a:r>
              <a:rPr lang="en-GB" sz="1200" dirty="0" smtClean="0">
                <a:solidFill>
                  <a:srgbClr val="00287D"/>
                </a:solidFill>
                <a:latin typeface="Arial Narrow" panose="020B0606020202030204" pitchFamily="34" charset="0"/>
              </a:rPr>
              <a:t>, C. (2010): They Say / I Say: The Moves That Matter in Academic Writing. W.W. Norton and comp. </a:t>
            </a:r>
          </a:p>
          <a:p>
            <a:r>
              <a:rPr lang="en-GB" sz="1200" dirty="0" err="1" smtClean="0">
                <a:solidFill>
                  <a:srgbClr val="00287D"/>
                </a:solidFill>
                <a:latin typeface="Arial Narrow" panose="020B0606020202030204" pitchFamily="34" charset="0"/>
              </a:rPr>
              <a:t>Hradilová,A</a:t>
            </a:r>
            <a:r>
              <a:rPr lang="en-GB" sz="1200" dirty="0" smtClean="0">
                <a:solidFill>
                  <a:srgbClr val="00287D"/>
                </a:solidFill>
                <a:latin typeface="Arial Narrow" panose="020B0606020202030204" pitchFamily="34" charset="0"/>
              </a:rPr>
              <a:t>.,  </a:t>
            </a:r>
            <a:r>
              <a:rPr lang="en-GB" sz="1200" dirty="0" err="1" smtClean="0">
                <a:solidFill>
                  <a:srgbClr val="00287D"/>
                </a:solidFill>
                <a:latin typeface="Arial Narrow" panose="020B0606020202030204" pitchFamily="34" charset="0"/>
              </a:rPr>
              <a:t>Štěpánek,L</a:t>
            </a:r>
            <a:r>
              <a:rPr lang="en-GB" sz="1200" dirty="0" smtClean="0">
                <a:solidFill>
                  <a:srgbClr val="00287D"/>
                </a:solidFill>
                <a:latin typeface="Arial Narrow" panose="020B0606020202030204" pitchFamily="34" charset="0"/>
              </a:rPr>
              <a:t>. (2007): Academic Writing Course materials, MU</a:t>
            </a:r>
          </a:p>
          <a:p>
            <a:r>
              <a:rPr lang="en-GB" sz="1200" dirty="0" smtClean="0">
                <a:solidFill>
                  <a:srgbClr val="00287D"/>
                </a:solidFill>
                <a:latin typeface="Arial Narrow" panose="020B0606020202030204" pitchFamily="34" charset="0"/>
              </a:rPr>
              <a:t>Hyland, K. (2001): English for Specific Purposes, https://www.researchgate.net/publication/226497899_English_for_Specific_Purposes</a:t>
            </a:r>
          </a:p>
          <a:p>
            <a:r>
              <a:rPr lang="en-GB" sz="1200" dirty="0" smtClean="0">
                <a:solidFill>
                  <a:srgbClr val="00287D"/>
                </a:solidFill>
                <a:latin typeface="Arial Narrow" panose="020B0606020202030204" pitchFamily="34" charset="0"/>
              </a:rPr>
              <a:t>Morley, J. et al. (2009): University Writing Course, Express Publishing, </a:t>
            </a:r>
            <a:r>
              <a:rPr lang="en-GB" sz="1200" dirty="0" err="1" smtClean="0">
                <a:solidFill>
                  <a:srgbClr val="00287D"/>
                </a:solidFill>
                <a:latin typeface="Arial Narrow" panose="020B0606020202030204" pitchFamily="34" charset="0"/>
              </a:rPr>
              <a:t>Newburry</a:t>
            </a:r>
            <a:r>
              <a:rPr lang="en-GB" sz="1200" dirty="0" smtClean="0">
                <a:solidFill>
                  <a:srgbClr val="00287D"/>
                </a:solidFill>
                <a:latin typeface="Arial Narrow" panose="020B0606020202030204" pitchFamily="34" charset="0"/>
              </a:rPr>
              <a:t>, </a:t>
            </a:r>
          </a:p>
          <a:p>
            <a:r>
              <a:rPr lang="en-GB" sz="1200" dirty="0" err="1" smtClean="0">
                <a:solidFill>
                  <a:srgbClr val="00287D"/>
                </a:solidFill>
                <a:latin typeface="Arial Narrow" panose="020B0606020202030204" pitchFamily="34" charset="0"/>
              </a:rPr>
              <a:t>Ochsner</a:t>
            </a:r>
            <a:r>
              <a:rPr lang="en-GB" sz="1200" dirty="0" smtClean="0">
                <a:solidFill>
                  <a:srgbClr val="00287D"/>
                </a:solidFill>
                <a:latin typeface="Arial Narrow" panose="020B0606020202030204" pitchFamily="34" charset="0"/>
              </a:rPr>
              <a:t>, A. (2013): Introduction to Scientific Publishing: Backgrounds, Concepts, Strategies. Springer Heidelberg New York Dordrecht London.</a:t>
            </a:r>
          </a:p>
          <a:p>
            <a:r>
              <a:rPr lang="en-GB" sz="1200" dirty="0" smtClean="0">
                <a:solidFill>
                  <a:srgbClr val="00287D"/>
                </a:solidFill>
                <a:latin typeface="Arial Narrow" panose="020B0606020202030204" pitchFamily="34" charset="0"/>
              </a:rPr>
              <a:t>Robinson, M., </a:t>
            </a:r>
            <a:r>
              <a:rPr lang="en-GB" sz="1200" dirty="0" err="1" smtClean="0">
                <a:solidFill>
                  <a:srgbClr val="00287D"/>
                </a:solidFill>
                <a:latin typeface="Arial Narrow" panose="020B0606020202030204" pitchFamily="34" charset="0"/>
              </a:rPr>
              <a:t>Stoller,F</a:t>
            </a:r>
            <a:r>
              <a:rPr lang="en-GB" sz="1200" dirty="0" smtClean="0">
                <a:solidFill>
                  <a:srgbClr val="00287D"/>
                </a:solidFill>
                <a:latin typeface="Arial Narrow" panose="020B0606020202030204" pitchFamily="34" charset="0"/>
              </a:rPr>
              <a:t>. (2008): Write like a Chemist, OUP, Oxford</a:t>
            </a:r>
          </a:p>
          <a:p>
            <a:r>
              <a:rPr lang="en-GB" sz="1200" dirty="0" smtClean="0">
                <a:solidFill>
                  <a:srgbClr val="00287D"/>
                </a:solidFill>
                <a:latin typeface="Arial Narrow" panose="020B0606020202030204" pitchFamily="34" charset="0"/>
              </a:rPr>
              <a:t>Robinson, M.S.,(2008) Using the ACS Journals Search To Validate Assumptions about Writing in Chemistry and Improve Chemistry Writing Instruction, Journal of Chemical Education, Vol. 85,  No. 5,  </a:t>
            </a:r>
          </a:p>
          <a:p>
            <a:r>
              <a:rPr lang="en-GB" sz="1200" dirty="0" smtClean="0">
                <a:solidFill>
                  <a:srgbClr val="00287D"/>
                </a:solidFill>
                <a:latin typeface="Arial Narrow" panose="020B0606020202030204" pitchFamily="34" charset="0"/>
              </a:rPr>
              <a:t>Schimel, J. (2012). Writing Science Oxford University Press.</a:t>
            </a:r>
          </a:p>
          <a:p>
            <a:r>
              <a:rPr lang="en-GB" sz="1200" dirty="0" smtClean="0">
                <a:solidFill>
                  <a:srgbClr val="00287D"/>
                </a:solidFill>
                <a:latin typeface="Arial Narrow" panose="020B0606020202030204" pitchFamily="34" charset="0"/>
              </a:rPr>
              <a:t>Swales, John M. and Feak, Christine B. (2001): Academic Writing for Graduate Students: Essential Tasks and Skills. The University of Michigan press.</a:t>
            </a:r>
          </a:p>
          <a:p>
            <a:r>
              <a:rPr lang="en-GB" sz="1200" dirty="0" smtClean="0">
                <a:solidFill>
                  <a:srgbClr val="00287D"/>
                </a:solidFill>
                <a:latin typeface="Arial Narrow" panose="020B0606020202030204" pitchFamily="34" charset="0"/>
              </a:rPr>
              <a:t>Sword, H (2012). Stylish Academic Writing. Harvard University Press Cambridge, Massachusetts &amp; London, England.</a:t>
            </a:r>
          </a:p>
          <a:p>
            <a:r>
              <a:rPr lang="en-GB" sz="1200" dirty="0" smtClean="0">
                <a:solidFill>
                  <a:srgbClr val="00287D"/>
                </a:solidFill>
                <a:latin typeface="Arial Narrow" panose="020B0606020202030204" pitchFamily="34" charset="0"/>
              </a:rPr>
              <a:t>Štěpánek, L., </a:t>
            </a:r>
            <a:r>
              <a:rPr lang="en-GB" sz="1200" dirty="0" err="1" smtClean="0">
                <a:solidFill>
                  <a:srgbClr val="00287D"/>
                </a:solidFill>
                <a:latin typeface="Arial Narrow" panose="020B0606020202030204" pitchFamily="34" charset="0"/>
              </a:rPr>
              <a:t>deHaaff</a:t>
            </a:r>
            <a:r>
              <a:rPr lang="en-GB" sz="1200" dirty="0" smtClean="0">
                <a:solidFill>
                  <a:srgbClr val="00287D"/>
                </a:solidFill>
                <a:latin typeface="Arial Narrow" panose="020B0606020202030204" pitchFamily="34" charset="0"/>
              </a:rPr>
              <a:t>, J.(2011): Academic English, </a:t>
            </a:r>
            <a:r>
              <a:rPr lang="en-GB" sz="1200" dirty="0" err="1" smtClean="0">
                <a:solidFill>
                  <a:srgbClr val="00287D"/>
                </a:solidFill>
                <a:latin typeface="Arial Narrow" panose="020B0606020202030204" pitchFamily="34" charset="0"/>
              </a:rPr>
              <a:t>Grada</a:t>
            </a:r>
            <a:r>
              <a:rPr lang="en-GB" sz="1200" dirty="0" smtClean="0">
                <a:solidFill>
                  <a:srgbClr val="00287D"/>
                </a:solidFill>
                <a:latin typeface="Arial Narrow" panose="020B0606020202030204" pitchFamily="34" charset="0"/>
              </a:rPr>
              <a:t>, Praha</a:t>
            </a:r>
          </a:p>
          <a:p>
            <a:r>
              <a:rPr lang="en-GB" sz="1200" dirty="0" smtClean="0">
                <a:solidFill>
                  <a:srgbClr val="00287D"/>
                </a:solidFill>
                <a:latin typeface="Arial Narrow" panose="020B0606020202030204" pitchFamily="34" charset="0"/>
              </a:rPr>
              <a:t>Taylor, R. B.(2011) Medical Writing A Guide for Clinicians, Educators, and Researchers. Springer.</a:t>
            </a:r>
          </a:p>
          <a:p>
            <a:r>
              <a:rPr lang="en-GB" sz="1200" dirty="0" smtClean="0">
                <a:solidFill>
                  <a:srgbClr val="00287D"/>
                </a:solidFill>
                <a:latin typeface="Arial Narrow" panose="020B0606020202030204" pitchFamily="34" charset="0"/>
              </a:rPr>
              <a:t>Wager, E. (2015):  Getting Research Published: An A-Z of Publication Strategy, Third Edition, CRC Press </a:t>
            </a:r>
            <a:br>
              <a:rPr lang="en-GB" sz="1200" dirty="0" smtClean="0">
                <a:solidFill>
                  <a:srgbClr val="00287D"/>
                </a:solidFill>
                <a:latin typeface="Arial Narrow" panose="020B0606020202030204" pitchFamily="34" charset="0"/>
              </a:rPr>
            </a:br>
            <a:r>
              <a:rPr lang="en-GB" sz="1200" dirty="0" err="1" smtClean="0">
                <a:solidFill>
                  <a:srgbClr val="00287D"/>
                </a:solidFill>
                <a:latin typeface="Arial Narrow" panose="020B0606020202030204" pitchFamily="34" charset="0"/>
              </a:rPr>
              <a:t>Zeiger</a:t>
            </a:r>
            <a:r>
              <a:rPr lang="en-GB" sz="1200" dirty="0" smtClean="0">
                <a:solidFill>
                  <a:srgbClr val="00287D"/>
                </a:solidFill>
                <a:latin typeface="Arial Narrow" panose="020B0606020202030204" pitchFamily="34" charset="0"/>
              </a:rPr>
              <a:t>, M. (2000): Essentials of Writing Biomedical Research Papers. Second Edition 2nd</a:t>
            </a:r>
            <a:br>
              <a:rPr lang="en-GB" sz="1200" dirty="0" smtClean="0">
                <a:solidFill>
                  <a:srgbClr val="00287D"/>
                </a:solidFill>
                <a:latin typeface="Arial Narrow" panose="020B0606020202030204" pitchFamily="34" charset="0"/>
              </a:rPr>
            </a:br>
            <a:r>
              <a:rPr lang="en-GB" sz="1200" u="sng" dirty="0" smtClean="0">
                <a:solidFill>
                  <a:srgbClr val="00287D"/>
                </a:solidFill>
                <a:latin typeface="Arial Narrow" panose="020B0606020202030204" pitchFamily="34" charset="0"/>
                <a:hlinkClick r:id="rId3"/>
              </a:rPr>
              <a:t>http://www.uefap.com/writing/feature/intro.htm</a:t>
            </a:r>
            <a:endParaRPr lang="en-GB" sz="1200" dirty="0" smtClean="0">
              <a:solidFill>
                <a:srgbClr val="00287D"/>
              </a:solidFill>
              <a:latin typeface="Arial Narrow" panose="020B0606020202030204" pitchFamily="34" charset="0"/>
            </a:endParaRPr>
          </a:p>
          <a:p>
            <a:r>
              <a:rPr lang="en-GB" sz="1200" u="sng" dirty="0" smtClean="0">
                <a:solidFill>
                  <a:srgbClr val="00287D"/>
                </a:solidFill>
                <a:latin typeface="Arial Narrow" panose="020B0606020202030204" pitchFamily="34" charset="0"/>
                <a:hlinkClick r:id="rId4"/>
              </a:rPr>
              <a:t>https://www.dlsweb.rmit.edu.au/lsu/content/4_WritingSkills/writing_pdf/vocabulary.pdf</a:t>
            </a:r>
            <a:endParaRPr lang="en-GB" sz="1200" dirty="0" smtClean="0">
              <a:solidFill>
                <a:srgbClr val="00287D"/>
              </a:solidFill>
              <a:latin typeface="Arial Narrow" panose="020B0606020202030204" pitchFamily="34" charset="0"/>
            </a:endParaRPr>
          </a:p>
          <a:p>
            <a:r>
              <a:rPr lang="en-GB" sz="1200" dirty="0" smtClean="0">
                <a:solidFill>
                  <a:srgbClr val="00287D"/>
                </a:solidFill>
                <a:latin typeface="Arial Narrow" panose="020B0606020202030204" pitchFamily="34" charset="0"/>
              </a:rPr>
              <a:t>http://www.srhe.ac.uk/downloads/events/36_Academic_Writing-Dr_Rowena_Murray.pdf</a:t>
            </a:r>
            <a:endParaRPr lang="en-GB" sz="1200" dirty="0">
              <a:solidFill>
                <a:srgbClr val="00287D"/>
              </a:solidFill>
              <a:latin typeface="Arial Narrow" panose="020B0606020202030204" pitchFamily="34" charset="0"/>
            </a:endParaRPr>
          </a:p>
        </p:txBody>
      </p:sp>
    </p:spTree>
    <p:extLst>
      <p:ext uri="{BB962C8B-B14F-4D97-AF65-F5344CB8AC3E}">
        <p14:creationId xmlns:p14="http://schemas.microsoft.com/office/powerpoint/2010/main" val="2192206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smtClean="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smtClean="0"/>
          </a:p>
          <a:p>
            <a:pPr marL="0" indent="0">
              <a:buNone/>
            </a:pPr>
            <a:endParaRPr lang="cs-CZ" altLang="cs-CZ" dirty="0"/>
          </a:p>
          <a:p>
            <a:pPr marL="0" indent="0">
              <a:buNone/>
            </a:pPr>
            <a:endParaRPr lang="cs-CZ" altLang="cs-CZ" dirty="0" smtClean="0"/>
          </a:p>
          <a:p>
            <a:pPr marL="0" indent="0">
              <a:buNone/>
            </a:pPr>
            <a:endParaRPr lang="cs-CZ" altLang="cs-CZ" dirty="0"/>
          </a:p>
          <a:p>
            <a:pPr marL="0" indent="0">
              <a:buNone/>
            </a:pPr>
            <a:r>
              <a:rPr lang="cs-CZ" altLang="cs-CZ" dirty="0" smtClean="0">
                <a:solidFill>
                  <a:srgbClr val="00287D"/>
                </a:solidFill>
                <a:latin typeface="Arial Narrow" panose="020B0606020202030204" pitchFamily="34" charset="0"/>
              </a:rPr>
              <a:t>   </a:t>
            </a:r>
            <a:r>
              <a:rPr lang="en-GB" altLang="cs-CZ" dirty="0" smtClean="0">
                <a:solidFill>
                  <a:srgbClr val="00287D"/>
                </a:solidFill>
                <a:latin typeface="Arial Narrow" panose="020B0606020202030204" pitchFamily="34" charset="0"/>
              </a:rPr>
              <a:t>expert 	   scientific 	          student 	                   general</a:t>
            </a:r>
          </a:p>
        </p:txBody>
      </p:sp>
      <p:pic>
        <p:nvPicPr>
          <p:cNvPr id="5"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6202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smtClean="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smtClean="0">
              <a:latin typeface="Arial Narrow" pitchFamily="34" charset="0"/>
            </a:endParaRPr>
          </a:p>
          <a:p>
            <a:pPr>
              <a:buFontTx/>
              <a:buChar char="-"/>
            </a:pPr>
            <a:endParaRPr lang="en-GB" altLang="cs-CZ" dirty="0" smtClean="0">
              <a:latin typeface="Arial Narrow" pitchFamily="34" charset="0"/>
            </a:endParaRPr>
          </a:p>
          <a:p>
            <a:pPr>
              <a:buFontTx/>
              <a:buNone/>
            </a:pPr>
            <a:endParaRPr lang="en-GB" altLang="cs-CZ" dirty="0" smtClean="0">
              <a:latin typeface="Arial Narrow" pitchFamily="34" charset="0"/>
            </a:endParaRPr>
          </a:p>
        </p:txBody>
      </p:sp>
      <p:pic>
        <p:nvPicPr>
          <p:cNvPr id="6" name="Picture 2" descr="C:\Users\stepanek\Desktop\Obráze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4546" y="5847291"/>
            <a:ext cx="607541" cy="574994"/>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descr="D:\Users\18364\Desktop\wordle.4.png"/>
          <p:cNvPicPr/>
          <p:nvPr/>
        </p:nvPicPr>
        <p:blipFill>
          <a:blip r:embed="rId3">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spTree>
    <p:extLst>
      <p:ext uri="{BB962C8B-B14F-4D97-AF65-F5344CB8AC3E}">
        <p14:creationId xmlns:p14="http://schemas.microsoft.com/office/powerpoint/2010/main" val="415712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1886</TotalTime>
  <Words>2575</Words>
  <Application>Microsoft Office PowerPoint</Application>
  <PresentationFormat>Předvádění na obrazovce (4:3)</PresentationFormat>
  <Paragraphs>617</Paragraphs>
  <Slides>73</Slides>
  <Notes>3</Notes>
  <HiddenSlides>0</HiddenSlides>
  <MMClips>1</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73</vt:i4>
      </vt:variant>
    </vt:vector>
  </HeadingPairs>
  <TitlesOfParts>
    <vt:vector size="81" baseType="lpstr">
      <vt:lpstr>ＭＳ Ｐゴシック</vt:lpstr>
      <vt:lpstr>Arial</vt:lpstr>
      <vt:lpstr>Arial Narrow</vt:lpstr>
      <vt:lpstr>Calibri</vt:lpstr>
      <vt:lpstr>Tahoma</vt:lpstr>
      <vt:lpstr>Times New Roman</vt:lpstr>
      <vt:lpstr>Wingdings</vt:lpstr>
      <vt:lpstr>Prezentace_MU_CZ</vt:lpstr>
      <vt:lpstr>S4001  International Performance  Course</vt:lpstr>
      <vt:lpstr>Prezentace aplikace PowerPoint</vt:lpstr>
      <vt:lpstr>Academic Writing Introduction</vt:lpstr>
      <vt:lpstr>Academic Writing Introduction</vt:lpstr>
      <vt:lpstr>Academic Writing Introduction</vt:lpstr>
      <vt:lpstr>Academic Writing Introduction</vt:lpstr>
      <vt:lpstr>Prezentace aplikace PowerPoint</vt:lpstr>
      <vt:lpstr>Prezentace aplikace PowerPoint</vt:lpstr>
      <vt:lpstr>Prezentace aplikace PowerPoint</vt:lpstr>
      <vt:lpstr>Prezentace aplikace PowerPoint</vt:lpstr>
      <vt:lpstr>style</vt:lpstr>
      <vt:lpstr>style</vt:lpstr>
      <vt:lpstr>style</vt:lpstr>
      <vt:lpstr>style</vt:lpstr>
      <vt:lpstr>style</vt:lpstr>
      <vt:lpstr>style</vt:lpstr>
      <vt:lpstr>concise writing</vt:lpstr>
      <vt:lpstr>concise writing</vt:lpstr>
      <vt:lpstr>Prezentace aplikace PowerPoint</vt:lpstr>
      <vt:lpstr>Prezentace aplikace PowerPoint</vt:lpstr>
      <vt:lpstr>Prezentace aplikace PowerPoint</vt:lpstr>
      <vt:lpstr>Prezentace aplikace PowerPoint</vt:lpstr>
      <vt:lpstr>formality</vt:lpstr>
      <vt:lpstr>formality</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titles</vt:lpstr>
      <vt:lpstr>sentences</vt:lpstr>
      <vt:lpstr>Prezentace aplikace PowerPoint</vt:lpstr>
      <vt:lpstr>paragraphs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110</cp:revision>
  <cp:lastPrinted>1601-01-01T00:00:00Z</cp:lastPrinted>
  <dcterms:created xsi:type="dcterms:W3CDTF">2015-11-23T07:04:47Z</dcterms:created>
  <dcterms:modified xsi:type="dcterms:W3CDTF">2018-11-18T18:20:16Z</dcterms:modified>
</cp:coreProperties>
</file>