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24" r:id="rId4"/>
    <p:sldId id="325" r:id="rId5"/>
    <p:sldId id="326" r:id="rId6"/>
    <p:sldId id="327" r:id="rId7"/>
    <p:sldId id="329" r:id="rId8"/>
    <p:sldId id="330" r:id="rId9"/>
    <p:sldId id="331" r:id="rId10"/>
    <p:sldId id="309" r:id="rId11"/>
    <p:sldId id="311" r:id="rId12"/>
    <p:sldId id="297" r:id="rId13"/>
    <p:sldId id="298" r:id="rId14"/>
    <p:sldId id="280" r:id="rId1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324"/>
            <p14:sldId id="325"/>
            <p14:sldId id="326"/>
            <p14:sldId id="327"/>
            <p14:sldId id="329"/>
            <p14:sldId id="330"/>
            <p14:sldId id="331"/>
            <p14:sldId id="309"/>
            <p14:sldId id="311"/>
            <p14:sldId id="297"/>
            <p14:sldId id="298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4" d="100"/>
          <a:sy n="114" d="100"/>
        </p:scale>
        <p:origin x="47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06.11.2018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06.11.2018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06.11.2018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06.11.2018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06.11.2018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06.11.2018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06.11.2018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06.11.2018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06.11.2018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06.11.2018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06.11.2018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sldb/datove_publikace" TargetMode="External"/><Relationship Id="rId2" Type="http://schemas.openxmlformats.org/officeDocument/2006/relationships/hyperlink" Target="https://www.czso.cz/csu/czso/katalog-produkt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czso.cz/csu/czso/databaze-demografickych-udaju-za-obce-c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interaktiv.morgenpost.de/europakarte/#5/48.415/11.294/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8.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2018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Analýza vztahu náboženského vyznání a plodnosti ve sčítání lidu 2011 (se zařazením vlivu dalších proměnných</a:t>
            </a:r>
            <a:r>
              <a:rPr lang="cs-CZ" dirty="0"/>
              <a:t>)</a:t>
            </a:r>
            <a:r>
              <a:rPr lang="cs-CZ" dirty="0">
                <a:solidFill>
                  <a:schemeClr val="tx2"/>
                </a:solidFill>
              </a:rPr>
              <a:t> (Christian Tomáš)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Vrátit se, či zůstat? Aspirace neoprávněně pracujících migrantů(Karmazínová Lucie)</a:t>
            </a: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4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80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00437-9953-4CC1-B27A-D23BF0DE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tx2"/>
                </a:solidFill>
              </a:rPr>
              <a:t>Prezentace na příštím cvičení - ráno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5F3A1E-EB0D-43D6-A58C-CB2E4E9F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14. 11. 2018: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b="1" dirty="0">
                <a:solidFill>
                  <a:schemeClr val="tx2"/>
                </a:solidFill>
              </a:rPr>
              <a:t>Vašek Jiří, </a:t>
            </a:r>
            <a:r>
              <a:rPr lang="cs-CZ" b="1" dirty="0" err="1">
                <a:solidFill>
                  <a:schemeClr val="tx2"/>
                </a:solidFill>
              </a:rPr>
              <a:t>Dobšovičová</a:t>
            </a:r>
            <a:r>
              <a:rPr lang="cs-CZ" b="1" dirty="0">
                <a:solidFill>
                  <a:schemeClr val="tx2"/>
                </a:solidFill>
              </a:rPr>
              <a:t> Tereza, Bláhová Anna, Vránová Tereza</a:t>
            </a:r>
          </a:p>
        </p:txBody>
      </p:sp>
    </p:spTree>
    <p:extLst>
      <p:ext uri="{BB962C8B-B14F-4D97-AF65-F5344CB8AC3E}">
        <p14:creationId xmlns:p14="http://schemas.microsoft.com/office/powerpoint/2010/main" val="38974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4AE01-2BDE-4729-A509-E4D4CDC97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2"/>
                </a:solidFill>
              </a:rPr>
              <a:t>Prezentace na příštím cvičení - večer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11D495-2295-46B6-BE31-B840858DE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14. 11. 2018: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b="1" dirty="0">
                <a:solidFill>
                  <a:schemeClr val="tx2"/>
                </a:solidFill>
              </a:rPr>
              <a:t>Závodný Adam, Hübner Kryštof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77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4.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3.2 Mechanický pohyb obyvatelstva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Krátce uvést – na pár řádků</a:t>
            </a:r>
          </a:p>
          <a:p>
            <a:r>
              <a:rPr lang="cs-CZ" sz="2800" dirty="0">
                <a:solidFill>
                  <a:schemeClr val="tx2"/>
                </a:solidFill>
              </a:rPr>
              <a:t>3.2.1 Dojížďka do zaměstnání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Dojížďka do zaměstnání za obce vybraného SO ORP (a za celý SO ORP) v letech 2001 a 2011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2 tabulky pro všechny roky a obce + za celý SO ORP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Pro každou obec bude v tabulce uvedeno: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Počet dojíždějících do zaměstnání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Počet vyjíždějících do zaměstnání</a:t>
            </a:r>
          </a:p>
          <a:p>
            <a:pPr lvl="3"/>
            <a:r>
              <a:rPr lang="cs-CZ" sz="1800" dirty="0">
                <a:solidFill>
                  <a:schemeClr val="tx2"/>
                </a:solidFill>
              </a:rPr>
              <a:t>Celkem</a:t>
            </a:r>
          </a:p>
          <a:p>
            <a:pPr lvl="3"/>
            <a:r>
              <a:rPr lang="cs-CZ" sz="1800" dirty="0">
                <a:solidFill>
                  <a:schemeClr val="tx2"/>
                </a:solidFill>
              </a:rPr>
              <a:t>Z toho muži (v %), z toho ženy (v %)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První dva převládající směry vyjížďky + počet vyjíždějících</a:t>
            </a:r>
          </a:p>
          <a:p>
            <a:pPr lvl="3"/>
            <a:r>
              <a:rPr lang="cs-CZ" sz="1800" dirty="0">
                <a:solidFill>
                  <a:schemeClr val="tx2"/>
                </a:solidFill>
              </a:rPr>
              <a:t>Vyjíždí v rámci okresu / vyjíždí do jiných okresů kraje / vyjíždí do jiných krajů / vyjíždím mimo ČR</a:t>
            </a:r>
          </a:p>
          <a:p>
            <a:pPr lvl="3"/>
            <a:r>
              <a:rPr lang="cs-CZ" sz="1800" dirty="0">
                <a:solidFill>
                  <a:schemeClr val="tx2"/>
                </a:solidFill>
              </a:rPr>
              <a:t>Kde bude uvedeno, vypsat konkrétní obec dojížďky</a:t>
            </a:r>
          </a:p>
          <a:p>
            <a:pPr lvl="4"/>
            <a:r>
              <a:rPr lang="cs-CZ" sz="1800" dirty="0">
                <a:solidFill>
                  <a:schemeClr val="tx2"/>
                </a:solidFill>
              </a:rPr>
              <a:t>Zejména u malých obcí ale uvedeno nebude, nebo jen 1 obec, potom uveďte aspoň tu jednu obec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19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4.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340768"/>
            <a:ext cx="10873207" cy="5121988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2"/>
                </a:solidFill>
              </a:rPr>
              <a:t>Příklad tabulky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Komentář zhodnocující vývoj dojížďky do zaměstnání (změna velikosti dojížďky a vyjížďky, změny směrů, změna struktury podle pohlaví, atd.)</a:t>
            </a:r>
          </a:p>
          <a:p>
            <a:r>
              <a:rPr lang="cs-CZ" dirty="0">
                <a:solidFill>
                  <a:schemeClr val="tx2"/>
                </a:solidFill>
              </a:rPr>
              <a:t>Cca půl strany textu – nejen popis, ale i interpretace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D14090D-B09A-4F9C-A35F-2CFA6922E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820" y="1772816"/>
            <a:ext cx="10441160" cy="285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4.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340768"/>
            <a:ext cx="10873207" cy="512198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Jaká data budou potřeba?</a:t>
            </a:r>
          </a:p>
          <a:p>
            <a:r>
              <a:rPr lang="cs-CZ" dirty="0">
                <a:solidFill>
                  <a:schemeClr val="tx2"/>
                </a:solidFill>
              </a:rPr>
              <a:t>Data k roku 2011: </a:t>
            </a:r>
          </a:p>
          <a:p>
            <a:pPr lvl="1"/>
            <a:r>
              <a:rPr lang="cs-CZ" dirty="0">
                <a:solidFill>
                  <a:schemeClr val="tx2"/>
                </a:solidFill>
                <a:hlinkClick r:id="rId2"/>
              </a:rPr>
              <a:t>https://www.czso.cz/csu/czso/katalog-produktu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Lze dohledat přes tento odkaz. Stačí zadat do vyhledávání „dojížďka“ a najde to odkazy pro všechny kraje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Pozor na zapnuté filtry</a:t>
            </a:r>
          </a:p>
          <a:p>
            <a:r>
              <a:rPr lang="cs-CZ" dirty="0">
                <a:solidFill>
                  <a:schemeClr val="tx2"/>
                </a:solidFill>
              </a:rPr>
              <a:t>Data k roku 2001:</a:t>
            </a:r>
          </a:p>
          <a:p>
            <a:pPr lvl="1"/>
            <a:r>
              <a:rPr lang="cs-CZ" dirty="0">
                <a:solidFill>
                  <a:schemeClr val="tx2"/>
                </a:solidFill>
                <a:hlinkClick r:id="rId3"/>
              </a:rPr>
              <a:t>https://www.czso.cz/csu/sldb/datove_publikace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Vše potřebné lze nalézt po proklikání se na tomto odkazu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02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4. Část seminární práce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sz="2800" dirty="0">
                    <a:solidFill>
                      <a:schemeClr val="tx2"/>
                    </a:solidFill>
                  </a:rPr>
                  <a:t>3.2.2 Migrační přírůstek</a:t>
                </a: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Absolutní a relativní hodnoty migračního salda za obce vybraného SO ORP (a za celý SO ORP) v letech 1991, 2001, 2011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8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lang="cs-CZ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sz="2800" b="0" i="1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= I – E</a:t>
                </a:r>
              </a:p>
              <a:p>
                <a:pPr lvl="2"/>
                <a:r>
                  <a:rPr lang="cs-CZ" dirty="0">
                    <a:solidFill>
                      <a:schemeClr val="tx2"/>
                    </a:solidFill>
                  </a:rPr>
                  <a:t>MS – absolutní migrační saldo, I – počet imigrantů, E – počet emigrantů</a:t>
                </a:r>
              </a:p>
              <a:p>
                <a:pPr lvl="2"/>
                <a:endParaRPr lang="cs-CZ" b="0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𝑚𝑠</m:t>
                    </m:r>
                    <m:r>
                      <a:rPr lang="cs-CZ" sz="28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cs-CZ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cs-CZ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den>
                    </m:f>
                    <m:r>
                      <a:rPr lang="cs-CZ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⋅1000</m:t>
                    </m:r>
                  </m:oMath>
                </a14:m>
                <a:endParaRPr lang="cs-CZ" sz="2800" dirty="0">
                  <a:solidFill>
                    <a:schemeClr val="tx2"/>
                  </a:solidFill>
                </a:endParaRPr>
              </a:p>
              <a:p>
                <a:pPr lvl="1">
                  <a:buClr>
                    <a:srgbClr val="545454"/>
                  </a:buClr>
                </a:pPr>
                <a:r>
                  <a:rPr lang="cs-CZ" sz="1800" dirty="0">
                    <a:solidFill>
                      <a:srgbClr val="000000"/>
                    </a:solidFill>
                  </a:rPr>
                  <a:t>ms – relativní migrační saldo (‰), I – počet imigrantů, E – počet emigrantů, - střední stav obyvatelstva</a:t>
                </a:r>
                <a:endParaRPr lang="cs-CZ" sz="26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3 tabulky pro všechny roky a obce + za celé SO ORP</a:t>
                </a:r>
              </a:p>
              <a:p>
                <a:pPr lvl="2"/>
                <a:r>
                  <a:rPr lang="cs-CZ" sz="2200" dirty="0">
                    <a:solidFill>
                      <a:schemeClr val="tx2"/>
                    </a:solidFill>
                  </a:rPr>
                  <a:t>Bude v nich: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cs-CZ" sz="2400" dirty="0">
                    <a:solidFill>
                      <a:srgbClr val="000000"/>
                    </a:solidFill>
                  </a:rPr>
                  <a:t> , I, E, MS, </a:t>
                </a:r>
                <a:r>
                  <a:rPr lang="cs-CZ" sz="2400" dirty="0" err="1">
                    <a:solidFill>
                      <a:srgbClr val="000000"/>
                    </a:solidFill>
                  </a:rPr>
                  <a:t>ms</a:t>
                </a:r>
                <a:endParaRPr lang="cs-CZ" sz="22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Komentář zhodnocující vývoj MS a </a:t>
                </a:r>
                <a:r>
                  <a:rPr lang="cs-CZ" sz="2400" dirty="0" err="1">
                    <a:solidFill>
                      <a:schemeClr val="tx2"/>
                    </a:solidFill>
                  </a:rPr>
                  <a:t>ms</a:t>
                </a:r>
                <a:r>
                  <a:rPr lang="cs-CZ" sz="2400" dirty="0">
                    <a:solidFill>
                      <a:schemeClr val="tx2"/>
                    </a:solidFill>
                  </a:rPr>
                  <a:t> – cca odstavec textu</a:t>
                </a: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Data: </a:t>
                </a:r>
                <a:r>
                  <a:rPr lang="cs-CZ" sz="2400" dirty="0">
                    <a:solidFill>
                      <a:schemeClr val="tx2"/>
                    </a:solidFill>
                    <a:hlinkClick r:id="rId2"/>
                  </a:rPr>
                  <a:t>https://www.czso.cz/csu/czso/databaze-demografickych-udaju-za-obce-cr</a:t>
                </a:r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/>
              </a:p>
            </p:txBody>
          </p:sp>
        </mc:Choice>
        <mc:Fallback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  <a:blipFill>
                <a:blip r:embed="rId3"/>
                <a:stretch>
                  <a:fillRect l="-224" t="-26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103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4. Část seminární práce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</p:spPr>
            <p:txBody>
              <a:bodyPr>
                <a:normAutofit/>
              </a:bodyPr>
              <a:lstStyle/>
              <a:p>
                <a:r>
                  <a:rPr lang="cs-CZ" sz="2800" dirty="0">
                    <a:solidFill>
                      <a:schemeClr val="tx2"/>
                    </a:solidFill>
                  </a:rPr>
                  <a:t>3.3 Celkový pohyb obyvatelstva</a:t>
                </a: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Absolutní a relativní hodnoty celkového pohybu obyvatel za obce vybraného SO ORP (a za celé SO ORP) v letech 1991, 2001, 2011</a:t>
                </a: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Celkový pohyb = přirozený pohyb + mechanický pohyb</a:t>
                </a: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  <a:hlinkClick r:id="rId2"/>
                  </a:rPr>
                  <a:t>https://interaktiv.morgenpost.de/europakarte/#5/48.415/11.294/en</a:t>
                </a:r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𝐶𝑃</m:t>
                    </m:r>
                  </m:oMath>
                </a14:m>
                <a:r>
                  <a:rPr lang="cs-CZ" sz="2400" i="1" dirty="0">
                    <a:solidFill>
                      <a:schemeClr val="tx2"/>
                    </a:solidFill>
                  </a:rPr>
                  <a:t>= N</a:t>
                </a:r>
                <a:r>
                  <a:rPr lang="cs-CZ" sz="2400" i="1" baseline="30000" dirty="0">
                    <a:solidFill>
                      <a:schemeClr val="tx2"/>
                    </a:solidFill>
                  </a:rPr>
                  <a:t>v</a:t>
                </a:r>
                <a:r>
                  <a:rPr lang="cs-CZ" sz="2400" i="1" dirty="0">
                    <a:solidFill>
                      <a:schemeClr val="tx2"/>
                    </a:solidFill>
                  </a:rPr>
                  <a:t> – M + I – E</a:t>
                </a:r>
              </a:p>
              <a:p>
                <a:pPr lvl="2"/>
                <a:r>
                  <a:rPr lang="cs-CZ" sz="1600" i="1" dirty="0">
                    <a:solidFill>
                      <a:schemeClr val="tx2"/>
                    </a:solidFill>
                  </a:rPr>
                  <a:t>CP –</a:t>
                </a:r>
                <a:r>
                  <a:rPr lang="cs-CZ" i="1" dirty="0">
                    <a:solidFill>
                      <a:schemeClr val="tx2"/>
                    </a:solidFill>
                  </a:rPr>
                  <a:t> absolutní celkový přírůstek či úbytek, N</a:t>
                </a:r>
                <a:r>
                  <a:rPr lang="cs-CZ" i="1" baseline="30000" dirty="0">
                    <a:solidFill>
                      <a:schemeClr val="tx2"/>
                    </a:solidFill>
                  </a:rPr>
                  <a:t>v</a:t>
                </a:r>
                <a:r>
                  <a:rPr lang="cs-CZ" i="1" dirty="0">
                    <a:solidFill>
                      <a:schemeClr val="tx2"/>
                    </a:solidFill>
                  </a:rPr>
                  <a:t> – počet živě narozených, M – počet zemřelých, I – počet imigrantů, E – počet emigrantů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𝑐𝑝</m:t>
                    </m:r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cs-CZ" sz="2400" b="0" i="1" baseline="3000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cs-CZ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den>
                    </m:f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⋅1000</m:t>
                    </m:r>
                  </m:oMath>
                </a14:m>
                <a:endParaRPr lang="cs-CZ" sz="2400" dirty="0">
                  <a:solidFill>
                    <a:schemeClr val="tx2"/>
                  </a:solidFill>
                  <a:latin typeface="+mj-lt"/>
                </a:endParaRPr>
              </a:p>
              <a:p>
                <a:pPr lvl="2">
                  <a:buClr>
                    <a:srgbClr val="545454"/>
                  </a:buClr>
                </a:pPr>
                <a:r>
                  <a:rPr lang="cs-CZ" sz="1600" i="1" dirty="0" err="1">
                    <a:solidFill>
                      <a:srgbClr val="000000"/>
                    </a:solidFill>
                  </a:rPr>
                  <a:t>cp</a:t>
                </a:r>
                <a:r>
                  <a:rPr lang="cs-CZ" sz="1600" i="1" dirty="0">
                    <a:solidFill>
                      <a:srgbClr val="000000"/>
                    </a:solidFill>
                  </a:rPr>
                  <a:t> –</a:t>
                </a:r>
                <a:r>
                  <a:rPr lang="cs-CZ" i="1" dirty="0">
                    <a:solidFill>
                      <a:srgbClr val="000000"/>
                    </a:solidFill>
                  </a:rPr>
                  <a:t> relativní celkový přírůstek či úbytek, N</a:t>
                </a:r>
                <a:r>
                  <a:rPr lang="cs-CZ" i="1" baseline="30000" dirty="0">
                    <a:solidFill>
                      <a:srgbClr val="000000"/>
                    </a:solidFill>
                  </a:rPr>
                  <a:t>v</a:t>
                </a:r>
                <a:r>
                  <a:rPr lang="cs-CZ" i="1" dirty="0">
                    <a:solidFill>
                      <a:srgbClr val="000000"/>
                    </a:solidFill>
                  </a:rPr>
                  <a:t> – počet živě narozených, M – počet zemřelých, I – počet imigrantů, E – počet emigrantů,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cs-CZ" i="1" dirty="0">
                    <a:solidFill>
                      <a:srgbClr val="000000"/>
                    </a:solidFill>
                  </a:rPr>
                  <a:t> - střední stav obyvatelstva</a:t>
                </a:r>
                <a:r>
                  <a:rPr lang="cs-CZ" sz="2200" dirty="0">
                    <a:solidFill>
                      <a:schemeClr val="tx2"/>
                    </a:solidFill>
                    <a:latin typeface="+mj-lt"/>
                  </a:rPr>
                  <a:t> </a:t>
                </a:r>
              </a:p>
              <a:p>
                <a:pPr lvl="1"/>
                <a:endParaRPr lang="cs-CZ" sz="2400" dirty="0">
                  <a:solidFill>
                    <a:schemeClr val="tx2"/>
                  </a:solidFill>
                  <a:latin typeface="+mj-lt"/>
                </a:endParaRP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  <a:latin typeface="+mj-lt"/>
                  </a:rPr>
                  <a:t>3 tabulky pro všechny roky a obce + za celé SO ORP</a:t>
                </a:r>
              </a:p>
              <a:p>
                <a:pPr lvl="2"/>
                <a:r>
                  <a:rPr lang="cs-CZ" sz="2200" dirty="0">
                    <a:solidFill>
                      <a:schemeClr val="tx2"/>
                    </a:solidFill>
                    <a:latin typeface="+mj-lt"/>
                  </a:rPr>
                  <a:t>Bude v nich: N</a:t>
                </a:r>
                <a:r>
                  <a:rPr lang="cs-CZ" sz="2200" baseline="30000" dirty="0">
                    <a:solidFill>
                      <a:schemeClr val="tx2"/>
                    </a:solidFill>
                    <a:latin typeface="+mj-lt"/>
                  </a:rPr>
                  <a:t>v</a:t>
                </a:r>
                <a:r>
                  <a:rPr lang="cs-CZ" sz="2200" dirty="0">
                    <a:solidFill>
                      <a:schemeClr val="tx2"/>
                    </a:solidFill>
                    <a:latin typeface="+mj-lt"/>
                  </a:rPr>
                  <a:t>, M, I, E, PP, pp, MS, </a:t>
                </a:r>
                <a:r>
                  <a:rPr lang="cs-CZ" sz="2200" dirty="0" err="1">
                    <a:solidFill>
                      <a:schemeClr val="tx2"/>
                    </a:solidFill>
                    <a:latin typeface="+mj-lt"/>
                  </a:rPr>
                  <a:t>ms</a:t>
                </a:r>
                <a:r>
                  <a:rPr lang="cs-CZ" sz="2200" dirty="0">
                    <a:solidFill>
                      <a:schemeClr val="tx2"/>
                    </a:solidFill>
                    <a:latin typeface="+mj-lt"/>
                  </a:rPr>
                  <a:t>, CP, </a:t>
                </a:r>
                <a:r>
                  <a:rPr lang="cs-CZ" sz="2200" dirty="0" err="1">
                    <a:solidFill>
                      <a:schemeClr val="tx2"/>
                    </a:solidFill>
                    <a:latin typeface="+mj-lt"/>
                  </a:rPr>
                  <a:t>cp</a:t>
                </a:r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/>
              </a:p>
            </p:txBody>
          </p:sp>
        </mc:Choice>
        <mc:Fallback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  <a:blipFill>
                <a:blip r:embed="rId3"/>
                <a:stretch>
                  <a:fillRect l="-224" t="-1906" b="-7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602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4.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024136"/>
            <a:ext cx="11305255" cy="5438620"/>
          </a:xfrm>
        </p:spPr>
        <p:txBody>
          <a:bodyPr>
            <a:normAutofit/>
          </a:bodyPr>
          <a:lstStyle/>
          <a:p>
            <a:pPr lvl="1"/>
            <a:r>
              <a:rPr lang="cs-CZ" sz="2400" dirty="0">
                <a:solidFill>
                  <a:schemeClr val="tx2"/>
                </a:solidFill>
              </a:rPr>
              <a:t>3x </a:t>
            </a:r>
            <a:r>
              <a:rPr lang="cs-CZ" sz="2400" dirty="0" err="1">
                <a:solidFill>
                  <a:schemeClr val="tx2"/>
                </a:solidFill>
              </a:rPr>
              <a:t>Webbův</a:t>
            </a:r>
            <a:r>
              <a:rPr lang="cs-CZ" sz="2400" dirty="0">
                <a:solidFill>
                  <a:schemeClr val="tx2"/>
                </a:solidFill>
              </a:rPr>
              <a:t> graf – pro každý rok zvlášť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Zachyceny všechny obce a celé SO ORP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Bodový XY graf (</a:t>
            </a:r>
            <a:r>
              <a:rPr lang="cs-CZ" sz="2200" dirty="0" err="1">
                <a:solidFill>
                  <a:schemeClr val="tx2"/>
                </a:solidFill>
              </a:rPr>
              <a:t>excel</a:t>
            </a:r>
            <a:r>
              <a:rPr lang="cs-CZ" sz="2200" dirty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Osa X – přirozený přírůstek/úbytek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Osa Y – migrační přírůstek/úbytek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Do grafu vynášet relativní hodnoty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8 sektorů: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A, B = dominance přirozeného přírůstku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C, D = dominance migračního přírůstku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E, F = dominance přirozeného úbytku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G, H = dominance migračního úbytku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Příklad jak by to mohlo vypadat: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Popsat vybrané obce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Zvýraznit bod pro celé SO ORP</a:t>
            </a:r>
          </a:p>
          <a:p>
            <a:pPr lvl="3"/>
            <a:endParaRPr lang="cs-CZ" sz="2000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DC048D-52CB-4BB1-82EB-A030BB04C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9024" y="891765"/>
            <a:ext cx="4467995" cy="265340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BEB4323-6127-4B02-92D4-5C3A13CE5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9024" y="3677543"/>
            <a:ext cx="3485025" cy="279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4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4.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024136"/>
            <a:ext cx="11305255" cy="5438620"/>
          </a:xfrm>
        </p:spPr>
        <p:txBody>
          <a:bodyPr>
            <a:normAutofit/>
          </a:bodyPr>
          <a:lstStyle/>
          <a:p>
            <a:pPr lvl="3"/>
            <a:endParaRPr lang="cs-CZ" sz="2000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3 mapy zachycující celkový přírůstek / úbytek v jednotlivých obcích SO ORP v letech 1991, 2001, 2011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U všech map zachovat jednotnou škálu (porovnatelnost)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Smysluplné kategorie a jejich rozumný počet</a:t>
            </a: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Komentář zhodnocující vývoj celkového přírůstku (relativního) – cca půl strany textu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515B5C6-1909-4E8A-8B37-243A83B04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516" y="2420888"/>
            <a:ext cx="4233466" cy="302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3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4. části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Termín odevzdání 4. části: úterý 20. 11. 2018, 23:59</a:t>
            </a:r>
          </a:p>
          <a:p>
            <a:r>
              <a:rPr lang="cs-CZ" dirty="0">
                <a:solidFill>
                  <a:schemeClr val="tx2"/>
                </a:solidFill>
              </a:rPr>
              <a:t>Dbejte připomínek k minulým cvičením</a:t>
            </a:r>
          </a:p>
          <a:p>
            <a:r>
              <a:rPr lang="cs-CZ" dirty="0">
                <a:solidFill>
                  <a:schemeClr val="tx2"/>
                </a:solidFill>
              </a:rPr>
              <a:t>Průběžně číslujte tabulky a obrázky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4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6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825</Words>
  <Application>Microsoft Office PowerPoint</Application>
  <PresentationFormat>Vlastní</PresentationFormat>
  <Paragraphs>130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Century Gothic</vt:lpstr>
      <vt:lpstr>Continental_World_16x9</vt:lpstr>
      <vt:lpstr>Geografie obyvatelstva 1</vt:lpstr>
      <vt:lpstr>Zadání 4. Část seminární práce</vt:lpstr>
      <vt:lpstr>Zadání 4. Část seminární práce</vt:lpstr>
      <vt:lpstr>Zadání 4. Část seminární práce</vt:lpstr>
      <vt:lpstr>Zadání 4. Část seminární práce</vt:lpstr>
      <vt:lpstr>Zadání 4. Část seminární práce</vt:lpstr>
      <vt:lpstr>Zadání 4. Část seminární práce</vt:lpstr>
      <vt:lpstr>Zadání 4. Část seminární práce</vt:lpstr>
      <vt:lpstr>Zadání 4. části seminární práce</vt:lpstr>
      <vt:lpstr>Prezentace</vt:lpstr>
      <vt:lpstr>Prezentace na příštím cvičení - ráno </vt:lpstr>
      <vt:lpstr>Prezentace na příštím cvičení - večer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2018-11-06T13:02:59Z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